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6.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7.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6.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1.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7.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omments/comment1.xml" ContentType="application/vnd.openxmlformats-officedocument.presentationml.comments+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omments/comment2.xml" ContentType="application/vnd.openxmlformats-officedocument.presentationml.comments+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2" r:id="rId4"/>
    <p:sldMasterId id="2147483851" r:id="rId5"/>
    <p:sldMasterId id="2147483860" r:id="rId6"/>
    <p:sldMasterId id="2147483868" r:id="rId7"/>
    <p:sldMasterId id="2147483896" r:id="rId8"/>
    <p:sldMasterId id="2147483933" r:id="rId9"/>
    <p:sldMasterId id="2147483954" r:id="rId10"/>
    <p:sldMasterId id="2147484001" r:id="rId11"/>
  </p:sldMasterIdLst>
  <p:notesMasterIdLst>
    <p:notesMasterId r:id="rId70"/>
  </p:notesMasterIdLst>
  <p:handoutMasterIdLst>
    <p:handoutMasterId r:id="rId71"/>
  </p:handoutMasterIdLst>
  <p:sldIdLst>
    <p:sldId id="4735" r:id="rId12"/>
    <p:sldId id="3187" r:id="rId13"/>
    <p:sldId id="4749" r:id="rId14"/>
    <p:sldId id="4684" r:id="rId15"/>
    <p:sldId id="3151" r:id="rId16"/>
    <p:sldId id="4736" r:id="rId17"/>
    <p:sldId id="3112" r:id="rId18"/>
    <p:sldId id="3178" r:id="rId19"/>
    <p:sldId id="3189" r:id="rId20"/>
    <p:sldId id="4641" r:id="rId21"/>
    <p:sldId id="3188" r:id="rId22"/>
    <p:sldId id="3190" r:id="rId23"/>
    <p:sldId id="4707" r:id="rId24"/>
    <p:sldId id="4737" r:id="rId25"/>
    <p:sldId id="4770" r:id="rId26"/>
    <p:sldId id="4738" r:id="rId27"/>
    <p:sldId id="4739" r:id="rId28"/>
    <p:sldId id="3180" r:id="rId29"/>
    <p:sldId id="4670" r:id="rId30"/>
    <p:sldId id="4683" r:id="rId31"/>
    <p:sldId id="4777" r:id="rId32"/>
    <p:sldId id="4708" r:id="rId33"/>
    <p:sldId id="4740" r:id="rId34"/>
    <p:sldId id="4715" r:id="rId35"/>
    <p:sldId id="4741" r:id="rId36"/>
    <p:sldId id="4760" r:id="rId37"/>
    <p:sldId id="4734" r:id="rId38"/>
    <p:sldId id="4678" r:id="rId39"/>
    <p:sldId id="4742" r:id="rId40"/>
    <p:sldId id="4679" r:id="rId41"/>
    <p:sldId id="4709" r:id="rId42"/>
    <p:sldId id="4681" r:id="rId43"/>
    <p:sldId id="4774" r:id="rId44"/>
    <p:sldId id="4682" r:id="rId45"/>
    <p:sldId id="4761" r:id="rId46"/>
    <p:sldId id="4686" r:id="rId47"/>
    <p:sldId id="4671" r:id="rId48"/>
    <p:sldId id="3204" r:id="rId49"/>
    <p:sldId id="4717" r:id="rId50"/>
    <p:sldId id="4718" r:id="rId51"/>
    <p:sldId id="4719" r:id="rId52"/>
    <p:sldId id="4659" r:id="rId53"/>
    <p:sldId id="4724" r:id="rId54"/>
    <p:sldId id="4713" r:id="rId55"/>
    <p:sldId id="4776" r:id="rId56"/>
    <p:sldId id="4759" r:id="rId57"/>
    <p:sldId id="3197" r:id="rId58"/>
    <p:sldId id="3193" r:id="rId59"/>
    <p:sldId id="4663" r:id="rId60"/>
    <p:sldId id="4722" r:id="rId61"/>
    <p:sldId id="4723" r:id="rId62"/>
    <p:sldId id="4721" r:id="rId63"/>
    <p:sldId id="4664" r:id="rId64"/>
    <p:sldId id="4665" r:id="rId65"/>
    <p:sldId id="4666" r:id="rId66"/>
    <p:sldId id="4667" r:id="rId67"/>
    <p:sldId id="4668" r:id="rId68"/>
    <p:sldId id="4775" r:id="rId69"/>
  </p:sldIdLst>
  <p:sldSz cx="9144000" cy="5143500" type="screen16x9"/>
  <p:notesSz cx="7104063" cy="10234613"/>
  <p:custDataLst>
    <p:tags r:id="rId7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00D6DC-5D46-44E9-AD37-1CB4CF545609}">
          <p14:sldIdLst>
            <p14:sldId id="4735"/>
            <p14:sldId id="3187"/>
            <p14:sldId id="4749"/>
            <p14:sldId id="4684"/>
            <p14:sldId id="3151"/>
            <p14:sldId id="4736"/>
            <p14:sldId id="3112"/>
            <p14:sldId id="3178"/>
            <p14:sldId id="3189"/>
            <p14:sldId id="4641"/>
            <p14:sldId id="3188"/>
            <p14:sldId id="3190"/>
            <p14:sldId id="4707"/>
            <p14:sldId id="4737"/>
            <p14:sldId id="4770"/>
            <p14:sldId id="4738"/>
            <p14:sldId id="4739"/>
            <p14:sldId id="3180"/>
            <p14:sldId id="4670"/>
            <p14:sldId id="4683"/>
            <p14:sldId id="4777"/>
            <p14:sldId id="4708"/>
            <p14:sldId id="4740"/>
            <p14:sldId id="4715"/>
            <p14:sldId id="4741"/>
            <p14:sldId id="4760"/>
            <p14:sldId id="4734"/>
            <p14:sldId id="4678"/>
            <p14:sldId id="4742"/>
            <p14:sldId id="4679"/>
            <p14:sldId id="4709"/>
            <p14:sldId id="4681"/>
            <p14:sldId id="4774"/>
            <p14:sldId id="4682"/>
            <p14:sldId id="4761"/>
            <p14:sldId id="4686"/>
            <p14:sldId id="4671"/>
            <p14:sldId id="3204"/>
            <p14:sldId id="4717"/>
            <p14:sldId id="4718"/>
            <p14:sldId id="4719"/>
            <p14:sldId id="4659"/>
            <p14:sldId id="4724"/>
            <p14:sldId id="4713"/>
            <p14:sldId id="4776"/>
            <p14:sldId id="4759"/>
            <p14:sldId id="3197"/>
            <p14:sldId id="3193"/>
            <p14:sldId id="4663"/>
            <p14:sldId id="4722"/>
            <p14:sldId id="4723"/>
            <p14:sldId id="4721"/>
            <p14:sldId id="4664"/>
            <p14:sldId id="4665"/>
            <p14:sldId id="4666"/>
            <p14:sldId id="4667"/>
            <p14:sldId id="4668"/>
            <p14:sldId id="4775"/>
          </p14:sldIdLst>
        </p14:section>
      </p14:sectionLst>
    </p:ext>
    <p:ext uri="{EFAFB233-063F-42B5-8137-9DF3F51BA10A}">
      <p15:sldGuideLst xmlns:p15="http://schemas.microsoft.com/office/powerpoint/2012/main">
        <p15:guide id="6" pos="2880" userDrawn="1">
          <p15:clr>
            <a:srgbClr val="A4A3A4"/>
          </p15:clr>
        </p15:guide>
        <p15:guide id="7" pos="5556" userDrawn="1">
          <p15:clr>
            <a:srgbClr val="A4A3A4"/>
          </p15:clr>
        </p15:guide>
        <p15:guide id="8" orient="horz" pos="1020" userDrawn="1">
          <p15:clr>
            <a:srgbClr val="A4A3A4"/>
          </p15:clr>
        </p15:guide>
        <p15:guide id="9" orient="horz" pos="826" userDrawn="1">
          <p15:clr>
            <a:srgbClr val="A4A3A4"/>
          </p15:clr>
        </p15:guide>
        <p15:guide id="10" orient="horz" pos="894" userDrawn="1">
          <p15:clr>
            <a:srgbClr val="A4A3A4"/>
          </p15:clr>
        </p15:guide>
        <p15:guide id="11" orient="horz" pos="940" userDrawn="1">
          <p15:clr>
            <a:srgbClr val="A4A3A4"/>
          </p15:clr>
        </p15:guide>
        <p15:guide id="12" orient="horz" pos="1076" userDrawn="1">
          <p15:clr>
            <a:srgbClr val="A4A3A4"/>
          </p15:clr>
        </p15:guide>
        <p15:guide id="13" orient="horz" pos="1121" userDrawn="1">
          <p15:clr>
            <a:srgbClr val="A4A3A4"/>
          </p15:clr>
        </p15:guide>
        <p15:guide id="14" orient="horz" pos="1234" userDrawn="1">
          <p15:clr>
            <a:srgbClr val="A4A3A4"/>
          </p15:clr>
        </p15:guide>
        <p15:guide id="15" orient="horz" pos="1257" userDrawn="1">
          <p15:clr>
            <a:srgbClr val="A4A3A4"/>
          </p15:clr>
        </p15:guide>
        <p15:guide id="16" orient="horz" pos="1416" userDrawn="1">
          <p15:clr>
            <a:srgbClr val="A4A3A4"/>
          </p15:clr>
        </p15:guide>
        <p15:guide id="17" orient="horz" pos="1371" userDrawn="1">
          <p15:clr>
            <a:srgbClr val="A4A3A4"/>
          </p15:clr>
        </p15:guide>
        <p15:guide id="18" orient="horz" pos="1461" userDrawn="1">
          <p15:clr>
            <a:srgbClr val="A4A3A4"/>
          </p15:clr>
        </p15:guide>
        <p15:guide id="19" orient="horz" pos="1529" userDrawn="1">
          <p15:clr>
            <a:srgbClr val="A4A3A4"/>
          </p15:clr>
        </p15:guide>
        <p15:guide id="20" orient="horz" pos="1643" userDrawn="1">
          <p15:clr>
            <a:srgbClr val="A4A3A4"/>
          </p15:clr>
        </p15:guide>
        <p15:guide id="21" orient="horz" pos="1688" userDrawn="1">
          <p15:clr>
            <a:srgbClr val="A4A3A4"/>
          </p15:clr>
        </p15:guide>
        <p15:guide id="22" orient="horz" pos="1779" userDrawn="1">
          <p15:clr>
            <a:srgbClr val="A4A3A4"/>
          </p15:clr>
        </p15:guide>
        <p15:guide id="23" orient="horz" pos="1824" userDrawn="1">
          <p15:clr>
            <a:srgbClr val="A4A3A4"/>
          </p15:clr>
        </p15:guide>
        <p15:guide id="24" orient="horz" pos="1869" userDrawn="1">
          <p15:clr>
            <a:srgbClr val="A4A3A4"/>
          </p15:clr>
        </p15:guide>
        <p15:guide id="25" orient="horz" pos="2028" userDrawn="1">
          <p15:clr>
            <a:srgbClr val="A4A3A4"/>
          </p15:clr>
        </p15:guide>
        <p15:guide id="26" orient="horz" pos="2096" userDrawn="1">
          <p15:clr>
            <a:srgbClr val="A4A3A4"/>
          </p15:clr>
        </p15:guide>
        <p15:guide id="27" orient="horz" pos="2164" userDrawn="1">
          <p15:clr>
            <a:srgbClr val="A4A3A4"/>
          </p15:clr>
        </p15:guide>
        <p15:guide id="28" orient="horz" pos="2210" userDrawn="1">
          <p15:clr>
            <a:srgbClr val="A4A3A4"/>
          </p15:clr>
        </p15:guide>
        <p15:guide id="29" orient="horz" pos="2278" userDrawn="1">
          <p15:clr>
            <a:srgbClr val="A4A3A4"/>
          </p15:clr>
        </p15:guide>
        <p15:guide id="30" orient="horz" pos="2459" userDrawn="1">
          <p15:clr>
            <a:srgbClr val="A4A3A4"/>
          </p15:clr>
        </p15:guide>
        <p15:guide id="31" orient="horz" pos="2505" userDrawn="1">
          <p15:clr>
            <a:srgbClr val="A4A3A4"/>
          </p15:clr>
        </p15:guide>
        <p15:guide id="32" orient="horz" pos="2556" userDrawn="1">
          <p15:clr>
            <a:srgbClr val="A4A3A4"/>
          </p15:clr>
        </p15:guide>
        <p15:guide id="33" orient="horz" pos="2618" userDrawn="1">
          <p15:clr>
            <a:srgbClr val="A4A3A4"/>
          </p15:clr>
        </p15:guide>
        <p15:guide id="34" orient="horz" pos="2822" userDrawn="1">
          <p15:clr>
            <a:srgbClr val="A4A3A4"/>
          </p15:clr>
        </p15:guide>
        <p15:guide id="35" orient="horz" pos="3185" userDrawn="1">
          <p15:clr>
            <a:srgbClr val="A4A3A4"/>
          </p15:clr>
        </p15:guide>
        <p15:guide id="36" orient="horz" pos="2329" userDrawn="1">
          <p15:clr>
            <a:srgbClr val="A4A3A4"/>
          </p15:clr>
        </p15:guide>
      </p15:sldGuideLst>
    </p:ext>
    <p:ext uri="{2D200454-40CA-4A62-9FC3-DE9A4176ACB9}">
      <p15:notesGuideLst xmlns:p15="http://schemas.microsoft.com/office/powerpoint/2012/main">
        <p15:guide id="1" orient="horz" pos="3088" userDrawn="1">
          <p15:clr>
            <a:srgbClr val="A4A3A4"/>
          </p15:clr>
        </p15:guide>
        <p15:guide id="2" pos="2377"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ight-Klimas, Tanya (Med Communications)" initials="KT(C" lastIdx="52" clrIdx="0">
    <p:extLst>
      <p:ext uri="{19B8F6BF-5375-455C-9EA6-DF929625EA0E}">
        <p15:presenceInfo xmlns:p15="http://schemas.microsoft.com/office/powerpoint/2012/main" userId="S-1-5-21-1715567821-1645522239-725345543-513055" providerId="AD"/>
      </p:ext>
    </p:extLst>
  </p:cmAuthor>
  <p:cmAuthor id="2" name="de Giorgio Miller, Alex" initials="dGMA" lastIdx="3" clrIdx="1">
    <p:extLst>
      <p:ext uri="{19B8F6BF-5375-455C-9EA6-DF929625EA0E}">
        <p15:presenceInfo xmlns:p15="http://schemas.microsoft.com/office/powerpoint/2012/main" userId="S::kxbc291@astrazeneca.net::e62f27a7-c5c9-491f-9995-e1b100b4ffa6" providerId="AD"/>
      </p:ext>
    </p:extLst>
  </p:cmAuthor>
  <p:cmAuthor id="3" name="Falls, Leslee" initials="FL" lastIdx="165" clrIdx="2"/>
  <p:cmAuthor id="4" name="Helios" initials="AM" lastIdx="93" clrIdx="3">
    <p:extLst>
      <p:ext uri="{19B8F6BF-5375-455C-9EA6-DF929625EA0E}">
        <p15:presenceInfo xmlns:p15="http://schemas.microsoft.com/office/powerpoint/2012/main" userId="Helios" providerId="None"/>
      </p:ext>
    </p:extLst>
  </p:cmAuthor>
  <p:cmAuthor id="5" name="Bethany Broughton" initials="BB" lastIdx="244" clrIdx="4">
    <p:extLst>
      <p:ext uri="{19B8F6BF-5375-455C-9EA6-DF929625EA0E}">
        <p15:presenceInfo xmlns:p15="http://schemas.microsoft.com/office/powerpoint/2012/main" userId="S-1-12-1-3376467646-1242744672-4146591884-688160245" providerId="AD"/>
      </p:ext>
    </p:extLst>
  </p:cmAuthor>
  <p:cmAuthor id="6" name="Karen Smith" initials="KS" lastIdx="3" clrIdx="5">
    <p:extLst>
      <p:ext uri="{19B8F6BF-5375-455C-9EA6-DF929625EA0E}">
        <p15:presenceInfo xmlns:p15="http://schemas.microsoft.com/office/powerpoint/2012/main" userId="S-1-12-1-1733278410-1276412420-3284042663-1019356193" providerId="AD"/>
      </p:ext>
    </p:extLst>
  </p:cmAuthor>
  <p:cmAuthor id="7" name="Lisa Stewart" initials="LS" lastIdx="24" clrIdx="6">
    <p:extLst>
      <p:ext uri="{19B8F6BF-5375-455C-9EA6-DF929625EA0E}">
        <p15:presenceInfo xmlns:p15="http://schemas.microsoft.com/office/powerpoint/2012/main" userId="9fe24143f2b88d12" providerId="Windows Live"/>
      </p:ext>
    </p:extLst>
  </p:cmAuthor>
  <p:cmAuthor id="8" name="Lucy Cartwright" initials="LC" lastIdx="103" clrIdx="7">
    <p:extLst>
      <p:ext uri="{19B8F6BF-5375-455C-9EA6-DF929625EA0E}">
        <p15:presenceInfo xmlns:p15="http://schemas.microsoft.com/office/powerpoint/2012/main" userId="S-1-12-1-1261543312-1161263500-254436515-1788620080" providerId="AD"/>
      </p:ext>
    </p:extLst>
  </p:cmAuthor>
  <p:cmAuthor id="9" name="van der Valk, Ralf" initials="vdVR" lastIdx="208" clrIdx="8">
    <p:extLst>
      <p:ext uri="{19B8F6BF-5375-455C-9EA6-DF929625EA0E}">
        <p15:presenceInfo xmlns:p15="http://schemas.microsoft.com/office/powerpoint/2012/main" userId="S-1-5-21-1292428093-776561741-1801674531-1095401" providerId="AD"/>
      </p:ext>
    </p:extLst>
  </p:cmAuthor>
  <p:cmAuthor id="10" name="USER" initials="U" lastIdx="384" clrIdx="9">
    <p:extLst>
      <p:ext uri="{19B8F6BF-5375-455C-9EA6-DF929625EA0E}">
        <p15:presenceInfo xmlns:p15="http://schemas.microsoft.com/office/powerpoint/2012/main" userId="USER" providerId="None"/>
      </p:ext>
    </p:extLst>
  </p:cmAuthor>
  <p:cmAuthor id="11" name="Susan Thorp" initials="ST" lastIdx="29" clrIdx="10">
    <p:extLst>
      <p:ext uri="{19B8F6BF-5375-455C-9EA6-DF929625EA0E}">
        <p15:presenceInfo xmlns:p15="http://schemas.microsoft.com/office/powerpoint/2012/main" userId="S-1-12-1-2977590253-1288703985-3220324262-2322320382" providerId="AD"/>
      </p:ext>
    </p:extLst>
  </p:cmAuthor>
  <p:cmAuthor id="12" name="Amelia Markey" initials="AM" lastIdx="174" clrIdx="11">
    <p:extLst>
      <p:ext uri="{19B8F6BF-5375-455C-9EA6-DF929625EA0E}">
        <p15:presenceInfo xmlns:p15="http://schemas.microsoft.com/office/powerpoint/2012/main" userId="S-1-12-1-4093926317-1151733744-1287663529-2106985128" providerId="AD"/>
      </p:ext>
    </p:extLst>
  </p:cmAuthor>
  <p:cmAuthor id="13" name="Shoop, Corie" initials="SC" lastIdx="17" clrIdx="12">
    <p:extLst>
      <p:ext uri="{19B8F6BF-5375-455C-9EA6-DF929625EA0E}">
        <p15:presenceInfo xmlns:p15="http://schemas.microsoft.com/office/powerpoint/2012/main" userId="S-1-5-21-1715567821-1645522239-725345543-33831" providerId="AD"/>
      </p:ext>
    </p:extLst>
  </p:cmAuthor>
  <p:cmAuthor id="14" name="Wendy Dinsley" initials="WD" lastIdx="20" clrIdx="13">
    <p:extLst>
      <p:ext uri="{19B8F6BF-5375-455C-9EA6-DF929625EA0E}">
        <p15:presenceInfo xmlns:p15="http://schemas.microsoft.com/office/powerpoint/2012/main" userId="S-1-12-1-4269921913-1264007833-3785511595-1826298168" providerId="AD"/>
      </p:ext>
    </p:extLst>
  </p:cmAuthor>
  <p:cmAuthor id="15" name="Editor" initials="C" lastIdx="181" clrIdx="14">
    <p:extLst>
      <p:ext uri="{19B8F6BF-5375-455C-9EA6-DF929625EA0E}">
        <p15:presenceInfo xmlns:p15="http://schemas.microsoft.com/office/powerpoint/2012/main" userId="Editor" providerId="None"/>
      </p:ext>
    </p:extLst>
  </p:cmAuthor>
  <p:cmAuthor id="16" name="Bethany Broughton" initials="BB [2]" lastIdx="57" clrIdx="15">
    <p:extLst>
      <p:ext uri="{19B8F6BF-5375-455C-9EA6-DF929625EA0E}">
        <p15:presenceInfo xmlns:p15="http://schemas.microsoft.com/office/powerpoint/2012/main" userId="S::bethany.broughton@heliosmedcomms.com::c940cebe-c760-4a12-8cf8-27f7f57d0429" providerId="AD"/>
      </p:ext>
    </p:extLst>
  </p:cmAuthor>
  <p:cmAuthor id="17" name="Amelia Markey" initials="AM [2]" lastIdx="108" clrIdx="16">
    <p:extLst>
      <p:ext uri="{19B8F6BF-5375-455C-9EA6-DF929625EA0E}">
        <p15:presenceInfo xmlns:p15="http://schemas.microsoft.com/office/powerpoint/2012/main" userId="S::amelia.markey@heliosmedcomms.com::f4045bad-0ff0-44a6-a92f-c04ca80a967d" providerId="AD"/>
      </p:ext>
    </p:extLst>
  </p:cmAuthor>
  <p:cmAuthor id="18" name="Simon Whiteley" initials="SW" lastIdx="53" clrIdx="17">
    <p:extLst>
      <p:ext uri="{19B8F6BF-5375-455C-9EA6-DF929625EA0E}">
        <p15:presenceInfo xmlns:p15="http://schemas.microsoft.com/office/powerpoint/2012/main" userId="S::simon.whiteley@heliosmedcomms.com::f79c8a06-9f76-41b5-bbbd-33908194395e" providerId="AD"/>
      </p:ext>
    </p:extLst>
  </p:cmAuthor>
  <p:cmAuthor id="19" name="Sam Mason" initials="SM" lastIdx="11" clrIdx="18">
    <p:extLst>
      <p:ext uri="{19B8F6BF-5375-455C-9EA6-DF929625EA0E}">
        <p15:presenceInfo xmlns:p15="http://schemas.microsoft.com/office/powerpoint/2012/main" userId="S::sam.mason@heliosmedcomms.com::f756c4bf-8b05-435f-afd2-59c0fdd4d60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006F"/>
    <a:srgbClr val="182969"/>
    <a:srgbClr val="B8D9F5"/>
    <a:srgbClr val="3C1053"/>
    <a:srgbClr val="F6FBE1"/>
    <a:srgbClr val="5DCCDA"/>
    <a:srgbClr val="ECE7E9"/>
    <a:srgbClr val="F5E9FB"/>
    <a:srgbClr val="DEEDFA"/>
    <a:srgbClr val="FADA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EF1B3B-B1AE-4E87-889A-4EA671D8C0FD}" v="1" dt="2019-08-19T16:40:22.977"/>
    <p1510:client id="{7080CE99-24A4-49D3-BD1D-39F1E178CCEB}" v="18" dt="2019-08-20T15:42:58.0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817" autoAdjust="0"/>
  </p:normalViewPr>
  <p:slideViewPr>
    <p:cSldViewPr snapToGrid="0">
      <p:cViewPr varScale="1">
        <p:scale>
          <a:sx n="109" d="100"/>
          <a:sy n="109" d="100"/>
        </p:scale>
        <p:origin x="634" y="86"/>
      </p:cViewPr>
      <p:guideLst>
        <p:guide pos="2880"/>
        <p:guide pos="5556"/>
        <p:guide orient="horz" pos="1020"/>
        <p:guide orient="horz" pos="826"/>
        <p:guide orient="horz" pos="894"/>
        <p:guide orient="horz" pos="940"/>
        <p:guide orient="horz" pos="1076"/>
        <p:guide orient="horz" pos="1121"/>
        <p:guide orient="horz" pos="1234"/>
        <p:guide orient="horz" pos="1257"/>
        <p:guide orient="horz" pos="1416"/>
        <p:guide orient="horz" pos="1371"/>
        <p:guide orient="horz" pos="1461"/>
        <p:guide orient="horz" pos="1529"/>
        <p:guide orient="horz" pos="1643"/>
        <p:guide orient="horz" pos="1688"/>
        <p:guide orient="horz" pos="1779"/>
        <p:guide orient="horz" pos="1824"/>
        <p:guide orient="horz" pos="1869"/>
        <p:guide orient="horz" pos="2028"/>
        <p:guide orient="horz" pos="2096"/>
        <p:guide orient="horz" pos="2164"/>
        <p:guide orient="horz" pos="2210"/>
        <p:guide orient="horz" pos="2278"/>
        <p:guide orient="horz" pos="2459"/>
        <p:guide orient="horz" pos="2505"/>
        <p:guide orient="horz" pos="2556"/>
        <p:guide orient="horz" pos="2618"/>
        <p:guide orient="horz" pos="2822"/>
        <p:guide orient="horz" pos="3185"/>
        <p:guide orient="horz" pos="2329"/>
      </p:guideLst>
    </p:cSldViewPr>
  </p:slideViewPr>
  <p:notesTextViewPr>
    <p:cViewPr>
      <p:scale>
        <a:sx n="1" d="1"/>
        <a:sy n="1" d="1"/>
      </p:scale>
      <p:origin x="0" y="0"/>
    </p:cViewPr>
  </p:notesTextViewPr>
  <p:notesViewPr>
    <p:cSldViewPr snapToGrid="0">
      <p:cViewPr varScale="1">
        <p:scale>
          <a:sx n="75" d="100"/>
          <a:sy n="75" d="100"/>
        </p:scale>
        <p:origin x="3954" y="72"/>
      </p:cViewPr>
      <p:guideLst>
        <p:guide orient="horz" pos="3088"/>
        <p:guide pos="2377"/>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5.xml"/><Relationship Id="rId21" Type="http://schemas.openxmlformats.org/officeDocument/2006/relationships/slide" Target="slides/slide10.xml"/><Relationship Id="rId42" Type="http://schemas.openxmlformats.org/officeDocument/2006/relationships/slide" Target="slides/slide31.xml"/><Relationship Id="rId47" Type="http://schemas.openxmlformats.org/officeDocument/2006/relationships/slide" Target="slides/slide36.xml"/><Relationship Id="rId63" Type="http://schemas.openxmlformats.org/officeDocument/2006/relationships/slide" Target="slides/slide52.xml"/><Relationship Id="rId68" Type="http://schemas.openxmlformats.org/officeDocument/2006/relationships/slide" Target="slides/slide57.xml"/><Relationship Id="rId16" Type="http://schemas.openxmlformats.org/officeDocument/2006/relationships/slide" Target="slides/slide5.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slide" Target="slides/slide42.xml"/><Relationship Id="rId58" Type="http://schemas.openxmlformats.org/officeDocument/2006/relationships/slide" Target="slides/slide47.xml"/><Relationship Id="rId66" Type="http://schemas.openxmlformats.org/officeDocument/2006/relationships/slide" Target="slides/slide55.xml"/><Relationship Id="rId74"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0.xml"/><Relationship Id="rId19" Type="http://schemas.openxmlformats.org/officeDocument/2006/relationships/slide" Target="slides/slide8.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56" Type="http://schemas.openxmlformats.org/officeDocument/2006/relationships/slide" Target="slides/slide45.xml"/><Relationship Id="rId64" Type="http://schemas.openxmlformats.org/officeDocument/2006/relationships/slide" Target="slides/slide53.xml"/><Relationship Id="rId69" Type="http://schemas.openxmlformats.org/officeDocument/2006/relationships/slide" Target="slides/slide58.xml"/><Relationship Id="rId77"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0.xml"/><Relationship Id="rId72" Type="http://schemas.openxmlformats.org/officeDocument/2006/relationships/tags" Target="tags/tag1.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59" Type="http://schemas.openxmlformats.org/officeDocument/2006/relationships/slide" Target="slides/slide48.xml"/><Relationship Id="rId67" Type="http://schemas.openxmlformats.org/officeDocument/2006/relationships/slide" Target="slides/slide56.xml"/><Relationship Id="rId20" Type="http://schemas.openxmlformats.org/officeDocument/2006/relationships/slide" Target="slides/slide9.xml"/><Relationship Id="rId41" Type="http://schemas.openxmlformats.org/officeDocument/2006/relationships/slide" Target="slides/slide30.xml"/><Relationship Id="rId54" Type="http://schemas.openxmlformats.org/officeDocument/2006/relationships/slide" Target="slides/slide43.xml"/><Relationship Id="rId62" Type="http://schemas.openxmlformats.org/officeDocument/2006/relationships/slide" Target="slides/slide51.xml"/><Relationship Id="rId70" Type="http://schemas.openxmlformats.org/officeDocument/2006/relationships/notesMaster" Target="notesMasters/notesMaster1.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57" Type="http://schemas.openxmlformats.org/officeDocument/2006/relationships/slide" Target="slides/slide46.xml"/><Relationship Id="rId10" Type="http://schemas.openxmlformats.org/officeDocument/2006/relationships/slideMaster" Target="slideMasters/slideMaster7.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slide" Target="slides/slide41.xml"/><Relationship Id="rId60" Type="http://schemas.openxmlformats.org/officeDocument/2006/relationships/slide" Target="slides/slide49.xml"/><Relationship Id="rId65" Type="http://schemas.openxmlformats.org/officeDocument/2006/relationships/slide" Target="slides/slide54.xml"/><Relationship Id="rId73" Type="http://schemas.openxmlformats.org/officeDocument/2006/relationships/commentAuthors" Target="commentAuthors.xml"/><Relationship Id="rId78"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2.xml"/><Relationship Id="rId18" Type="http://schemas.openxmlformats.org/officeDocument/2006/relationships/slide" Target="slides/slide7.xml"/><Relationship Id="rId39" Type="http://schemas.openxmlformats.org/officeDocument/2006/relationships/slide" Target="slides/slide28.xml"/><Relationship Id="rId34" Type="http://schemas.openxmlformats.org/officeDocument/2006/relationships/slide" Target="slides/slide23.xml"/><Relationship Id="rId50" Type="http://schemas.openxmlformats.org/officeDocument/2006/relationships/slide" Target="slides/slide39.xml"/><Relationship Id="rId55" Type="http://schemas.openxmlformats.org/officeDocument/2006/relationships/slide" Target="slides/slide44.xml"/><Relationship Id="rId76" Type="http://schemas.openxmlformats.org/officeDocument/2006/relationships/theme" Target="theme/theme1.xml"/><Relationship Id="rId7" Type="http://schemas.openxmlformats.org/officeDocument/2006/relationships/slideMaster" Target="slideMasters/slideMaster4.xml"/><Relationship Id="rId71" Type="http://schemas.openxmlformats.org/officeDocument/2006/relationships/handoutMaster" Target="handoutMasters/handoutMaster1.xml"/><Relationship Id="rId2" Type="http://schemas.openxmlformats.org/officeDocument/2006/relationships/customXml" Target="../customXml/item2.xml"/><Relationship Id="rId29" Type="http://schemas.openxmlformats.org/officeDocument/2006/relationships/slide" Target="slides/slide18.xml"/></Relationships>
</file>

<file path=ppt/charts/_rels/chart1.xml.rels><?xml version="1.0" encoding="UTF-8" standalone="yes"?>
<Relationships xmlns="http://schemas.openxmlformats.org/package/2006/relationships"><Relationship Id="rId3" Type="http://schemas.openxmlformats.org/officeDocument/2006/relationships/oleObject" Target="file:///\\var\folders\93\y5x80sz94jz72szm6k3886yd4grqn0\T\com.microsoft.Outlook\Outlook%20Temp\REALISE%20DATA%5b2%5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tmc737\Box%20Sync\Migrated%20Documents\Restore_TASK1052054\Respiratory\PT027\Governance\TAS\SYGMA%20breakthrough%20exac%20risk%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heliosmedicalcomms.sharepoint.com/sites/symbicortasthmasciencestory/Shared%20Documents/1.%20Background%20Section/Schatz%20redrawn%20graphs_8Mar2019.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106653507780978"/>
          <c:y val="5.3838330142587071E-2"/>
          <c:w val="0.7227516117093753"/>
          <c:h val="0.73635769431910092"/>
        </c:manualLayout>
      </c:layout>
      <c:barChart>
        <c:barDir val="col"/>
        <c:grouping val="clustered"/>
        <c:varyColors val="0"/>
        <c:ser>
          <c:idx val="1"/>
          <c:order val="0"/>
          <c:tx>
            <c:strRef>
              <c:f>Sheet1!$A$11</c:f>
              <c:strCache>
                <c:ptCount val="1"/>
                <c:pt idx="0">
                  <c:v>POCS ≥1</c:v>
                </c:pt>
              </c:strCache>
            </c:strRef>
          </c:tx>
          <c:spPr>
            <a:solidFill>
              <a:srgbClr val="D0006F"/>
            </a:solidFill>
            <a:ln>
              <a:solidFill>
                <a:srgbClr val="D0006F"/>
              </a:solidFill>
            </a:ln>
            <a:effectLst/>
          </c:spPr>
          <c:invertIfNegative val="0"/>
          <c:dPt>
            <c:idx val="0"/>
            <c:invertIfNegative val="0"/>
            <c:bubble3D val="0"/>
            <c:spPr>
              <a:solidFill>
                <a:srgbClr val="D0006F"/>
              </a:solidFill>
              <a:ln>
                <a:solidFill>
                  <a:srgbClr val="D0006F"/>
                </a:solidFill>
              </a:ln>
              <a:effectLst/>
            </c:spPr>
            <c:extLst>
              <c:ext xmlns:c16="http://schemas.microsoft.com/office/drawing/2014/chart" uri="{C3380CC4-5D6E-409C-BE32-E72D297353CC}">
                <c16:uniqueId val="{00000001-0296-44B1-A98B-74A92F9429BA}"/>
              </c:ext>
            </c:extLst>
          </c:dPt>
          <c:dPt>
            <c:idx val="2"/>
            <c:invertIfNegative val="0"/>
            <c:bubble3D val="0"/>
            <c:spPr>
              <a:solidFill>
                <a:srgbClr val="D0006F"/>
              </a:solidFill>
              <a:ln>
                <a:solidFill>
                  <a:srgbClr val="D0006F"/>
                </a:solidFill>
              </a:ln>
              <a:effectLst/>
            </c:spPr>
            <c:extLst>
              <c:ext xmlns:c16="http://schemas.microsoft.com/office/drawing/2014/chart" uri="{C3380CC4-5D6E-409C-BE32-E72D297353CC}">
                <c16:uniqueId val="{00000003-0296-44B1-A98B-74A92F9429BA}"/>
              </c:ext>
            </c:extLst>
          </c:dPt>
          <c:dLbls>
            <c:dLbl>
              <c:idx val="0"/>
              <c:tx>
                <c:rich>
                  <a:bodyPr/>
                  <a:lstStyle/>
                  <a:p>
                    <a:r>
                      <a:rPr lang="en-US"/>
                      <a:t>~24%</a:t>
                    </a:r>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296-44B1-A98B-74A92F9429BA}"/>
                </c:ext>
              </c:extLst>
            </c:dLbl>
            <c:dLbl>
              <c:idx val="1"/>
              <c:tx>
                <c:rich>
                  <a:bodyPr/>
                  <a:lstStyle/>
                  <a:p>
                    <a:r>
                      <a:rPr lang="en-US"/>
                      <a:t>~31%</a:t>
                    </a:r>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296-44B1-A98B-74A92F9429BA}"/>
                </c:ext>
              </c:extLst>
            </c:dLbl>
            <c:dLbl>
              <c:idx val="2"/>
              <c:tx>
                <c:rich>
                  <a:bodyPr/>
                  <a:lstStyle/>
                  <a:p>
                    <a:r>
                      <a:rPr lang="en-US"/>
                      <a:t>63%</a:t>
                    </a:r>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296-44B1-A98B-74A92F9429BA}"/>
                </c:ext>
              </c:extLst>
            </c:dLbl>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Sheet1!$C$5:$E$5</c:f>
              <c:strCache>
                <c:ptCount val="3"/>
                <c:pt idx="0">
                  <c:v>controlled
(n=1604)</c:v>
                </c:pt>
                <c:pt idx="1">
                  <c:v>partially controlled
(n=2785)</c:v>
                </c:pt>
                <c:pt idx="2">
                  <c:v>uncontrolled
(n=3611)</c:v>
                </c:pt>
              </c:strCache>
            </c:strRef>
          </c:cat>
          <c:val>
            <c:numRef>
              <c:f>Sheet1!$C$11:$E$11</c:f>
              <c:numCache>
                <c:formatCode>0.0%</c:formatCode>
                <c:ptCount val="3"/>
                <c:pt idx="0">
                  <c:v>0.23690773067331672</c:v>
                </c:pt>
                <c:pt idx="1">
                  <c:v>0.30915619389587073</c:v>
                </c:pt>
                <c:pt idx="2">
                  <c:v>0.63001938521185263</c:v>
                </c:pt>
              </c:numCache>
            </c:numRef>
          </c:val>
          <c:extLst>
            <c:ext xmlns:c16="http://schemas.microsoft.com/office/drawing/2014/chart" uri="{C3380CC4-5D6E-409C-BE32-E72D297353CC}">
              <c16:uniqueId val="{00000005-0296-44B1-A98B-74A92F9429BA}"/>
            </c:ext>
          </c:extLst>
        </c:ser>
        <c:dLbls>
          <c:showLegendKey val="0"/>
          <c:showVal val="0"/>
          <c:showCatName val="0"/>
          <c:showSerName val="0"/>
          <c:showPercent val="0"/>
          <c:showBubbleSize val="0"/>
        </c:dLbls>
        <c:gapWidth val="219"/>
        <c:overlap val="-27"/>
        <c:axId val="460593408"/>
        <c:axId val="460593800"/>
      </c:barChart>
      <c:catAx>
        <c:axId val="460593408"/>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460593800"/>
        <c:crosses val="autoZero"/>
        <c:auto val="1"/>
        <c:lblAlgn val="ctr"/>
        <c:lblOffset val="100"/>
        <c:noMultiLvlLbl val="0"/>
      </c:catAx>
      <c:valAx>
        <c:axId val="460593800"/>
        <c:scaling>
          <c:orientation val="minMax"/>
          <c:max val="0.8"/>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US" sz="1000" b="1" strike="noStrike" baseline="0">
                    <a:solidFill>
                      <a:schemeClr val="tx1"/>
                    </a:solidFill>
                  </a:rPr>
                  <a:t>P</a:t>
                </a:r>
                <a:r>
                  <a:rPr lang="en-US" sz="1000" b="1">
                    <a:solidFill>
                      <a:schemeClr val="tx1"/>
                    </a:solidFill>
                  </a:rPr>
                  <a:t>atients</a:t>
                </a:r>
                <a:r>
                  <a:rPr lang="en-US" sz="1000" b="1" baseline="0">
                    <a:solidFill>
                      <a:schemeClr val="tx1"/>
                    </a:solidFill>
                  </a:rPr>
                  <a:t> </a:t>
                </a:r>
                <a:r>
                  <a:rPr lang="en-US" sz="1000" b="1">
                    <a:solidFill>
                      <a:schemeClr val="tx1"/>
                    </a:solidFill>
                  </a:rPr>
                  <a:t>with &gt;1 course of OCS (%)</a:t>
                </a:r>
              </a:p>
            </c:rich>
          </c:tx>
          <c:layout>
            <c:manualLayout>
              <c:xMode val="edge"/>
              <c:yMode val="edge"/>
              <c:x val="6.9696153007027362E-2"/>
              <c:y val="0.10020517804820722"/>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0%" sourceLinked="0"/>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60593408"/>
        <c:crosses val="autoZero"/>
        <c:crossBetween val="between"/>
      </c:valAx>
      <c:spPr>
        <a:noFill/>
        <a:ln>
          <a:noFill/>
        </a:ln>
        <a:effectLst/>
      </c:spPr>
    </c:plotArea>
    <c:plotVisOnly val="1"/>
    <c:dispBlanksAs val="gap"/>
    <c:showDLblsOverMax val="0"/>
  </c:chart>
  <c:spPr>
    <a:noFill/>
    <a:ln>
      <a:noFill/>
    </a:ln>
    <a:effectLst/>
  </c:spPr>
  <c:txPr>
    <a:bodyPr/>
    <a:lstStyle/>
    <a:p>
      <a:pPr>
        <a:defRPr sz="700"/>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913294538932588"/>
          <c:y val="5.0220760871823637E-2"/>
          <c:w val="0.77252689384650675"/>
          <c:h val="0.79430488894429552"/>
        </c:manualLayout>
      </c:layout>
      <c:barChart>
        <c:barDir val="col"/>
        <c:grouping val="clustered"/>
        <c:varyColors val="0"/>
        <c:ser>
          <c:idx val="0"/>
          <c:order val="0"/>
          <c:tx>
            <c:strRef>
              <c:f>Sheet1!$B$1</c:f>
              <c:strCache>
                <c:ptCount val="1"/>
                <c:pt idx="0">
                  <c:v>Budesonide/formoterol PRN (n=2089)</c:v>
                </c:pt>
              </c:strCache>
            </c:strRef>
          </c:tx>
          <c:spPr>
            <a:solidFill>
              <a:srgbClr val="D0006F"/>
            </a:solidFill>
            <a:ln>
              <a:noFill/>
            </a:ln>
            <a:effectLst/>
          </c:spPr>
          <c:invertIfNegative val="0"/>
          <c:dLbls>
            <c:dLbl>
              <c:idx val="4"/>
              <c:delete val="1"/>
              <c:extLst>
                <c:ext xmlns:c15="http://schemas.microsoft.com/office/drawing/2012/chart" uri="{CE6537A1-D6FC-4f65-9D91-7224C49458BB}"/>
                <c:ext xmlns:c16="http://schemas.microsoft.com/office/drawing/2014/chart" uri="{C3380CC4-5D6E-409C-BE32-E72D297353CC}">
                  <c16:uniqueId val="{00000000-F715-4F8E-BB7C-5A040A84E141}"/>
                </c:ext>
              </c:extLst>
            </c:dLbl>
            <c:dLbl>
              <c:idx val="5"/>
              <c:delete val="1"/>
              <c:extLst>
                <c:ext xmlns:c15="http://schemas.microsoft.com/office/drawing/2012/chart" uri="{CE6537A1-D6FC-4f65-9D91-7224C49458BB}"/>
                <c:ext xmlns:c16="http://schemas.microsoft.com/office/drawing/2014/chart" uri="{C3380CC4-5D6E-409C-BE32-E72D297353CC}">
                  <c16:uniqueId val="{00000001-F715-4F8E-BB7C-5A040A84E141}"/>
                </c:ext>
              </c:extLst>
            </c:dLbl>
            <c:spPr>
              <a:noFill/>
              <a:ln>
                <a:noFill/>
              </a:ln>
              <a:effectLst/>
            </c:spPr>
            <c:txPr>
              <a:bodyPr rot="0" spcFirstLastPara="1" vertOverflow="ellipsis" vert="horz" wrap="square" anchor="ctr" anchorCtr="1"/>
              <a:lstStyle/>
              <a:p>
                <a:pPr>
                  <a:defRPr sz="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0</c:v>
                </c:pt>
                <c:pt idx="1">
                  <c:v>1–2</c:v>
                </c:pt>
                <c:pt idx="2">
                  <c:v>3–5</c:v>
                </c:pt>
                <c:pt idx="3">
                  <c:v>6–8</c:v>
                </c:pt>
                <c:pt idx="4">
                  <c:v>9–12</c:v>
                </c:pt>
                <c:pt idx="5">
                  <c:v>&gt;12</c:v>
                </c:pt>
              </c:strCache>
            </c:strRef>
          </c:cat>
          <c:val>
            <c:numRef>
              <c:f>Sheet1!$B$2:$B$7</c:f>
              <c:numCache>
                <c:formatCode>General</c:formatCode>
                <c:ptCount val="6"/>
                <c:pt idx="0">
                  <c:v>69</c:v>
                </c:pt>
                <c:pt idx="1">
                  <c:v>27</c:v>
                </c:pt>
                <c:pt idx="2">
                  <c:v>3.7</c:v>
                </c:pt>
                <c:pt idx="3">
                  <c:v>0.3</c:v>
                </c:pt>
                <c:pt idx="4">
                  <c:v>0</c:v>
                </c:pt>
                <c:pt idx="5">
                  <c:v>0</c:v>
                </c:pt>
              </c:numCache>
            </c:numRef>
          </c:val>
          <c:extLst>
            <c:ext xmlns:c16="http://schemas.microsoft.com/office/drawing/2014/chart" uri="{C3380CC4-5D6E-409C-BE32-E72D297353CC}">
              <c16:uniqueId val="{00000002-F715-4F8E-BB7C-5A040A84E141}"/>
            </c:ext>
          </c:extLst>
        </c:ser>
        <c:ser>
          <c:idx val="1"/>
          <c:order val="1"/>
          <c:tx>
            <c:strRef>
              <c:f>Sheet1!$C$1</c:f>
              <c:strCache>
                <c:ptCount val="1"/>
                <c:pt idx="0">
                  <c:v>Budesonide BID (N=2087)</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0</c:v>
                </c:pt>
                <c:pt idx="1">
                  <c:v>1–2</c:v>
                </c:pt>
                <c:pt idx="2">
                  <c:v>3–5</c:v>
                </c:pt>
                <c:pt idx="3">
                  <c:v>6–8</c:v>
                </c:pt>
                <c:pt idx="4">
                  <c:v>9–12</c:v>
                </c:pt>
                <c:pt idx="5">
                  <c:v>&gt;12</c:v>
                </c:pt>
              </c:strCache>
            </c:strRef>
          </c:cat>
          <c:val>
            <c:numRef>
              <c:f>Sheet1!$C$2:$C$7</c:f>
              <c:numCache>
                <c:formatCode>General</c:formatCode>
                <c:ptCount val="6"/>
                <c:pt idx="0">
                  <c:v>75.900000000000006</c:v>
                </c:pt>
                <c:pt idx="1">
                  <c:v>19.100000000000001</c:v>
                </c:pt>
                <c:pt idx="2">
                  <c:v>4.2</c:v>
                </c:pt>
                <c:pt idx="3">
                  <c:v>0.6</c:v>
                </c:pt>
                <c:pt idx="4">
                  <c:v>0.2</c:v>
                </c:pt>
                <c:pt idx="5">
                  <c:v>0.1</c:v>
                </c:pt>
              </c:numCache>
            </c:numRef>
          </c:val>
          <c:extLst>
            <c:ext xmlns:c16="http://schemas.microsoft.com/office/drawing/2014/chart" uri="{C3380CC4-5D6E-409C-BE32-E72D297353CC}">
              <c16:uniqueId val="{00000003-F715-4F8E-BB7C-5A040A84E141}"/>
            </c:ext>
          </c:extLst>
        </c:ser>
        <c:dLbls>
          <c:showLegendKey val="0"/>
          <c:showVal val="0"/>
          <c:showCatName val="0"/>
          <c:showSerName val="0"/>
          <c:showPercent val="0"/>
          <c:showBubbleSize val="0"/>
        </c:dLbls>
        <c:gapWidth val="219"/>
        <c:overlap val="-27"/>
        <c:axId val="521059680"/>
        <c:axId val="521052624"/>
      </c:barChart>
      <c:catAx>
        <c:axId val="521059680"/>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GB" b="1"/>
                  <a:t>Number of as-needed inhalations</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2624"/>
        <c:crosses val="autoZero"/>
        <c:auto val="1"/>
        <c:lblAlgn val="ctr"/>
        <c:lblOffset val="100"/>
        <c:noMultiLvlLbl val="0"/>
      </c:catAx>
      <c:valAx>
        <c:axId val="521052624"/>
        <c:scaling>
          <c:orientation val="minMax"/>
        </c:scaling>
        <c:delete val="0"/>
        <c:axPos val="l"/>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GB" b="1"/>
                  <a:t>Days with as-needed inhalations (%)</a:t>
                </a:r>
              </a:p>
            </c:rich>
          </c:tx>
          <c:layout>
            <c:manualLayout>
              <c:xMode val="edge"/>
              <c:yMode val="edge"/>
              <c:x val="3.8468832112102523E-2"/>
              <c:y val="0.14598045341475779"/>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9680"/>
        <c:crosses val="autoZero"/>
        <c:crossBetween val="between"/>
      </c:valAx>
      <c:spPr>
        <a:noFill/>
        <a:ln>
          <a:noFill/>
        </a:ln>
        <a:effectLst/>
      </c:spPr>
    </c:plotArea>
    <c:legend>
      <c:legendPos val="r"/>
      <c:layout>
        <c:manualLayout>
          <c:xMode val="edge"/>
          <c:yMode val="edge"/>
          <c:x val="0.33566831057919322"/>
          <c:y val="3.9382655189412613E-2"/>
          <c:w val="0.64798496300889352"/>
          <c:h val="0.26367540100868375"/>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000">
          <a:solidFill>
            <a:schemeClr val="tx1"/>
          </a:solidFill>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51368200919368E-2"/>
          <c:y val="3.538676795017158E-2"/>
          <c:w val="0.88097485373241347"/>
          <c:h val="0.82054923141521086"/>
        </c:manualLayout>
      </c:layout>
      <c:barChart>
        <c:barDir val="col"/>
        <c:grouping val="clustered"/>
        <c:varyColors val="0"/>
        <c:ser>
          <c:idx val="0"/>
          <c:order val="0"/>
          <c:tx>
            <c:strRef>
              <c:f>Sheet1!$B$1</c:f>
              <c:strCache>
                <c:ptCount val="1"/>
                <c:pt idx="0">
                  <c:v>High-use episode</c:v>
                </c:pt>
              </c:strCache>
            </c:strRef>
          </c:tx>
          <c:spPr>
            <a:solidFill>
              <a:schemeClr val="accent2"/>
            </a:solidFill>
            <a:ln>
              <a:noFill/>
            </a:ln>
            <a:effectLst/>
          </c:spPr>
          <c:invertIfNegative val="0"/>
          <c:dPt>
            <c:idx val="1"/>
            <c:invertIfNegative val="0"/>
            <c:bubble3D val="0"/>
            <c:spPr>
              <a:solidFill>
                <a:schemeClr val="accent3"/>
              </a:solidFill>
              <a:ln>
                <a:noFill/>
              </a:ln>
              <a:effectLst/>
            </c:spPr>
            <c:extLst>
              <c:ext xmlns:c16="http://schemas.microsoft.com/office/drawing/2014/chart" uri="{C3380CC4-5D6E-409C-BE32-E72D297353CC}">
                <c16:uniqueId val="{00000001-16DA-45C4-9E68-7254C316915D}"/>
              </c:ext>
            </c:extLst>
          </c:dPt>
          <c:dPt>
            <c:idx val="2"/>
            <c:invertIfNegative val="0"/>
            <c:bubble3D val="0"/>
            <c:spPr>
              <a:solidFill>
                <a:srgbClr val="D0006F"/>
              </a:solidFill>
              <a:ln>
                <a:noFill/>
              </a:ln>
              <a:effectLst/>
            </c:spPr>
            <c:extLst>
              <c:ext xmlns:c16="http://schemas.microsoft.com/office/drawing/2014/chart" uri="{C3380CC4-5D6E-409C-BE32-E72D297353CC}">
                <c16:uniqueId val="{00000003-16DA-45C4-9E68-7254C316915D}"/>
              </c:ext>
            </c:extLst>
          </c:dPt>
          <c:dLbls>
            <c:dLbl>
              <c:idx val="0"/>
              <c:layout>
                <c:manualLayout>
                  <c:x val="0"/>
                  <c:y val="0.20409656581627"/>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6DA-45C4-9E68-7254C316915D}"/>
                </c:ext>
              </c:extLst>
            </c:dLbl>
            <c:dLbl>
              <c:idx val="1"/>
              <c:layout>
                <c:manualLayout>
                  <c:x val="-5.7418727596294327E-17"/>
                  <c:y val="0.15632928445501523"/>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6DA-45C4-9E68-7254C316915D}"/>
                </c:ext>
              </c:extLst>
            </c:dLbl>
            <c:dLbl>
              <c:idx val="2"/>
              <c:layout>
                <c:manualLayout>
                  <c:x val="-1.1483745519258865E-16"/>
                  <c:y val="0.18238416519751779"/>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6DA-45C4-9E68-7254C316915D}"/>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Albuterol </c:v>
                </c:pt>
                <c:pt idx="1">
                  <c:v>BUD maintenance </c:v>
                </c:pt>
                <c:pt idx="2">
                  <c:v>BUD/FORM Turbuhaler as needed </c:v>
                </c:pt>
              </c:strCache>
            </c:strRef>
          </c:cat>
          <c:val>
            <c:numRef>
              <c:f>Sheet1!$B$2:$B$4</c:f>
              <c:numCache>
                <c:formatCode>General</c:formatCode>
                <c:ptCount val="3"/>
                <c:pt idx="0" formatCode="0.000">
                  <c:v>0.4</c:v>
                </c:pt>
                <c:pt idx="1">
                  <c:v>0.17499999999999999</c:v>
                </c:pt>
                <c:pt idx="2">
                  <c:v>0.19500000000000001</c:v>
                </c:pt>
              </c:numCache>
            </c:numRef>
          </c:val>
          <c:extLst>
            <c:ext xmlns:c16="http://schemas.microsoft.com/office/drawing/2014/chart" uri="{C3380CC4-5D6E-409C-BE32-E72D297353CC}">
              <c16:uniqueId val="{00000005-16DA-45C4-9E68-7254C316915D}"/>
            </c:ext>
          </c:extLst>
        </c:ser>
        <c:dLbls>
          <c:showLegendKey val="0"/>
          <c:showVal val="0"/>
          <c:showCatName val="0"/>
          <c:showSerName val="0"/>
          <c:showPercent val="0"/>
          <c:showBubbleSize val="0"/>
        </c:dLbls>
        <c:gapWidth val="219"/>
        <c:overlap val="-27"/>
        <c:axId val="467644744"/>
        <c:axId val="467646312"/>
      </c:barChart>
      <c:catAx>
        <c:axId val="467644744"/>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467646312"/>
        <c:crosses val="autoZero"/>
        <c:auto val="1"/>
        <c:lblAlgn val="ctr"/>
        <c:lblOffset val="100"/>
        <c:noMultiLvlLbl val="0"/>
      </c:catAx>
      <c:valAx>
        <c:axId val="467646312"/>
        <c:scaling>
          <c:orientation val="minMax"/>
          <c:max val="0.60000000000000009"/>
        </c:scaling>
        <c:delete val="0"/>
        <c:axPos val="l"/>
        <c:numFmt formatCode="0.0" sourceLinked="0"/>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4676447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853956733646345E-2"/>
          <c:y val="5.275677765982717E-2"/>
          <c:w val="0.88097485373241347"/>
          <c:h val="0.82054923141521086"/>
        </c:manualLayout>
      </c:layout>
      <c:barChart>
        <c:barDir val="col"/>
        <c:grouping val="clustered"/>
        <c:varyColors val="0"/>
        <c:ser>
          <c:idx val="0"/>
          <c:order val="0"/>
          <c:tx>
            <c:strRef>
              <c:f>Sheet1!$B$1</c:f>
              <c:strCache>
                <c:ptCount val="1"/>
                <c:pt idx="0">
                  <c:v>High-use episode</c:v>
                </c:pt>
              </c:strCache>
            </c:strRef>
          </c:tx>
          <c:spPr>
            <a:solidFill>
              <a:schemeClr val="tx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Albuterol </c:v>
                </c:pt>
                <c:pt idx="1">
                  <c:v>BUD maintenance</c:v>
                </c:pt>
                <c:pt idx="2">
                  <c:v>BUD/FORM Turbuhaler as needed</c:v>
                </c:pt>
              </c:strCache>
            </c:strRef>
          </c:cat>
          <c:val>
            <c:numRef>
              <c:f>Sheet1!$B$2:$B$4</c:f>
              <c:numCache>
                <c:formatCode>General</c:formatCode>
                <c:ptCount val="3"/>
                <c:pt idx="0">
                  <c:v>45</c:v>
                </c:pt>
                <c:pt idx="1">
                  <c:v>10</c:v>
                </c:pt>
                <c:pt idx="2">
                  <c:v>25</c:v>
                </c:pt>
              </c:numCache>
            </c:numRef>
          </c:val>
          <c:extLst>
            <c:ext xmlns:c16="http://schemas.microsoft.com/office/drawing/2014/chart" uri="{C3380CC4-5D6E-409C-BE32-E72D297353CC}">
              <c16:uniqueId val="{00000000-4C22-4584-B46F-09B283FB9499}"/>
            </c:ext>
          </c:extLst>
        </c:ser>
        <c:ser>
          <c:idx val="1"/>
          <c:order val="1"/>
          <c:tx>
            <c:strRef>
              <c:f>Sheet1!$C$1</c:f>
              <c:strCache>
                <c:ptCount val="1"/>
                <c:pt idx="0">
                  <c:v>Urgent medical care </c:v>
                </c:pt>
              </c:strCache>
            </c:strRef>
          </c:tx>
          <c:spPr>
            <a:solidFill>
              <a:schemeClr val="bg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Albuterol </c:v>
                </c:pt>
                <c:pt idx="1">
                  <c:v>BUD maintenance</c:v>
                </c:pt>
                <c:pt idx="2">
                  <c:v>BUD/FORM Turbuhaler as needed</c:v>
                </c:pt>
              </c:strCache>
            </c:strRef>
          </c:cat>
          <c:val>
            <c:numRef>
              <c:f>Sheet1!$C$2:$C$4</c:f>
              <c:numCache>
                <c:formatCode>General</c:formatCode>
                <c:ptCount val="3"/>
                <c:pt idx="0">
                  <c:v>36</c:v>
                </c:pt>
                <c:pt idx="1">
                  <c:v>24</c:v>
                </c:pt>
                <c:pt idx="2">
                  <c:v>13</c:v>
                </c:pt>
              </c:numCache>
            </c:numRef>
          </c:val>
          <c:extLst>
            <c:ext xmlns:c16="http://schemas.microsoft.com/office/drawing/2014/chart" uri="{C3380CC4-5D6E-409C-BE32-E72D297353CC}">
              <c16:uniqueId val="{00000001-4C22-4584-B46F-09B283FB9499}"/>
            </c:ext>
          </c:extLst>
        </c:ser>
        <c:ser>
          <c:idx val="2"/>
          <c:order val="2"/>
          <c:tx>
            <c:strRef>
              <c:f>Sheet1!$D$1</c:f>
              <c:strCache>
                <c:ptCount val="1"/>
                <c:pt idx="0">
                  <c:v>Course of systemic glucocorticoids</c:v>
                </c:pt>
              </c:strCache>
            </c:strRef>
          </c:tx>
          <c:spPr>
            <a:solidFill>
              <a:schemeClr val="bg2">
                <a:lumMod val="20000"/>
                <a:lumOff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Albuterol </c:v>
                </c:pt>
                <c:pt idx="1">
                  <c:v>BUD maintenance</c:v>
                </c:pt>
                <c:pt idx="2">
                  <c:v>BUD/FORM Turbuhaler as needed</c:v>
                </c:pt>
              </c:strCache>
            </c:strRef>
          </c:cat>
          <c:val>
            <c:numRef>
              <c:f>Sheet1!$D$2:$D$4</c:f>
              <c:numCache>
                <c:formatCode>General</c:formatCode>
                <c:ptCount val="3"/>
                <c:pt idx="0">
                  <c:v>23</c:v>
                </c:pt>
                <c:pt idx="1">
                  <c:v>21</c:v>
                </c:pt>
                <c:pt idx="2">
                  <c:v>9</c:v>
                </c:pt>
              </c:numCache>
            </c:numRef>
          </c:val>
          <c:extLst>
            <c:ext xmlns:c16="http://schemas.microsoft.com/office/drawing/2014/chart" uri="{C3380CC4-5D6E-409C-BE32-E72D297353CC}">
              <c16:uniqueId val="{00000002-4C22-4584-B46F-09B283FB9499}"/>
            </c:ext>
          </c:extLst>
        </c:ser>
        <c:dLbls>
          <c:showLegendKey val="0"/>
          <c:showVal val="0"/>
          <c:showCatName val="0"/>
          <c:showSerName val="0"/>
          <c:showPercent val="0"/>
          <c:showBubbleSize val="0"/>
        </c:dLbls>
        <c:gapWidth val="219"/>
        <c:overlap val="-27"/>
        <c:axId val="467645920"/>
        <c:axId val="467647488"/>
      </c:barChart>
      <c:catAx>
        <c:axId val="467645920"/>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467647488"/>
        <c:crosses val="autoZero"/>
        <c:auto val="1"/>
        <c:lblAlgn val="ctr"/>
        <c:lblOffset val="100"/>
        <c:noMultiLvlLbl val="0"/>
      </c:catAx>
      <c:valAx>
        <c:axId val="467647488"/>
        <c:scaling>
          <c:orientation val="minMax"/>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467645920"/>
        <c:crosses val="autoZero"/>
        <c:crossBetween val="between"/>
      </c:valAx>
      <c:spPr>
        <a:noFill/>
        <a:ln>
          <a:noFill/>
        </a:ln>
        <a:effectLst/>
      </c:spPr>
    </c:plotArea>
    <c:legend>
      <c:legendPos val="b"/>
      <c:layout>
        <c:manualLayout>
          <c:xMode val="edge"/>
          <c:yMode val="edge"/>
          <c:x val="0.43313670171838925"/>
          <c:y val="5.7201062984425909E-3"/>
          <c:w val="0.52613120721289486"/>
          <c:h val="0.1376118274113757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787508840822"/>
          <c:y val="0.18807455853622412"/>
          <c:w val="0.88121249115917799"/>
          <c:h val="0.66874423574418762"/>
        </c:manualLayout>
      </c:layout>
      <c:barChart>
        <c:barDir val="col"/>
        <c:grouping val="clustered"/>
        <c:varyColors val="0"/>
        <c:ser>
          <c:idx val="0"/>
          <c:order val="0"/>
          <c:tx>
            <c:strRef>
              <c:f>Sheet1!$B$1</c:f>
              <c:strCache>
                <c:ptCount val="1"/>
                <c:pt idx="0">
                  <c:v>Severe Exacerbation Rate</c:v>
                </c:pt>
              </c:strCache>
            </c:strRef>
          </c:tx>
          <c:spPr>
            <a:solidFill>
              <a:srgbClr val="D0006F"/>
            </a:solidFill>
            <a:ln>
              <a:solidFill>
                <a:srgbClr val="D0006F"/>
              </a:solidFill>
            </a:ln>
            <a:effectLst/>
          </c:spPr>
          <c:invertIfNegative val="0"/>
          <c:dPt>
            <c:idx val="0"/>
            <c:invertIfNegative val="0"/>
            <c:bubble3D val="0"/>
            <c:spPr>
              <a:solidFill>
                <a:srgbClr val="5DCCDA"/>
              </a:solidFill>
              <a:ln>
                <a:solidFill>
                  <a:schemeClr val="accent3">
                    <a:lumMod val="60000"/>
                    <a:lumOff val="40000"/>
                  </a:schemeClr>
                </a:solidFill>
              </a:ln>
              <a:effectLst/>
            </c:spPr>
            <c:extLst>
              <c:ext xmlns:c16="http://schemas.microsoft.com/office/drawing/2014/chart" uri="{C3380CC4-5D6E-409C-BE32-E72D297353CC}">
                <c16:uniqueId val="{00000004-1CFC-49DB-A868-87AC93B1E7B3}"/>
              </c:ext>
            </c:extLst>
          </c:dPt>
          <c:dLbls>
            <c:dLbl>
              <c:idx val="0"/>
              <c:layout>
                <c:manualLayout>
                  <c:x val="-4.7844387224244053E-17"/>
                  <c:y val="0.203918589213893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CFC-49DB-A868-87AC93B1E7B3}"/>
                </c:ext>
              </c:extLst>
            </c:dLbl>
            <c:dLbl>
              <c:idx val="1"/>
              <c:layout>
                <c:manualLayout>
                  <c:x val="-2.609723996001163E-3"/>
                  <c:y val="0.13926147556070759"/>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CFC-49DB-A868-87AC93B1E7B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Maintenance low-dose BUD 
BID + SABA as needed (n=448)</c:v>
                </c:pt>
                <c:pt idx="1">
                  <c:v>BUD/FORM Turbuhaler 
anti-inflammatory reliever (n=437)</c:v>
                </c:pt>
              </c:strCache>
            </c:strRef>
          </c:cat>
          <c:val>
            <c:numRef>
              <c:f>Sheet1!$B$2:$B$3</c:f>
              <c:numCache>
                <c:formatCode>General</c:formatCode>
                <c:ptCount val="2"/>
                <c:pt idx="0">
                  <c:v>0.17199999999999999</c:v>
                </c:pt>
                <c:pt idx="1">
                  <c:v>0.11899999999999999</c:v>
                </c:pt>
              </c:numCache>
            </c:numRef>
          </c:val>
          <c:extLst>
            <c:ext xmlns:c16="http://schemas.microsoft.com/office/drawing/2014/chart" uri="{C3380CC4-5D6E-409C-BE32-E72D297353CC}">
              <c16:uniqueId val="{00000000-1CFC-49DB-A868-87AC93B1E7B3}"/>
            </c:ext>
          </c:extLst>
        </c:ser>
        <c:dLbls>
          <c:showLegendKey val="0"/>
          <c:showVal val="0"/>
          <c:showCatName val="0"/>
          <c:showSerName val="0"/>
          <c:showPercent val="0"/>
          <c:showBubbleSize val="0"/>
        </c:dLbls>
        <c:gapWidth val="219"/>
        <c:overlap val="-27"/>
        <c:axId val="2089327504"/>
        <c:axId val="1660400256"/>
      </c:barChart>
      <c:catAx>
        <c:axId val="2089327504"/>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60400256"/>
        <c:crosses val="autoZero"/>
        <c:auto val="1"/>
        <c:lblAlgn val="ctr"/>
        <c:lblOffset val="100"/>
        <c:noMultiLvlLbl val="0"/>
      </c:catAx>
      <c:valAx>
        <c:axId val="1660400256"/>
        <c:scaling>
          <c:orientation val="minMax"/>
        </c:scaling>
        <c:delete val="0"/>
        <c:axPos val="l"/>
        <c:numFmt formatCode="General" sourceLinked="1"/>
        <c:majorTickMark val="out"/>
        <c:minorTickMark val="none"/>
        <c:tickLblPos val="nextTo"/>
        <c:spPr>
          <a:noFill/>
          <a:ln w="19050">
            <a:solidFill>
              <a:schemeClr val="tx1"/>
            </a:solidFill>
          </a:ln>
          <a:effectLst/>
        </c:spPr>
        <c:txPr>
          <a:bodyPr rot="0" spcFirstLastPara="1" vertOverflow="ellipsis" wrap="square" anchor="ctr" anchorCtr="1"/>
          <a:lstStyle/>
          <a:p>
            <a:pPr>
              <a:defRPr sz="1000" b="0" i="0" u="none" strike="noStrike" kern="1200" baseline="0">
                <a:solidFill>
                  <a:schemeClr val="tx1"/>
                </a:solidFill>
                <a:latin typeface="+mn-lt"/>
                <a:ea typeface="+mn-ea"/>
                <a:cs typeface="+mn-cs"/>
              </a:defRPr>
            </a:pPr>
            <a:endParaRPr lang="en-US"/>
          </a:p>
        </c:txPr>
        <c:crossAx val="2089327504"/>
        <c:crosses val="autoZero"/>
        <c:crossBetween val="between"/>
        <c:majorUnit val="5.000000000000001E-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917967320674926"/>
          <c:y val="4.1671178309987629E-2"/>
          <c:w val="0.65851813592605435"/>
          <c:h val="0.77943580507499211"/>
        </c:manualLayout>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5"/>
              </a:solidFill>
              <a:ln>
                <a:noFill/>
              </a:ln>
              <a:effectLst/>
            </c:spPr>
            <c:extLst>
              <c:ext xmlns:c16="http://schemas.microsoft.com/office/drawing/2014/chart" uri="{C3380CC4-5D6E-409C-BE32-E72D297353CC}">
                <c16:uniqueId val="{00000001-1A6D-42D3-97D8-CEC589B51403}"/>
              </c:ext>
            </c:extLst>
          </c:dPt>
          <c:dPt>
            <c:idx val="1"/>
            <c:invertIfNegative val="0"/>
            <c:bubble3D val="0"/>
            <c:spPr>
              <a:solidFill>
                <a:schemeClr val="accent3"/>
              </a:solidFill>
              <a:ln>
                <a:noFill/>
              </a:ln>
              <a:effectLst/>
            </c:spPr>
            <c:extLst>
              <c:ext xmlns:c16="http://schemas.microsoft.com/office/drawing/2014/chart" uri="{C3380CC4-5D6E-409C-BE32-E72D297353CC}">
                <c16:uniqueId val="{00000003-1A6D-42D3-97D8-CEC589B51403}"/>
              </c:ext>
            </c:extLst>
          </c:dPt>
          <c:dPt>
            <c:idx val="2"/>
            <c:invertIfNegative val="0"/>
            <c:bubble3D val="0"/>
            <c:spPr>
              <a:solidFill>
                <a:srgbClr val="D0006F"/>
              </a:solidFill>
              <a:ln>
                <a:noFill/>
              </a:ln>
              <a:effectLst/>
            </c:spPr>
            <c:extLst>
              <c:ext xmlns:c16="http://schemas.microsoft.com/office/drawing/2014/chart" uri="{C3380CC4-5D6E-409C-BE32-E72D297353CC}">
                <c16:uniqueId val="{00000005-1A6D-42D3-97D8-CEC589B51403}"/>
              </c:ext>
            </c:extLst>
          </c:dPt>
          <c:cat>
            <c:strRef>
              <c:f>Sheet1!$A$2:$A$4</c:f>
              <c:strCache>
                <c:ptCount val="3"/>
                <c:pt idx="0">
                  <c:v>FLU/SAL + SABA as needed (n=1123)</c:v>
                </c:pt>
                <c:pt idx="1">
                  <c:v>BUD/FORM + SABA as needed (n=1105)</c:v>
                </c:pt>
                <c:pt idx="2">
                  <c:v>BUD/FORM Turbuhaler anti-inflammatory reliever + maintenance (n=1107)</c:v>
                </c:pt>
              </c:strCache>
            </c:strRef>
          </c:cat>
          <c:val>
            <c:numRef>
              <c:f>Sheet1!$B$2:$B$4</c:f>
              <c:numCache>
                <c:formatCode>General</c:formatCode>
                <c:ptCount val="3"/>
                <c:pt idx="0">
                  <c:v>500</c:v>
                </c:pt>
                <c:pt idx="1">
                  <c:v>640</c:v>
                </c:pt>
                <c:pt idx="2">
                  <c:v>320</c:v>
                </c:pt>
              </c:numCache>
            </c:numRef>
          </c:val>
          <c:extLst>
            <c:ext xmlns:c16="http://schemas.microsoft.com/office/drawing/2014/chart" uri="{C3380CC4-5D6E-409C-BE32-E72D297353CC}">
              <c16:uniqueId val="{00000006-1A6D-42D3-97D8-CEC589B51403}"/>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8-1A6D-42D3-97D8-CEC589B51403}"/>
              </c:ext>
            </c:extLst>
          </c:dPt>
          <c:dPt>
            <c:idx val="1"/>
            <c:invertIfNegative val="0"/>
            <c:bubble3D val="0"/>
            <c:spPr>
              <a:solidFill>
                <a:schemeClr val="accent3">
                  <a:lumMod val="40000"/>
                  <a:lumOff val="60000"/>
                </a:schemeClr>
              </a:solidFill>
              <a:ln>
                <a:noFill/>
              </a:ln>
              <a:effectLst/>
            </c:spPr>
            <c:extLst>
              <c:ext xmlns:c16="http://schemas.microsoft.com/office/drawing/2014/chart" uri="{C3380CC4-5D6E-409C-BE32-E72D297353CC}">
                <c16:uniqueId val="{0000000A-1A6D-42D3-97D8-CEC589B51403}"/>
              </c:ext>
            </c:extLst>
          </c:dPt>
          <c:dPt>
            <c:idx val="2"/>
            <c:invertIfNegative val="0"/>
            <c:bubble3D val="0"/>
            <c:spPr>
              <a:solidFill>
                <a:schemeClr val="accent1">
                  <a:lumMod val="40000"/>
                  <a:lumOff val="60000"/>
                </a:schemeClr>
              </a:solidFill>
              <a:ln>
                <a:noFill/>
              </a:ln>
              <a:effectLst/>
            </c:spPr>
            <c:extLst>
              <c:ext xmlns:c16="http://schemas.microsoft.com/office/drawing/2014/chart" uri="{C3380CC4-5D6E-409C-BE32-E72D297353CC}">
                <c16:uniqueId val="{0000000C-1A6D-42D3-97D8-CEC589B51403}"/>
              </c:ext>
            </c:extLst>
          </c:dPt>
          <c:cat>
            <c:strRef>
              <c:f>Sheet1!$A$2:$A$4</c:f>
              <c:strCache>
                <c:ptCount val="3"/>
                <c:pt idx="0">
                  <c:v>FLU/SAL + SABA as needed (n=1123)</c:v>
                </c:pt>
                <c:pt idx="1">
                  <c:v>BUD/FORM + SABA as needed (n=1105)</c:v>
                </c:pt>
                <c:pt idx="2">
                  <c:v>BUD/FORM Turbuhaler anti-inflammatory reliever + maintenance (n=1107)</c:v>
                </c:pt>
              </c:strCache>
            </c:strRef>
          </c:cat>
          <c:val>
            <c:numRef>
              <c:f>Sheet1!$C$2:$C$4</c:f>
              <c:numCache>
                <c:formatCode>General</c:formatCode>
                <c:ptCount val="3"/>
                <c:pt idx="0">
                  <c:v>500</c:v>
                </c:pt>
                <c:pt idx="1">
                  <c:v>360</c:v>
                </c:pt>
                <c:pt idx="2">
                  <c:v>163</c:v>
                </c:pt>
              </c:numCache>
            </c:numRef>
          </c:val>
          <c:extLst>
            <c:ext xmlns:c16="http://schemas.microsoft.com/office/drawing/2014/chart" uri="{C3380CC4-5D6E-409C-BE32-E72D297353CC}">
              <c16:uniqueId val="{0000000D-1A6D-42D3-97D8-CEC589B51403}"/>
            </c:ext>
          </c:extLst>
        </c:ser>
        <c:ser>
          <c:idx val="2"/>
          <c:order val="2"/>
          <c:tx>
            <c:strRef>
              <c:f>Sheet1!$D$1</c:f>
              <c:strCache>
                <c:ptCount val="1"/>
                <c:pt idx="0">
                  <c:v>Series 3</c:v>
                </c:pt>
              </c:strCache>
            </c:strRef>
          </c:tx>
          <c:spPr>
            <a:solidFill>
              <a:schemeClr val="accent1">
                <a:lumMod val="20000"/>
                <a:lumOff val="80000"/>
              </a:schemeClr>
            </a:solidFill>
            <a:ln>
              <a:noFill/>
            </a:ln>
            <a:effectLst/>
          </c:spPr>
          <c:invertIfNegative val="0"/>
          <c:cat>
            <c:strRef>
              <c:f>Sheet1!$A$2:$A$4</c:f>
              <c:strCache>
                <c:ptCount val="3"/>
                <c:pt idx="0">
                  <c:v>FLU/SAL + SABA as needed (n=1123)</c:v>
                </c:pt>
                <c:pt idx="1">
                  <c:v>BUD/FORM + SABA as needed (n=1105)</c:v>
                </c:pt>
                <c:pt idx="2">
                  <c:v>BUD/FORM Turbuhaler anti-inflammatory reliever + maintenance (n=1107)</c:v>
                </c:pt>
              </c:strCache>
            </c:strRef>
          </c:cat>
          <c:val>
            <c:numRef>
              <c:f>Sheet1!$D$2:$D$4</c:f>
              <c:numCache>
                <c:formatCode>General</c:formatCode>
                <c:ptCount val="3"/>
                <c:pt idx="0">
                  <c:v>0</c:v>
                </c:pt>
                <c:pt idx="1">
                  <c:v>0</c:v>
                </c:pt>
                <c:pt idx="2">
                  <c:v>272</c:v>
                </c:pt>
              </c:numCache>
            </c:numRef>
          </c:val>
          <c:extLst>
            <c:ext xmlns:c16="http://schemas.microsoft.com/office/drawing/2014/chart" uri="{C3380CC4-5D6E-409C-BE32-E72D297353CC}">
              <c16:uniqueId val="{0000000E-1A6D-42D3-97D8-CEC589B51403}"/>
            </c:ext>
          </c:extLst>
        </c:ser>
        <c:dLbls>
          <c:showLegendKey val="0"/>
          <c:showVal val="0"/>
          <c:showCatName val="0"/>
          <c:showSerName val="0"/>
          <c:showPercent val="0"/>
          <c:showBubbleSize val="0"/>
        </c:dLbls>
        <c:gapWidth val="50"/>
        <c:overlap val="100"/>
        <c:axId val="612562848"/>
        <c:axId val="612567768"/>
      </c:barChart>
      <c:catAx>
        <c:axId val="612562848"/>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crossAx val="612567768"/>
        <c:crosses val="autoZero"/>
        <c:auto val="1"/>
        <c:lblAlgn val="ctr"/>
        <c:lblOffset val="100"/>
        <c:noMultiLvlLbl val="0"/>
      </c:catAx>
      <c:valAx>
        <c:axId val="61256776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sz="1000" b="1">
                    <a:solidFill>
                      <a:schemeClr val="tx1"/>
                    </a:solidFill>
                    <a:effectLst/>
                  </a:rPr>
                  <a:t>Daily mean ICS dose (</a:t>
                </a:r>
                <a:r>
                  <a:rPr lang="en-US" sz="1000" b="1">
                    <a:solidFill>
                      <a:schemeClr val="tx1"/>
                    </a:solidFill>
                    <a:effectLst/>
                    <a:sym typeface="Symbol" panose="05050102010706020507" pitchFamily="18" charset="2"/>
                  </a:rPr>
                  <a:t></a:t>
                </a:r>
                <a:r>
                  <a:rPr lang="en-US" sz="1000" b="1">
                    <a:solidFill>
                      <a:schemeClr val="tx1"/>
                    </a:solidFill>
                    <a:effectLst/>
                  </a:rPr>
                  <a:t>g/day)</a:t>
                </a:r>
                <a:endParaRPr lang="en-GB" sz="1000">
                  <a:solidFill>
                    <a:schemeClr val="tx1"/>
                  </a:solidFill>
                  <a:effectLst/>
                </a:endParaRPr>
              </a:p>
            </c:rich>
          </c:tx>
          <c:layout>
            <c:manualLayout>
              <c:xMode val="edge"/>
              <c:yMode val="edge"/>
              <c:x val="4.5150981851038385E-2"/>
              <c:y val="0.14821158774513155"/>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612562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570867353759694"/>
          <c:y val="4.1671178309987629E-2"/>
          <c:w val="0.77002253105839558"/>
          <c:h val="0.85569124788922213"/>
        </c:manualLayout>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5"/>
              </a:solidFill>
              <a:ln>
                <a:noFill/>
              </a:ln>
              <a:effectLst/>
            </c:spPr>
            <c:extLst>
              <c:ext xmlns:c16="http://schemas.microsoft.com/office/drawing/2014/chart" uri="{C3380CC4-5D6E-409C-BE32-E72D297353CC}">
                <c16:uniqueId val="{00000001-4282-4A05-B32F-BE52604C4958}"/>
              </c:ext>
            </c:extLst>
          </c:dPt>
          <c:dPt>
            <c:idx val="1"/>
            <c:invertIfNegative val="0"/>
            <c:bubble3D val="0"/>
            <c:spPr>
              <a:solidFill>
                <a:srgbClr val="D0006F"/>
              </a:solidFill>
              <a:ln>
                <a:noFill/>
              </a:ln>
              <a:effectLst/>
            </c:spPr>
            <c:extLst>
              <c:ext xmlns:c16="http://schemas.microsoft.com/office/drawing/2014/chart" uri="{C3380CC4-5D6E-409C-BE32-E72D297353CC}">
                <c16:uniqueId val="{00000003-4282-4A05-B32F-BE52604C4958}"/>
              </c:ext>
            </c:extLst>
          </c:dPt>
          <c:cat>
            <c:strRef>
              <c:f>Sheet1!$A$2:$A$3</c:f>
              <c:strCache>
                <c:ptCount val="2"/>
                <c:pt idx="0">
                  <c:v>SAL/FLU </c:v>
                </c:pt>
                <c:pt idx="1">
                  <c:v>BUD/FORM </c:v>
                </c:pt>
              </c:strCache>
            </c:strRef>
          </c:cat>
          <c:val>
            <c:numRef>
              <c:f>Sheet1!$B$2:$B$3</c:f>
              <c:numCache>
                <c:formatCode>General</c:formatCode>
                <c:ptCount val="2"/>
                <c:pt idx="0">
                  <c:v>1000</c:v>
                </c:pt>
                <c:pt idx="1">
                  <c:v>792</c:v>
                </c:pt>
              </c:numCache>
            </c:numRef>
          </c:val>
          <c:extLst>
            <c:ext xmlns:c16="http://schemas.microsoft.com/office/drawing/2014/chart" uri="{C3380CC4-5D6E-409C-BE32-E72D297353CC}">
              <c16:uniqueId val="{00000004-4282-4A05-B32F-BE52604C4958}"/>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6-4282-4A05-B32F-BE52604C4958}"/>
              </c:ext>
            </c:extLst>
          </c:dPt>
          <c:dPt>
            <c:idx val="1"/>
            <c:invertIfNegative val="0"/>
            <c:bubble3D val="0"/>
            <c:spPr>
              <a:solidFill>
                <a:srgbClr val="FFCDE7"/>
              </a:solidFill>
              <a:ln>
                <a:noFill/>
              </a:ln>
              <a:effectLst/>
            </c:spPr>
            <c:extLst>
              <c:ext xmlns:c16="http://schemas.microsoft.com/office/drawing/2014/chart" uri="{C3380CC4-5D6E-409C-BE32-E72D297353CC}">
                <c16:uniqueId val="{00000008-4282-4A05-B32F-BE52604C4958}"/>
              </c:ext>
            </c:extLst>
          </c:dPt>
          <c:cat>
            <c:strRef>
              <c:f>Sheet1!$A$2:$A$3</c:f>
              <c:strCache>
                <c:ptCount val="2"/>
                <c:pt idx="0">
                  <c:v>SAL/FLU </c:v>
                </c:pt>
                <c:pt idx="1">
                  <c:v>BUD/FORM </c:v>
                </c:pt>
              </c:strCache>
            </c:strRef>
          </c:cat>
          <c:val>
            <c:numRef>
              <c:f>Sheet1!$C$2:$C$3</c:f>
              <c:numCache>
                <c:formatCode>General</c:formatCode>
                <c:ptCount val="2"/>
                <c:pt idx="0">
                  <c:v>1000</c:v>
                </c:pt>
                <c:pt idx="1">
                  <c:v>491</c:v>
                </c:pt>
              </c:numCache>
            </c:numRef>
          </c:val>
          <c:extLst>
            <c:ext xmlns:c16="http://schemas.microsoft.com/office/drawing/2014/chart" uri="{C3380CC4-5D6E-409C-BE32-E72D297353CC}">
              <c16:uniqueId val="{00000009-4282-4A05-B32F-BE52604C4958}"/>
            </c:ext>
          </c:extLst>
        </c:ser>
        <c:dLbls>
          <c:showLegendKey val="0"/>
          <c:showVal val="0"/>
          <c:showCatName val="0"/>
          <c:showSerName val="0"/>
          <c:showPercent val="0"/>
          <c:showBubbleSize val="0"/>
        </c:dLbls>
        <c:gapWidth val="50"/>
        <c:overlap val="100"/>
        <c:axId val="612562848"/>
        <c:axId val="612567768"/>
      </c:barChart>
      <c:catAx>
        <c:axId val="612562848"/>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612567768"/>
        <c:crosses val="autoZero"/>
        <c:auto val="1"/>
        <c:lblAlgn val="ctr"/>
        <c:lblOffset val="100"/>
        <c:noMultiLvlLbl val="0"/>
      </c:catAx>
      <c:valAx>
        <c:axId val="612567768"/>
        <c:scaling>
          <c:orientation val="minMax"/>
        </c:scaling>
        <c:delete val="0"/>
        <c:axPos val="l"/>
        <c:title>
          <c:tx>
            <c:rich>
              <a:bodyPr rot="-5400000" spcFirstLastPara="1" vertOverflow="ellipsis" vert="horz" wrap="square" anchor="ctr" anchorCtr="1"/>
              <a:lstStyle/>
              <a:p>
                <a:pPr>
                  <a:defRPr sz="1050" b="0" i="0" u="none" strike="noStrike" kern="1200" baseline="0">
                    <a:solidFill>
                      <a:schemeClr val="tx1"/>
                    </a:solidFill>
                    <a:latin typeface="+mn-lt"/>
                    <a:ea typeface="+mn-ea"/>
                    <a:cs typeface="+mn-cs"/>
                  </a:defRPr>
                </a:pPr>
                <a:r>
                  <a:rPr lang="en-US" sz="1050" b="1">
                    <a:solidFill>
                      <a:schemeClr val="tx1"/>
                    </a:solidFill>
                    <a:effectLst/>
                  </a:rPr>
                  <a:t>Daily mean ICS dose (</a:t>
                </a:r>
                <a:r>
                  <a:rPr lang="en-US" sz="1050" b="1">
                    <a:solidFill>
                      <a:schemeClr val="tx1"/>
                    </a:solidFill>
                    <a:effectLst/>
                    <a:sym typeface="Symbol" panose="05050102010706020507" pitchFamily="18" charset="2"/>
                  </a:rPr>
                  <a:t></a:t>
                </a:r>
                <a:r>
                  <a:rPr lang="en-US" sz="1050" b="1">
                    <a:solidFill>
                      <a:schemeClr val="tx1"/>
                    </a:solidFill>
                    <a:effectLst/>
                  </a:rPr>
                  <a:t>g/day)</a:t>
                </a:r>
                <a:endParaRPr lang="en-GB" sz="1050">
                  <a:solidFill>
                    <a:schemeClr val="tx1"/>
                  </a:solidFill>
                  <a:effectLst/>
                </a:endParaRPr>
              </a:p>
            </c:rich>
          </c:tx>
          <c:layout>
            <c:manualLayout>
              <c:xMode val="edge"/>
              <c:yMode val="edge"/>
              <c:x val="2.8038105330551601E-2"/>
              <c:y val="0.15933155492556605"/>
            </c:manualLayout>
          </c:layout>
          <c:overlay val="0"/>
          <c:spPr>
            <a:noFill/>
            <a:ln>
              <a:noFill/>
            </a:ln>
            <a:effectLst/>
          </c:spPr>
          <c:txPr>
            <a:bodyPr rot="-54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612562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Terbutaline (n=1138)</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Sheet1!$B$2</c:f>
              <c:numCache>
                <c:formatCode>General</c:formatCode>
                <c:ptCount val="1"/>
                <c:pt idx="0">
                  <c:v>22</c:v>
                </c:pt>
              </c:numCache>
            </c:numRef>
          </c:val>
          <c:extLst>
            <c:ext xmlns:c16="http://schemas.microsoft.com/office/drawing/2014/chart" uri="{C3380CC4-5D6E-409C-BE32-E72D297353CC}">
              <c16:uniqueId val="{00000000-FFA8-40A1-AE46-12DC1ECA5AF3}"/>
            </c:ext>
          </c:extLst>
        </c:ser>
        <c:ser>
          <c:idx val="1"/>
          <c:order val="1"/>
          <c:tx>
            <c:strRef>
              <c:f>Sheet1!$C$1</c:f>
              <c:strCache>
                <c:ptCount val="1"/>
                <c:pt idx="0">
                  <c:v>FORM (n=1137)</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Sheet1!$C$2</c:f>
              <c:numCache>
                <c:formatCode>General</c:formatCode>
                <c:ptCount val="1"/>
                <c:pt idx="0">
                  <c:v>17</c:v>
                </c:pt>
              </c:numCache>
            </c:numRef>
          </c:val>
          <c:extLst>
            <c:ext xmlns:c16="http://schemas.microsoft.com/office/drawing/2014/chart" uri="{C3380CC4-5D6E-409C-BE32-E72D297353CC}">
              <c16:uniqueId val="{00000001-FFA8-40A1-AE46-12DC1ECA5AF3}"/>
            </c:ext>
          </c:extLst>
        </c:ser>
        <c:ser>
          <c:idx val="2"/>
          <c:order val="2"/>
          <c:tx>
            <c:strRef>
              <c:f>Sheet1!$D$1</c:f>
              <c:strCache>
                <c:ptCount val="1"/>
                <c:pt idx="0">
                  <c:v>BUD/FORM Turbuhaler (n=1107)</c:v>
                </c:pt>
              </c:strCache>
            </c:strRef>
          </c:tx>
          <c:spPr>
            <a:solidFill>
              <a:srgbClr val="D000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Sheet1!$D$2</c:f>
              <c:numCache>
                <c:formatCode>General</c:formatCode>
                <c:ptCount val="1"/>
                <c:pt idx="0">
                  <c:v>13</c:v>
                </c:pt>
              </c:numCache>
            </c:numRef>
          </c:val>
          <c:extLst>
            <c:ext xmlns:c16="http://schemas.microsoft.com/office/drawing/2014/chart" uri="{C3380CC4-5D6E-409C-BE32-E72D297353CC}">
              <c16:uniqueId val="{00000002-FFA8-40A1-AE46-12DC1ECA5AF3}"/>
            </c:ext>
          </c:extLst>
        </c:ser>
        <c:dLbls>
          <c:dLblPos val="inEnd"/>
          <c:showLegendKey val="0"/>
          <c:showVal val="1"/>
          <c:showCatName val="0"/>
          <c:showSerName val="0"/>
          <c:showPercent val="0"/>
          <c:showBubbleSize val="0"/>
        </c:dLbls>
        <c:gapWidth val="219"/>
        <c:overlap val="-27"/>
        <c:axId val="466968096"/>
        <c:axId val="466965744"/>
      </c:barChart>
      <c:catAx>
        <c:axId val="466968096"/>
        <c:scaling>
          <c:orientation val="minMax"/>
        </c:scaling>
        <c:delete val="0"/>
        <c:axPos val="b"/>
        <c:numFmt formatCode="General" sourceLinked="1"/>
        <c:majorTickMark val="none"/>
        <c:minorTickMark val="none"/>
        <c:tickLblPos val="nextTo"/>
        <c:spPr>
          <a:noFill/>
          <a:ln w="19050" cap="flat" cmpd="sng" algn="ctr">
            <a:solidFill>
              <a:schemeClr val="tx2"/>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66965744"/>
        <c:crosses val="autoZero"/>
        <c:auto val="1"/>
        <c:lblAlgn val="ctr"/>
        <c:lblOffset val="100"/>
        <c:noMultiLvlLbl val="0"/>
      </c:catAx>
      <c:valAx>
        <c:axId val="466965744"/>
        <c:scaling>
          <c:orientation val="minMax"/>
        </c:scaling>
        <c:delete val="0"/>
        <c:axPos val="l"/>
        <c:numFmt formatCode="General" sourceLinked="1"/>
        <c:majorTickMark val="out"/>
        <c:minorTickMark val="none"/>
        <c:tickLblPos val="nextTo"/>
        <c:spPr>
          <a:noFill/>
          <a:ln w="19050">
            <a:solidFill>
              <a:schemeClr val="tx2"/>
            </a:solidFill>
          </a:ln>
          <a:effectLst/>
        </c:spPr>
        <c:txPr>
          <a:bodyPr rot="-60000000" spcFirstLastPara="1" vertOverflow="ellipsis" vert="horz" wrap="square" anchor="ctr" anchorCtr="1"/>
          <a:lstStyle/>
          <a:p>
            <a:pPr>
              <a:defRPr sz="1100" b="0" i="0" u="none" strike="noStrike" kern="1200" baseline="0">
                <a:solidFill>
                  <a:schemeClr val="tx1"/>
                </a:solidFill>
                <a:latin typeface="+mn-lt"/>
                <a:ea typeface="+mn-ea"/>
                <a:cs typeface="+mn-cs"/>
              </a:defRPr>
            </a:pPr>
            <a:endParaRPr lang="en-US"/>
          </a:p>
        </c:txPr>
        <c:crossAx val="466968096"/>
        <c:crosses val="autoZero"/>
        <c:crossBetween val="between"/>
      </c:valAx>
      <c:spPr>
        <a:noFill/>
        <a:ln>
          <a:noFill/>
        </a:ln>
        <a:effectLst/>
      </c:spPr>
    </c:plotArea>
    <c:legend>
      <c:legendPos val="b"/>
      <c:layout>
        <c:manualLayout>
          <c:xMode val="edge"/>
          <c:yMode val="edge"/>
          <c:x val="0.66519310763307238"/>
          <c:y val="8.9086728915379644E-4"/>
          <c:w val="0.33222348544718067"/>
          <c:h val="0.3155454547826949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0430366270459502"/>
          <c:y val="0.20704497714630868"/>
          <c:w val="0.64743758572276577"/>
          <c:h val="0.6728509867205178"/>
        </c:manualLayout>
      </c:layout>
      <c:barChart>
        <c:barDir val="bar"/>
        <c:grouping val="stacked"/>
        <c:varyColors val="0"/>
        <c:ser>
          <c:idx val="0"/>
          <c:order val="0"/>
          <c:tx>
            <c:strRef>
              <c:f>Papi!$A$8</c:f>
              <c:strCache>
                <c:ptCount val="1"/>
                <c:pt idx="0">
                  <c:v>1 severe exac rate (%)</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Papi!$B$7:$C$7</c:f>
              <c:strCache>
                <c:ptCount val="2"/>
                <c:pt idx="0">
                  <c:v>Adherent (&gt;80%)</c:v>
                </c:pt>
                <c:pt idx="1">
                  <c:v>Non-adherent (&lt;80%)</c:v>
                </c:pt>
              </c:strCache>
            </c:strRef>
          </c:cat>
          <c:val>
            <c:numRef>
              <c:f>Papi!$B$8:$C$8</c:f>
              <c:numCache>
                <c:formatCode>General</c:formatCode>
                <c:ptCount val="2"/>
                <c:pt idx="0">
                  <c:v>18.5</c:v>
                </c:pt>
                <c:pt idx="1">
                  <c:v>15.1</c:v>
                </c:pt>
              </c:numCache>
            </c:numRef>
          </c:val>
          <c:extLst>
            <c:ext xmlns:c16="http://schemas.microsoft.com/office/drawing/2014/chart" uri="{C3380CC4-5D6E-409C-BE32-E72D297353CC}">
              <c16:uniqueId val="{00000000-5CAC-42F9-A4C9-8004E049456F}"/>
            </c:ext>
          </c:extLst>
        </c:ser>
        <c:ser>
          <c:idx val="1"/>
          <c:order val="1"/>
          <c:tx>
            <c:strRef>
              <c:f>Papi!$A$9</c:f>
              <c:strCache>
                <c:ptCount val="1"/>
                <c:pt idx="0">
                  <c:v>&gt;=2 severe exac rate (%)</c:v>
                </c:pt>
              </c:strCache>
            </c:strRef>
          </c:tx>
          <c:spPr>
            <a:solidFill>
              <a:srgbClr val="D000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Papi!$B$7:$C$7</c:f>
              <c:strCache>
                <c:ptCount val="2"/>
                <c:pt idx="0">
                  <c:v>Adherent (&gt;80%)</c:v>
                </c:pt>
                <c:pt idx="1">
                  <c:v>Non-adherent (&lt;80%)</c:v>
                </c:pt>
              </c:strCache>
            </c:strRef>
          </c:cat>
          <c:val>
            <c:numRef>
              <c:f>Papi!$B$9:$C$9</c:f>
              <c:numCache>
                <c:formatCode>General</c:formatCode>
                <c:ptCount val="2"/>
                <c:pt idx="0">
                  <c:v>7.7</c:v>
                </c:pt>
                <c:pt idx="1">
                  <c:v>6.3</c:v>
                </c:pt>
              </c:numCache>
            </c:numRef>
          </c:val>
          <c:extLst>
            <c:ext xmlns:c16="http://schemas.microsoft.com/office/drawing/2014/chart" uri="{C3380CC4-5D6E-409C-BE32-E72D297353CC}">
              <c16:uniqueId val="{00000001-5CAC-42F9-A4C9-8004E049456F}"/>
            </c:ext>
          </c:extLst>
        </c:ser>
        <c:dLbls>
          <c:showLegendKey val="0"/>
          <c:showVal val="0"/>
          <c:showCatName val="0"/>
          <c:showSerName val="0"/>
          <c:showPercent val="0"/>
          <c:showBubbleSize val="0"/>
        </c:dLbls>
        <c:gapWidth val="150"/>
        <c:overlap val="100"/>
        <c:axId val="460594192"/>
        <c:axId val="460587920"/>
      </c:barChart>
      <c:catAx>
        <c:axId val="460594192"/>
        <c:scaling>
          <c:orientation val="minMax"/>
        </c:scaling>
        <c:delete val="0"/>
        <c:axPos val="l"/>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800" b="1" i="0" u="none" strike="noStrike" kern="1200" baseline="0">
                <a:solidFill>
                  <a:schemeClr val="tx1"/>
                </a:solidFill>
                <a:latin typeface="+mn-lt"/>
                <a:ea typeface="+mn-ea"/>
                <a:cs typeface="+mn-cs"/>
              </a:defRPr>
            </a:pPr>
            <a:endParaRPr lang="en-US"/>
          </a:p>
        </c:txPr>
        <c:crossAx val="460587920"/>
        <c:crosses val="autoZero"/>
        <c:auto val="1"/>
        <c:lblAlgn val="ctr"/>
        <c:lblOffset val="100"/>
        <c:noMultiLvlLbl val="0"/>
      </c:catAx>
      <c:valAx>
        <c:axId val="460587920"/>
        <c:scaling>
          <c:orientation val="minMax"/>
        </c:scaling>
        <c:delete val="0"/>
        <c:axPos val="b"/>
        <c:majorGridlines>
          <c:spPr>
            <a:ln w="19050" cap="flat" cmpd="sng"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460594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n-GB" sz="1200" b="1">
                <a:solidFill>
                  <a:sysClr val="windowText" lastClr="000000"/>
                </a:solidFill>
                <a:latin typeface="Arial" panose="020B0604020202020204" pitchFamily="34" charset="0"/>
                <a:cs typeface="Arial" panose="020B0604020202020204" pitchFamily="34" charset="0"/>
              </a:rPr>
              <a:t>Hospitalisations / ED visit</a:t>
            </a:r>
            <a:r>
              <a:rPr lang="en-GB" sz="1200" b="1" baseline="0">
                <a:solidFill>
                  <a:sysClr val="windowText" lastClr="000000"/>
                </a:solidFill>
                <a:latin typeface="Arial" panose="020B0604020202020204" pitchFamily="34" charset="0"/>
                <a:cs typeface="Arial" panose="020B0604020202020204" pitchFamily="34" charset="0"/>
              </a:rPr>
              <a:t>* </a:t>
            </a:r>
            <a:endParaRPr lang="en-GB" sz="1200" b="1">
              <a:solidFill>
                <a:sysClr val="windowText" lastClr="000000"/>
              </a:solidFill>
              <a:latin typeface="Arial" panose="020B0604020202020204" pitchFamily="34" charset="0"/>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Sheet1!$C$1</c:f>
              <c:strCache>
                <c:ptCount val="1"/>
                <c:pt idx="0">
                  <c:v>Odd ratio </c:v>
                </c:pt>
              </c:strCache>
            </c:strRef>
          </c:tx>
          <c:spPr>
            <a:solidFill>
              <a:schemeClr val="accent1"/>
            </a:solidFill>
            <a:ln>
              <a:noFill/>
            </a:ln>
            <a:effectLst/>
          </c:spPr>
          <c:invertIfNegative val="0"/>
          <c:dPt>
            <c:idx val="1"/>
            <c:invertIfNegative val="0"/>
            <c:bubble3D val="0"/>
            <c:spPr>
              <a:solidFill>
                <a:srgbClr val="D0006F"/>
              </a:solidFill>
              <a:ln>
                <a:noFill/>
              </a:ln>
              <a:effectLst/>
            </c:spPr>
            <c:extLst>
              <c:ext xmlns:c16="http://schemas.microsoft.com/office/drawing/2014/chart" uri="{C3380CC4-5D6E-409C-BE32-E72D297353CC}">
                <c16:uniqueId val="{00000001-D35B-4462-B816-C336B541404F}"/>
              </c:ext>
            </c:extLst>
          </c:dPt>
          <c:dPt>
            <c:idx val="2"/>
            <c:invertIfNegative val="0"/>
            <c:bubble3D val="0"/>
            <c:spPr>
              <a:solidFill>
                <a:schemeClr val="accent2"/>
              </a:solidFill>
              <a:ln>
                <a:noFill/>
              </a:ln>
              <a:effectLst/>
            </c:spPr>
            <c:extLst>
              <c:ext xmlns:c16="http://schemas.microsoft.com/office/drawing/2014/chart" uri="{C3380CC4-5D6E-409C-BE32-E72D297353CC}">
                <c16:uniqueId val="{00000003-D35B-4462-B816-C336B541404F}"/>
              </c:ext>
            </c:extLst>
          </c:dPt>
          <c:dPt>
            <c:idx val="3"/>
            <c:invertIfNegative val="0"/>
            <c:bubble3D val="0"/>
            <c:spPr>
              <a:solidFill>
                <a:schemeClr val="accent3"/>
              </a:solidFill>
              <a:ln>
                <a:noFill/>
              </a:ln>
              <a:effectLst/>
            </c:spPr>
            <c:extLst>
              <c:ext xmlns:c16="http://schemas.microsoft.com/office/drawing/2014/chart" uri="{C3380CC4-5D6E-409C-BE32-E72D297353CC}">
                <c16:uniqueId val="{00000005-D35B-4462-B816-C336B541404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Sheet1!$B$2:$B$5</c:f>
              <c:strCache>
                <c:ptCount val="4"/>
                <c:pt idx="0">
                  <c:v>0–2</c:v>
                </c:pt>
                <c:pt idx="1">
                  <c:v>3–6</c:v>
                </c:pt>
                <c:pt idx="2">
                  <c:v>7–12</c:v>
                </c:pt>
                <c:pt idx="3">
                  <c:v>&gt;12</c:v>
                </c:pt>
              </c:strCache>
            </c:strRef>
          </c:cat>
          <c:val>
            <c:numRef>
              <c:f>Sheet1!$C$2:$C$5</c:f>
              <c:numCache>
                <c:formatCode>General</c:formatCode>
                <c:ptCount val="4"/>
                <c:pt idx="1">
                  <c:v>2.1</c:v>
                </c:pt>
                <c:pt idx="2">
                  <c:v>2.9</c:v>
                </c:pt>
                <c:pt idx="3">
                  <c:v>4.5999999999999996</c:v>
                </c:pt>
              </c:numCache>
            </c:numRef>
          </c:val>
          <c:extLst>
            <c:ext xmlns:c16="http://schemas.microsoft.com/office/drawing/2014/chart" uri="{C3380CC4-5D6E-409C-BE32-E72D297353CC}">
              <c16:uniqueId val="{00000006-D35B-4462-B816-C336B541404F}"/>
            </c:ext>
          </c:extLst>
        </c:ser>
        <c:dLbls>
          <c:showLegendKey val="0"/>
          <c:showVal val="0"/>
          <c:showCatName val="0"/>
          <c:showSerName val="0"/>
          <c:showPercent val="0"/>
          <c:showBubbleSize val="0"/>
        </c:dLbls>
        <c:gapWidth val="219"/>
        <c:overlap val="-27"/>
        <c:axId val="460593016"/>
        <c:axId val="460588312"/>
      </c:barChart>
      <c:catAx>
        <c:axId val="460593016"/>
        <c:scaling>
          <c:orientation val="minMax"/>
        </c:scaling>
        <c:delete val="0"/>
        <c:axPos val="b"/>
        <c:title>
          <c:tx>
            <c:rich>
              <a:bodyPr rot="0" spcFirstLastPara="1" vertOverflow="ellipsis" vert="horz" wrap="square" anchor="ctr" anchorCtr="1"/>
              <a:lstStyle/>
              <a:p>
                <a:pPr>
                  <a:defRPr sz="1050" b="1" i="0"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en-GB" sz="1050" b="1">
                    <a:solidFill>
                      <a:sysClr val="windowText" lastClr="000000"/>
                    </a:solidFill>
                    <a:latin typeface="Arial" panose="020B0604020202020204" pitchFamily="34" charset="0"/>
                    <a:cs typeface="Arial" panose="020B0604020202020204" pitchFamily="34" charset="0"/>
                  </a:rPr>
                  <a:t>Number</a:t>
                </a:r>
                <a:r>
                  <a:rPr lang="en-GB" sz="1050" b="1" baseline="0">
                    <a:solidFill>
                      <a:sysClr val="windowText" lastClr="000000"/>
                    </a:solidFill>
                    <a:latin typeface="Arial" panose="020B0604020202020204" pitchFamily="34" charset="0"/>
                    <a:cs typeface="Arial" panose="020B0604020202020204" pitchFamily="34" charset="0"/>
                  </a:rPr>
                  <a:t> of SABA canisters per year</a:t>
                </a:r>
                <a:endParaRPr lang="en-GB" sz="1050" b="1">
                  <a:solidFill>
                    <a:sysClr val="windowText" lastClr="000000"/>
                  </a:solidFill>
                  <a:latin typeface="Arial" panose="020B0604020202020204" pitchFamily="34" charset="0"/>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105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460588312"/>
        <c:crosses val="autoZero"/>
        <c:auto val="1"/>
        <c:lblAlgn val="ctr"/>
        <c:lblOffset val="100"/>
        <c:noMultiLvlLbl val="0"/>
      </c:catAx>
      <c:valAx>
        <c:axId val="460588312"/>
        <c:scaling>
          <c:orientation val="minMax"/>
        </c:scaling>
        <c:delete val="0"/>
        <c:axPos val="l"/>
        <c:title>
          <c:tx>
            <c:rich>
              <a:bodyPr rot="-5400000" spcFirstLastPara="1" vertOverflow="ellipsis" vert="horz" wrap="square" anchor="ctr" anchorCtr="1"/>
              <a:lstStyle/>
              <a:p>
                <a:pPr>
                  <a:defRPr sz="1100" b="1" i="0"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en-GB" sz="1100" b="1">
                    <a:solidFill>
                      <a:sysClr val="windowText" lastClr="000000"/>
                    </a:solidFill>
                    <a:latin typeface="Arial" panose="020B0604020202020204" pitchFamily="34" charset="0"/>
                    <a:cs typeface="Arial" panose="020B0604020202020204" pitchFamily="34" charset="0"/>
                  </a:rPr>
                  <a:t>Odds ratio</a:t>
                </a:r>
              </a:p>
            </c:rich>
          </c:tx>
          <c:overlay val="0"/>
          <c:spPr>
            <a:noFill/>
            <a:ln>
              <a:noFill/>
            </a:ln>
            <a:effectLst/>
          </c:spPr>
          <c:txPr>
            <a:bodyPr rot="-5400000" spcFirstLastPara="1" vertOverflow="ellipsis" vert="horz" wrap="square" anchor="ctr" anchorCtr="1"/>
            <a:lstStyle/>
            <a:p>
              <a:pPr>
                <a:defRPr sz="110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460593016"/>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n-US" sz="1200" b="1">
                <a:solidFill>
                  <a:sysClr val="windowText" lastClr="000000"/>
                </a:solidFill>
                <a:latin typeface="Arial" panose="020B0604020202020204" pitchFamily="34" charset="0"/>
                <a:cs typeface="Arial" panose="020B0604020202020204" pitchFamily="34" charset="0"/>
              </a:rPr>
              <a:t>OCS prescriptions</a:t>
            </a:r>
            <a:r>
              <a:rPr lang="en-US" sz="1200" b="1" baseline="0">
                <a:solidFill>
                  <a:sysClr val="windowText" lastClr="000000"/>
                </a:solidFill>
                <a:latin typeface="Arial" panose="020B0604020202020204" pitchFamily="34" charset="0"/>
                <a:cs typeface="Arial" panose="020B0604020202020204" pitchFamily="34" charset="0"/>
              </a:rPr>
              <a:t>*</a:t>
            </a:r>
            <a:r>
              <a:rPr lang="en-US" sz="1200" b="1">
                <a:solidFill>
                  <a:sysClr val="windowText" lastClr="000000"/>
                </a:solidFill>
                <a:latin typeface="Arial" panose="020B0604020202020204" pitchFamily="34" charset="0"/>
                <a:cs typeface="Arial" panose="020B0604020202020204" pitchFamily="34" charset="0"/>
              </a:rPr>
              <a:t> </a:t>
            </a:r>
          </a:p>
        </c:rich>
      </c:tx>
      <c:overlay val="0"/>
      <c:spPr>
        <a:noFill/>
        <a:ln>
          <a:noFill/>
        </a:ln>
        <a:effectLst/>
      </c:spPr>
      <c:txPr>
        <a:bodyPr rot="0" spcFirstLastPara="1" vertOverflow="ellipsis" vert="horz" wrap="square" anchor="ctr" anchorCtr="1"/>
        <a:lstStyle/>
        <a:p>
          <a:pPr>
            <a:defRPr sz="12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'[Schatz redrawn graphs_8Mar2019.xlsx]Sheet1'!$C$17</c:f>
              <c:strCache>
                <c:ptCount val="1"/>
                <c:pt idx="0">
                  <c:v>Odd ratio </c:v>
                </c:pt>
              </c:strCache>
            </c:strRef>
          </c:tx>
          <c:spPr>
            <a:solidFill>
              <a:schemeClr val="accent1"/>
            </a:solidFill>
            <a:ln>
              <a:noFill/>
            </a:ln>
            <a:effectLst/>
          </c:spPr>
          <c:invertIfNegative val="0"/>
          <c:dPt>
            <c:idx val="1"/>
            <c:invertIfNegative val="0"/>
            <c:bubble3D val="0"/>
            <c:spPr>
              <a:solidFill>
                <a:srgbClr val="D0006F"/>
              </a:solidFill>
              <a:ln>
                <a:noFill/>
              </a:ln>
              <a:effectLst/>
            </c:spPr>
            <c:extLst>
              <c:ext xmlns:c16="http://schemas.microsoft.com/office/drawing/2014/chart" uri="{C3380CC4-5D6E-409C-BE32-E72D297353CC}">
                <c16:uniqueId val="{00000001-EA60-40FF-90B4-C80CFF5D77D1}"/>
              </c:ext>
            </c:extLst>
          </c:dPt>
          <c:dPt>
            <c:idx val="2"/>
            <c:invertIfNegative val="0"/>
            <c:bubble3D val="0"/>
            <c:spPr>
              <a:solidFill>
                <a:schemeClr val="accent2"/>
              </a:solidFill>
              <a:ln>
                <a:noFill/>
              </a:ln>
              <a:effectLst/>
            </c:spPr>
            <c:extLst>
              <c:ext xmlns:c16="http://schemas.microsoft.com/office/drawing/2014/chart" uri="{C3380CC4-5D6E-409C-BE32-E72D297353CC}">
                <c16:uniqueId val="{00000003-EA60-40FF-90B4-C80CFF5D77D1}"/>
              </c:ext>
            </c:extLst>
          </c:dPt>
          <c:dPt>
            <c:idx val="3"/>
            <c:invertIfNegative val="0"/>
            <c:bubble3D val="0"/>
            <c:spPr>
              <a:solidFill>
                <a:schemeClr val="accent3"/>
              </a:solidFill>
              <a:ln>
                <a:noFill/>
              </a:ln>
              <a:effectLst/>
            </c:spPr>
            <c:extLst>
              <c:ext xmlns:c16="http://schemas.microsoft.com/office/drawing/2014/chart" uri="{C3380CC4-5D6E-409C-BE32-E72D297353CC}">
                <c16:uniqueId val="{00000005-EA60-40FF-90B4-C80CFF5D77D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'[Schatz redrawn graphs_8Mar2019.xlsx]Sheet1'!$B$18:$B$21</c:f>
              <c:strCache>
                <c:ptCount val="4"/>
                <c:pt idx="0">
                  <c:v>0–2</c:v>
                </c:pt>
                <c:pt idx="1">
                  <c:v>3–6</c:v>
                </c:pt>
                <c:pt idx="2">
                  <c:v>7–12</c:v>
                </c:pt>
                <c:pt idx="3">
                  <c:v>&gt;12</c:v>
                </c:pt>
              </c:strCache>
            </c:strRef>
          </c:cat>
          <c:val>
            <c:numRef>
              <c:f>'[Schatz redrawn graphs_8Mar2019.xlsx]Sheet1'!$C$18:$C$21</c:f>
              <c:numCache>
                <c:formatCode>General</c:formatCode>
                <c:ptCount val="4"/>
                <c:pt idx="1">
                  <c:v>2.2999999999999998</c:v>
                </c:pt>
                <c:pt idx="2">
                  <c:v>2.9</c:v>
                </c:pt>
                <c:pt idx="3">
                  <c:v>4.0999999999999996</c:v>
                </c:pt>
              </c:numCache>
            </c:numRef>
          </c:val>
          <c:extLst>
            <c:ext xmlns:c16="http://schemas.microsoft.com/office/drawing/2014/chart" uri="{C3380CC4-5D6E-409C-BE32-E72D297353CC}">
              <c16:uniqueId val="{00000006-EA60-40FF-90B4-C80CFF5D77D1}"/>
            </c:ext>
          </c:extLst>
        </c:ser>
        <c:dLbls>
          <c:showLegendKey val="0"/>
          <c:showVal val="0"/>
          <c:showCatName val="0"/>
          <c:showSerName val="0"/>
          <c:showPercent val="0"/>
          <c:showBubbleSize val="0"/>
        </c:dLbls>
        <c:gapWidth val="219"/>
        <c:overlap val="-27"/>
        <c:axId val="461230272"/>
        <c:axId val="461229488"/>
      </c:barChart>
      <c:catAx>
        <c:axId val="461230272"/>
        <c:scaling>
          <c:orientation val="minMax"/>
        </c:scaling>
        <c:delete val="0"/>
        <c:axPos val="b"/>
        <c:title>
          <c:tx>
            <c:rich>
              <a:bodyPr rot="0" spcFirstLastPara="1" vertOverflow="ellipsis" vert="horz" wrap="square" anchor="ctr" anchorCtr="1"/>
              <a:lstStyle/>
              <a:p>
                <a:pPr>
                  <a:defRPr sz="1100" b="1" i="0"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en-GB" sz="1100" b="1">
                    <a:solidFill>
                      <a:sysClr val="windowText" lastClr="000000"/>
                    </a:solidFill>
                    <a:latin typeface="Arial" panose="020B0604020202020204" pitchFamily="34" charset="0"/>
                    <a:cs typeface="Arial" panose="020B0604020202020204" pitchFamily="34" charset="0"/>
                  </a:rPr>
                  <a:t>Number of SABA canisters per year</a:t>
                </a:r>
              </a:p>
            </c:rich>
          </c:tx>
          <c:overlay val="0"/>
          <c:spPr>
            <a:noFill/>
            <a:ln>
              <a:noFill/>
            </a:ln>
            <a:effectLst/>
          </c:spPr>
          <c:txPr>
            <a:bodyPr rot="0" spcFirstLastPara="1" vertOverflow="ellipsis" vert="horz" wrap="square" anchor="ctr" anchorCtr="1"/>
            <a:lstStyle/>
            <a:p>
              <a:pPr>
                <a:defRPr sz="110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461229488"/>
        <c:crosses val="autoZero"/>
        <c:auto val="1"/>
        <c:lblAlgn val="ctr"/>
        <c:lblOffset val="100"/>
        <c:noMultiLvlLbl val="0"/>
      </c:catAx>
      <c:valAx>
        <c:axId val="461229488"/>
        <c:scaling>
          <c:orientation val="minMax"/>
          <c:max val="5"/>
        </c:scaling>
        <c:delete val="0"/>
        <c:axPos val="l"/>
        <c:title>
          <c:tx>
            <c:rich>
              <a:bodyPr rot="-5400000" spcFirstLastPara="1" vertOverflow="ellipsis" vert="horz" wrap="square" anchor="ctr" anchorCtr="1"/>
              <a:lstStyle/>
              <a:p>
                <a:pPr>
                  <a:defRPr sz="1050" b="1" i="0"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en-GB" sz="1050" b="1">
                    <a:solidFill>
                      <a:sysClr val="windowText" lastClr="000000"/>
                    </a:solidFill>
                    <a:latin typeface="Arial" panose="020B0604020202020204" pitchFamily="34" charset="0"/>
                    <a:cs typeface="Arial" panose="020B0604020202020204" pitchFamily="34" charset="0"/>
                  </a:rPr>
                  <a:t>Odds ratio</a:t>
                </a:r>
              </a:p>
            </c:rich>
          </c:tx>
          <c:overlay val="0"/>
          <c:spPr>
            <a:noFill/>
            <a:ln>
              <a:noFill/>
            </a:ln>
            <a:effectLst/>
          </c:spPr>
          <c:txPr>
            <a:bodyPr rot="-5400000" spcFirstLastPara="1" vertOverflow="ellipsis" vert="horz" wrap="square" anchor="ctr" anchorCtr="1"/>
            <a:lstStyle/>
            <a:p>
              <a:pPr>
                <a:defRPr sz="105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461230272"/>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9388595670756072E-2"/>
          <c:y val="4.934089116642644E-2"/>
          <c:w val="0.86621637159241127"/>
          <c:h val="0.6915074684167084"/>
        </c:manualLayout>
      </c:layout>
      <c:barChart>
        <c:barDir val="col"/>
        <c:grouping val="stacked"/>
        <c:varyColors val="0"/>
        <c:ser>
          <c:idx val="0"/>
          <c:order val="0"/>
          <c:tx>
            <c:strRef>
              <c:f>Sheet1!$B$1</c:f>
              <c:strCache>
                <c:ptCount val="1"/>
                <c:pt idx="0">
                  <c:v>Improved</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BUD/FORM Turbuhaler 
anti-inflammatory reliever</c:v>
                </c:pt>
                <c:pt idx="1">
                  <c:v>Maintenance low-dose BUD BID + SABA as needed</c:v>
                </c:pt>
              </c:strCache>
            </c:strRef>
          </c:cat>
          <c:val>
            <c:numRef>
              <c:f>Sheet1!$B$2:$B$3</c:f>
              <c:numCache>
                <c:formatCode>General</c:formatCode>
                <c:ptCount val="2"/>
                <c:pt idx="0">
                  <c:v>40.299999999999997</c:v>
                </c:pt>
                <c:pt idx="1">
                  <c:v>44.3</c:v>
                </c:pt>
              </c:numCache>
            </c:numRef>
          </c:val>
          <c:extLst>
            <c:ext xmlns:c16="http://schemas.microsoft.com/office/drawing/2014/chart" uri="{C3380CC4-5D6E-409C-BE32-E72D297353CC}">
              <c16:uniqueId val="{00000000-9B4F-4292-AB29-C4FAAA898B4C}"/>
            </c:ext>
          </c:extLst>
        </c:ser>
        <c:ser>
          <c:idx val="1"/>
          <c:order val="1"/>
          <c:tx>
            <c:strRef>
              <c:f>Sheet1!$C$1</c:f>
              <c:strCache>
                <c:ptCount val="1"/>
                <c:pt idx="0">
                  <c:v>No clinically important change</c:v>
                </c:pt>
              </c:strCache>
            </c:strRef>
          </c:tx>
          <c:spPr>
            <a:solidFill>
              <a:srgbClr val="D000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BUD/FORM Turbuhaler 
anti-inflammatory reliever</c:v>
                </c:pt>
                <c:pt idx="1">
                  <c:v>Maintenance low-dose BUD BID + SABA as needed</c:v>
                </c:pt>
              </c:strCache>
            </c:strRef>
          </c:cat>
          <c:val>
            <c:numRef>
              <c:f>Sheet1!$C$2:$C$3</c:f>
              <c:numCache>
                <c:formatCode>General</c:formatCode>
                <c:ptCount val="2"/>
                <c:pt idx="0">
                  <c:v>43.3</c:v>
                </c:pt>
                <c:pt idx="1">
                  <c:v>42.9</c:v>
                </c:pt>
              </c:numCache>
            </c:numRef>
          </c:val>
          <c:extLst>
            <c:ext xmlns:c16="http://schemas.microsoft.com/office/drawing/2014/chart" uri="{C3380CC4-5D6E-409C-BE32-E72D297353CC}">
              <c16:uniqueId val="{00000001-9B4F-4292-AB29-C4FAAA898B4C}"/>
            </c:ext>
          </c:extLst>
        </c:ser>
        <c:ser>
          <c:idx val="2"/>
          <c:order val="2"/>
          <c:tx>
            <c:strRef>
              <c:f>Sheet1!$D$1</c:f>
              <c:strCache>
                <c:ptCount val="1"/>
                <c:pt idx="0">
                  <c:v>Worsened</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BUD/FORM Turbuhaler 
anti-inflammatory reliever</c:v>
                </c:pt>
                <c:pt idx="1">
                  <c:v>Maintenance low-dose BUD BID + SABA as needed</c:v>
                </c:pt>
              </c:strCache>
            </c:strRef>
          </c:cat>
          <c:val>
            <c:numRef>
              <c:f>Sheet1!$D$2:$D$3</c:f>
              <c:numCache>
                <c:formatCode>General</c:formatCode>
                <c:ptCount val="2"/>
                <c:pt idx="0">
                  <c:v>16.5</c:v>
                </c:pt>
                <c:pt idx="1">
                  <c:v>12.8</c:v>
                </c:pt>
              </c:numCache>
            </c:numRef>
          </c:val>
          <c:extLst>
            <c:ext xmlns:c16="http://schemas.microsoft.com/office/drawing/2014/chart" uri="{C3380CC4-5D6E-409C-BE32-E72D297353CC}">
              <c16:uniqueId val="{00000002-9B4F-4292-AB29-C4FAAA898B4C}"/>
            </c:ext>
          </c:extLst>
        </c:ser>
        <c:dLbls>
          <c:showLegendKey val="0"/>
          <c:showVal val="0"/>
          <c:showCatName val="0"/>
          <c:showSerName val="0"/>
          <c:showPercent val="0"/>
          <c:showBubbleSize val="0"/>
        </c:dLbls>
        <c:gapWidth val="150"/>
        <c:overlap val="100"/>
        <c:axId val="424114984"/>
        <c:axId val="428863760"/>
      </c:barChart>
      <c:catAx>
        <c:axId val="424114984"/>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428863760"/>
        <c:crosses val="autoZero"/>
        <c:auto val="1"/>
        <c:lblAlgn val="ctr"/>
        <c:lblOffset val="100"/>
        <c:noMultiLvlLbl val="0"/>
      </c:catAx>
      <c:valAx>
        <c:axId val="428863760"/>
        <c:scaling>
          <c:orientation val="minMax"/>
          <c:max val="100"/>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424114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Improved</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SABA as needed</c:v>
                </c:pt>
                <c:pt idx="1">
                  <c:v>BUD/FORM Turbuhaler 
anti-inflammatory reliever</c:v>
                </c:pt>
                <c:pt idx="2">
                  <c:v>Maintenance 
low-dose BUD BID + SABA as needed </c:v>
                </c:pt>
              </c:strCache>
            </c:strRef>
          </c:cat>
          <c:val>
            <c:numRef>
              <c:f>Sheet1!$B$2:$B$4</c:f>
              <c:numCache>
                <c:formatCode>General</c:formatCode>
                <c:ptCount val="3"/>
                <c:pt idx="0">
                  <c:v>37.799999999999997</c:v>
                </c:pt>
                <c:pt idx="1">
                  <c:v>42.3</c:v>
                </c:pt>
                <c:pt idx="2">
                  <c:v>48.4</c:v>
                </c:pt>
              </c:numCache>
            </c:numRef>
          </c:val>
          <c:extLst>
            <c:ext xmlns:c16="http://schemas.microsoft.com/office/drawing/2014/chart" uri="{C3380CC4-5D6E-409C-BE32-E72D297353CC}">
              <c16:uniqueId val="{00000000-6F64-47D3-94E1-F288AF3BB4DD}"/>
            </c:ext>
          </c:extLst>
        </c:ser>
        <c:ser>
          <c:idx val="1"/>
          <c:order val="1"/>
          <c:tx>
            <c:strRef>
              <c:f>Sheet1!$C$1</c:f>
              <c:strCache>
                <c:ptCount val="1"/>
                <c:pt idx="0">
                  <c:v>No clinically important change</c:v>
                </c:pt>
              </c:strCache>
            </c:strRef>
          </c:tx>
          <c:spPr>
            <a:solidFill>
              <a:srgbClr val="D000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SABA as needed</c:v>
                </c:pt>
                <c:pt idx="1">
                  <c:v>BUD/FORM Turbuhaler 
anti-inflammatory reliever</c:v>
                </c:pt>
                <c:pt idx="2">
                  <c:v>Maintenance 
low-dose BUD BID + SABA as needed </c:v>
                </c:pt>
              </c:strCache>
            </c:strRef>
          </c:cat>
          <c:val>
            <c:numRef>
              <c:f>Sheet1!$C$2:$C$4</c:f>
              <c:numCache>
                <c:formatCode>0.0</c:formatCode>
                <c:ptCount val="3"/>
                <c:pt idx="0" formatCode="General">
                  <c:v>42.7</c:v>
                </c:pt>
                <c:pt idx="1">
                  <c:v>44</c:v>
                </c:pt>
                <c:pt idx="2" formatCode="General">
                  <c:v>41.4</c:v>
                </c:pt>
              </c:numCache>
            </c:numRef>
          </c:val>
          <c:extLst>
            <c:ext xmlns:c16="http://schemas.microsoft.com/office/drawing/2014/chart" uri="{C3380CC4-5D6E-409C-BE32-E72D297353CC}">
              <c16:uniqueId val="{00000001-6F64-47D3-94E1-F288AF3BB4DD}"/>
            </c:ext>
          </c:extLst>
        </c:ser>
        <c:ser>
          <c:idx val="2"/>
          <c:order val="2"/>
          <c:tx>
            <c:strRef>
              <c:f>Sheet1!$D$1</c:f>
              <c:strCache>
                <c:ptCount val="1"/>
                <c:pt idx="0">
                  <c:v>Worsened</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SABA as needed</c:v>
                </c:pt>
                <c:pt idx="1">
                  <c:v>BUD/FORM Turbuhaler 
anti-inflammatory reliever</c:v>
                </c:pt>
                <c:pt idx="2">
                  <c:v>Maintenance 
low-dose BUD BID + SABA as needed </c:v>
                </c:pt>
              </c:strCache>
            </c:strRef>
          </c:cat>
          <c:val>
            <c:numRef>
              <c:f>Sheet1!$D$2:$D$4</c:f>
              <c:numCache>
                <c:formatCode>General</c:formatCode>
                <c:ptCount val="3"/>
                <c:pt idx="0">
                  <c:v>19.5</c:v>
                </c:pt>
                <c:pt idx="1">
                  <c:v>13.7</c:v>
                </c:pt>
                <c:pt idx="2">
                  <c:v>10.3</c:v>
                </c:pt>
              </c:numCache>
            </c:numRef>
          </c:val>
          <c:extLst>
            <c:ext xmlns:c16="http://schemas.microsoft.com/office/drawing/2014/chart" uri="{C3380CC4-5D6E-409C-BE32-E72D297353CC}">
              <c16:uniqueId val="{00000002-6F64-47D3-94E1-F288AF3BB4DD}"/>
            </c:ext>
          </c:extLst>
        </c:ser>
        <c:dLbls>
          <c:showLegendKey val="0"/>
          <c:showVal val="0"/>
          <c:showCatName val="0"/>
          <c:showSerName val="0"/>
          <c:showPercent val="0"/>
          <c:showBubbleSize val="0"/>
        </c:dLbls>
        <c:gapWidth val="150"/>
        <c:overlap val="100"/>
        <c:axId val="536556256"/>
        <c:axId val="536556648"/>
      </c:barChart>
      <c:catAx>
        <c:axId val="536556256"/>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36556648"/>
        <c:crosses val="autoZero"/>
        <c:auto val="1"/>
        <c:lblAlgn val="ctr"/>
        <c:lblOffset val="100"/>
        <c:noMultiLvlLbl val="0"/>
      </c:catAx>
      <c:valAx>
        <c:axId val="536556648"/>
        <c:scaling>
          <c:orientation val="minMax"/>
          <c:max val="100"/>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365562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Column1</c:v>
                </c:pt>
              </c:strCache>
            </c:strRef>
          </c:tx>
          <c:spPr>
            <a:solidFill>
              <a:schemeClr val="accent3">
                <a:lumMod val="50000"/>
              </a:schemeClr>
            </a:solidFill>
            <a:ln>
              <a:solidFill>
                <a:schemeClr val="accent3">
                  <a:lumMod val="50000"/>
                </a:schemeClr>
              </a:solidFill>
            </a:ln>
            <a:effectLst/>
          </c:spPr>
          <c:invertIfNegative val="0"/>
          <c:dPt>
            <c:idx val="0"/>
            <c:invertIfNegative val="0"/>
            <c:bubble3D val="0"/>
            <c:spPr>
              <a:solidFill>
                <a:srgbClr val="D0006F"/>
              </a:solidFill>
              <a:ln>
                <a:solidFill>
                  <a:srgbClr val="D0006F"/>
                </a:solidFill>
              </a:ln>
              <a:effectLst/>
            </c:spPr>
            <c:extLst>
              <c:ext xmlns:c16="http://schemas.microsoft.com/office/drawing/2014/chart" uri="{C3380CC4-5D6E-409C-BE32-E72D297353CC}">
                <c16:uniqueId val="{00000001-DDD9-4B07-9EAA-60A64F551710}"/>
              </c:ext>
            </c:extLst>
          </c:dPt>
          <c:dPt>
            <c:idx val="1"/>
            <c:invertIfNegative val="0"/>
            <c:bubble3D val="0"/>
            <c:spPr>
              <a:solidFill>
                <a:schemeClr val="accent3"/>
              </a:solidFill>
              <a:ln>
                <a:solidFill>
                  <a:schemeClr val="accent3"/>
                </a:solidFill>
              </a:ln>
              <a:effectLst/>
            </c:spPr>
            <c:extLst>
              <c:ext xmlns:c16="http://schemas.microsoft.com/office/drawing/2014/chart" uri="{C3380CC4-5D6E-409C-BE32-E72D297353CC}">
                <c16:uniqueId val="{00000003-DDD9-4B07-9EAA-60A64F551710}"/>
              </c:ext>
            </c:extLst>
          </c:dPt>
          <c:cat>
            <c:strRef>
              <c:f>Sheet1!$A$2:$A$3</c:f>
              <c:strCache>
                <c:ptCount val="2"/>
                <c:pt idx="0">
                  <c:v>Budesonide/formoterol as-needed
(n=2089)</c:v>
                </c:pt>
                <c:pt idx="1">
                  <c:v>Budesonide maintenance BID
(n=2087)</c:v>
                </c:pt>
              </c:strCache>
            </c:strRef>
          </c:cat>
          <c:val>
            <c:numRef>
              <c:f>Sheet1!$B$2:$B$3</c:f>
              <c:numCache>
                <c:formatCode>General</c:formatCode>
                <c:ptCount val="2"/>
                <c:pt idx="0">
                  <c:v>66</c:v>
                </c:pt>
                <c:pt idx="1">
                  <c:v>267</c:v>
                </c:pt>
              </c:numCache>
            </c:numRef>
          </c:val>
          <c:extLst>
            <c:ext xmlns:c16="http://schemas.microsoft.com/office/drawing/2014/chart" uri="{C3380CC4-5D6E-409C-BE32-E72D297353CC}">
              <c16:uniqueId val="{00000004-DDD9-4B07-9EAA-60A64F551710}"/>
            </c:ext>
          </c:extLst>
        </c:ser>
        <c:dLbls>
          <c:showLegendKey val="0"/>
          <c:showVal val="0"/>
          <c:showCatName val="0"/>
          <c:showSerName val="0"/>
          <c:showPercent val="0"/>
          <c:showBubbleSize val="0"/>
        </c:dLbls>
        <c:gapWidth val="219"/>
        <c:overlap val="100"/>
        <c:axId val="521053408"/>
        <c:axId val="521054976"/>
      </c:barChart>
      <c:catAx>
        <c:axId val="521053408"/>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521054976"/>
        <c:crosses val="autoZero"/>
        <c:auto val="1"/>
        <c:lblAlgn val="ctr"/>
        <c:lblOffset val="100"/>
        <c:noMultiLvlLbl val="0"/>
      </c:catAx>
      <c:valAx>
        <c:axId val="521054976"/>
        <c:scaling>
          <c:orientation val="minMax"/>
          <c:max val="400"/>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3408"/>
        <c:crosses val="autoZero"/>
        <c:crossBetween val="between"/>
        <c:majorUnit val="100"/>
      </c:valAx>
      <c:spPr>
        <a:noFill/>
        <a:ln>
          <a:noFill/>
        </a:ln>
        <a:effectLst/>
      </c:spPr>
    </c:plotArea>
    <c:plotVisOnly val="1"/>
    <c:dispBlanksAs val="gap"/>
    <c:showDLblsOverMax val="0"/>
  </c:chart>
  <c:spPr>
    <a:noFill/>
    <a:ln>
      <a:noFill/>
    </a:ln>
    <a:effectLst/>
  </c:spPr>
  <c:txPr>
    <a:bodyPr/>
    <a:lstStyle/>
    <a:p>
      <a:pPr>
        <a:defRPr sz="1400">
          <a:solidFill>
            <a:schemeClr val="tx1"/>
          </a:solidFill>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699255796984098"/>
          <c:y val="4.6106805995851437E-2"/>
          <c:w val="0.88300755278696652"/>
          <c:h val="0.70364148684015604"/>
        </c:manualLayout>
      </c:layout>
      <c:barChart>
        <c:barDir val="col"/>
        <c:grouping val="stacked"/>
        <c:varyColors val="0"/>
        <c:ser>
          <c:idx val="0"/>
          <c:order val="0"/>
          <c:tx>
            <c:strRef>
              <c:f>Sheet1!$B$1</c:f>
              <c:strCache>
                <c:ptCount val="1"/>
                <c:pt idx="0">
                  <c:v>Metered dose</c:v>
                </c:pt>
              </c:strCache>
            </c:strRef>
          </c:tx>
          <c:spPr>
            <a:solidFill>
              <a:schemeClr val="accent3">
                <a:lumMod val="50000"/>
              </a:schemeClr>
            </a:solidFill>
            <a:ln>
              <a:solidFill>
                <a:schemeClr val="accent3">
                  <a:lumMod val="50000"/>
                </a:schemeClr>
              </a:solidFill>
            </a:ln>
            <a:effectLst/>
          </c:spPr>
          <c:invertIfNegative val="0"/>
          <c:dPt>
            <c:idx val="0"/>
            <c:invertIfNegative val="0"/>
            <c:bubble3D val="0"/>
            <c:spPr>
              <a:solidFill>
                <a:srgbClr val="D0006F"/>
              </a:solidFill>
              <a:ln>
                <a:solidFill>
                  <a:srgbClr val="D0006F"/>
                </a:solidFill>
              </a:ln>
              <a:effectLst/>
            </c:spPr>
            <c:extLst>
              <c:ext xmlns:c16="http://schemas.microsoft.com/office/drawing/2014/chart" uri="{C3380CC4-5D6E-409C-BE32-E72D297353CC}">
                <c16:uniqueId val="{00000001-B7B2-4CBB-9B9F-E3269D08C5A1}"/>
              </c:ext>
            </c:extLst>
          </c:dPt>
          <c:dPt>
            <c:idx val="1"/>
            <c:invertIfNegative val="0"/>
            <c:bubble3D val="0"/>
            <c:spPr>
              <a:solidFill>
                <a:schemeClr val="accent3"/>
              </a:solidFill>
              <a:ln>
                <a:solidFill>
                  <a:schemeClr val="accent3"/>
                </a:solidFill>
              </a:ln>
              <a:effectLst/>
            </c:spPr>
            <c:extLst>
              <c:ext xmlns:c16="http://schemas.microsoft.com/office/drawing/2014/chart" uri="{C3380CC4-5D6E-409C-BE32-E72D297353CC}">
                <c16:uniqueId val="{00000003-B7B2-4CBB-9B9F-E3269D08C5A1}"/>
              </c:ext>
            </c:extLst>
          </c:dPt>
          <c:cat>
            <c:strRef>
              <c:f>Sheet1!$A$2:$A$3</c:f>
              <c:strCache>
                <c:ptCount val="2"/>
                <c:pt idx="0">
                  <c:v>Budesonide/formoterol as-needed
(n=1277)</c:v>
                </c:pt>
                <c:pt idx="1">
                  <c:v>Budesonide maintenance BID
(n=1282)</c:v>
                </c:pt>
              </c:strCache>
            </c:strRef>
          </c:cat>
          <c:val>
            <c:numRef>
              <c:f>Sheet1!$B$2:$B$3</c:f>
              <c:numCache>
                <c:formatCode>General</c:formatCode>
                <c:ptCount val="2"/>
                <c:pt idx="0">
                  <c:v>57</c:v>
                </c:pt>
                <c:pt idx="1">
                  <c:v>340</c:v>
                </c:pt>
              </c:numCache>
            </c:numRef>
          </c:val>
          <c:extLst>
            <c:ext xmlns:c16="http://schemas.microsoft.com/office/drawing/2014/chart" uri="{C3380CC4-5D6E-409C-BE32-E72D297353CC}">
              <c16:uniqueId val="{00000004-B7B2-4CBB-9B9F-E3269D08C5A1}"/>
            </c:ext>
          </c:extLst>
        </c:ser>
        <c:dLbls>
          <c:showLegendKey val="0"/>
          <c:showVal val="0"/>
          <c:showCatName val="0"/>
          <c:showSerName val="0"/>
          <c:showPercent val="0"/>
          <c:showBubbleSize val="0"/>
        </c:dLbls>
        <c:gapWidth val="219"/>
        <c:overlap val="100"/>
        <c:axId val="521056544"/>
        <c:axId val="521056936"/>
      </c:barChart>
      <c:catAx>
        <c:axId val="521056544"/>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50" b="1" i="0" u="none" strike="noStrike" kern="1200" baseline="0">
                <a:solidFill>
                  <a:schemeClr val="tx1"/>
                </a:solidFill>
                <a:latin typeface="+mn-lt"/>
                <a:ea typeface="+mn-ea"/>
                <a:cs typeface="+mn-cs"/>
              </a:defRPr>
            </a:pPr>
            <a:endParaRPr lang="en-US"/>
          </a:p>
        </c:txPr>
        <c:crossAx val="521056936"/>
        <c:crosses val="autoZero"/>
        <c:auto val="1"/>
        <c:lblAlgn val="ctr"/>
        <c:lblOffset val="100"/>
        <c:noMultiLvlLbl val="0"/>
      </c:catAx>
      <c:valAx>
        <c:axId val="521056936"/>
        <c:scaling>
          <c:orientation val="minMax"/>
          <c:max val="400"/>
          <c:min val="0"/>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6544"/>
        <c:crosses val="autoZero"/>
        <c:crossBetween val="between"/>
        <c:majorUnit val="100"/>
      </c:valAx>
      <c:spPr>
        <a:noFill/>
        <a:ln>
          <a:noFill/>
        </a:ln>
        <a:effectLst/>
      </c:spPr>
    </c:plotArea>
    <c:plotVisOnly val="1"/>
    <c:dispBlanksAs val="gap"/>
    <c:showDLblsOverMax val="0"/>
  </c:chart>
  <c:spPr>
    <a:noFill/>
    <a:ln>
      <a:noFill/>
    </a:ln>
    <a:effectLst/>
  </c:spPr>
  <c:txPr>
    <a:bodyPr/>
    <a:lstStyle/>
    <a:p>
      <a:pPr>
        <a:defRPr sz="1400">
          <a:solidFill>
            <a:schemeClr val="tx1"/>
          </a:solidFill>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506209573602699"/>
          <c:y val="3.2717994535278599E-2"/>
          <c:w val="0.80074401353667302"/>
          <c:h val="0.82515524137192298"/>
        </c:manualLayout>
      </c:layout>
      <c:barChart>
        <c:barDir val="col"/>
        <c:grouping val="clustered"/>
        <c:varyColors val="0"/>
        <c:ser>
          <c:idx val="0"/>
          <c:order val="0"/>
          <c:tx>
            <c:strRef>
              <c:f>Sheet1!$B$1</c:f>
              <c:strCache>
                <c:ptCount val="1"/>
                <c:pt idx="0">
                  <c:v>Terbutaline PRN</c:v>
                </c:pt>
              </c:strCache>
            </c:strRef>
          </c:tx>
          <c:spPr>
            <a:solidFill>
              <a:schemeClr val="accent2"/>
            </a:solidFill>
            <a:ln>
              <a:noFill/>
            </a:ln>
            <a:effectLst/>
          </c:spPr>
          <c:invertIfNegative val="0"/>
          <c:dLbls>
            <c:dLbl>
              <c:idx val="0"/>
              <c:layout>
                <c:manualLayout>
                  <c:x val="-2.24655995506881E-3"/>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013D-4BCC-9999-BC7B6552C289}"/>
                </c:ext>
              </c:extLst>
            </c:dLbl>
            <c:dLbl>
              <c:idx val="5"/>
              <c:delete val="1"/>
              <c:extLst>
                <c:ext xmlns:c15="http://schemas.microsoft.com/office/drawing/2012/chart" uri="{CE6537A1-D6FC-4f65-9D91-7224C49458BB}"/>
                <c:ext xmlns:c16="http://schemas.microsoft.com/office/drawing/2014/chart" uri="{C3380CC4-5D6E-409C-BE32-E72D297353CC}">
                  <c16:uniqueId val="{00000001-013D-4BCC-9999-BC7B6552C289}"/>
                </c:ext>
              </c:extLst>
            </c:dLbl>
            <c:spPr>
              <a:noFill/>
              <a:ln>
                <a:noFill/>
              </a:ln>
              <a:effectLst/>
            </c:spPr>
            <c:txPr>
              <a:bodyPr rot="0" spcFirstLastPara="1" vertOverflow="ellipsis" vert="horz" wrap="square" anchor="ctr" anchorCtr="1"/>
              <a:lstStyle/>
              <a:p>
                <a:pPr>
                  <a:defRPr sz="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0</c:v>
                </c:pt>
                <c:pt idx="1">
                  <c:v>1–2</c:v>
                </c:pt>
                <c:pt idx="2">
                  <c:v>3–5</c:v>
                </c:pt>
                <c:pt idx="3">
                  <c:v>6–8</c:v>
                </c:pt>
                <c:pt idx="4">
                  <c:v>9–12</c:v>
                </c:pt>
                <c:pt idx="5">
                  <c:v>&gt;12</c:v>
                </c:pt>
              </c:strCache>
            </c:strRef>
          </c:cat>
          <c:val>
            <c:numRef>
              <c:f>Sheet1!$B$2:$B$7</c:f>
              <c:numCache>
                <c:formatCode>0.0</c:formatCode>
                <c:ptCount val="6"/>
                <c:pt idx="0">
                  <c:v>71</c:v>
                </c:pt>
                <c:pt idx="1">
                  <c:v>22.7</c:v>
                </c:pt>
                <c:pt idx="2">
                  <c:v>5.4</c:v>
                </c:pt>
                <c:pt idx="3">
                  <c:v>0.7</c:v>
                </c:pt>
                <c:pt idx="4">
                  <c:v>0.2</c:v>
                </c:pt>
                <c:pt idx="5">
                  <c:v>0</c:v>
                </c:pt>
              </c:numCache>
            </c:numRef>
          </c:val>
          <c:extLst>
            <c:ext xmlns:c16="http://schemas.microsoft.com/office/drawing/2014/chart" uri="{C3380CC4-5D6E-409C-BE32-E72D297353CC}">
              <c16:uniqueId val="{00000002-013D-4BCC-9999-BC7B6552C289}"/>
            </c:ext>
          </c:extLst>
        </c:ser>
        <c:ser>
          <c:idx val="1"/>
          <c:order val="1"/>
          <c:tx>
            <c:strRef>
              <c:f>Sheet1!$C$1</c:f>
              <c:strCache>
                <c:ptCount val="1"/>
                <c:pt idx="0">
                  <c:v>Budesonide/formoterol PRN</c:v>
                </c:pt>
              </c:strCache>
            </c:strRef>
          </c:tx>
          <c:spPr>
            <a:solidFill>
              <a:srgbClr val="D0006F"/>
            </a:solidFill>
            <a:ln>
              <a:noFill/>
            </a:ln>
            <a:effectLst/>
          </c:spPr>
          <c:invertIfNegative val="0"/>
          <c:dLbls>
            <c:dLbl>
              <c:idx val="0"/>
              <c:layout>
                <c:manualLayout>
                  <c:x val="0"/>
                  <c:y val="1.020842331571732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99D-49DF-B426-BDA005053CB2}"/>
                </c:ext>
              </c:extLst>
            </c:dLbl>
            <c:dLbl>
              <c:idx val="4"/>
              <c:delete val="1"/>
              <c:extLst>
                <c:ext xmlns:c15="http://schemas.microsoft.com/office/drawing/2012/chart" uri="{CE6537A1-D6FC-4f65-9D91-7224C49458BB}"/>
                <c:ext xmlns:c16="http://schemas.microsoft.com/office/drawing/2014/chart" uri="{C3380CC4-5D6E-409C-BE32-E72D297353CC}">
                  <c16:uniqueId val="{00000000-54EB-4DC6-B973-553A5073F5EA}"/>
                </c:ext>
              </c:extLst>
            </c:dLbl>
            <c:dLbl>
              <c:idx val="5"/>
              <c:delete val="1"/>
              <c:extLst>
                <c:ext xmlns:c15="http://schemas.microsoft.com/office/drawing/2012/chart" uri="{CE6537A1-D6FC-4f65-9D91-7224C49458BB}"/>
                <c:ext xmlns:c16="http://schemas.microsoft.com/office/drawing/2014/chart" uri="{C3380CC4-5D6E-409C-BE32-E72D297353CC}">
                  <c16:uniqueId val="{00000001-54EB-4DC6-B973-553A5073F5EA}"/>
                </c:ext>
              </c:extLst>
            </c:dLbl>
            <c:spPr>
              <a:noFill/>
              <a:ln>
                <a:noFill/>
              </a:ln>
              <a:effectLst/>
            </c:spPr>
            <c:txPr>
              <a:bodyPr rot="0" spcFirstLastPara="1" vertOverflow="ellipsis" vert="horz" wrap="square" anchor="ctr" anchorCtr="1"/>
              <a:lstStyle/>
              <a:p>
                <a:pPr>
                  <a:defRPr sz="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0</c:v>
                </c:pt>
                <c:pt idx="1">
                  <c:v>1–2</c:v>
                </c:pt>
                <c:pt idx="2">
                  <c:v>3–5</c:v>
                </c:pt>
                <c:pt idx="3">
                  <c:v>6–8</c:v>
                </c:pt>
                <c:pt idx="4">
                  <c:v>9–12</c:v>
                </c:pt>
                <c:pt idx="5">
                  <c:v>&gt;12</c:v>
                </c:pt>
              </c:strCache>
            </c:strRef>
          </c:cat>
          <c:val>
            <c:numRef>
              <c:f>Sheet1!$C$2:$C$7</c:f>
              <c:numCache>
                <c:formatCode>0.0</c:formatCode>
                <c:ptCount val="6"/>
                <c:pt idx="0">
                  <c:v>70</c:v>
                </c:pt>
                <c:pt idx="1">
                  <c:v>27.2</c:v>
                </c:pt>
                <c:pt idx="2">
                  <c:v>2.7</c:v>
                </c:pt>
                <c:pt idx="3">
                  <c:v>0.1</c:v>
                </c:pt>
                <c:pt idx="4">
                  <c:v>0</c:v>
                </c:pt>
                <c:pt idx="5">
                  <c:v>0</c:v>
                </c:pt>
              </c:numCache>
            </c:numRef>
          </c:val>
          <c:extLst>
            <c:ext xmlns:c16="http://schemas.microsoft.com/office/drawing/2014/chart" uri="{C3380CC4-5D6E-409C-BE32-E72D297353CC}">
              <c16:uniqueId val="{00000003-013D-4BCC-9999-BC7B6552C289}"/>
            </c:ext>
          </c:extLst>
        </c:ser>
        <c:ser>
          <c:idx val="2"/>
          <c:order val="2"/>
          <c:tx>
            <c:strRef>
              <c:f>Sheet1!$D$1</c:f>
              <c:strCache>
                <c:ptCount val="1"/>
                <c:pt idx="0">
                  <c:v>Budesonide BID </c:v>
                </c:pt>
              </c:strCache>
            </c:strRef>
          </c:tx>
          <c:spPr>
            <a:solidFill>
              <a:schemeClr val="accent3"/>
            </a:solidFill>
            <a:ln>
              <a:noFill/>
            </a:ln>
            <a:effectLst/>
          </c:spPr>
          <c:invertIfNegative val="0"/>
          <c:dLbls>
            <c:dLbl>
              <c:idx val="4"/>
              <c:delete val="1"/>
              <c:extLst>
                <c:ext xmlns:c15="http://schemas.microsoft.com/office/drawing/2012/chart" uri="{CE6537A1-D6FC-4f65-9D91-7224C49458BB}"/>
                <c:ext xmlns:c16="http://schemas.microsoft.com/office/drawing/2014/chart" uri="{C3380CC4-5D6E-409C-BE32-E72D297353CC}">
                  <c16:uniqueId val="{00000005-013D-4BCC-9999-BC7B6552C289}"/>
                </c:ext>
              </c:extLst>
            </c:dLbl>
            <c:dLbl>
              <c:idx val="5"/>
              <c:delete val="1"/>
              <c:extLst>
                <c:ext xmlns:c15="http://schemas.microsoft.com/office/drawing/2012/chart" uri="{CE6537A1-D6FC-4f65-9D91-7224C49458BB}"/>
                <c:ext xmlns:c16="http://schemas.microsoft.com/office/drawing/2014/chart" uri="{C3380CC4-5D6E-409C-BE32-E72D297353CC}">
                  <c16:uniqueId val="{00000006-013D-4BCC-9999-BC7B6552C289}"/>
                </c:ext>
              </c:extLst>
            </c:dLbl>
            <c:spPr>
              <a:noFill/>
              <a:ln>
                <a:noFill/>
              </a:ln>
              <a:effectLst/>
            </c:spPr>
            <c:txPr>
              <a:bodyPr rot="0" spcFirstLastPara="1" vertOverflow="ellipsis" vert="horz" wrap="square" anchor="ctr" anchorCtr="1"/>
              <a:lstStyle/>
              <a:p>
                <a:pPr>
                  <a:defRPr sz="6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0</c:v>
                </c:pt>
                <c:pt idx="1">
                  <c:v>1–2</c:v>
                </c:pt>
                <c:pt idx="2">
                  <c:v>3–5</c:v>
                </c:pt>
                <c:pt idx="3">
                  <c:v>6–8</c:v>
                </c:pt>
                <c:pt idx="4">
                  <c:v>9–12</c:v>
                </c:pt>
                <c:pt idx="5">
                  <c:v>&gt;12</c:v>
                </c:pt>
              </c:strCache>
            </c:strRef>
          </c:cat>
          <c:val>
            <c:numRef>
              <c:f>Sheet1!$D$2:$D$7</c:f>
              <c:numCache>
                <c:formatCode>0.0</c:formatCode>
                <c:ptCount val="6"/>
                <c:pt idx="0">
                  <c:v>77.5</c:v>
                </c:pt>
                <c:pt idx="1">
                  <c:v>19.3</c:v>
                </c:pt>
                <c:pt idx="2">
                  <c:v>2.9</c:v>
                </c:pt>
                <c:pt idx="3">
                  <c:v>0.3</c:v>
                </c:pt>
                <c:pt idx="4">
                  <c:v>0</c:v>
                </c:pt>
                <c:pt idx="5">
                  <c:v>0</c:v>
                </c:pt>
              </c:numCache>
            </c:numRef>
          </c:val>
          <c:extLst>
            <c:ext xmlns:c16="http://schemas.microsoft.com/office/drawing/2014/chart" uri="{C3380CC4-5D6E-409C-BE32-E72D297353CC}">
              <c16:uniqueId val="{00000004-013D-4BCC-9999-BC7B6552C289}"/>
            </c:ext>
          </c:extLst>
        </c:ser>
        <c:dLbls>
          <c:showLegendKey val="0"/>
          <c:showVal val="0"/>
          <c:showCatName val="0"/>
          <c:showSerName val="0"/>
          <c:showPercent val="0"/>
          <c:showBubbleSize val="0"/>
        </c:dLbls>
        <c:gapWidth val="219"/>
        <c:overlap val="-27"/>
        <c:axId val="521058112"/>
        <c:axId val="521058504"/>
      </c:barChart>
      <c:catAx>
        <c:axId val="521058112"/>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GB" sz="1000" b="1"/>
                  <a:t>Number of as-needed inhalations</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8504"/>
        <c:crosses val="autoZero"/>
        <c:auto val="1"/>
        <c:lblAlgn val="ctr"/>
        <c:lblOffset val="100"/>
        <c:noMultiLvlLbl val="0"/>
      </c:catAx>
      <c:valAx>
        <c:axId val="521058504"/>
        <c:scaling>
          <c:orientation val="minMax"/>
          <c:max val="100"/>
        </c:scaling>
        <c:delete val="0"/>
        <c:axPos val="l"/>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GB" sz="1000" b="1"/>
                  <a:t>Days with as-needed inhalations (%)</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0" sourceLinked="0"/>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521058112"/>
        <c:crosses val="autoZero"/>
        <c:crossBetween val="between"/>
      </c:valAx>
      <c:spPr>
        <a:noFill/>
        <a:ln>
          <a:noFill/>
        </a:ln>
        <a:effectLst/>
      </c:spPr>
    </c:plotArea>
    <c:legend>
      <c:legendPos val="r"/>
      <c:layout>
        <c:manualLayout>
          <c:xMode val="edge"/>
          <c:yMode val="edge"/>
          <c:x val="0.52965622822315384"/>
          <c:y val="3.7804390533013661E-2"/>
          <c:w val="0.46720947054356204"/>
          <c:h val="0.3204161793105527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6" dt="2019-08-20T16:41:58.258" idx="56">
    <p:pos x="10" y="10"/>
    <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6" dt="2019-08-20T16:42:25.904" idx="57">
    <p:pos x="10" y="10"/>
    <p:text/>
    <p:extLst>
      <p:ext uri="{C676402C-5697-4E1C-873F-D02D1690AC5C}">
        <p15:threadingInfo xmlns:p15="http://schemas.microsoft.com/office/powerpoint/2012/main" timeZoneBias="-60"/>
      </p:ext>
    </p:extLst>
  </p:cm>
</p:cmLst>
</file>

<file path=ppt/drawings/drawing1.xml><?xml version="1.0" encoding="utf-8"?>
<c:userShapes xmlns:c="http://schemas.openxmlformats.org/drawingml/2006/chart">
  <cdr:relSizeAnchor xmlns:cdr="http://schemas.openxmlformats.org/drawingml/2006/chartDrawing">
    <cdr:from>
      <cdr:x>0.90903</cdr:x>
      <cdr:y>0.81369</cdr:y>
    </cdr:from>
    <cdr:to>
      <cdr:x>0.99431</cdr:x>
      <cdr:y>0.86765</cdr:y>
    </cdr:to>
    <cdr:sp macro="" textlink="">
      <cdr:nvSpPr>
        <cdr:cNvPr id="2" name="TextBox 1">
          <a:extLst xmlns:a="http://schemas.openxmlformats.org/drawingml/2006/main">
            <a:ext uri="{FF2B5EF4-FFF2-40B4-BE49-F238E27FC236}">
              <a16:creationId xmlns:a16="http://schemas.microsoft.com/office/drawing/2014/main" id="{745B2180-398D-4C3B-B52B-9EA5ABC4CBF8}"/>
            </a:ext>
          </a:extLst>
        </cdr:cNvPr>
        <cdr:cNvSpPr txBox="1"/>
      </cdr:nvSpPr>
      <cdr:spPr>
        <a:xfrm xmlns:a="http://schemas.openxmlformats.org/drawingml/2006/main">
          <a:off x="3776433" y="2645621"/>
          <a:ext cx="354284" cy="175433"/>
        </a:xfrm>
        <a:prstGeom xmlns:a="http://schemas.openxmlformats.org/drawingml/2006/main" prst="rect">
          <a:avLst/>
        </a:prstGeom>
        <a:noFill xmlns:a="http://schemas.openxmlformats.org/drawingml/2006/main"/>
      </cdr:spPr>
      <cdr:txBody>
        <a:bodyPr xmlns:a="http://schemas.openxmlformats.org/drawingml/2006/main" vertOverflow="clip" wrap="square" rtlCol="0">
          <a:spAutoFit/>
        </a:bodyPr>
        <a:lstStyle xmlns:a="http://schemas.openxmlformats.org/drawingml/2006/main"/>
        <a:p xmlns:a="http://schemas.openxmlformats.org/drawingml/2006/main">
          <a:pPr algn="ctr">
            <a:lnSpc>
              <a:spcPct val="90000"/>
            </a:lnSpc>
            <a:spcBef>
              <a:spcPts val="1200"/>
            </a:spcBef>
            <a:buClr>
              <a:schemeClr val="accent1"/>
            </a:buClr>
          </a:pPr>
          <a:r>
            <a:rPr lang="en-GB" sz="600" dirty="0">
              <a:solidFill>
                <a:schemeClr val="tx1"/>
              </a:solidFill>
            </a:rPr>
            <a:t> 0.1</a:t>
          </a:r>
        </a:p>
      </cdr:txBody>
    </cdr:sp>
  </cdr:relSizeAnchor>
  <cdr:relSizeAnchor xmlns:cdr="http://schemas.openxmlformats.org/drawingml/2006/chartDrawing">
    <cdr:from>
      <cdr:x>0.77854</cdr:x>
      <cdr:y>0.81109</cdr:y>
    </cdr:from>
    <cdr:to>
      <cdr:x>0.86851</cdr:x>
      <cdr:y>0.86504</cdr:y>
    </cdr:to>
    <cdr:sp macro="" textlink="">
      <cdr:nvSpPr>
        <cdr:cNvPr id="3" name="TextBox 1">
          <a:extLst xmlns:a="http://schemas.openxmlformats.org/drawingml/2006/main">
            <a:ext uri="{FF2B5EF4-FFF2-40B4-BE49-F238E27FC236}">
              <a16:creationId xmlns:a16="http://schemas.microsoft.com/office/drawing/2014/main" id="{9A0E286D-14B5-4108-8EF2-4AF6F659A0A7}"/>
            </a:ext>
          </a:extLst>
        </cdr:cNvPr>
        <cdr:cNvSpPr txBox="1"/>
      </cdr:nvSpPr>
      <cdr:spPr>
        <a:xfrm xmlns:a="http://schemas.openxmlformats.org/drawingml/2006/main">
          <a:off x="3234346" y="2637152"/>
          <a:ext cx="373767" cy="175433"/>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spcBef>
              <a:spcPts val="1200"/>
            </a:spcBef>
            <a:buClr>
              <a:schemeClr val="accent1"/>
            </a:buClr>
          </a:pPr>
          <a:r>
            <a:rPr lang="en-GB" sz="600" dirty="0">
              <a:solidFill>
                <a:schemeClr val="tx1"/>
              </a:solidFill>
            </a:rPr>
            <a:t>0.1</a:t>
          </a:r>
        </a:p>
      </cdr:txBody>
    </cdr:sp>
  </cdr:relSizeAnchor>
  <cdr:relSizeAnchor xmlns:cdr="http://schemas.openxmlformats.org/drawingml/2006/chartDrawing">
    <cdr:from>
      <cdr:x>0.87059</cdr:x>
      <cdr:y>0.81369</cdr:y>
    </cdr:from>
    <cdr:to>
      <cdr:x>0.96354</cdr:x>
      <cdr:y>0.8607</cdr:y>
    </cdr:to>
    <cdr:sp macro="" textlink="">
      <cdr:nvSpPr>
        <cdr:cNvPr id="4" name="TextBox 1">
          <a:extLst xmlns:a="http://schemas.openxmlformats.org/drawingml/2006/main">
            <a:ext uri="{FF2B5EF4-FFF2-40B4-BE49-F238E27FC236}">
              <a16:creationId xmlns:a16="http://schemas.microsoft.com/office/drawing/2014/main" id="{F3DEEE93-BC30-42E0-8077-16060A93D003}"/>
            </a:ext>
          </a:extLst>
        </cdr:cNvPr>
        <cdr:cNvSpPr txBox="1"/>
      </cdr:nvSpPr>
      <cdr:spPr>
        <a:xfrm xmlns:a="http://schemas.openxmlformats.org/drawingml/2006/main">
          <a:off x="3616748" y="3036862"/>
          <a:ext cx="386147" cy="17545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spcBef>
              <a:spcPts val="1200"/>
            </a:spcBef>
            <a:buClr>
              <a:schemeClr val="accent1"/>
            </a:buClr>
          </a:pPr>
          <a:r>
            <a:rPr lang="en-GB" sz="600" dirty="0"/>
            <a:t>&lt;0.1</a:t>
          </a:r>
        </a:p>
      </cdr:txBody>
    </cdr:sp>
  </cdr:relSizeAnchor>
  <cdr:relSizeAnchor xmlns:cdr="http://schemas.openxmlformats.org/drawingml/2006/chartDrawing">
    <cdr:from>
      <cdr:x>0.73755</cdr:x>
      <cdr:y>0.81282</cdr:y>
    </cdr:from>
    <cdr:to>
      <cdr:x>0.82353</cdr:x>
      <cdr:y>0.86678</cdr:y>
    </cdr:to>
    <cdr:sp macro="" textlink="">
      <cdr:nvSpPr>
        <cdr:cNvPr id="5" name="TextBox 1">
          <a:extLst xmlns:a="http://schemas.openxmlformats.org/drawingml/2006/main">
            <a:ext uri="{FF2B5EF4-FFF2-40B4-BE49-F238E27FC236}">
              <a16:creationId xmlns:a16="http://schemas.microsoft.com/office/drawing/2014/main" id="{A413BE9F-F989-4DE6-BE86-100E52E1FB48}"/>
            </a:ext>
          </a:extLst>
        </cdr:cNvPr>
        <cdr:cNvSpPr txBox="1"/>
      </cdr:nvSpPr>
      <cdr:spPr>
        <a:xfrm xmlns:a="http://schemas.openxmlformats.org/drawingml/2006/main">
          <a:off x="3064045" y="2642792"/>
          <a:ext cx="357191" cy="175433"/>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spcBef>
              <a:spcPts val="1200"/>
            </a:spcBef>
            <a:buClr>
              <a:schemeClr val="accent1"/>
            </a:buClr>
          </a:pPr>
          <a:r>
            <a:rPr lang="en-GB" sz="600" dirty="0">
              <a:solidFill>
                <a:schemeClr val="tx1"/>
              </a:solidFill>
            </a:rPr>
            <a:t>&lt;0.1</a:t>
          </a:r>
        </a:p>
      </cdr:txBody>
    </cdr:sp>
  </cdr:relSizeAnchor>
  <cdr:relSizeAnchor xmlns:cdr="http://schemas.openxmlformats.org/drawingml/2006/chartDrawing">
    <cdr:from>
      <cdr:x>0.83325</cdr:x>
      <cdr:y>0.81369</cdr:y>
    </cdr:from>
    <cdr:to>
      <cdr:x>0.92982</cdr:x>
      <cdr:y>0.86765</cdr:y>
    </cdr:to>
    <cdr:sp macro="" textlink="">
      <cdr:nvSpPr>
        <cdr:cNvPr id="7" name="TextBox 1">
          <a:extLst xmlns:a="http://schemas.openxmlformats.org/drawingml/2006/main">
            <a:ext uri="{FF2B5EF4-FFF2-40B4-BE49-F238E27FC236}">
              <a16:creationId xmlns:a16="http://schemas.microsoft.com/office/drawing/2014/main" id="{A413BE9F-F989-4DE6-BE86-100E52E1FB48}"/>
            </a:ext>
          </a:extLst>
        </cdr:cNvPr>
        <cdr:cNvSpPr txBox="1"/>
      </cdr:nvSpPr>
      <cdr:spPr>
        <a:xfrm xmlns:a="http://schemas.openxmlformats.org/drawingml/2006/main">
          <a:off x="3461616" y="2645621"/>
          <a:ext cx="401186" cy="175433"/>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spcBef>
              <a:spcPts val="1200"/>
            </a:spcBef>
            <a:buClr>
              <a:schemeClr val="accent1"/>
            </a:buClr>
          </a:pPr>
          <a:r>
            <a:rPr lang="en-GB" sz="600" dirty="0">
              <a:solidFill>
                <a:schemeClr val="tx1"/>
              </a:solidFill>
            </a:rPr>
            <a:t>0.1</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2"/>
            <a:ext cx="3078428" cy="511730"/>
          </a:xfrm>
          <a:prstGeom prst="rect">
            <a:avLst/>
          </a:prstGeom>
        </p:spPr>
        <p:txBody>
          <a:bodyPr vert="horz" lIns="94776" tIns="47388" rIns="94776" bIns="47388" rtlCol="0"/>
          <a:lstStyle>
            <a:lvl1pPr algn="l">
              <a:defRPr sz="1200"/>
            </a:lvl1pPr>
          </a:lstStyle>
          <a:p>
            <a:endParaRPr lang="en-US"/>
          </a:p>
        </p:txBody>
      </p:sp>
      <p:sp>
        <p:nvSpPr>
          <p:cNvPr id="3" name="Date Placeholder 2"/>
          <p:cNvSpPr>
            <a:spLocks noGrp="1"/>
          </p:cNvSpPr>
          <p:nvPr>
            <p:ph type="dt" sz="quarter" idx="1"/>
          </p:nvPr>
        </p:nvSpPr>
        <p:spPr>
          <a:xfrm>
            <a:off x="4023993" y="2"/>
            <a:ext cx="3078428" cy="511730"/>
          </a:xfrm>
          <a:prstGeom prst="rect">
            <a:avLst/>
          </a:prstGeom>
        </p:spPr>
        <p:txBody>
          <a:bodyPr vert="horz" lIns="94776" tIns="47388" rIns="94776" bIns="47388" rtlCol="0"/>
          <a:lstStyle>
            <a:lvl1pPr algn="r">
              <a:defRPr sz="1200"/>
            </a:lvl1pPr>
          </a:lstStyle>
          <a:p>
            <a:fld id="{3BBED7E8-0829-F34C-B479-A757805E6C1B}" type="datetimeFigureOut">
              <a:rPr lang="en-US" smtClean="0"/>
              <a:pPr/>
              <a:t>9/17/2019</a:t>
            </a:fld>
            <a:endParaRPr lang="en-US"/>
          </a:p>
        </p:txBody>
      </p:sp>
      <p:sp>
        <p:nvSpPr>
          <p:cNvPr id="4" name="Footer Placeholder 3"/>
          <p:cNvSpPr>
            <a:spLocks noGrp="1"/>
          </p:cNvSpPr>
          <p:nvPr>
            <p:ph type="ftr" sz="quarter" idx="2"/>
          </p:nvPr>
        </p:nvSpPr>
        <p:spPr>
          <a:xfrm>
            <a:off x="2" y="9721109"/>
            <a:ext cx="3078428" cy="511730"/>
          </a:xfrm>
          <a:prstGeom prst="rect">
            <a:avLst/>
          </a:prstGeom>
        </p:spPr>
        <p:txBody>
          <a:bodyPr vert="horz" lIns="94776" tIns="47388" rIns="94776" bIns="47388" rtlCol="0" anchor="b"/>
          <a:lstStyle>
            <a:lvl1pPr algn="l">
              <a:defRPr sz="1200"/>
            </a:lvl1pPr>
          </a:lstStyle>
          <a:p>
            <a:endParaRPr lang="en-US"/>
          </a:p>
        </p:txBody>
      </p:sp>
      <p:sp>
        <p:nvSpPr>
          <p:cNvPr id="5" name="Slide Number Placeholder 4"/>
          <p:cNvSpPr>
            <a:spLocks noGrp="1"/>
          </p:cNvSpPr>
          <p:nvPr>
            <p:ph type="sldNum" sz="quarter" idx="3"/>
          </p:nvPr>
        </p:nvSpPr>
        <p:spPr>
          <a:xfrm>
            <a:off x="4023993" y="9721109"/>
            <a:ext cx="3078428" cy="511730"/>
          </a:xfrm>
          <a:prstGeom prst="rect">
            <a:avLst/>
          </a:prstGeom>
        </p:spPr>
        <p:txBody>
          <a:bodyPr vert="horz" lIns="94776" tIns="47388" rIns="94776" bIns="47388"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svg>
</file>

<file path=ppt/media/image12.jp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svg>
</file>

<file path=ppt/media/image3.jpeg>
</file>

<file path=ppt/media/image4.jpe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2"/>
            <a:ext cx="3078428" cy="511730"/>
          </a:xfrm>
          <a:prstGeom prst="rect">
            <a:avLst/>
          </a:prstGeom>
        </p:spPr>
        <p:txBody>
          <a:bodyPr vert="horz" lIns="94776" tIns="47388" rIns="94776" bIns="47388" rtlCol="0"/>
          <a:lstStyle>
            <a:lvl1pPr algn="l">
              <a:defRPr sz="1200"/>
            </a:lvl1pPr>
          </a:lstStyle>
          <a:p>
            <a:endParaRPr lang="en-US"/>
          </a:p>
        </p:txBody>
      </p:sp>
      <p:sp>
        <p:nvSpPr>
          <p:cNvPr id="3" name="Date Placeholder 2"/>
          <p:cNvSpPr>
            <a:spLocks noGrp="1"/>
          </p:cNvSpPr>
          <p:nvPr>
            <p:ph type="dt" idx="1"/>
          </p:nvPr>
        </p:nvSpPr>
        <p:spPr>
          <a:xfrm>
            <a:off x="4023993" y="2"/>
            <a:ext cx="3078428" cy="511730"/>
          </a:xfrm>
          <a:prstGeom prst="rect">
            <a:avLst/>
          </a:prstGeom>
        </p:spPr>
        <p:txBody>
          <a:bodyPr vert="horz" lIns="94776" tIns="47388" rIns="94776" bIns="47388" rtlCol="0"/>
          <a:lstStyle>
            <a:lvl1pPr algn="r">
              <a:defRPr sz="1200"/>
            </a:lvl1pPr>
          </a:lstStyle>
          <a:p>
            <a:fld id="{6C7E4F11-7667-5045-A00B-01970EA44BB5}" type="datetimeFigureOut">
              <a:rPr lang="en-US" smtClean="0"/>
              <a:pPr/>
              <a:t>9/17/2019</a:t>
            </a:fld>
            <a:endParaRPr lang="en-US"/>
          </a:p>
        </p:txBody>
      </p:sp>
      <p:sp>
        <p:nvSpPr>
          <p:cNvPr id="4" name="Slide Image Placeholder 3"/>
          <p:cNvSpPr>
            <a:spLocks noGrp="1" noRot="1" noChangeAspect="1"/>
          </p:cNvSpPr>
          <p:nvPr>
            <p:ph type="sldImg" idx="2"/>
          </p:nvPr>
        </p:nvSpPr>
        <p:spPr>
          <a:xfrm>
            <a:off x="142875" y="768350"/>
            <a:ext cx="6818313" cy="3836988"/>
          </a:xfrm>
          <a:prstGeom prst="rect">
            <a:avLst/>
          </a:prstGeom>
          <a:noFill/>
          <a:ln w="12700">
            <a:solidFill>
              <a:prstClr val="black"/>
            </a:solidFill>
          </a:ln>
        </p:spPr>
        <p:txBody>
          <a:bodyPr vert="horz" lIns="94776" tIns="47388" rIns="94776" bIns="47388" rtlCol="0" anchor="ctr"/>
          <a:lstStyle/>
          <a:p>
            <a:endParaRPr lang="en-US"/>
          </a:p>
        </p:txBody>
      </p:sp>
      <p:sp>
        <p:nvSpPr>
          <p:cNvPr id="5" name="Notes Placeholder 4"/>
          <p:cNvSpPr>
            <a:spLocks noGrp="1"/>
          </p:cNvSpPr>
          <p:nvPr>
            <p:ph type="body" sz="quarter" idx="3"/>
          </p:nvPr>
        </p:nvSpPr>
        <p:spPr>
          <a:xfrm>
            <a:off x="710407" y="4861442"/>
            <a:ext cx="5683250" cy="4605576"/>
          </a:xfrm>
          <a:prstGeom prst="rect">
            <a:avLst/>
          </a:prstGeom>
        </p:spPr>
        <p:txBody>
          <a:bodyPr vert="horz" lIns="94776" tIns="47388" rIns="94776" bIns="47388"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2" y="9721109"/>
            <a:ext cx="3078428" cy="511730"/>
          </a:xfrm>
          <a:prstGeom prst="rect">
            <a:avLst/>
          </a:prstGeom>
        </p:spPr>
        <p:txBody>
          <a:bodyPr vert="horz" lIns="94776" tIns="47388" rIns="94776" bIns="47388" rtlCol="0" anchor="b"/>
          <a:lstStyle>
            <a:lvl1pPr algn="l">
              <a:defRPr sz="1200"/>
            </a:lvl1pPr>
          </a:lstStyle>
          <a:p>
            <a:endParaRPr lang="en-US"/>
          </a:p>
        </p:txBody>
      </p:sp>
      <p:sp>
        <p:nvSpPr>
          <p:cNvPr id="7" name="Slide Number Placeholder 6"/>
          <p:cNvSpPr>
            <a:spLocks noGrp="1"/>
          </p:cNvSpPr>
          <p:nvPr>
            <p:ph type="sldNum" sz="quarter" idx="5"/>
          </p:nvPr>
        </p:nvSpPr>
        <p:spPr>
          <a:xfrm>
            <a:off x="4023993" y="9721109"/>
            <a:ext cx="3078428" cy="511730"/>
          </a:xfrm>
          <a:prstGeom prst="rect">
            <a:avLst/>
          </a:prstGeom>
        </p:spPr>
        <p:txBody>
          <a:bodyPr vert="horz" lIns="94776" tIns="47388" rIns="94776" bIns="47388"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panose="020B0604020202020204" pitchFamily="34" charset="0"/>
        <a:ea typeface="+mn-ea"/>
        <a:cs typeface="Arial" panose="020B0604020202020204" pitchFamily="34" charset="0"/>
      </a:defRPr>
    </a:lvl1pPr>
    <a:lvl2pPr marL="457200" algn="l" defTabSz="457200" rtl="0" eaLnBrk="1" latinLnBrk="0" hangingPunct="1">
      <a:defRPr sz="1200" kern="1200">
        <a:solidFill>
          <a:schemeClr val="tx1"/>
        </a:solidFill>
        <a:latin typeface="Arial" panose="020B0604020202020204" pitchFamily="34" charset="0"/>
        <a:ea typeface="+mn-ea"/>
        <a:cs typeface="Arial" panose="020B0604020202020204" pitchFamily="34" charset="0"/>
      </a:defRPr>
    </a:lvl2pPr>
    <a:lvl3pPr marL="914400" algn="l" defTabSz="457200" rtl="0" eaLnBrk="1" latinLnBrk="0" hangingPunct="1">
      <a:defRPr sz="1200" kern="1200">
        <a:solidFill>
          <a:schemeClr val="tx1"/>
        </a:solidFill>
        <a:latin typeface="Arial" panose="020B0604020202020204" pitchFamily="34" charset="0"/>
        <a:ea typeface="+mn-ea"/>
        <a:cs typeface="Arial" panose="020B0604020202020204" pitchFamily="34" charset="0"/>
      </a:defRPr>
    </a:lvl3pPr>
    <a:lvl4pPr marL="1371600" algn="l" defTabSz="457200" rtl="0" eaLnBrk="1" latinLnBrk="0" hangingPunct="1">
      <a:defRPr sz="1200" kern="1200">
        <a:solidFill>
          <a:schemeClr val="tx1"/>
        </a:solidFill>
        <a:latin typeface="Arial" panose="020B0604020202020204" pitchFamily="34" charset="0"/>
        <a:ea typeface="+mn-ea"/>
        <a:cs typeface="Arial" panose="020B0604020202020204" pitchFamily="34" charset="0"/>
      </a:defRPr>
    </a:lvl4pPr>
    <a:lvl5pPr marL="1828800" algn="l" defTabSz="457200" rtl="0" eaLnBrk="1" latinLnBrk="0" hangingPunct="1">
      <a:defRPr sz="1200" kern="1200">
        <a:solidFill>
          <a:schemeClr val="tx1"/>
        </a:solidFill>
        <a:latin typeface="Arial" panose="020B0604020202020204" pitchFamily="34" charset="0"/>
        <a:ea typeface="+mn-ea"/>
        <a:cs typeface="Arial" panose="020B0604020202020204" pitchFamily="34"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290513"/>
            <a:ext cx="5778500" cy="3251200"/>
          </a:xfrm>
        </p:spPr>
      </p:sp>
      <p:sp>
        <p:nvSpPr>
          <p:cNvPr id="3" name="Notes Placeholder 2"/>
          <p:cNvSpPr>
            <a:spLocks noGrp="1"/>
          </p:cNvSpPr>
          <p:nvPr>
            <p:ph type="body" idx="1"/>
          </p:nvPr>
        </p:nvSpPr>
        <p:spPr>
          <a:xfrm>
            <a:off x="135958" y="3631514"/>
            <a:ext cx="7031650" cy="6002615"/>
          </a:xfrm>
        </p:spPr>
        <p:txBody>
          <a:bodyPr/>
          <a:lstStyle/>
          <a:p>
            <a:pPr marL="177705" indent="-177705" defTabSz="947758">
              <a:spcBef>
                <a:spcPts val="311"/>
              </a:spcBef>
              <a:buClr>
                <a:schemeClr val="accent1"/>
              </a:buClr>
              <a:buSzPct val="100000"/>
              <a:defRPr/>
            </a:pPr>
            <a:endParaRPr lang="en-US" sz="1000"/>
          </a:p>
        </p:txBody>
      </p:sp>
      <p:sp>
        <p:nvSpPr>
          <p:cNvPr id="4" name="Slide Number Placeholder 3"/>
          <p:cNvSpPr>
            <a:spLocks noGrp="1"/>
          </p:cNvSpPr>
          <p:nvPr>
            <p:ph type="sldNum" sz="quarter" idx="10"/>
          </p:nvPr>
        </p:nvSpPr>
        <p:spPr/>
        <p:txBody>
          <a:bodyPr/>
          <a:lstStyle/>
          <a:p>
            <a:pPr defTabSz="468770">
              <a:defRPr/>
            </a:pPr>
            <a:fld id="{50487F27-F4AC-478C-A07B-A71CA0B86259}" type="slidenum">
              <a:rPr lang="en-US">
                <a:solidFill>
                  <a:prstClr val="black"/>
                </a:solidFill>
                <a:latin typeface="Calibri"/>
              </a:rPr>
              <a:pPr defTabSz="468770">
                <a:defRPr/>
              </a:pPr>
              <a:t>1</a:t>
            </a:fld>
            <a:endParaRPr lang="en-US">
              <a:solidFill>
                <a:prstClr val="black"/>
              </a:solidFill>
              <a:latin typeface="Calibri"/>
            </a:endParaRPr>
          </a:p>
        </p:txBody>
      </p:sp>
    </p:spTree>
    <p:extLst>
      <p:ext uri="{BB962C8B-B14F-4D97-AF65-F5344CB8AC3E}">
        <p14:creationId xmlns:p14="http://schemas.microsoft.com/office/powerpoint/2010/main" val="1276192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7705" indent="-177705" defTabSz="468770">
              <a:buFont typeface="Arial" panose="020B0604020202020204" pitchFamily="34" charset="0"/>
              <a:buChar char="•"/>
              <a:defRPr/>
            </a:pPr>
            <a:r>
              <a:rPr lang="en-GB" kern="1200" err="1">
                <a:solidFill>
                  <a:schemeClr val="tx1"/>
                </a:solidFill>
              </a:rPr>
              <a:t>FeNO</a:t>
            </a:r>
            <a:r>
              <a:rPr lang="en-GB" kern="1200">
                <a:solidFill>
                  <a:schemeClr val="tx1"/>
                </a:solidFill>
              </a:rPr>
              <a:t> can be used as a marker of airway inflammation </a:t>
            </a:r>
          </a:p>
          <a:p>
            <a:pPr marL="177705" indent="-177705" defTabSz="468770">
              <a:buFont typeface="Arial" panose="020B0604020202020204" pitchFamily="34" charset="0"/>
              <a:buChar char="•"/>
              <a:defRPr/>
            </a:pPr>
            <a:r>
              <a:rPr lang="en-GB" kern="1200">
                <a:solidFill>
                  <a:schemeClr val="tx1"/>
                </a:solidFill>
              </a:rPr>
              <a:t>An observational, prospective study was carried out in 30 steroid-naïve patients with asthma, 25 ICS-treated patients with asthma and 20 patients with COPD to assess whether changes in </a:t>
            </a:r>
            <a:r>
              <a:rPr lang="en-GB" kern="1200" err="1">
                <a:solidFill>
                  <a:schemeClr val="tx1"/>
                </a:solidFill>
              </a:rPr>
              <a:t>FeNO</a:t>
            </a:r>
            <a:r>
              <a:rPr lang="en-GB" kern="1200">
                <a:solidFill>
                  <a:schemeClr val="tx1"/>
                </a:solidFill>
              </a:rPr>
              <a:t> levels after </a:t>
            </a:r>
            <a:r>
              <a:rPr lang="en-GB" kern="1200" err="1">
                <a:solidFill>
                  <a:schemeClr val="tx1"/>
                </a:solidFill>
              </a:rPr>
              <a:t>albuterol</a:t>
            </a:r>
            <a:r>
              <a:rPr lang="en-GB" kern="1200">
                <a:solidFill>
                  <a:schemeClr val="tx1"/>
                </a:solidFill>
              </a:rPr>
              <a:t> could distinguish asthma from COPD</a:t>
            </a:r>
          </a:p>
          <a:p>
            <a:pPr marL="177705" indent="-177705" defTabSz="468770">
              <a:buFont typeface="Arial" panose="020B0604020202020204" pitchFamily="34" charset="0"/>
              <a:buChar char="•"/>
              <a:defRPr/>
            </a:pPr>
            <a:r>
              <a:rPr lang="en-GB" kern="1200">
                <a:solidFill>
                  <a:schemeClr val="tx1"/>
                </a:solidFill>
              </a:rPr>
              <a:t>It was found that </a:t>
            </a:r>
            <a:r>
              <a:rPr lang="en-GB" kern="1200" err="1">
                <a:solidFill>
                  <a:schemeClr val="tx1"/>
                </a:solidFill>
              </a:rPr>
              <a:t>FeNO</a:t>
            </a:r>
            <a:r>
              <a:rPr lang="en-GB" kern="1200">
                <a:solidFill>
                  <a:schemeClr val="tx1"/>
                </a:solidFill>
              </a:rPr>
              <a:t> levels increased after </a:t>
            </a:r>
            <a:r>
              <a:rPr lang="en-GB" kern="1200" err="1">
                <a:solidFill>
                  <a:schemeClr val="tx1"/>
                </a:solidFill>
              </a:rPr>
              <a:t>albuterol</a:t>
            </a:r>
            <a:r>
              <a:rPr lang="en-GB" kern="1200">
                <a:solidFill>
                  <a:schemeClr val="tx1"/>
                </a:solidFill>
              </a:rPr>
              <a:t> inhalation in steroid-naïve patients, but not in ICS-treated patients with asthma or patients with COPD</a:t>
            </a:r>
          </a:p>
          <a:p>
            <a:pPr marL="177705" indent="-177705" defTabSz="468770">
              <a:buFont typeface="Arial" panose="020B0604020202020204" pitchFamily="34" charset="0"/>
              <a:buChar char="•"/>
              <a:defRPr/>
            </a:pPr>
            <a:r>
              <a:rPr lang="en-GB" kern="1200">
                <a:solidFill>
                  <a:schemeClr val="tx1"/>
                </a:solidFill>
              </a:rPr>
              <a:t>The steroid-naïve patients were chosen as a control because previous studies have shown that ICS can reduce </a:t>
            </a:r>
            <a:r>
              <a:rPr lang="en-GB" kern="1200" err="1">
                <a:solidFill>
                  <a:schemeClr val="tx1"/>
                </a:solidFill>
              </a:rPr>
              <a:t>FeNO</a:t>
            </a:r>
            <a:r>
              <a:rPr lang="en-GB" kern="1200">
                <a:solidFill>
                  <a:schemeClr val="tx1"/>
                </a:solidFill>
              </a:rPr>
              <a:t> levels </a:t>
            </a:r>
          </a:p>
          <a:p>
            <a:pPr defTabSz="468770">
              <a:defRPr/>
            </a:pPr>
            <a:endParaRPr lang="en-GB" kern="1200">
              <a:solidFill>
                <a:schemeClr val="tx1"/>
              </a:solidFill>
            </a:endParaRPr>
          </a:p>
          <a:p>
            <a:r>
              <a:rPr lang="en-GB" b="1">
                <a:solidFill>
                  <a:schemeClr val="tx1"/>
                </a:solidFill>
              </a:rPr>
              <a:t>Full reference: </a:t>
            </a:r>
          </a:p>
          <a:p>
            <a:pPr marL="183928" marR="0" lvl="0" indent="-183928" algn="l" defTabSz="468770" rtl="0" eaLnBrk="1" fontAlgn="auto" latinLnBrk="0" hangingPunct="1">
              <a:lnSpc>
                <a:spcPct val="100000"/>
              </a:lnSpc>
              <a:spcBef>
                <a:spcPts val="0"/>
              </a:spcBef>
              <a:spcAft>
                <a:spcPts val="0"/>
              </a:spcAft>
              <a:buClrTx/>
              <a:buSzTx/>
              <a:buFontTx/>
              <a:buNone/>
              <a:tabLst/>
              <a:defRPr/>
            </a:pPr>
            <a:r>
              <a:rPr lang="en-GB">
                <a:solidFill>
                  <a:schemeClr val="tx1"/>
                </a:solidFill>
              </a:rPr>
              <a:t>Zhao H, </a:t>
            </a:r>
            <a:r>
              <a:rPr lang="pt-BR">
                <a:solidFill>
                  <a:schemeClr val="tx1"/>
                </a:solidFill>
              </a:rPr>
              <a:t>Li R, Lv Y, Dong H, Yao L, Wu Y, Xiao G, Cai S</a:t>
            </a:r>
            <a:r>
              <a:rPr lang="en-GB">
                <a:solidFill>
                  <a:schemeClr val="tx1"/>
                </a:solidFill>
              </a:rPr>
              <a:t>. </a:t>
            </a:r>
            <a:r>
              <a:rPr lang="en-GB" err="1">
                <a:solidFill>
                  <a:schemeClr val="tx1"/>
                </a:solidFill>
              </a:rPr>
              <a:t>Albuterol</a:t>
            </a:r>
            <a:r>
              <a:rPr lang="en-GB">
                <a:solidFill>
                  <a:schemeClr val="tx1"/>
                </a:solidFill>
              </a:rPr>
              <a:t> inhalation increases </a:t>
            </a:r>
            <a:r>
              <a:rPr lang="en-GB" err="1">
                <a:solidFill>
                  <a:schemeClr val="tx1"/>
                </a:solidFill>
              </a:rPr>
              <a:t>FeNO</a:t>
            </a:r>
            <a:r>
              <a:rPr lang="en-GB">
                <a:solidFill>
                  <a:schemeClr val="tx1"/>
                </a:solidFill>
              </a:rPr>
              <a:t> level in steroid-naive asthmatics but not COPD patients with reversibility. </a:t>
            </a:r>
            <a:r>
              <a:rPr lang="en-GB" i="1">
                <a:solidFill>
                  <a:schemeClr val="tx1"/>
                </a:solidFill>
              </a:rPr>
              <a:t>Clin Respir J. </a:t>
            </a:r>
            <a:r>
              <a:rPr lang="en-GB">
                <a:solidFill>
                  <a:schemeClr val="tx1"/>
                </a:solidFill>
              </a:rPr>
              <a:t>2017;11:328-336.</a:t>
            </a:r>
            <a:endParaRPr lang="en-GB" kern="1200">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10</a:t>
            </a:fld>
            <a:endParaRPr lang="en-US"/>
          </a:p>
        </p:txBody>
      </p:sp>
    </p:spTree>
    <p:extLst>
      <p:ext uri="{BB962C8B-B14F-4D97-AF65-F5344CB8AC3E}">
        <p14:creationId xmlns:p14="http://schemas.microsoft.com/office/powerpoint/2010/main" val="292198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3055" y="4748910"/>
            <a:ext cx="5842848" cy="4101621"/>
          </a:xfrm>
        </p:spPr>
        <p:txBody>
          <a:bodyPr/>
          <a:lstStyle/>
          <a:p>
            <a:pPr>
              <a:spcBef>
                <a:spcPct val="0"/>
              </a:spcBef>
            </a:pPr>
            <a:r>
              <a:rPr lang="en-US">
                <a:solidFill>
                  <a:schemeClr val="tx1"/>
                </a:solidFill>
              </a:rPr>
              <a:t> </a:t>
            </a:r>
            <a:r>
              <a:rPr lang="en-US" b="1" noProof="0">
                <a:solidFill>
                  <a:schemeClr val="tx1"/>
                </a:solidFill>
              </a:rPr>
              <a:t>Key points:</a:t>
            </a:r>
            <a:endParaRPr lang="en-US" b="1" baseline="30000" noProof="0">
              <a:solidFill>
                <a:schemeClr val="tx1"/>
              </a:solidFill>
            </a:endParaRPr>
          </a:p>
          <a:p>
            <a:pPr marL="183928" indent="-183928">
              <a:spcBef>
                <a:spcPct val="0"/>
              </a:spcBef>
              <a:buFont typeface="Arial" panose="020B0604020202020204" pitchFamily="34" charset="0"/>
              <a:buChar char="•"/>
            </a:pPr>
            <a:r>
              <a:rPr lang="en-US" b="0" noProof="0">
                <a:solidFill>
                  <a:schemeClr val="tx1"/>
                </a:solidFill>
              </a:rPr>
              <a:t>Patients’ greatest focus is on immediate relief of symptoms and ‘as-needed’ use of relievers, </a:t>
            </a:r>
            <a:r>
              <a:rPr lang="en-US" b="0" noProof="0" err="1">
                <a:solidFill>
                  <a:schemeClr val="tx1"/>
                </a:solidFill>
              </a:rPr>
              <a:t>eg</a:t>
            </a:r>
            <a:r>
              <a:rPr lang="en-US" b="0" noProof="0">
                <a:solidFill>
                  <a:schemeClr val="tx1"/>
                </a:solidFill>
              </a:rPr>
              <a:t> short-acting </a:t>
            </a:r>
            <a:r>
              <a:rPr lang="en-US" b="0" noProof="0">
                <a:solidFill>
                  <a:schemeClr val="tx1"/>
                </a:solidFill>
                <a:sym typeface="Symbol" panose="05050102010706020507" pitchFamily="18" charset="2"/>
              </a:rPr>
              <a:t></a:t>
            </a:r>
            <a:r>
              <a:rPr lang="en-US" b="0" baseline="-25000" noProof="0">
                <a:solidFill>
                  <a:schemeClr val="tx1"/>
                </a:solidFill>
                <a:sym typeface="Symbol" panose="05050102010706020507" pitchFamily="18" charset="2"/>
              </a:rPr>
              <a:t>2</a:t>
            </a:r>
            <a:r>
              <a:rPr lang="en-US" b="0" noProof="0">
                <a:solidFill>
                  <a:schemeClr val="tx1"/>
                </a:solidFill>
                <a:sym typeface="Symbol" panose="05050102010706020507" pitchFamily="18" charset="2"/>
              </a:rPr>
              <a:t>-agonists</a:t>
            </a:r>
          </a:p>
          <a:p>
            <a:pPr marL="183928" indent="-183928">
              <a:spcBef>
                <a:spcPct val="0"/>
              </a:spcBef>
              <a:buFont typeface="Arial" panose="020B0604020202020204" pitchFamily="34" charset="0"/>
              <a:buChar char="•"/>
            </a:pPr>
            <a:r>
              <a:rPr lang="en-US" b="0" noProof="0">
                <a:solidFill>
                  <a:schemeClr val="tx1"/>
                </a:solidFill>
                <a:sym typeface="Symbol" panose="05050102010706020507" pitchFamily="18" charset="2"/>
              </a:rPr>
              <a:t>The INSPIRE study demonstrates patients’ collective attitudes to asthma medication management</a:t>
            </a:r>
          </a:p>
          <a:p>
            <a:pPr marL="183928" indent="-183928">
              <a:spcBef>
                <a:spcPct val="0"/>
              </a:spcBef>
              <a:buFont typeface="Arial" panose="020B0604020202020204" pitchFamily="34" charset="0"/>
              <a:buChar char="•"/>
            </a:pPr>
            <a:r>
              <a:rPr lang="en-US" b="0" noProof="0">
                <a:solidFill>
                  <a:schemeClr val="tx1"/>
                </a:solidFill>
                <a:sym typeface="Symbol" panose="05050102010706020507" pitchFamily="18" charset="2"/>
              </a:rPr>
              <a:t>Present results on slide face  </a:t>
            </a:r>
          </a:p>
          <a:p>
            <a:pPr>
              <a:spcBef>
                <a:spcPct val="0"/>
              </a:spcBef>
            </a:pPr>
            <a:endParaRPr lang="sv-SE" b="1">
              <a:solidFill>
                <a:schemeClr val="tx1"/>
              </a:solidFill>
            </a:endParaRPr>
          </a:p>
          <a:p>
            <a:pPr>
              <a:spcBef>
                <a:spcPct val="0"/>
              </a:spcBef>
            </a:pPr>
            <a:r>
              <a:rPr lang="sv-SE" b="1">
                <a:solidFill>
                  <a:schemeClr val="tx1"/>
                </a:solidFill>
              </a:rPr>
              <a:t>Addditional point:</a:t>
            </a:r>
            <a:endParaRPr lang="sv-SE" b="1" baseline="30000">
              <a:solidFill>
                <a:schemeClr val="tx1"/>
              </a:solidFill>
            </a:endParaRPr>
          </a:p>
          <a:p>
            <a:pPr marL="183928" indent="-183928">
              <a:spcBef>
                <a:spcPct val="0"/>
              </a:spcBef>
              <a:buFont typeface="Arial" panose="020B0604020202020204" pitchFamily="34" charset="0"/>
              <a:buChar char="•"/>
            </a:pPr>
            <a:r>
              <a:rPr lang="en-US" b="0">
                <a:solidFill>
                  <a:schemeClr val="tx1"/>
                </a:solidFill>
              </a:rPr>
              <a:t>The INSPIRE </a:t>
            </a:r>
            <a:r>
              <a:rPr lang="en-GB">
                <a:solidFill>
                  <a:schemeClr val="tx1"/>
                </a:solidFill>
              </a:rPr>
              <a:t>study examined the attitudes and actions of 3415 physician-recruited adults aged ≥16 years, in 11 countries, with asthma, who were prescribed regular maintenance therapy with inhaled corticosteroids or inhaled corticosteroids + long-acting β</a:t>
            </a:r>
            <a:r>
              <a:rPr lang="en-GB" baseline="-25000">
                <a:solidFill>
                  <a:schemeClr val="tx1"/>
                </a:solidFill>
              </a:rPr>
              <a:t>2</a:t>
            </a:r>
            <a:r>
              <a:rPr lang="en-GB">
                <a:solidFill>
                  <a:schemeClr val="tx1"/>
                </a:solidFill>
              </a:rPr>
              <a:t>-agonists. Structured interviews were conducted to assess medication use, asthma control and patients' ability to recognise and self-manage worsening asthma</a:t>
            </a:r>
          </a:p>
          <a:p>
            <a:pPr>
              <a:defRPr/>
            </a:pPr>
            <a:endParaRPr lang="en-AU" b="1" kern="0">
              <a:solidFill>
                <a:schemeClr val="tx1"/>
              </a:solidFill>
              <a:ea typeface="MS PGothic" pitchFamily="34" charset="-128"/>
            </a:endParaRPr>
          </a:p>
          <a:p>
            <a:pPr>
              <a:defRPr/>
            </a:pPr>
            <a:r>
              <a:rPr lang="en-AU" b="1" kern="0">
                <a:solidFill>
                  <a:schemeClr val="tx1"/>
                </a:solidFill>
                <a:ea typeface="MS PGothic" pitchFamily="34" charset="-128"/>
              </a:rPr>
              <a:t>Full reference:</a:t>
            </a:r>
          </a:p>
          <a:p>
            <a:pPr>
              <a:defRPr/>
            </a:pPr>
            <a:r>
              <a:rPr lang="en-AU" kern="0">
                <a:solidFill>
                  <a:schemeClr val="tx1"/>
                </a:solidFill>
                <a:ea typeface="MS PGothic" pitchFamily="34" charset="-128"/>
              </a:rPr>
              <a:t>Partridge MR, </a:t>
            </a:r>
            <a:r>
              <a:rPr lang="de-DE" kern="0">
                <a:solidFill>
                  <a:schemeClr val="tx1"/>
                </a:solidFill>
                <a:ea typeface="MS PGothic" pitchFamily="34" charset="-128"/>
              </a:rPr>
              <a:t>van der Molen T, Myrseth SE, Busse WW</a:t>
            </a:r>
            <a:r>
              <a:rPr lang="en-AU" kern="0">
                <a:solidFill>
                  <a:schemeClr val="tx1"/>
                </a:solidFill>
                <a:ea typeface="MS PGothic" pitchFamily="34" charset="-128"/>
              </a:rPr>
              <a:t>. </a:t>
            </a:r>
            <a:r>
              <a:rPr lang="en-GB" kern="0">
                <a:solidFill>
                  <a:schemeClr val="tx1"/>
                </a:solidFill>
                <a:ea typeface="MS PGothic" pitchFamily="34" charset="-128"/>
              </a:rPr>
              <a:t>Attitudes and actions of asthma patients on regular maintenance therapy: the INSPIRE study. </a:t>
            </a:r>
            <a:r>
              <a:rPr lang="en-AU" i="1" kern="0">
                <a:solidFill>
                  <a:schemeClr val="tx1"/>
                </a:solidFill>
                <a:ea typeface="MS PGothic" pitchFamily="34" charset="-128"/>
              </a:rPr>
              <a:t>BMC </a:t>
            </a:r>
            <a:r>
              <a:rPr lang="en-AU" i="1" kern="0" err="1">
                <a:solidFill>
                  <a:schemeClr val="tx1"/>
                </a:solidFill>
                <a:ea typeface="MS PGothic" pitchFamily="34" charset="-128"/>
              </a:rPr>
              <a:t>Pulm</a:t>
            </a:r>
            <a:r>
              <a:rPr lang="en-AU" i="1" kern="0">
                <a:solidFill>
                  <a:schemeClr val="tx1"/>
                </a:solidFill>
                <a:ea typeface="MS PGothic" pitchFamily="34" charset="-128"/>
              </a:rPr>
              <a:t> Med. </a:t>
            </a:r>
            <a:r>
              <a:rPr lang="en-AU" kern="0">
                <a:solidFill>
                  <a:schemeClr val="tx1"/>
                </a:solidFill>
                <a:ea typeface="MS PGothic" pitchFamily="34" charset="-128"/>
              </a:rPr>
              <a:t>2006;6:13. </a:t>
            </a:r>
            <a:endParaRPr lang="en-GB" kern="0">
              <a:solidFill>
                <a:schemeClr val="tx1"/>
              </a:solidFill>
              <a:ea typeface="MS PGothic" pitchFamily="34" charset="-128"/>
            </a:endParaRPr>
          </a:p>
          <a:p>
            <a:pPr>
              <a:spcBef>
                <a:spcPct val="0"/>
              </a:spcBef>
            </a:pPr>
            <a:endParaRPr lang="en-GB">
              <a:solidFill>
                <a:schemeClr val="tx1"/>
              </a:solidFill>
            </a:endParaRPr>
          </a:p>
        </p:txBody>
      </p:sp>
      <p:sp>
        <p:nvSpPr>
          <p:cNvPr id="4" name="Slide Number Placeholder 3"/>
          <p:cNvSpPr>
            <a:spLocks noGrp="1"/>
          </p:cNvSpPr>
          <p:nvPr>
            <p:ph type="sldNum" sz="quarter" idx="5"/>
          </p:nvPr>
        </p:nvSpPr>
        <p:spPr/>
        <p:txBody>
          <a:bodyPr/>
          <a:lstStyle/>
          <a:p>
            <a:pPr defTabSz="947758">
              <a:defRPr/>
            </a:pPr>
            <a:fld id="{899319F9-8123-9748-8DBA-1B05324C1B52}" type="slidenum">
              <a:rPr lang="en-US">
                <a:solidFill>
                  <a:prstClr val="black"/>
                </a:solidFill>
                <a:latin typeface="Calibri" panose="020F0502020204030204"/>
              </a:rPr>
              <a:pPr defTabSz="947758">
                <a:defRPr/>
              </a:pPr>
              <a:t>11</a:t>
            </a:fld>
            <a:endParaRPr lang="en-US">
              <a:solidFill>
                <a:prstClr val="black"/>
              </a:solidFill>
              <a:latin typeface="Calibri" panose="020F0502020204030204"/>
            </a:endParaRPr>
          </a:p>
        </p:txBody>
      </p:sp>
    </p:spTree>
    <p:extLst>
      <p:ext uri="{BB962C8B-B14F-4D97-AF65-F5344CB8AC3E}">
        <p14:creationId xmlns:p14="http://schemas.microsoft.com/office/powerpoint/2010/main" val="4021700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a:t>
            </a:r>
          </a:p>
          <a:p>
            <a:pPr marL="175789" indent="-175789">
              <a:buFont typeface="Arial" panose="020B0604020202020204" pitchFamily="34" charset="0"/>
              <a:buChar char="•"/>
            </a:pPr>
            <a:r>
              <a:rPr lang="en-GB" b="0">
                <a:solidFill>
                  <a:schemeClr val="tx1"/>
                </a:solidFill>
              </a:rPr>
              <a:t>Within a 1-month period, nearly two-thirds of patients had used reliever inhalers whereas only 23% had used ICS regularly</a:t>
            </a:r>
          </a:p>
          <a:p>
            <a:endParaRPr lang="en-GB" b="1">
              <a:solidFill>
                <a:schemeClr val="tx1"/>
              </a:solidFill>
            </a:endParaRPr>
          </a:p>
          <a:p>
            <a:r>
              <a:rPr lang="en-GB" b="1">
                <a:solidFill>
                  <a:schemeClr val="tx1"/>
                </a:solidFill>
              </a:rPr>
              <a:t>Additional point:</a:t>
            </a:r>
          </a:p>
          <a:p>
            <a:pPr marL="175789" indent="-175789">
              <a:lnSpc>
                <a:spcPct val="107000"/>
              </a:lnSpc>
              <a:buFont typeface="Arial" panose="020B0604020202020204" pitchFamily="34" charset="0"/>
              <a:buChar char="•"/>
            </a:pPr>
            <a:r>
              <a:rPr lang="en-GB">
                <a:solidFill>
                  <a:schemeClr val="tx1"/>
                </a:solidFill>
              </a:rPr>
              <a:t>The AIRE study investigated the behaviours and attitudes of 2803 patients with asthma</a:t>
            </a:r>
          </a:p>
          <a:p>
            <a:pPr>
              <a:lnSpc>
                <a:spcPct val="107000"/>
              </a:lnSpc>
              <a:buClr>
                <a:schemeClr val="accent1"/>
              </a:buClr>
            </a:pPr>
            <a:endParaRPr lang="en-GB">
              <a:solidFill>
                <a:schemeClr val="tx1"/>
              </a:solidFill>
            </a:endParaRPr>
          </a:p>
          <a:p>
            <a:pPr>
              <a:lnSpc>
                <a:spcPct val="107000"/>
              </a:lnSpc>
              <a:buClr>
                <a:schemeClr val="accent1"/>
              </a:buClr>
            </a:pPr>
            <a:r>
              <a:rPr lang="en-GB" b="1">
                <a:solidFill>
                  <a:schemeClr val="tx1"/>
                </a:solidFill>
              </a:rPr>
              <a:t>Full reference:</a:t>
            </a:r>
          </a:p>
          <a:p>
            <a:pPr>
              <a:lnSpc>
                <a:spcPct val="107000"/>
              </a:lnSpc>
            </a:pPr>
            <a:r>
              <a:rPr lang="en-GB">
                <a:solidFill>
                  <a:schemeClr val="tx1"/>
                </a:solidFill>
              </a:rPr>
              <a:t>Rabe KF, </a:t>
            </a:r>
            <a:r>
              <a:rPr lang="en-GB" err="1">
                <a:solidFill>
                  <a:schemeClr val="tx1"/>
                </a:solidFill>
              </a:rPr>
              <a:t>Vermeire</a:t>
            </a:r>
            <a:r>
              <a:rPr lang="en-GB">
                <a:solidFill>
                  <a:schemeClr val="tx1"/>
                </a:solidFill>
              </a:rPr>
              <a:t> PA, Soriano JB, Maier WC. Clinical management of asthma in 1999: the Asthma Insights and Reality in Europe (AIRE) study. </a:t>
            </a:r>
            <a:r>
              <a:rPr lang="en-GB" i="1">
                <a:solidFill>
                  <a:schemeClr val="tx1"/>
                </a:solidFill>
              </a:rPr>
              <a:t>Eur Respir J. </a:t>
            </a:r>
            <a:r>
              <a:rPr lang="en-GB">
                <a:solidFill>
                  <a:schemeClr val="tx1"/>
                </a:solidFill>
              </a:rPr>
              <a:t>2000;16:802-807.</a:t>
            </a:r>
            <a:endParaRPr lang="en-GB" b="1">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12</a:t>
            </a:fld>
            <a:endParaRPr lang="en-US"/>
          </a:p>
        </p:txBody>
      </p:sp>
    </p:spTree>
    <p:extLst>
      <p:ext uri="{BB962C8B-B14F-4D97-AF65-F5344CB8AC3E}">
        <p14:creationId xmlns:p14="http://schemas.microsoft.com/office/powerpoint/2010/main" val="3366263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13</a:t>
            </a:fld>
            <a:endParaRPr lang="en-US"/>
          </a:p>
        </p:txBody>
      </p:sp>
    </p:spTree>
    <p:extLst>
      <p:ext uri="{BB962C8B-B14F-4D97-AF65-F5344CB8AC3E}">
        <p14:creationId xmlns:p14="http://schemas.microsoft.com/office/powerpoint/2010/main" val="1454979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7758">
              <a:defRPr/>
            </a:pPr>
            <a:r>
              <a:rPr lang="en-GB" b="1">
                <a:solidFill>
                  <a:schemeClr val="tx1"/>
                </a:solidFill>
              </a:rPr>
              <a:t>Key points: </a:t>
            </a:r>
          </a:p>
          <a:p>
            <a:pPr marL="175789" indent="-175789" defTabSz="947758">
              <a:buFont typeface="Arial" panose="020B0604020202020204" pitchFamily="34" charset="0"/>
              <a:buChar char="•"/>
              <a:defRPr/>
            </a:pPr>
            <a:r>
              <a:rPr lang="en-US" altLang="en-US">
                <a:solidFill>
                  <a:schemeClr val="tx1"/>
                </a:solidFill>
              </a:rPr>
              <a:t>A post-hoc analysis of </a:t>
            </a:r>
            <a:r>
              <a:rPr lang="en-US" altLang="en-US" err="1">
                <a:solidFill>
                  <a:schemeClr val="tx1"/>
                </a:solidFill>
              </a:rPr>
              <a:t>FeNO</a:t>
            </a:r>
            <a:r>
              <a:rPr lang="en-US" altLang="en-US">
                <a:solidFill>
                  <a:schemeClr val="tx1"/>
                </a:solidFill>
              </a:rPr>
              <a:t> data from 77 children with asthma showed that </a:t>
            </a:r>
            <a:r>
              <a:rPr lang="en-US" altLang="en-US" err="1">
                <a:solidFill>
                  <a:schemeClr val="tx1"/>
                </a:solidFill>
              </a:rPr>
              <a:t>FeNO</a:t>
            </a:r>
            <a:r>
              <a:rPr lang="en-US" altLang="en-US">
                <a:solidFill>
                  <a:schemeClr val="tx1"/>
                </a:solidFill>
              </a:rPr>
              <a:t> levels started to increase approximately 10 days prior to the onset of a moderate exacerbation</a:t>
            </a:r>
            <a:r>
              <a:rPr lang="en-US" altLang="en-US" baseline="30000">
                <a:solidFill>
                  <a:schemeClr val="tx1"/>
                </a:solidFill>
              </a:rPr>
              <a:t>1</a:t>
            </a:r>
            <a:r>
              <a:rPr lang="en-US" altLang="en-US">
                <a:solidFill>
                  <a:schemeClr val="tx1"/>
                </a:solidFill>
              </a:rPr>
              <a:t> </a:t>
            </a:r>
          </a:p>
          <a:p>
            <a:pPr marL="366227" lvl="1" indent="-180672" defTabSz="947758">
              <a:buFont typeface="Arial" panose="020B0604020202020204" pitchFamily="34" charset="0"/>
              <a:buChar char="–"/>
              <a:defRPr/>
            </a:pPr>
            <a:r>
              <a:rPr lang="en-US">
                <a:solidFill>
                  <a:schemeClr val="tx1"/>
                </a:solidFill>
              </a:rPr>
              <a:t>There was a significant increase in </a:t>
            </a:r>
            <a:r>
              <a:rPr lang="en-US" err="1">
                <a:solidFill>
                  <a:schemeClr val="tx1"/>
                </a:solidFill>
              </a:rPr>
              <a:t>FeNO</a:t>
            </a:r>
            <a:r>
              <a:rPr lang="en-US">
                <a:solidFill>
                  <a:schemeClr val="tx1"/>
                </a:solidFill>
              </a:rPr>
              <a:t> 3 days before an exacerbation until 4 days after the exacerbation </a:t>
            </a:r>
          </a:p>
          <a:p>
            <a:pPr marL="366227" lvl="1" indent="-180672" defTabSz="947758">
              <a:buFont typeface="Arial" panose="020B0604020202020204" pitchFamily="34" charset="0"/>
              <a:buChar char="–"/>
              <a:defRPr/>
            </a:pPr>
            <a:r>
              <a:rPr lang="en-US">
                <a:solidFill>
                  <a:schemeClr val="tx1"/>
                </a:solidFill>
              </a:rPr>
              <a:t>SABA use was higher during exacerbations, compared with the period before exacerbations </a:t>
            </a:r>
          </a:p>
          <a:p>
            <a:pPr marL="366227" lvl="1" indent="-180672" defTabSz="947758">
              <a:buFont typeface="Arial" panose="020B0604020202020204" pitchFamily="34" charset="0"/>
              <a:buChar char="–"/>
              <a:defRPr/>
            </a:pPr>
            <a:r>
              <a:rPr lang="en-US">
                <a:solidFill>
                  <a:schemeClr val="tx1"/>
                </a:solidFill>
              </a:rPr>
              <a:t>Additional note: </a:t>
            </a:r>
            <a:r>
              <a:rPr lang="en-US" err="1">
                <a:solidFill>
                  <a:schemeClr val="tx1"/>
                </a:solidFill>
              </a:rPr>
              <a:t>FeNO</a:t>
            </a:r>
            <a:r>
              <a:rPr lang="en-US">
                <a:solidFill>
                  <a:schemeClr val="tx1"/>
                </a:solidFill>
              </a:rPr>
              <a:t> showed variability around severe exacerbations, but there was no clear increase following prednisone treatment; however, an increased use in rescue medication was seen during an exacerbation</a:t>
            </a:r>
          </a:p>
          <a:p>
            <a:pPr marL="175789" indent="-175789" defTabSz="947758">
              <a:buFont typeface="Arial" panose="020B0604020202020204" pitchFamily="34" charset="0"/>
              <a:buChar char="•"/>
              <a:defRPr/>
            </a:pPr>
            <a:r>
              <a:rPr lang="en-US">
                <a:solidFill>
                  <a:schemeClr val="tx1"/>
                </a:solidFill>
              </a:rPr>
              <a:t>In a </a:t>
            </a:r>
            <a:r>
              <a:rPr lang="en-US" altLang="en-US">
                <a:solidFill>
                  <a:schemeClr val="tx1"/>
                </a:solidFill>
              </a:rPr>
              <a:t>descriptive study of 425 severe exacerbations, exacerbations were </a:t>
            </a:r>
            <a:r>
              <a:rPr lang="en-US" altLang="en-US" err="1">
                <a:solidFill>
                  <a:schemeClr val="tx1"/>
                </a:solidFill>
              </a:rPr>
              <a:t>characterised</a:t>
            </a:r>
            <a:r>
              <a:rPr lang="en-US" altLang="en-US">
                <a:solidFill>
                  <a:schemeClr val="tx1"/>
                </a:solidFill>
              </a:rPr>
              <a:t> by an increase in symptoms and rescue medication use</a:t>
            </a:r>
            <a:r>
              <a:rPr lang="en-US" altLang="en-US" baseline="30000">
                <a:solidFill>
                  <a:schemeClr val="tx1"/>
                </a:solidFill>
              </a:rPr>
              <a:t>2</a:t>
            </a:r>
            <a:endParaRPr lang="en-US" altLang="en-US">
              <a:solidFill>
                <a:schemeClr val="tx1"/>
              </a:solidFill>
            </a:endParaRPr>
          </a:p>
          <a:p>
            <a:pPr marL="366227" lvl="1" indent="-180672" defTabSz="947758">
              <a:buFont typeface="Arial" panose="020B0604020202020204" pitchFamily="34" charset="0"/>
              <a:buChar char="–"/>
              <a:defRPr/>
            </a:pPr>
            <a:r>
              <a:rPr lang="en-US" altLang="en-US">
                <a:solidFill>
                  <a:schemeClr val="tx1"/>
                </a:solidFill>
              </a:rPr>
              <a:t>In parallel, a gradual fall in PEF over several days was followed by a rapid decrease 2 to 3 days prior to exacerbation </a:t>
            </a:r>
            <a:endParaRPr lang="en-US">
              <a:solidFill>
                <a:schemeClr val="tx1"/>
              </a:solidFill>
            </a:endParaRPr>
          </a:p>
          <a:p>
            <a:pPr defTabSz="947758">
              <a:defRPr/>
            </a:pPr>
            <a:endParaRPr lang="en-US">
              <a:solidFill>
                <a:schemeClr val="tx1"/>
              </a:solidFill>
            </a:endParaRPr>
          </a:p>
          <a:p>
            <a:pPr defTabSz="947758">
              <a:defRPr/>
            </a:pPr>
            <a:r>
              <a:rPr lang="en-US" b="1">
                <a:solidFill>
                  <a:schemeClr val="tx1"/>
                </a:solidFill>
              </a:rPr>
              <a:t>References:</a:t>
            </a:r>
          </a:p>
          <a:p>
            <a:pPr marL="185555" indent="-185555" defTabSz="947758">
              <a:buFont typeface="+mj-lt"/>
              <a:buAutoNum type="arabicPeriod"/>
              <a:defRPr/>
            </a:pPr>
            <a:r>
              <a:rPr lang="en-US" altLang="en-US">
                <a:solidFill>
                  <a:schemeClr val="tx1"/>
                </a:solidFill>
              </a:rPr>
              <a:t>van der Valk RJ, </a:t>
            </a:r>
            <a:r>
              <a:rPr lang="en-US" altLang="en-US" err="1">
                <a:solidFill>
                  <a:schemeClr val="tx1"/>
                </a:solidFill>
              </a:rPr>
              <a:t>Malizia</a:t>
            </a:r>
            <a:r>
              <a:rPr lang="en-US" altLang="en-US">
                <a:solidFill>
                  <a:schemeClr val="tx1"/>
                </a:solidFill>
              </a:rPr>
              <a:t> V, </a:t>
            </a:r>
            <a:r>
              <a:rPr lang="en-US" altLang="en-US" err="1">
                <a:solidFill>
                  <a:schemeClr val="tx1"/>
                </a:solidFill>
              </a:rPr>
              <a:t>Antona</a:t>
            </a:r>
            <a:r>
              <a:rPr lang="en-US" altLang="en-US">
                <a:solidFill>
                  <a:schemeClr val="tx1"/>
                </a:solidFill>
              </a:rPr>
              <a:t> R, </a:t>
            </a:r>
            <a:r>
              <a:rPr lang="en-US" altLang="en-US" err="1">
                <a:solidFill>
                  <a:schemeClr val="tx1"/>
                </a:solidFill>
              </a:rPr>
              <a:t>Corsello</a:t>
            </a:r>
            <a:r>
              <a:rPr lang="en-US" altLang="en-US">
                <a:solidFill>
                  <a:schemeClr val="tx1"/>
                </a:solidFill>
              </a:rPr>
              <a:t> G, La </a:t>
            </a:r>
            <a:r>
              <a:rPr lang="en-US" altLang="en-US" err="1">
                <a:solidFill>
                  <a:schemeClr val="tx1"/>
                </a:solidFill>
              </a:rPr>
              <a:t>Grutta</a:t>
            </a:r>
            <a:r>
              <a:rPr lang="en-US" altLang="en-US">
                <a:solidFill>
                  <a:schemeClr val="tx1"/>
                </a:solidFill>
              </a:rPr>
              <a:t> S. </a:t>
            </a:r>
            <a:r>
              <a:rPr lang="en-GB" altLang="en-US">
                <a:solidFill>
                  <a:schemeClr val="tx1"/>
                </a:solidFill>
              </a:rPr>
              <a:t>The value of </a:t>
            </a:r>
            <a:r>
              <a:rPr lang="en-GB" altLang="en-US" err="1">
                <a:solidFill>
                  <a:schemeClr val="tx1"/>
                </a:solidFill>
              </a:rPr>
              <a:t>FeNO</a:t>
            </a:r>
            <a:r>
              <a:rPr lang="en-GB" altLang="en-US">
                <a:solidFill>
                  <a:schemeClr val="tx1"/>
                </a:solidFill>
              </a:rPr>
              <a:t> measurement in childhood asthma: uncertainties and perspectives. </a:t>
            </a:r>
            <a:r>
              <a:rPr lang="en-US" altLang="en-US" i="1">
                <a:solidFill>
                  <a:schemeClr val="tx1"/>
                </a:solidFill>
              </a:rPr>
              <a:t>Allergy. </a:t>
            </a:r>
            <a:r>
              <a:rPr lang="en-US" altLang="en-US">
                <a:solidFill>
                  <a:schemeClr val="tx1"/>
                </a:solidFill>
              </a:rPr>
              <a:t>2012;67:265-271.</a:t>
            </a:r>
          </a:p>
          <a:p>
            <a:pPr marL="185555" indent="-185555" defTabSz="947758">
              <a:buFont typeface="+mj-lt"/>
              <a:buAutoNum type="arabicPeriod"/>
              <a:defRPr/>
            </a:pPr>
            <a:r>
              <a:rPr lang="en-US" altLang="en-US" err="1">
                <a:solidFill>
                  <a:schemeClr val="tx1"/>
                </a:solidFill>
              </a:rPr>
              <a:t>Tattersfield</a:t>
            </a:r>
            <a:r>
              <a:rPr lang="en-US" altLang="en-US">
                <a:solidFill>
                  <a:schemeClr val="tx1"/>
                </a:solidFill>
              </a:rPr>
              <a:t> AE, Postma DS, Barnes PJ, </a:t>
            </a:r>
            <a:r>
              <a:rPr lang="en-US" altLang="en-US" err="1">
                <a:solidFill>
                  <a:schemeClr val="tx1"/>
                </a:solidFill>
              </a:rPr>
              <a:t>Svensson</a:t>
            </a:r>
            <a:r>
              <a:rPr lang="en-US" altLang="en-US">
                <a:solidFill>
                  <a:schemeClr val="tx1"/>
                </a:solidFill>
              </a:rPr>
              <a:t> K, Bauer CA, O'Byrne PM, </a:t>
            </a:r>
            <a:r>
              <a:rPr lang="en-US" altLang="en-US" err="1">
                <a:solidFill>
                  <a:schemeClr val="tx1"/>
                </a:solidFill>
              </a:rPr>
              <a:t>Löfdahl</a:t>
            </a:r>
            <a:r>
              <a:rPr lang="en-US" altLang="en-US">
                <a:solidFill>
                  <a:schemeClr val="tx1"/>
                </a:solidFill>
              </a:rPr>
              <a:t> CG, Pauwels RA, Ullman A. </a:t>
            </a:r>
            <a:r>
              <a:rPr lang="en-GB" altLang="en-US">
                <a:solidFill>
                  <a:schemeClr val="tx1"/>
                </a:solidFill>
              </a:rPr>
              <a:t>Exacerbations of asthma: a descriptive study of 425 severe exacerbations. The FACET International Study Group. </a:t>
            </a:r>
            <a:r>
              <a:rPr lang="en-US" altLang="en-US" i="1">
                <a:solidFill>
                  <a:schemeClr val="tx1"/>
                </a:solidFill>
              </a:rPr>
              <a:t>Am J Respir </a:t>
            </a:r>
            <a:r>
              <a:rPr lang="en-US" altLang="en-US" i="1" err="1">
                <a:solidFill>
                  <a:schemeClr val="tx1"/>
                </a:solidFill>
              </a:rPr>
              <a:t>Crit</a:t>
            </a:r>
            <a:r>
              <a:rPr lang="en-US" altLang="en-US" i="1">
                <a:solidFill>
                  <a:schemeClr val="tx1"/>
                </a:solidFill>
              </a:rPr>
              <a:t> Care Med. </a:t>
            </a:r>
            <a:r>
              <a:rPr lang="en-US" altLang="en-US">
                <a:solidFill>
                  <a:schemeClr val="tx1"/>
                </a:solidFill>
              </a:rPr>
              <a:t>1999;160:594-599.</a:t>
            </a:r>
            <a:endParaRPr lang="en-US" b="1">
              <a:solidFill>
                <a:schemeClr val="tx1"/>
              </a:solidFill>
            </a:endParaRPr>
          </a:p>
          <a:p>
            <a:endParaRPr lang="en-GB">
              <a:solidFill>
                <a:schemeClr val="tx1"/>
              </a:solidFill>
            </a:endParaRPr>
          </a:p>
        </p:txBody>
      </p:sp>
      <p:sp>
        <p:nvSpPr>
          <p:cNvPr id="4" name="Slide Number Placeholder 3"/>
          <p:cNvSpPr>
            <a:spLocks noGrp="1"/>
          </p:cNvSpPr>
          <p:nvPr>
            <p:ph type="sldNum" sz="quarter" idx="10"/>
          </p:nvPr>
        </p:nvSpPr>
        <p:spPr/>
        <p:txBody>
          <a:bodyPr/>
          <a:lstStyle/>
          <a:p>
            <a:pPr defTabSz="947673">
              <a:defRPr/>
            </a:pPr>
            <a:fld id="{183F20BF-B14D-4EA1-84E1-236C566E9AAD}" type="slidenum">
              <a:rPr lang="en-GB">
                <a:solidFill>
                  <a:prstClr val="black"/>
                </a:solidFill>
                <a:latin typeface="Calibri" panose="020F0502020204030204"/>
              </a:rPr>
              <a:pPr defTabSz="947673">
                <a:defRPr/>
              </a:pPr>
              <a:t>14</a:t>
            </a:fld>
            <a:endParaRPr lang="en-GB">
              <a:solidFill>
                <a:prstClr val="black"/>
              </a:solidFill>
              <a:latin typeface="Calibri" panose="020F0502020204030204"/>
            </a:endParaRPr>
          </a:p>
        </p:txBody>
      </p:sp>
    </p:spTree>
    <p:extLst>
      <p:ext uri="{BB962C8B-B14F-4D97-AF65-F5344CB8AC3E}">
        <p14:creationId xmlns:p14="http://schemas.microsoft.com/office/powerpoint/2010/main" val="672654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09559"/>
            <a:r>
              <a:rPr lang="en-US" b="1">
                <a:solidFill>
                  <a:schemeClr val="tx1"/>
                </a:solidFill>
                <a:latin typeface="Arial"/>
              </a:rPr>
              <a:t>Key points:</a:t>
            </a:r>
          </a:p>
          <a:p>
            <a:pPr marL="169598" indent="-169598" defTabSz="609559">
              <a:buFont typeface="Arial" panose="020B0604020202020204" pitchFamily="34" charset="0"/>
              <a:buChar char="•"/>
            </a:pPr>
            <a:r>
              <a:rPr lang="en-GB">
                <a:solidFill>
                  <a:schemeClr val="tx1"/>
                </a:solidFill>
              </a:rPr>
              <a:t>(On click) Asthma is a chronic inflammatory variable disease with day-to-day variability in symptoms</a:t>
            </a:r>
            <a:r>
              <a:rPr lang="en-GB" baseline="30000">
                <a:solidFill>
                  <a:schemeClr val="tx1"/>
                </a:solidFill>
              </a:rPr>
              <a:t>1</a:t>
            </a:r>
          </a:p>
          <a:p>
            <a:pPr marL="169598" indent="-169598" defTabSz="609559">
              <a:buFont typeface="Arial" panose="020B0604020202020204" pitchFamily="34" charset="0"/>
              <a:buChar char="•"/>
              <a:defRPr/>
            </a:pPr>
            <a:r>
              <a:rPr lang="en-GB" baseline="0">
                <a:solidFill>
                  <a:schemeClr val="tx1"/>
                </a:solidFill>
              </a:rPr>
              <a:t>(On click) </a:t>
            </a:r>
            <a:r>
              <a:rPr lang="en-US">
                <a:solidFill>
                  <a:schemeClr val="tx1"/>
                </a:solidFill>
                <a:latin typeface="Arial"/>
              </a:rPr>
              <a:t>Exacerbations prompt need for increased reliever use</a:t>
            </a:r>
            <a:r>
              <a:rPr lang="en-US" baseline="30000">
                <a:solidFill>
                  <a:schemeClr val="tx1"/>
                </a:solidFill>
                <a:latin typeface="Arial"/>
              </a:rPr>
              <a:t>2</a:t>
            </a:r>
          </a:p>
          <a:p>
            <a:pPr marL="169598" indent="-169598" defTabSz="609559">
              <a:buFont typeface="Arial" panose="020B0604020202020204" pitchFamily="34" charset="0"/>
              <a:buChar char="•"/>
              <a:defRPr/>
            </a:pPr>
            <a:r>
              <a:rPr lang="en-US">
                <a:solidFill>
                  <a:schemeClr val="tx1"/>
                </a:solidFill>
                <a:latin typeface="Arial"/>
              </a:rPr>
              <a:t>(On click) Let us focus on one exacerbation event with the use of SABA as needed</a:t>
            </a:r>
          </a:p>
          <a:p>
            <a:pPr marL="169598" indent="-169598" defTabSz="609559">
              <a:buFont typeface="Arial" panose="020B0604020202020204" pitchFamily="34" charset="0"/>
              <a:buChar char="•"/>
              <a:defRPr/>
            </a:pPr>
            <a:r>
              <a:rPr lang="en-US">
                <a:solidFill>
                  <a:schemeClr val="tx1"/>
                </a:solidFill>
                <a:latin typeface="Arial"/>
              </a:rPr>
              <a:t>(On click) </a:t>
            </a:r>
            <a:r>
              <a:rPr lang="en-US" b="0">
                <a:solidFill>
                  <a:schemeClr val="tx1"/>
                </a:solidFill>
                <a:latin typeface="Arial"/>
              </a:rPr>
              <a:t>During an exacerbation lung function worsens</a:t>
            </a:r>
            <a:r>
              <a:rPr lang="en-US" b="0" baseline="30000">
                <a:solidFill>
                  <a:schemeClr val="tx1"/>
                </a:solidFill>
                <a:latin typeface="Arial"/>
              </a:rPr>
              <a:t>1</a:t>
            </a:r>
          </a:p>
          <a:p>
            <a:pPr marL="169598" indent="-169598" defTabSz="609559">
              <a:buFont typeface="Arial" panose="020B0604020202020204" pitchFamily="34" charset="0"/>
              <a:buChar char="•"/>
              <a:defRPr/>
            </a:pPr>
            <a:r>
              <a:rPr lang="en-US" b="0">
                <a:solidFill>
                  <a:schemeClr val="tx1"/>
                </a:solidFill>
                <a:latin typeface="Arial"/>
              </a:rPr>
              <a:t>(On click) </a:t>
            </a:r>
            <a:r>
              <a:rPr lang="en-US">
                <a:solidFill>
                  <a:schemeClr val="tx1"/>
                </a:solidFill>
                <a:latin typeface="Arial"/>
              </a:rPr>
              <a:t>Exacerbations and an increase in symptoms prompts the use of reliever medication</a:t>
            </a:r>
            <a:r>
              <a:rPr lang="en-US" baseline="30000">
                <a:solidFill>
                  <a:schemeClr val="tx1"/>
                </a:solidFill>
                <a:latin typeface="Arial"/>
              </a:rPr>
              <a:t>2</a:t>
            </a:r>
          </a:p>
          <a:p>
            <a:pPr marL="169598" indent="-169598" defTabSz="609559">
              <a:buFont typeface="Arial" panose="020B0604020202020204" pitchFamily="34" charset="0"/>
              <a:buChar char="•"/>
            </a:pPr>
            <a:r>
              <a:rPr lang="en-US" baseline="0">
                <a:solidFill>
                  <a:schemeClr val="tx1"/>
                </a:solidFill>
                <a:latin typeface="Arial"/>
              </a:rPr>
              <a:t>(On click) </a:t>
            </a:r>
            <a:r>
              <a:rPr lang="en-US">
                <a:solidFill>
                  <a:schemeClr val="tx1"/>
                </a:solidFill>
                <a:latin typeface="Arial"/>
              </a:rPr>
              <a:t>Inflammation, as indicated by </a:t>
            </a:r>
            <a:r>
              <a:rPr lang="en-US" err="1">
                <a:solidFill>
                  <a:schemeClr val="tx1"/>
                </a:solidFill>
                <a:latin typeface="Arial"/>
              </a:rPr>
              <a:t>FeNO</a:t>
            </a:r>
            <a:r>
              <a:rPr lang="en-US">
                <a:solidFill>
                  <a:schemeClr val="tx1"/>
                </a:solidFill>
                <a:latin typeface="Arial"/>
              </a:rPr>
              <a:t> levels, has been shown to increase during an exacerbation</a:t>
            </a:r>
            <a:r>
              <a:rPr lang="en-US" baseline="30000">
                <a:solidFill>
                  <a:schemeClr val="tx1"/>
                </a:solidFill>
                <a:latin typeface="Arial"/>
              </a:rPr>
              <a:t>3</a:t>
            </a:r>
          </a:p>
          <a:p>
            <a:pPr marL="169598" indent="-169598" defTabSz="609559">
              <a:buFont typeface="Arial" panose="020B0604020202020204" pitchFamily="34" charset="0"/>
              <a:buChar char="•"/>
              <a:defRPr/>
            </a:pPr>
            <a:r>
              <a:rPr lang="en-US" baseline="0">
                <a:solidFill>
                  <a:schemeClr val="tx1"/>
                </a:solidFill>
                <a:latin typeface="Arial"/>
              </a:rPr>
              <a:t>(On click)</a:t>
            </a:r>
            <a:r>
              <a:rPr lang="en-US" baseline="30000">
                <a:solidFill>
                  <a:schemeClr val="tx1"/>
                </a:solidFill>
                <a:latin typeface="Arial"/>
              </a:rPr>
              <a:t> </a:t>
            </a:r>
            <a:r>
              <a:rPr lang="en-US">
                <a:solidFill>
                  <a:schemeClr val="tx1"/>
                </a:solidFill>
                <a:latin typeface="Arial"/>
              </a:rPr>
              <a:t>In some instances, short-courses of OCS may be prescribed to reduce the inflammation; therefore also reducing symptoms</a:t>
            </a:r>
            <a:r>
              <a:rPr lang="en-US" baseline="30000">
                <a:solidFill>
                  <a:schemeClr val="tx1"/>
                </a:solidFill>
                <a:latin typeface="Arial"/>
              </a:rPr>
              <a:t>1</a:t>
            </a:r>
            <a:r>
              <a:rPr lang="en-US">
                <a:solidFill>
                  <a:schemeClr val="tx1"/>
                </a:solidFill>
                <a:latin typeface="Arial"/>
              </a:rPr>
              <a:t> </a:t>
            </a:r>
          </a:p>
          <a:p>
            <a:pPr marL="169598" indent="-169598" defTabSz="609559">
              <a:buFont typeface="Arial" panose="020B0604020202020204" pitchFamily="34" charset="0"/>
              <a:buChar char="•"/>
              <a:defRPr/>
            </a:pPr>
            <a:r>
              <a:rPr lang="en-US">
                <a:solidFill>
                  <a:schemeClr val="tx1"/>
                </a:solidFill>
                <a:latin typeface="Arial"/>
              </a:rPr>
              <a:t>(On click) SABA reduces the consequence (symptoms)</a:t>
            </a:r>
            <a:r>
              <a:rPr lang="en-US" baseline="0">
                <a:solidFill>
                  <a:schemeClr val="tx1"/>
                </a:solidFill>
                <a:latin typeface="Arial"/>
              </a:rPr>
              <a:t>, but not the cause (inflammation)</a:t>
            </a:r>
            <a:r>
              <a:rPr lang="en-US" baseline="30000">
                <a:solidFill>
                  <a:schemeClr val="tx1"/>
                </a:solidFill>
                <a:latin typeface="Arial"/>
              </a:rPr>
              <a:t>4</a:t>
            </a:r>
            <a:endParaRPr lang="en-US">
              <a:solidFill>
                <a:schemeClr val="tx1"/>
              </a:solidFill>
              <a:latin typeface="Arial"/>
            </a:endParaRPr>
          </a:p>
          <a:p>
            <a:pPr marL="169598" indent="-169598" defTabSz="609559">
              <a:buFont typeface="Arial" panose="020B0604020202020204" pitchFamily="34" charset="0"/>
              <a:buChar char="•"/>
              <a:defRPr/>
            </a:pPr>
            <a:r>
              <a:rPr lang="en-US" b="0">
                <a:solidFill>
                  <a:schemeClr val="tx1"/>
                </a:solidFill>
                <a:latin typeface="Arial"/>
              </a:rPr>
              <a:t>(On click) Let us focus on one exacerbation, but swap SABA for BUD/FORM </a:t>
            </a:r>
            <a:r>
              <a:rPr lang="en-US" b="0" err="1">
                <a:solidFill>
                  <a:schemeClr val="tx1"/>
                </a:solidFill>
                <a:latin typeface="Arial"/>
              </a:rPr>
              <a:t>Turbuhaler</a:t>
            </a:r>
            <a:r>
              <a:rPr lang="en-US" b="0">
                <a:solidFill>
                  <a:schemeClr val="tx1"/>
                </a:solidFill>
                <a:latin typeface="Arial"/>
              </a:rPr>
              <a:t> anti-inflammatory reliever </a:t>
            </a:r>
          </a:p>
          <a:p>
            <a:pPr marL="169598" indent="-169598" defTabSz="609559">
              <a:buFont typeface="Arial" panose="020B0604020202020204" pitchFamily="34" charset="0"/>
              <a:buChar char="•"/>
            </a:pPr>
            <a:r>
              <a:rPr lang="en-US" b="0">
                <a:solidFill>
                  <a:schemeClr val="tx1"/>
                </a:solidFill>
                <a:latin typeface="Arial"/>
              </a:rPr>
              <a:t>(On click) </a:t>
            </a:r>
            <a:r>
              <a:rPr lang="en-US">
                <a:solidFill>
                  <a:schemeClr val="tx1"/>
                </a:solidFill>
                <a:latin typeface="Arial"/>
              </a:rPr>
              <a:t>BUD/FORM anti-inflammatory reliever has been shown to reduce inflammation</a:t>
            </a:r>
            <a:r>
              <a:rPr lang="en-US" baseline="30000">
                <a:solidFill>
                  <a:schemeClr val="tx1"/>
                </a:solidFill>
                <a:latin typeface="Arial"/>
              </a:rPr>
              <a:t>5</a:t>
            </a:r>
            <a:r>
              <a:rPr lang="en-US">
                <a:solidFill>
                  <a:schemeClr val="tx1"/>
                </a:solidFill>
                <a:latin typeface="Arial"/>
              </a:rPr>
              <a:t> </a:t>
            </a:r>
          </a:p>
          <a:p>
            <a:pPr marL="169598" indent="-169598" defTabSz="609559">
              <a:buFont typeface="Arial" panose="020B0604020202020204" pitchFamily="34" charset="0"/>
              <a:buChar char="•"/>
            </a:pPr>
            <a:r>
              <a:rPr lang="en-US">
                <a:solidFill>
                  <a:schemeClr val="tx1"/>
                </a:solidFill>
                <a:latin typeface="Arial"/>
              </a:rPr>
              <a:t>(On click) Improve lung function</a:t>
            </a:r>
            <a:r>
              <a:rPr lang="en-US" baseline="30000">
                <a:solidFill>
                  <a:schemeClr val="tx1"/>
                </a:solidFill>
                <a:latin typeface="Arial"/>
              </a:rPr>
              <a:t>6</a:t>
            </a:r>
            <a:r>
              <a:rPr lang="en-US">
                <a:solidFill>
                  <a:schemeClr val="tx1"/>
                </a:solidFill>
                <a:latin typeface="Arial"/>
              </a:rPr>
              <a:t> </a:t>
            </a:r>
          </a:p>
          <a:p>
            <a:pPr marL="169598" indent="-169598" defTabSz="609559">
              <a:buFont typeface="Arial" panose="020B0604020202020204" pitchFamily="34" charset="0"/>
              <a:buChar char="•"/>
            </a:pPr>
            <a:r>
              <a:rPr lang="en-US">
                <a:solidFill>
                  <a:schemeClr val="tx1"/>
                </a:solidFill>
                <a:latin typeface="Arial"/>
              </a:rPr>
              <a:t>(On click) and reduce symptoms</a:t>
            </a:r>
            <a:r>
              <a:rPr lang="en-US" baseline="30000">
                <a:solidFill>
                  <a:schemeClr val="tx1"/>
                </a:solidFill>
                <a:latin typeface="Arial"/>
              </a:rPr>
              <a:t>5</a:t>
            </a:r>
            <a:endParaRPr lang="en-US">
              <a:solidFill>
                <a:schemeClr val="tx1"/>
              </a:solidFill>
              <a:latin typeface="Arial"/>
            </a:endParaRPr>
          </a:p>
          <a:p>
            <a:pPr marL="169598" indent="-169598" defTabSz="609559">
              <a:buFont typeface="Arial" panose="020B0604020202020204" pitchFamily="34" charset="0"/>
              <a:buChar char="•"/>
              <a:defRPr/>
            </a:pPr>
            <a:r>
              <a:rPr lang="en-US">
                <a:solidFill>
                  <a:schemeClr val="tx1"/>
                </a:solidFill>
                <a:latin typeface="Arial"/>
              </a:rPr>
              <a:t>(On click) Anti-inflammatory reliever treats both </a:t>
            </a:r>
            <a:r>
              <a:rPr lang="en-US" b="1" i="1">
                <a:solidFill>
                  <a:schemeClr val="tx1"/>
                </a:solidFill>
                <a:latin typeface="Arial"/>
              </a:rPr>
              <a:t>cause</a:t>
            </a:r>
            <a:r>
              <a:rPr lang="en-US">
                <a:solidFill>
                  <a:schemeClr val="tx1"/>
                </a:solidFill>
                <a:latin typeface="Arial"/>
              </a:rPr>
              <a:t> and </a:t>
            </a:r>
            <a:r>
              <a:rPr lang="en-US" b="1" i="1">
                <a:solidFill>
                  <a:schemeClr val="tx1"/>
                </a:solidFill>
                <a:latin typeface="Arial"/>
              </a:rPr>
              <a:t>consequence</a:t>
            </a:r>
            <a:r>
              <a:rPr lang="en-US" baseline="30000">
                <a:solidFill>
                  <a:schemeClr val="tx1"/>
                </a:solidFill>
                <a:latin typeface="Arial"/>
              </a:rPr>
              <a:t>5</a:t>
            </a:r>
            <a:endParaRPr lang="en-US">
              <a:solidFill>
                <a:schemeClr val="tx1"/>
              </a:solidFill>
              <a:latin typeface="Arial"/>
            </a:endParaRPr>
          </a:p>
          <a:p>
            <a:pPr defTabSz="609559"/>
            <a:endParaRPr lang="en-GB" baseline="30000">
              <a:solidFill>
                <a:schemeClr val="tx1"/>
              </a:solidFill>
              <a:latin typeface="Arial"/>
            </a:endParaRPr>
          </a:p>
          <a:p>
            <a:pPr defTabSz="609559"/>
            <a:r>
              <a:rPr lang="en-GB" b="1" baseline="0">
                <a:solidFill>
                  <a:schemeClr val="tx1"/>
                </a:solidFill>
                <a:latin typeface="Arial"/>
              </a:rPr>
              <a:t>Full references:</a:t>
            </a:r>
          </a:p>
          <a:p>
            <a:pPr marL="234385" indent="-234385" defTabSz="937540">
              <a:buFontTx/>
              <a:buAutoNum type="arabicPeriod"/>
              <a:defRPr/>
            </a:pPr>
            <a:r>
              <a:rPr lang="en-GB">
                <a:solidFill>
                  <a:schemeClr val="tx1"/>
                </a:solidFill>
              </a:rPr>
              <a:t>Global Initiative for Asthma. 2019 GINA Report, Global Strategy for Asthma Management and Prevention. http://www.ginasthma.org. Accessed 12 June 2019.</a:t>
            </a:r>
          </a:p>
          <a:p>
            <a:pPr marL="226131" marR="0" lvl="0" indent="-226131" algn="l" defTabSz="609559" rtl="0" eaLnBrk="1" fontAlgn="auto" latinLnBrk="0" hangingPunct="1">
              <a:lnSpc>
                <a:spcPct val="100000"/>
              </a:lnSpc>
              <a:spcBef>
                <a:spcPts val="0"/>
              </a:spcBef>
              <a:spcAft>
                <a:spcPts val="0"/>
              </a:spcAft>
              <a:buClrTx/>
              <a:buSzTx/>
              <a:buFont typeface="+mj-lt"/>
              <a:buAutoNum type="arabicPeriod"/>
              <a:tabLst/>
              <a:defRPr/>
            </a:pPr>
            <a:r>
              <a:rPr lang="en-US" altLang="en-US" err="1">
                <a:solidFill>
                  <a:schemeClr val="tx1"/>
                </a:solidFill>
              </a:rPr>
              <a:t>Tattersfield</a:t>
            </a:r>
            <a:r>
              <a:rPr lang="en-US" altLang="en-US">
                <a:solidFill>
                  <a:schemeClr val="tx1"/>
                </a:solidFill>
              </a:rPr>
              <a:t> AE, Postma DS, Barnes PJ, </a:t>
            </a:r>
            <a:r>
              <a:rPr lang="en-US" altLang="en-US" err="1">
                <a:solidFill>
                  <a:schemeClr val="tx1"/>
                </a:solidFill>
              </a:rPr>
              <a:t>Svensson</a:t>
            </a:r>
            <a:r>
              <a:rPr lang="en-US" altLang="en-US">
                <a:solidFill>
                  <a:schemeClr val="tx1"/>
                </a:solidFill>
              </a:rPr>
              <a:t> K, Bauer CA, O'Byrne PM, </a:t>
            </a:r>
            <a:r>
              <a:rPr lang="en-US" altLang="en-US" err="1">
                <a:solidFill>
                  <a:schemeClr val="tx1"/>
                </a:solidFill>
              </a:rPr>
              <a:t>Löfdahl</a:t>
            </a:r>
            <a:r>
              <a:rPr lang="en-US" altLang="en-US">
                <a:solidFill>
                  <a:schemeClr val="tx1"/>
                </a:solidFill>
              </a:rPr>
              <a:t> CG, Pauwels RA, Ullman A. </a:t>
            </a:r>
            <a:r>
              <a:rPr lang="en-GB" altLang="en-US">
                <a:solidFill>
                  <a:schemeClr val="tx1"/>
                </a:solidFill>
              </a:rPr>
              <a:t>Exacerbations of asthma: a descriptive study of 425 severe exacerbations. The FACET International Study Group. </a:t>
            </a:r>
            <a:r>
              <a:rPr lang="en-US" altLang="en-US" i="1">
                <a:solidFill>
                  <a:schemeClr val="tx1"/>
                </a:solidFill>
              </a:rPr>
              <a:t>Am J Respir </a:t>
            </a:r>
            <a:r>
              <a:rPr lang="en-US" altLang="en-US" i="1" err="1">
                <a:solidFill>
                  <a:schemeClr val="tx1"/>
                </a:solidFill>
              </a:rPr>
              <a:t>Crit</a:t>
            </a:r>
            <a:r>
              <a:rPr lang="en-US" altLang="en-US" i="1">
                <a:solidFill>
                  <a:schemeClr val="tx1"/>
                </a:solidFill>
              </a:rPr>
              <a:t> Care Med. </a:t>
            </a:r>
            <a:r>
              <a:rPr lang="en-US" altLang="en-US">
                <a:solidFill>
                  <a:schemeClr val="tx1"/>
                </a:solidFill>
              </a:rPr>
              <a:t>1999;160:594-599.</a:t>
            </a:r>
            <a:endParaRPr lang="en-US" b="1">
              <a:solidFill>
                <a:schemeClr val="tx1"/>
              </a:solidFill>
            </a:endParaRPr>
          </a:p>
          <a:p>
            <a:pPr marL="226131" marR="0" lvl="0" indent="-226131" algn="l" defTabSz="609559" rtl="0" eaLnBrk="1" fontAlgn="auto" latinLnBrk="0" hangingPunct="1">
              <a:lnSpc>
                <a:spcPct val="100000"/>
              </a:lnSpc>
              <a:spcBef>
                <a:spcPts val="0"/>
              </a:spcBef>
              <a:spcAft>
                <a:spcPts val="0"/>
              </a:spcAft>
              <a:buClrTx/>
              <a:buSzTx/>
              <a:buFont typeface="+mj-lt"/>
              <a:buAutoNum type="arabicPeriod"/>
              <a:tabLst/>
              <a:defRPr/>
            </a:pPr>
            <a:r>
              <a:rPr lang="en-US" altLang="en-US">
                <a:solidFill>
                  <a:schemeClr val="tx1"/>
                </a:solidFill>
              </a:rPr>
              <a:t>van der Valk RJ, </a:t>
            </a:r>
            <a:r>
              <a:rPr lang="en-US" altLang="en-US" err="1">
                <a:solidFill>
                  <a:schemeClr val="tx1"/>
                </a:solidFill>
              </a:rPr>
              <a:t>Malizia</a:t>
            </a:r>
            <a:r>
              <a:rPr lang="en-US" altLang="en-US">
                <a:solidFill>
                  <a:schemeClr val="tx1"/>
                </a:solidFill>
              </a:rPr>
              <a:t> V, </a:t>
            </a:r>
            <a:r>
              <a:rPr lang="en-US" altLang="en-US" err="1">
                <a:solidFill>
                  <a:schemeClr val="tx1"/>
                </a:solidFill>
              </a:rPr>
              <a:t>Antona</a:t>
            </a:r>
            <a:r>
              <a:rPr lang="en-US" altLang="en-US">
                <a:solidFill>
                  <a:schemeClr val="tx1"/>
                </a:solidFill>
              </a:rPr>
              <a:t> R, </a:t>
            </a:r>
            <a:r>
              <a:rPr lang="en-US" altLang="en-US" err="1">
                <a:solidFill>
                  <a:schemeClr val="tx1"/>
                </a:solidFill>
              </a:rPr>
              <a:t>Corsello</a:t>
            </a:r>
            <a:r>
              <a:rPr lang="en-US" altLang="en-US">
                <a:solidFill>
                  <a:schemeClr val="tx1"/>
                </a:solidFill>
              </a:rPr>
              <a:t> G, La </a:t>
            </a:r>
            <a:r>
              <a:rPr lang="en-US" altLang="en-US" err="1">
                <a:solidFill>
                  <a:schemeClr val="tx1"/>
                </a:solidFill>
              </a:rPr>
              <a:t>Grutta</a:t>
            </a:r>
            <a:r>
              <a:rPr lang="en-US" altLang="en-US">
                <a:solidFill>
                  <a:schemeClr val="tx1"/>
                </a:solidFill>
              </a:rPr>
              <a:t> S. </a:t>
            </a:r>
            <a:r>
              <a:rPr lang="en-GB" altLang="en-US">
                <a:solidFill>
                  <a:schemeClr val="tx1"/>
                </a:solidFill>
              </a:rPr>
              <a:t>The value of </a:t>
            </a:r>
            <a:r>
              <a:rPr lang="en-GB" altLang="en-US" err="1">
                <a:solidFill>
                  <a:schemeClr val="tx1"/>
                </a:solidFill>
              </a:rPr>
              <a:t>FeNO</a:t>
            </a:r>
            <a:r>
              <a:rPr lang="en-GB" altLang="en-US">
                <a:solidFill>
                  <a:schemeClr val="tx1"/>
                </a:solidFill>
              </a:rPr>
              <a:t> measurement in childhood asthma: uncertainties and perspectives. </a:t>
            </a:r>
            <a:r>
              <a:rPr lang="en-US" altLang="en-US" i="1">
                <a:solidFill>
                  <a:schemeClr val="tx1"/>
                </a:solidFill>
              </a:rPr>
              <a:t>Allergy. </a:t>
            </a:r>
            <a:r>
              <a:rPr lang="en-US" altLang="en-US">
                <a:solidFill>
                  <a:schemeClr val="tx1"/>
                </a:solidFill>
              </a:rPr>
              <a:t>2012;67:265-271.</a:t>
            </a:r>
          </a:p>
          <a:p>
            <a:pPr marL="226131" marR="0" lvl="0" indent="-226131" algn="l" defTabSz="609559"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O’Byrne PM, Jenkins C, Bateman ED. The paradoxes of asthma management: time for a new approach? </a:t>
            </a:r>
            <a:r>
              <a:rPr lang="en-GB" sz="1200" i="1" kern="1200">
                <a:solidFill>
                  <a:schemeClr val="tx1"/>
                </a:solidFill>
                <a:effectLst/>
                <a:latin typeface="Arial" panose="020B0604020202020204" pitchFamily="34" charset="0"/>
                <a:ea typeface="+mn-ea"/>
                <a:cs typeface="Arial" panose="020B0604020202020204" pitchFamily="34" charset="0"/>
              </a:rPr>
              <a:t>Eur Respir J</a:t>
            </a:r>
            <a:r>
              <a:rPr lang="en-GB" sz="1200" kern="1200">
                <a:solidFill>
                  <a:schemeClr val="tx1"/>
                </a:solidFill>
                <a:effectLst/>
                <a:latin typeface="Arial" panose="020B0604020202020204" pitchFamily="34" charset="0"/>
                <a:ea typeface="+mn-ea"/>
                <a:cs typeface="Arial" panose="020B0604020202020204" pitchFamily="34" charset="0"/>
              </a:rPr>
              <a:t>. 2017;50:pii: 1701103.</a:t>
            </a:r>
            <a:endParaRPr lang="en-US" altLang="en-US">
              <a:solidFill>
                <a:schemeClr val="tx1"/>
              </a:solidFill>
              <a:latin typeface="Arial"/>
            </a:endParaRPr>
          </a:p>
          <a:p>
            <a:pPr marL="226131" marR="0" lvl="0" indent="-226131" algn="l" defTabSz="609559"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Beasley R, Holliday M, Reddel HK, Braithwaite I, </a:t>
            </a:r>
            <a:r>
              <a:rPr lang="en-GB" sz="1200" kern="1200" err="1">
                <a:solidFill>
                  <a:schemeClr val="tx1"/>
                </a:solidFill>
                <a:effectLst/>
                <a:latin typeface="Arial" panose="020B0604020202020204" pitchFamily="34" charset="0"/>
                <a:ea typeface="+mn-ea"/>
                <a:cs typeface="Arial" panose="020B0604020202020204" pitchFamily="34" charset="0"/>
              </a:rPr>
              <a:t>Ebmeier</a:t>
            </a:r>
            <a:r>
              <a:rPr lang="en-GB" sz="1200" kern="1200">
                <a:solidFill>
                  <a:schemeClr val="tx1"/>
                </a:solidFill>
                <a:effectLst/>
                <a:latin typeface="Arial" panose="020B0604020202020204" pitchFamily="34" charset="0"/>
                <a:ea typeface="+mn-ea"/>
                <a:cs typeface="Arial" panose="020B0604020202020204" pitchFamily="34" charset="0"/>
              </a:rPr>
              <a:t> S, </a:t>
            </a:r>
            <a:r>
              <a:rPr lang="en-GB" sz="1200" kern="1200" err="1">
                <a:solidFill>
                  <a:schemeClr val="tx1"/>
                </a:solidFill>
                <a:effectLst/>
                <a:latin typeface="Arial" panose="020B0604020202020204" pitchFamily="34" charset="0"/>
                <a:ea typeface="+mn-ea"/>
                <a:cs typeface="Arial" panose="020B0604020202020204" pitchFamily="34" charset="0"/>
              </a:rPr>
              <a:t>Hancox</a:t>
            </a:r>
            <a:r>
              <a:rPr lang="en-GB" sz="1200" kern="120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err="1">
                <a:solidFill>
                  <a:schemeClr val="tx1"/>
                </a:solidFill>
                <a:effectLst/>
                <a:latin typeface="Arial" panose="020B0604020202020204" pitchFamily="34" charset="0"/>
                <a:ea typeface="+mn-ea"/>
                <a:cs typeface="Arial" panose="020B0604020202020204" pitchFamily="34" charset="0"/>
              </a:rPr>
              <a:t>Papi</a:t>
            </a:r>
            <a:r>
              <a:rPr lang="en-GB" sz="1200" kern="1200">
                <a:solidFill>
                  <a:schemeClr val="tx1"/>
                </a:solidFill>
                <a:effectLst/>
                <a:latin typeface="Arial" panose="020B0604020202020204" pitchFamily="34" charset="0"/>
                <a:ea typeface="+mn-ea"/>
                <a:cs typeface="Arial" panose="020B0604020202020204" pitchFamily="34" charset="0"/>
              </a:rPr>
              <a:t> A, Pavord ID, Williams M, Weatherall M; Novel START Study Team. Controlled Trial of Budesonide-Formoterol as Needed for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2019;380:2020-2030.</a:t>
            </a:r>
          </a:p>
          <a:p>
            <a:pPr marL="226131" marR="0" lvl="0" indent="-226131" algn="l" defTabSz="609559"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r>
              <a:rPr lang="en-GB" sz="1200" kern="1200">
                <a:solidFill>
                  <a:schemeClr val="tx1"/>
                </a:solidFill>
                <a:effectLst/>
                <a:latin typeface="Arial"/>
                <a:ea typeface="+mn-ea"/>
                <a:cs typeface="Arial" panose="020B0604020202020204" pitchFamily="34" charset="0"/>
              </a:rPr>
              <a:t>.</a:t>
            </a:r>
            <a:endParaRPr lang="en-US" b="1">
              <a:solidFill>
                <a:schemeClr val="tx1"/>
              </a:solidFill>
              <a:latin typeface="Arial"/>
            </a:endParaRPr>
          </a:p>
          <a:p>
            <a:pPr marL="226131" indent="-226131" defTabSz="609559">
              <a:buFont typeface="+mj-lt"/>
              <a:buAutoNum type="arabicPeriod"/>
              <a:defRPr/>
            </a:pPr>
            <a:endParaRPr lang="en-US" b="1">
              <a:solidFill>
                <a:schemeClr val="tx1"/>
              </a:solidFill>
              <a:latin typeface="Arial"/>
            </a:endParaRPr>
          </a:p>
          <a:p>
            <a:pPr marL="226131" indent="-226131" defTabSz="609559">
              <a:buFont typeface="+mj-lt"/>
              <a:buAutoNum type="arabicPeriod"/>
              <a:defRPr/>
            </a:pPr>
            <a:endParaRPr lang="en-US" b="1">
              <a:solidFill>
                <a:schemeClr val="tx1"/>
              </a:solidFill>
              <a:latin typeface="Arial"/>
            </a:endParaRPr>
          </a:p>
          <a:p>
            <a:pPr defTabSz="609559"/>
            <a:endParaRPr lang="en-US">
              <a:solidFill>
                <a:schemeClr val="tx1"/>
              </a:solidFill>
              <a:latin typeface="Arial"/>
            </a:endParaRPr>
          </a:p>
          <a:p>
            <a:pPr defTabSz="609559"/>
            <a:endParaRPr lang="en-US">
              <a:solidFill>
                <a:schemeClr val="tx1"/>
              </a:solidFill>
              <a:latin typeface="Arial"/>
            </a:endParaRPr>
          </a:p>
        </p:txBody>
      </p:sp>
      <p:sp>
        <p:nvSpPr>
          <p:cNvPr id="4" name="Slide Number Placeholder 3"/>
          <p:cNvSpPr>
            <a:spLocks noGrp="1"/>
          </p:cNvSpPr>
          <p:nvPr>
            <p:ph type="sldNum" sz="quarter" idx="10"/>
          </p:nvPr>
        </p:nvSpPr>
        <p:spPr/>
        <p:txBody>
          <a:bodyPr/>
          <a:lstStyle/>
          <a:p>
            <a:pPr defTabSz="457191">
              <a:defRPr/>
            </a:pPr>
            <a:fld id="{FAD751AE-7ABC-314D-AFAD-47B860ED6FFE}" type="slidenum">
              <a:rPr lang="en-US">
                <a:solidFill>
                  <a:prstClr val="black"/>
                </a:solidFill>
                <a:latin typeface="Calibri"/>
              </a:rPr>
              <a:pPr defTabSz="457191">
                <a:defRPr/>
              </a:pPr>
              <a:t>15</a:t>
            </a:fld>
            <a:endParaRPr lang="en-US">
              <a:solidFill>
                <a:prstClr val="black"/>
              </a:solidFill>
              <a:latin typeface="Calibri"/>
            </a:endParaRPr>
          </a:p>
        </p:txBody>
      </p:sp>
    </p:spTree>
    <p:extLst>
      <p:ext uri="{BB962C8B-B14F-4D97-AF65-F5344CB8AC3E}">
        <p14:creationId xmlns:p14="http://schemas.microsoft.com/office/powerpoint/2010/main" val="1679520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7705" indent="-177705">
              <a:buFont typeface="Arial" panose="020B0604020202020204" pitchFamily="34" charset="0"/>
              <a:buChar char="•"/>
            </a:pPr>
            <a:r>
              <a:rPr lang="en-GB" b="0">
                <a:solidFill>
                  <a:schemeClr val="tx1"/>
                </a:solidFill>
              </a:rPr>
              <a:t>Systemic corticosteroid prescriptions lead to a higher onset of AEs</a:t>
            </a:r>
          </a:p>
          <a:p>
            <a:pPr marL="177705" indent="-177705">
              <a:buFont typeface="Arial" panose="020B0604020202020204" pitchFamily="34" charset="0"/>
              <a:buChar char="•"/>
            </a:pPr>
            <a:r>
              <a:rPr lang="en-GB" b="0">
                <a:solidFill>
                  <a:schemeClr val="tx1"/>
                </a:solidFill>
              </a:rPr>
              <a:t>As </a:t>
            </a:r>
            <a:r>
              <a:rPr lang="en-GB">
                <a:solidFill>
                  <a:schemeClr val="tx1"/>
                </a:solidFill>
              </a:rPr>
              <a:t>1 g systemic corticosteroid is equivalent to four short courses of OCS, alternative treatment strategies early in the course of asthma should be considered, to avoid the need for OCS</a:t>
            </a:r>
          </a:p>
          <a:p>
            <a:endParaRPr lang="en-GB" b="1">
              <a:solidFill>
                <a:schemeClr val="tx1"/>
              </a:solidFill>
            </a:endParaRPr>
          </a:p>
          <a:p>
            <a:r>
              <a:rPr lang="en-GB" b="1">
                <a:solidFill>
                  <a:schemeClr val="tx1"/>
                </a:solidFill>
              </a:rPr>
              <a:t>Additional points:</a:t>
            </a:r>
          </a:p>
          <a:p>
            <a:pPr marL="177705" indent="-177705">
              <a:buFont typeface="Arial" panose="020B0604020202020204" pitchFamily="34" charset="0"/>
              <a:buChar char="•"/>
            </a:pPr>
            <a:r>
              <a:rPr lang="en-GB" b="0">
                <a:solidFill>
                  <a:schemeClr val="tx1"/>
                </a:solidFill>
              </a:rPr>
              <a:t>A historical cohort study was carried out to investigate the impact of initiating systemic corticosteroids, and of systemic corticosteroid exposure, on the onset of known systemic corticosteroid-associated adverse outcomes </a:t>
            </a:r>
          </a:p>
          <a:p>
            <a:pPr marL="177705" indent="-177705">
              <a:buFont typeface="Arial" panose="020B0604020202020204" pitchFamily="34" charset="0"/>
              <a:buChar char="•"/>
            </a:pPr>
            <a:r>
              <a:rPr lang="en-GB" b="0">
                <a:solidFill>
                  <a:schemeClr val="tx1"/>
                </a:solidFill>
              </a:rPr>
              <a:t>Patients were aged ≥18 years </a:t>
            </a:r>
          </a:p>
          <a:p>
            <a:pPr marL="177705" indent="-177705">
              <a:buFont typeface="Arial" panose="020B0604020202020204" pitchFamily="34" charset="0"/>
              <a:buChar char="•"/>
            </a:pPr>
            <a:r>
              <a:rPr lang="en-GB" b="0">
                <a:solidFill>
                  <a:schemeClr val="tx1"/>
                </a:solidFill>
              </a:rPr>
              <a:t>The majority of systemic corticosteroid prescriptions (98%) were for OCS</a:t>
            </a:r>
          </a:p>
          <a:p>
            <a:endParaRPr lang="en-GB" b="1">
              <a:solidFill>
                <a:schemeClr val="tx1"/>
              </a:solidFill>
            </a:endParaRPr>
          </a:p>
          <a:p>
            <a:r>
              <a:rPr lang="en-GB" b="1">
                <a:solidFill>
                  <a:schemeClr val="tx1"/>
                </a:solidFill>
              </a:rPr>
              <a:t>Full reference:</a:t>
            </a:r>
          </a:p>
          <a:p>
            <a:r>
              <a:rPr lang="en-US" sz="1200" kern="1200">
                <a:solidFill>
                  <a:schemeClr val="tx1"/>
                </a:solidFill>
                <a:effectLst/>
                <a:latin typeface="Arial" panose="020B0604020202020204" pitchFamily="34" charset="0"/>
                <a:ea typeface="+mn-ea"/>
                <a:cs typeface="Arial" panose="020B0604020202020204" pitchFamily="34" charset="0"/>
              </a:rPr>
              <a:t>Price DB, </a:t>
            </a:r>
            <a:r>
              <a:rPr lang="en-US" sz="1200" kern="1200" err="1">
                <a:solidFill>
                  <a:schemeClr val="tx1"/>
                </a:solidFill>
                <a:effectLst/>
                <a:latin typeface="Arial" panose="020B0604020202020204" pitchFamily="34" charset="0"/>
                <a:ea typeface="+mn-ea"/>
                <a:cs typeface="Arial" panose="020B0604020202020204" pitchFamily="34" charset="0"/>
              </a:rPr>
              <a:t>Trudo</a:t>
            </a:r>
            <a:r>
              <a:rPr lang="en-US" sz="1200" kern="1200">
                <a:solidFill>
                  <a:schemeClr val="tx1"/>
                </a:solidFill>
                <a:effectLst/>
                <a:latin typeface="Arial" panose="020B0604020202020204" pitchFamily="34" charset="0"/>
                <a:ea typeface="+mn-ea"/>
                <a:cs typeface="Arial" panose="020B0604020202020204" pitchFamily="34" charset="0"/>
              </a:rPr>
              <a:t> F, </a:t>
            </a:r>
            <a:r>
              <a:rPr lang="en-US" sz="1200" kern="1200" err="1">
                <a:solidFill>
                  <a:schemeClr val="tx1"/>
                </a:solidFill>
                <a:effectLst/>
                <a:latin typeface="Arial" panose="020B0604020202020204" pitchFamily="34" charset="0"/>
                <a:ea typeface="+mn-ea"/>
                <a:cs typeface="Arial" panose="020B0604020202020204" pitchFamily="34" charset="0"/>
              </a:rPr>
              <a:t>Voorham</a:t>
            </a:r>
            <a:r>
              <a:rPr lang="en-US" sz="1200" kern="1200">
                <a:solidFill>
                  <a:schemeClr val="tx1"/>
                </a:solidFill>
                <a:effectLst/>
                <a:latin typeface="Arial" panose="020B0604020202020204" pitchFamily="34" charset="0"/>
                <a:ea typeface="+mn-ea"/>
                <a:cs typeface="Arial" panose="020B0604020202020204" pitchFamily="34" charset="0"/>
              </a:rPr>
              <a:t> J, Xu X, Kerkhof M, </a:t>
            </a:r>
            <a:r>
              <a:rPr lang="en-US" sz="1200" kern="1200" err="1">
                <a:solidFill>
                  <a:schemeClr val="tx1"/>
                </a:solidFill>
                <a:effectLst/>
                <a:latin typeface="Arial" panose="020B0604020202020204" pitchFamily="34" charset="0"/>
                <a:ea typeface="+mn-ea"/>
                <a:cs typeface="Arial" panose="020B0604020202020204" pitchFamily="34" charset="0"/>
              </a:rPr>
              <a:t>Jie</a:t>
            </a:r>
            <a:r>
              <a:rPr lang="en-US" sz="1200" kern="1200">
                <a:solidFill>
                  <a:schemeClr val="tx1"/>
                </a:solidFill>
                <a:effectLst/>
                <a:latin typeface="Arial" panose="020B0604020202020204" pitchFamily="34" charset="0"/>
                <a:ea typeface="+mn-ea"/>
                <a:cs typeface="Arial" panose="020B0604020202020204" pitchFamily="34" charset="0"/>
              </a:rPr>
              <a:t> JLZ, Tran TN. </a:t>
            </a:r>
            <a:r>
              <a:rPr lang="en-GB" sz="1200" kern="1200">
                <a:solidFill>
                  <a:schemeClr val="tx1"/>
                </a:solidFill>
                <a:effectLst/>
                <a:latin typeface="Arial" panose="020B0604020202020204" pitchFamily="34" charset="0"/>
                <a:ea typeface="+mn-ea"/>
                <a:cs typeface="Arial" panose="020B0604020202020204" pitchFamily="34" charset="0"/>
              </a:rPr>
              <a:t>Adverse outcomes from initiation of systemic corticosteroids for asthma: long-term observational study. </a:t>
            </a:r>
            <a:r>
              <a:rPr lang="en-US" sz="1200" i="1" kern="1200">
                <a:solidFill>
                  <a:schemeClr val="tx1"/>
                </a:solidFill>
                <a:effectLst/>
                <a:latin typeface="Arial" panose="020B0604020202020204" pitchFamily="34" charset="0"/>
                <a:ea typeface="+mn-ea"/>
                <a:cs typeface="Arial" panose="020B0604020202020204" pitchFamily="34" charset="0"/>
              </a:rPr>
              <a:t>J Asthma Allergy. </a:t>
            </a:r>
            <a:r>
              <a:rPr lang="en-US" sz="1200" kern="1200">
                <a:solidFill>
                  <a:schemeClr val="tx1"/>
                </a:solidFill>
                <a:effectLst/>
                <a:latin typeface="Arial" panose="020B0604020202020204" pitchFamily="34" charset="0"/>
                <a:ea typeface="+mn-ea"/>
                <a:cs typeface="Arial" panose="020B0604020202020204" pitchFamily="34" charset="0"/>
              </a:rPr>
              <a:t>2018;11:193-204</a:t>
            </a:r>
            <a:endParaRPr lang="en-GB" sz="1200" kern="120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16</a:t>
            </a:fld>
            <a:endParaRPr lang="en-US">
              <a:solidFill>
                <a:prstClr val="black"/>
              </a:solidFill>
              <a:latin typeface="Calibri"/>
            </a:endParaRPr>
          </a:p>
        </p:txBody>
      </p:sp>
    </p:spTree>
    <p:extLst>
      <p:ext uri="{BB962C8B-B14F-4D97-AF65-F5344CB8AC3E}">
        <p14:creationId xmlns:p14="http://schemas.microsoft.com/office/powerpoint/2010/main" val="3255971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52450" y="392113"/>
            <a:ext cx="6142038" cy="3455987"/>
          </a:xfrm>
        </p:spPr>
      </p:sp>
      <p:sp>
        <p:nvSpPr>
          <p:cNvPr id="3" name="Notes Placeholder 2"/>
          <p:cNvSpPr>
            <a:spLocks noGrp="1"/>
          </p:cNvSpPr>
          <p:nvPr>
            <p:ph type="body" idx="1"/>
          </p:nvPr>
        </p:nvSpPr>
        <p:spPr>
          <a:xfrm>
            <a:off x="517626" y="3981846"/>
            <a:ext cx="6267237" cy="5811415"/>
          </a:xfrm>
        </p:spPr>
        <p:txBody>
          <a:bodyPr/>
          <a:lstStyle/>
          <a:p>
            <a:r>
              <a:rPr lang="en-US" b="1">
                <a:solidFill>
                  <a:schemeClr val="tx1"/>
                </a:solidFill>
                <a:ea typeface="Arial" charset="0"/>
                <a:cs typeface="Arial" charset="0"/>
              </a:rPr>
              <a:t>Key points:</a:t>
            </a:r>
          </a:p>
          <a:p>
            <a:pPr marL="185555" indent="-185555">
              <a:buFont typeface="Arial" charset="0"/>
              <a:buChar char="•"/>
            </a:pPr>
            <a:r>
              <a:rPr lang="en-US">
                <a:solidFill>
                  <a:schemeClr val="tx1"/>
                </a:solidFill>
                <a:ea typeface="Arial" charset="0"/>
                <a:cs typeface="Arial" charset="0"/>
              </a:rPr>
              <a:t>≥4 OCS bursts in a year resulted in new AE risk due to cumulative dosage</a:t>
            </a:r>
          </a:p>
          <a:p>
            <a:pPr marL="185555" indent="-185555">
              <a:buFont typeface="Arial" charset="0"/>
              <a:buChar char="•"/>
            </a:pPr>
            <a:r>
              <a:rPr lang="en-US">
                <a:solidFill>
                  <a:schemeClr val="tx1"/>
                </a:solidFill>
                <a:ea typeface="Arial" charset="0"/>
                <a:cs typeface="Arial" charset="0"/>
              </a:rPr>
              <a:t>These data suggest that each OCS prescription may result in a cumulative burden on current and future health, regardless of dose and duration</a:t>
            </a:r>
            <a:endParaRPr lang="en-US" baseline="30000">
              <a:solidFill>
                <a:schemeClr val="tx1"/>
              </a:solidFill>
              <a:ea typeface="Arial" charset="0"/>
              <a:cs typeface="Arial" charset="0"/>
            </a:endParaRPr>
          </a:p>
          <a:p>
            <a:endParaRPr lang="en-US" kern="0">
              <a:solidFill>
                <a:schemeClr val="tx1"/>
              </a:solidFill>
              <a:ea typeface="Arial" charset="0"/>
              <a:cs typeface="Arial" charset="0"/>
            </a:endParaRPr>
          </a:p>
          <a:p>
            <a:r>
              <a:rPr lang="en-US" b="1" kern="0">
                <a:solidFill>
                  <a:schemeClr val="tx1"/>
                </a:solidFill>
                <a:ea typeface="Arial" charset="0"/>
                <a:cs typeface="Arial" charset="0"/>
              </a:rPr>
              <a:t>Additional points: </a:t>
            </a:r>
          </a:p>
          <a:p>
            <a:pPr marL="175789" indent="-175789">
              <a:buFont typeface="Arial" panose="020B0604020202020204" pitchFamily="34" charset="0"/>
              <a:buChar char="•"/>
            </a:pPr>
            <a:r>
              <a:rPr lang="en-US" kern="0">
                <a:solidFill>
                  <a:schemeClr val="tx1"/>
                </a:solidFill>
                <a:ea typeface="Arial" charset="0"/>
                <a:cs typeface="Arial" charset="0"/>
              </a:rPr>
              <a:t>The data presented on the forest plot are results of a retrospective cohort study of adult patients with asthma from 2000</a:t>
            </a:r>
            <a:r>
              <a:rPr lang="en-US">
                <a:solidFill>
                  <a:schemeClr val="tx1"/>
                </a:solidFill>
              </a:rPr>
              <a:t>–</a:t>
            </a:r>
            <a:r>
              <a:rPr lang="en-US" kern="0">
                <a:solidFill>
                  <a:schemeClr val="tx1"/>
                </a:solidFill>
                <a:ea typeface="Arial" charset="0"/>
                <a:cs typeface="Arial" charset="0"/>
              </a:rPr>
              <a:t>2014 data from an insurance claims set (</a:t>
            </a:r>
            <a:r>
              <a:rPr lang="en-US" kern="0" err="1">
                <a:solidFill>
                  <a:schemeClr val="tx1"/>
                </a:solidFill>
                <a:ea typeface="Arial" charset="0"/>
                <a:cs typeface="Arial" charset="0"/>
              </a:rPr>
              <a:t>MarketScan</a:t>
            </a:r>
            <a:r>
              <a:rPr lang="en-US" kern="0">
                <a:solidFill>
                  <a:schemeClr val="tx1"/>
                </a:solidFill>
                <a:ea typeface="Arial" charset="0"/>
                <a:cs typeface="Arial" charset="0"/>
              </a:rPr>
              <a:t>) (N=228,436) before propensity score matching; patients had continuous enrolment for ≥12 months and ≥24 months after the index date</a:t>
            </a:r>
          </a:p>
          <a:p>
            <a:pPr marL="175789" indent="-175789">
              <a:buFont typeface="Arial" charset="0"/>
              <a:buChar char="•"/>
            </a:pPr>
            <a:r>
              <a:rPr lang="en-GB">
                <a:solidFill>
                  <a:schemeClr val="tx1"/>
                </a:solidFill>
                <a:ea typeface="Arial" charset="0"/>
                <a:cs typeface="Arial" charset="0"/>
              </a:rPr>
              <a:t>Patients taking ≥4 prescriptions within the current year had 1.29-times the odds of experiencing a new AE within that year versus those in the no-OCS cohort; the odds of experiencing a new AE in the current year were 1.11-times higher for each year of prior exposure to ≥4 OCS prescriptions</a:t>
            </a:r>
          </a:p>
          <a:p>
            <a:pPr marL="175789" indent="-175789">
              <a:buFont typeface="Arial" charset="0"/>
              <a:buChar char="•"/>
            </a:pPr>
            <a:r>
              <a:rPr lang="en-GB">
                <a:solidFill>
                  <a:schemeClr val="tx1"/>
                </a:solidFill>
                <a:ea typeface="Arial" charset="0"/>
                <a:cs typeface="Arial" charset="0"/>
              </a:rPr>
              <a:t>Each year with ≥4 prescriptions (current and past) exposure resulted in 1.2-times the odds of new AEs during the current year</a:t>
            </a:r>
          </a:p>
          <a:p>
            <a:endParaRPr lang="en-US" b="1">
              <a:solidFill>
                <a:schemeClr val="tx1"/>
              </a:solidFill>
              <a:ea typeface="Arial" charset="0"/>
              <a:cs typeface="Arial" charset="0"/>
            </a:endParaRPr>
          </a:p>
          <a:p>
            <a:r>
              <a:rPr lang="en-US" b="1">
                <a:solidFill>
                  <a:schemeClr val="tx1"/>
                </a:solidFill>
                <a:ea typeface="Arial" charset="0"/>
                <a:cs typeface="Arial" charset="0"/>
              </a:rPr>
              <a:t>Full reference:</a:t>
            </a:r>
          </a:p>
          <a:p>
            <a:pPr defTabSz="468770">
              <a:defRPr/>
            </a:pPr>
            <a:r>
              <a:rPr lang="en-US">
                <a:solidFill>
                  <a:schemeClr val="tx1"/>
                </a:solidFill>
              </a:rPr>
              <a:t>Sullivan PW, </a:t>
            </a:r>
            <a:r>
              <a:rPr lang="en-US" err="1">
                <a:solidFill>
                  <a:schemeClr val="tx1"/>
                </a:solidFill>
              </a:rPr>
              <a:t>Ghushchyan</a:t>
            </a:r>
            <a:r>
              <a:rPr lang="en-US">
                <a:solidFill>
                  <a:schemeClr val="tx1"/>
                </a:solidFill>
              </a:rPr>
              <a:t> VH, Globe G, Schatz M. </a:t>
            </a:r>
            <a:r>
              <a:rPr lang="en-GB">
                <a:solidFill>
                  <a:schemeClr val="tx1"/>
                </a:solidFill>
              </a:rPr>
              <a:t>Oral corticosteroid exposure and adverse effects in asthmatic patients.</a:t>
            </a:r>
            <a:r>
              <a:rPr lang="en-US">
                <a:solidFill>
                  <a:schemeClr val="tx1"/>
                </a:solidFill>
              </a:rPr>
              <a:t>. </a:t>
            </a:r>
            <a:r>
              <a:rPr lang="en-US" i="1">
                <a:solidFill>
                  <a:schemeClr val="tx1"/>
                </a:solidFill>
              </a:rPr>
              <a:t>J Allergy Clin Immunol.</a:t>
            </a:r>
            <a:r>
              <a:rPr lang="en-US">
                <a:solidFill>
                  <a:schemeClr val="tx1"/>
                </a:solidFill>
              </a:rPr>
              <a:t> 2018;141:110</a:t>
            </a:r>
            <a:r>
              <a:rPr lang="en-GB">
                <a:solidFill>
                  <a:schemeClr val="tx1"/>
                </a:solidFill>
              </a:rPr>
              <a:t>-</a:t>
            </a:r>
            <a:r>
              <a:rPr lang="en-US">
                <a:solidFill>
                  <a:schemeClr val="tx1"/>
                </a:solidFill>
              </a:rPr>
              <a:t>116.</a:t>
            </a:r>
          </a:p>
        </p:txBody>
      </p:sp>
      <p:sp>
        <p:nvSpPr>
          <p:cNvPr id="4" name="Slide Number Placeholder 3"/>
          <p:cNvSpPr>
            <a:spLocks noGrp="1"/>
          </p:cNvSpPr>
          <p:nvPr>
            <p:ph type="sldNum" sz="quarter" idx="10"/>
          </p:nvPr>
        </p:nvSpPr>
        <p:spPr/>
        <p:txBody>
          <a:bodyPr/>
          <a:lstStyle/>
          <a:p>
            <a:pPr defTabSz="937540">
              <a:defRPr/>
            </a:pPr>
            <a:fld id="{50487F27-F4AC-478C-A07B-A71CA0B86259}" type="slidenum">
              <a:rPr lang="en-US">
                <a:solidFill>
                  <a:prstClr val="black"/>
                </a:solidFill>
                <a:latin typeface="Calibri" panose="020F0502020204030204"/>
              </a:rPr>
              <a:pPr defTabSz="937540">
                <a:defRPr/>
              </a:pPr>
              <a:t>17</a:t>
            </a:fld>
            <a:endParaRPr lang="en-US">
              <a:solidFill>
                <a:prstClr val="black"/>
              </a:solidFill>
              <a:latin typeface="Calibri" panose="020F0502020204030204"/>
            </a:endParaRPr>
          </a:p>
        </p:txBody>
      </p:sp>
    </p:spTree>
    <p:extLst>
      <p:ext uri="{BB962C8B-B14F-4D97-AF65-F5344CB8AC3E}">
        <p14:creationId xmlns:p14="http://schemas.microsoft.com/office/powerpoint/2010/main" val="2208131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Key points: </a:t>
            </a:r>
          </a:p>
          <a:p>
            <a:pPr marL="173319" indent="-173319">
              <a:buFont typeface="Arial" panose="020B0604020202020204" pitchFamily="34" charset="0"/>
              <a:buChar char="•"/>
            </a:pPr>
            <a:r>
              <a:rPr lang="en-GB" b="0"/>
              <a:t>The GINA 2019 report states that overuse of SABA </a:t>
            </a:r>
            <a:r>
              <a:rPr lang="en-GB" sz="1200" b="0">
                <a:solidFill>
                  <a:srgbClr val="000000"/>
                </a:solidFill>
                <a:latin typeface="Arial"/>
              </a:rPr>
              <a:t>(≥3 SABA canisters/year) is associated with an increased risk of severe exacerbations</a:t>
            </a:r>
            <a:r>
              <a:rPr lang="en-GB" sz="1200" b="0" baseline="30000">
                <a:solidFill>
                  <a:srgbClr val="000000"/>
                </a:solidFill>
                <a:latin typeface="Arial"/>
              </a:rPr>
              <a:t>1</a:t>
            </a:r>
          </a:p>
          <a:p>
            <a:pPr marL="173319" marR="0" lvl="0" indent="-173319"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baseline="0">
                <a:solidFill>
                  <a:srgbClr val="000000"/>
                </a:solidFill>
                <a:latin typeface="Arial"/>
              </a:rPr>
              <a:t>In a s</a:t>
            </a:r>
            <a:r>
              <a:rPr lang="en-GB"/>
              <a:t>tudy based on a survey of 2250 maintenance organisation members, it was found that </a:t>
            </a:r>
            <a:r>
              <a:rPr lang="en-GB" sz="1200" b="0" baseline="0">
                <a:solidFill>
                  <a:srgbClr val="000000"/>
                </a:solidFill>
                <a:latin typeface="Arial"/>
              </a:rPr>
              <a:t>p</a:t>
            </a:r>
            <a:r>
              <a:rPr lang="en-GB" b="0"/>
              <a:t>atients prescribed ≥3 SABA canisters per year had an increased risk of hospitalisations / OCS prescriptions, compared with patients prescribed 0–2 SABA canisters</a:t>
            </a:r>
            <a:r>
              <a:rPr lang="en-GB" b="0" baseline="30000"/>
              <a:t>2</a:t>
            </a:r>
            <a:r>
              <a:rPr lang="en-GB" b="0"/>
              <a:t> </a:t>
            </a:r>
          </a:p>
          <a:p>
            <a:pPr marR="0" lvl="0" algn="l" defTabSz="457200" rtl="0" eaLnBrk="1" fontAlgn="auto" latinLnBrk="0" hangingPunct="1">
              <a:lnSpc>
                <a:spcPct val="100000"/>
              </a:lnSpc>
              <a:spcBef>
                <a:spcPts val="0"/>
              </a:spcBef>
              <a:spcAft>
                <a:spcPts val="0"/>
              </a:spcAft>
              <a:buClrTx/>
              <a:buSzTx/>
              <a:tabLst/>
              <a:defRPr/>
            </a:pPr>
            <a:endParaRPr lang="en-GB" b="1"/>
          </a:p>
          <a:p>
            <a:r>
              <a:rPr lang="en-GB" b="1"/>
              <a:t>Additional points:</a:t>
            </a:r>
            <a:r>
              <a:rPr lang="en-GB" b="1" baseline="30000"/>
              <a:t>2</a:t>
            </a:r>
            <a:endParaRPr lang="en-GB" b="1"/>
          </a:p>
          <a:p>
            <a:pPr marL="173319" indent="-173319">
              <a:buFont typeface="Arial" panose="020B0604020202020204" pitchFamily="34" charset="0"/>
              <a:buChar char="•"/>
            </a:pPr>
            <a:r>
              <a:rPr lang="en-GB" sz="1200" b="0" baseline="0">
                <a:solidFill>
                  <a:srgbClr val="000000"/>
                </a:solidFill>
                <a:latin typeface="Arial"/>
              </a:rPr>
              <a:t>In a s</a:t>
            </a:r>
            <a:r>
              <a:rPr lang="en-GB"/>
              <a:t>tudy based on a survey of 2250 maintenance organisation members, surveys containing validated asthma control tools with pharmacy and medical claims data to validate an asthma control scale based on </a:t>
            </a:r>
            <a:r>
              <a:rPr lang="el-GR"/>
              <a:t>β</a:t>
            </a:r>
            <a:r>
              <a:rPr lang="en-US"/>
              <a:t>-agonist canister dispensing and assess the predictive validity of this scale for subsequent exacerbations </a:t>
            </a:r>
            <a:endParaRPr lang="en-GB"/>
          </a:p>
          <a:p>
            <a:pPr marL="173319" indent="-173319">
              <a:buFont typeface="Arial" panose="020B0604020202020204" pitchFamily="34" charset="0"/>
              <a:buChar char="•"/>
            </a:pPr>
            <a:r>
              <a:rPr lang="en-GB"/>
              <a:t>A random sample of 2250 health maintenance organisation members aged 18 to 56 years with persistent asthma participated</a:t>
            </a:r>
          </a:p>
          <a:p>
            <a:pPr marL="173319" indent="-173319">
              <a:buFont typeface="Arial" panose="020B0604020202020204" pitchFamily="34" charset="0"/>
              <a:buChar char="•"/>
            </a:pPr>
            <a:r>
              <a:rPr lang="en-GB"/>
              <a:t>Patients were stratified into four groups based on number of </a:t>
            </a:r>
            <a:r>
              <a:rPr lang="el-GR"/>
              <a:t>β</a:t>
            </a:r>
            <a:r>
              <a:rPr lang="en-US"/>
              <a:t>-agonist </a:t>
            </a:r>
            <a:r>
              <a:rPr lang="en-GB"/>
              <a:t>prescriptions (0–2, 3–6, 7–12, &gt;12)</a:t>
            </a:r>
          </a:p>
          <a:p>
            <a:pPr marL="0" indent="0">
              <a:buFont typeface="Arial" panose="020B0604020202020204" pitchFamily="34" charset="0"/>
              <a:buNone/>
            </a:pPr>
            <a:endParaRPr lang="en-GB"/>
          </a:p>
          <a:p>
            <a:r>
              <a:rPr lang="en-GB" b="1"/>
              <a:t>Full references: </a:t>
            </a:r>
          </a:p>
          <a:p>
            <a:pPr marL="234385" indent="-234385" defTabSz="937540">
              <a:buFontTx/>
              <a:buAutoNum type="arabicPeriod"/>
              <a:defRPr/>
            </a:pPr>
            <a:r>
              <a:rPr lang="en-GB">
                <a:solidFill>
                  <a:schemeClr val="tx1"/>
                </a:solidFill>
              </a:rPr>
              <a:t>Global Initiative for Asthma. 2019 GINA Report, Global Strategy for Asthma Management and Prevention. http://www.ginasthma.org. Accessed 12 June 2019.</a:t>
            </a:r>
          </a:p>
          <a:p>
            <a:pPr marL="226131" indent="-226131" defTabSz="452262">
              <a:buFont typeface="+mj-lt"/>
              <a:buAutoNum type="arabicPeriod"/>
              <a:defRPr/>
            </a:pPr>
            <a:r>
              <a:rPr lang="en-GB" sz="1200">
                <a:solidFill>
                  <a:schemeClr val="tx1"/>
                </a:solidFill>
              </a:rPr>
              <a:t>Schatz M, Zeiger RS, Vollmer WM, </a:t>
            </a:r>
            <a:r>
              <a:rPr lang="en-GB" sz="1200" err="1">
                <a:solidFill>
                  <a:schemeClr val="tx1"/>
                </a:solidFill>
              </a:rPr>
              <a:t>Mosen</a:t>
            </a:r>
            <a:r>
              <a:rPr lang="en-GB" sz="1200">
                <a:solidFill>
                  <a:schemeClr val="tx1"/>
                </a:solidFill>
              </a:rPr>
              <a:t> D, </a:t>
            </a:r>
            <a:r>
              <a:rPr lang="en-GB" sz="1200" err="1">
                <a:solidFill>
                  <a:schemeClr val="tx1"/>
                </a:solidFill>
              </a:rPr>
              <a:t>Apter</a:t>
            </a:r>
            <a:r>
              <a:rPr lang="en-GB" sz="1200">
                <a:solidFill>
                  <a:schemeClr val="tx1"/>
                </a:solidFill>
              </a:rPr>
              <a:t> AJ, </a:t>
            </a:r>
            <a:r>
              <a:rPr lang="en-GB" sz="1200" err="1">
                <a:solidFill>
                  <a:schemeClr val="tx1"/>
                </a:solidFill>
              </a:rPr>
              <a:t>Stibolt</a:t>
            </a:r>
            <a:r>
              <a:rPr lang="en-GB" sz="1200">
                <a:solidFill>
                  <a:schemeClr val="tx1"/>
                </a:solidFill>
              </a:rPr>
              <a:t> TB, Leong A, Johnson MS, Mendoza G, Cook EF. Validation of a beta-agonist long-term asthma control scale derived from computerized pharmacy data. </a:t>
            </a:r>
            <a:r>
              <a:rPr lang="en-GB" sz="1200" i="1">
                <a:solidFill>
                  <a:schemeClr val="tx1"/>
                </a:solidFill>
              </a:rPr>
              <a:t>J Allergy Clin Immunol. </a:t>
            </a:r>
            <a:r>
              <a:rPr lang="en-GB" sz="1200">
                <a:solidFill>
                  <a:schemeClr val="tx1"/>
                </a:solidFill>
              </a:rPr>
              <a:t>2006;117:995-1000.</a:t>
            </a:r>
          </a:p>
        </p:txBody>
      </p:sp>
      <p:sp>
        <p:nvSpPr>
          <p:cNvPr id="4" name="Slide Number Placeholder 3"/>
          <p:cNvSpPr>
            <a:spLocks noGrp="1"/>
          </p:cNvSpPr>
          <p:nvPr>
            <p:ph type="sldNum" sz="quarter" idx="5"/>
          </p:nvPr>
        </p:nvSpPr>
        <p:spPr/>
        <p:txBody>
          <a:bodyPr/>
          <a:lstStyle/>
          <a:p>
            <a:fld id="{FAD751AE-7ABC-314D-AFAD-47B860ED6FFE}" type="slidenum">
              <a:rPr lang="en-US" smtClean="0"/>
              <a:pPr/>
              <a:t>18</a:t>
            </a:fld>
            <a:endParaRPr lang="en-US"/>
          </a:p>
        </p:txBody>
      </p:sp>
    </p:spTree>
    <p:extLst>
      <p:ext uri="{BB962C8B-B14F-4D97-AF65-F5344CB8AC3E}">
        <p14:creationId xmlns:p14="http://schemas.microsoft.com/office/powerpoint/2010/main" val="12043670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85555" indent="-185555" defTabSz="468770">
              <a:spcBef>
                <a:spcPts val="615"/>
              </a:spcBef>
              <a:buFont typeface="Arial" charset="0"/>
              <a:buChar char="•"/>
            </a:pPr>
            <a:r>
              <a:rPr lang="en-GB" kern="1200">
                <a:solidFill>
                  <a:schemeClr val="tx1"/>
                </a:solidFill>
                <a:ea typeface="Times New Roman" panose="02020603050405020304" pitchFamily="18" charset="0"/>
              </a:rPr>
              <a:t>The GINA 2019 report no longer recommends the use of SABA monotherapy as needed</a:t>
            </a:r>
          </a:p>
          <a:p>
            <a:pPr marL="366227" lvl="1" indent="-180672">
              <a:spcBef>
                <a:spcPts val="615"/>
              </a:spcBef>
              <a:buFont typeface="Arial" panose="020B0604020202020204" pitchFamily="34" charset="0"/>
              <a:buChar char="–"/>
            </a:pPr>
            <a:r>
              <a:rPr lang="en-GB">
                <a:solidFill>
                  <a:schemeClr val="tx1"/>
                </a:solidFill>
              </a:rPr>
              <a:t>This change was based on evidence that SABA-only treatment is associated with an increased risk of severe exacerbations/asthma-related death and the risk is reduced when SABA is given in combination with ICS </a:t>
            </a:r>
          </a:p>
          <a:p>
            <a:pPr marL="185555" lvl="1" indent="-185555" defTabSz="468770">
              <a:spcBef>
                <a:spcPts val="615"/>
              </a:spcBef>
              <a:buFont typeface="Arial" charset="0"/>
              <a:buChar char="•"/>
            </a:pPr>
            <a:r>
              <a:rPr lang="en-GB" kern="1200">
                <a:solidFill>
                  <a:schemeClr val="tx1"/>
                </a:solidFill>
              </a:rPr>
              <a:t>ICS/FORM as needed is recommended as the preferred initial therapy in patients with mild asthma and is the preferred reliever for patients with moderate-to-severe asthma receiving ICS/LABA maintenance therapy</a:t>
            </a:r>
          </a:p>
          <a:p>
            <a:pPr marL="0" lvl="1" defTabSz="468770">
              <a:spcBef>
                <a:spcPts val="615"/>
              </a:spcBef>
            </a:pPr>
            <a:endParaRPr lang="en-GB" kern="1200">
              <a:solidFill>
                <a:schemeClr val="tx1"/>
              </a:solidFill>
            </a:endParaRPr>
          </a:p>
          <a:p>
            <a:pPr marL="0" lvl="1" defTabSz="468770">
              <a:spcBef>
                <a:spcPts val="615"/>
              </a:spcBef>
            </a:pPr>
            <a:r>
              <a:rPr lang="en-GB" b="1" kern="1200">
                <a:solidFill>
                  <a:schemeClr val="tx1"/>
                </a:solidFill>
              </a:rPr>
              <a:t>Reference:</a:t>
            </a:r>
          </a:p>
          <a:p>
            <a:pPr lvl="0"/>
            <a:r>
              <a:rPr lang="en-GB" sz="1200" kern="1200">
                <a:solidFill>
                  <a:schemeClr val="tx1"/>
                </a:solidFill>
                <a:effectLst/>
                <a:latin typeface="Arial" panose="020B0604020202020204" pitchFamily="34" charset="0"/>
                <a:ea typeface="+mn-ea"/>
                <a:cs typeface="Arial" panose="020B0604020202020204" pitchFamily="34" charset="0"/>
              </a:rPr>
              <a:t>Global Initiative for Asthma. 2019 GINA Report, Global Strategy for Asthma Management and Prevention. http://www.ginasthma.org. Accessed 12 June 2019.</a:t>
            </a: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19</a:t>
            </a:fld>
            <a:endParaRPr lang="en-US">
              <a:solidFill>
                <a:prstClr val="black"/>
              </a:solidFill>
              <a:latin typeface="Calibri"/>
            </a:endParaRPr>
          </a:p>
        </p:txBody>
      </p:sp>
    </p:spTree>
    <p:extLst>
      <p:ext uri="{BB962C8B-B14F-4D97-AF65-F5344CB8AC3E}">
        <p14:creationId xmlns:p14="http://schemas.microsoft.com/office/powerpoint/2010/main" val="3543765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AD751AE-7ABC-314D-AFAD-47B860ED6FFE}" type="slidenum">
              <a:rPr lang="en-US" smtClean="0"/>
              <a:pPr/>
              <a:t>2</a:t>
            </a:fld>
            <a:endParaRPr lang="en-US"/>
          </a:p>
        </p:txBody>
      </p:sp>
    </p:spTree>
    <p:extLst>
      <p:ext uri="{BB962C8B-B14F-4D97-AF65-F5344CB8AC3E}">
        <p14:creationId xmlns:p14="http://schemas.microsoft.com/office/powerpoint/2010/main" val="17339623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20</a:t>
            </a:fld>
            <a:endParaRPr lang="en-US"/>
          </a:p>
        </p:txBody>
      </p:sp>
    </p:spTree>
    <p:extLst>
      <p:ext uri="{BB962C8B-B14F-4D97-AF65-F5344CB8AC3E}">
        <p14:creationId xmlns:p14="http://schemas.microsoft.com/office/powerpoint/2010/main" val="1704683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chemeClr val="tx1"/>
                </a:solidFill>
              </a:rPr>
              <a:t>Present slide</a:t>
            </a:r>
          </a:p>
          <a:p>
            <a:r>
              <a:rPr lang="en-GB" b="1" dirty="0">
                <a:solidFill>
                  <a:schemeClr val="tx1"/>
                </a:solidFill>
              </a:rPr>
              <a:t>Key points:</a:t>
            </a:r>
          </a:p>
          <a:p>
            <a:pPr marL="175789" indent="-175789">
              <a:buFont typeface="Arial" panose="020B0604020202020204" pitchFamily="34" charset="0"/>
              <a:buChar char="•"/>
            </a:pPr>
            <a:r>
              <a:rPr lang="en-GB" dirty="0">
                <a:solidFill>
                  <a:schemeClr val="tx1"/>
                </a:solidFill>
              </a:rPr>
              <a:t>The slide presents an overview of the BUD/FORM Turbuhaler anti-inflammatory reliever studies</a:t>
            </a:r>
          </a:p>
          <a:p>
            <a:pPr marL="175789" indent="-175789">
              <a:buFont typeface="Arial" panose="020B0604020202020204" pitchFamily="34" charset="0"/>
              <a:buChar char="•"/>
            </a:pPr>
            <a:r>
              <a:rPr lang="en-GB" dirty="0">
                <a:solidFill>
                  <a:schemeClr val="tx1"/>
                </a:solidFill>
              </a:rPr>
              <a:t>Anti-inflammatory reliever as needed studies in mild asthma include SYGMA 1, SYGMA 2 and Novel START</a:t>
            </a:r>
          </a:p>
          <a:p>
            <a:pPr marL="366227" lvl="1" indent="-180672">
              <a:buFont typeface="Arial" panose="020B0604020202020204" pitchFamily="34" charset="0"/>
              <a:buChar char="–"/>
            </a:pPr>
            <a:r>
              <a:rPr lang="en-GB" dirty="0">
                <a:solidFill>
                  <a:schemeClr val="tx1"/>
                </a:solidFill>
              </a:rPr>
              <a:t>SYGMA 1 investigated the effects of BUD/FORM Turbuhaler anti-inflammatory reliever compared with SABA as needed or same dose BUD maintenance + SABA; use of all trial medications was recorded with the use of an inhaler monitor</a:t>
            </a:r>
            <a:r>
              <a:rPr lang="en-GB" baseline="30000" dirty="0">
                <a:solidFill>
                  <a:schemeClr val="tx1"/>
                </a:solidFill>
              </a:rPr>
              <a:t>1</a:t>
            </a:r>
            <a:r>
              <a:rPr lang="en-GB" dirty="0">
                <a:solidFill>
                  <a:schemeClr val="tx1"/>
                </a:solidFill>
              </a:rPr>
              <a:t> </a:t>
            </a:r>
          </a:p>
          <a:p>
            <a:pPr marL="553409" lvl="2" indent="-187183">
              <a:buFont typeface="Wingdings" panose="05000000000000000000" pitchFamily="2" charset="2"/>
              <a:buChar char="§"/>
            </a:pPr>
            <a:r>
              <a:rPr lang="en-GB" dirty="0">
                <a:solidFill>
                  <a:schemeClr val="tx1"/>
                </a:solidFill>
              </a:rPr>
              <a:t>The primary outcome was to evaluate whether BUD/FORM as needed was superior to terbutaline as needed, in terms of asthma control measured according to electronically recorded weeks of well-controlled asthma</a:t>
            </a:r>
          </a:p>
          <a:p>
            <a:pPr marL="366227" lvl="1" indent="-180672">
              <a:buFont typeface="Arial" panose="020B0604020202020204" pitchFamily="34" charset="0"/>
              <a:buChar char="–"/>
            </a:pPr>
            <a:r>
              <a:rPr lang="en-GB" dirty="0">
                <a:solidFill>
                  <a:schemeClr val="tx1"/>
                </a:solidFill>
              </a:rPr>
              <a:t>SYGMA 2 investigated the effects of BUD/FORM Turbuhaler anti-inflammatory reliever compared with same dose BUD maintenance + SABA; this was a more pragmatic study design (compared with SYGMA 1), as daily reminders were not given</a:t>
            </a:r>
            <a:r>
              <a:rPr lang="en-GB" baseline="30000" dirty="0">
                <a:solidFill>
                  <a:schemeClr val="tx1"/>
                </a:solidFill>
              </a:rPr>
              <a:t>2</a:t>
            </a:r>
          </a:p>
          <a:p>
            <a:pPr marL="553409" lvl="2" indent="-187183">
              <a:buFont typeface="Wingdings" panose="05000000000000000000" pitchFamily="2" charset="2"/>
              <a:buChar char="§"/>
            </a:pPr>
            <a:r>
              <a:rPr lang="en-GB" dirty="0">
                <a:solidFill>
                  <a:schemeClr val="tx1"/>
                </a:solidFill>
              </a:rPr>
              <a:t>The primary outcome was to evaluate whether BUD/FORM as needed was non-inferior to BUD maintenance in terms of annualised rate of severe exacerbations</a:t>
            </a:r>
          </a:p>
          <a:p>
            <a:pPr marL="366227" lvl="1" indent="-180672">
              <a:buFont typeface="Arial" panose="020B0604020202020204" pitchFamily="34" charset="0"/>
              <a:buChar char="–"/>
            </a:pPr>
            <a:r>
              <a:rPr lang="en-GB" dirty="0">
                <a:solidFill>
                  <a:schemeClr val="tx1"/>
                </a:solidFill>
              </a:rPr>
              <a:t>Novel START was designed to overcome the limitation of SYGMA 1 and 2 findings, </a:t>
            </a:r>
            <a:r>
              <a:rPr lang="en-GB" dirty="0" err="1">
                <a:solidFill>
                  <a:schemeClr val="tx1"/>
                </a:solidFill>
              </a:rPr>
              <a:t>ie</a:t>
            </a:r>
            <a:r>
              <a:rPr lang="en-GB" dirty="0">
                <a:solidFill>
                  <a:schemeClr val="tx1"/>
                </a:solidFill>
              </a:rPr>
              <a:t> limited translatability of findings to clinical practice (</a:t>
            </a:r>
            <a:r>
              <a:rPr lang="en-GB" dirty="0" err="1">
                <a:solidFill>
                  <a:schemeClr val="tx1"/>
                </a:solidFill>
              </a:rPr>
              <a:t>eg</a:t>
            </a:r>
            <a:r>
              <a:rPr lang="en-GB" dirty="0">
                <a:solidFill>
                  <a:schemeClr val="tx1"/>
                </a:solidFill>
              </a:rPr>
              <a:t> exclusion of patients with intermittent symptoms)</a:t>
            </a:r>
            <a:r>
              <a:rPr lang="en-GB" baseline="30000" dirty="0">
                <a:solidFill>
                  <a:schemeClr val="tx1"/>
                </a:solidFill>
              </a:rPr>
              <a:t>3</a:t>
            </a:r>
            <a:endParaRPr lang="en-GB" dirty="0">
              <a:solidFill>
                <a:schemeClr val="tx1"/>
              </a:solidFill>
            </a:endParaRPr>
          </a:p>
          <a:p>
            <a:pPr marL="553409" lvl="2" indent="-187183">
              <a:buFont typeface="Wingdings" panose="05000000000000000000" pitchFamily="2" charset="2"/>
              <a:buChar char="§"/>
            </a:pPr>
            <a:r>
              <a:rPr lang="en-GB" dirty="0">
                <a:solidFill>
                  <a:schemeClr val="tx1"/>
                </a:solidFill>
              </a:rPr>
              <a:t>The primary outcome was the annualised rate of asthma exacerbations per patients in three groups – BUD/FORM as needed, SABA as needed and BUD maintenance + SABA </a:t>
            </a:r>
          </a:p>
          <a:p>
            <a:pPr marL="366227" lvl="1" indent="-180672">
              <a:buFont typeface="Arial" panose="020B0604020202020204" pitchFamily="34" charset="0"/>
              <a:buChar char="–"/>
            </a:pPr>
            <a:r>
              <a:rPr lang="en-GB" dirty="0"/>
              <a:t>PRACTICAL was a 52-week, open-label study assessing the effects of BUD/FORM Turbuhaler anti-inflammatory reliever (n=437) in patients with mild-to-moderate asthma compared with maintenance BUD BID + SABA as needed (n=448)</a:t>
            </a:r>
            <a:r>
              <a:rPr lang="en-GB" baseline="30000" dirty="0"/>
              <a:t>4</a:t>
            </a:r>
            <a:endParaRPr lang="en-GB" dirty="0"/>
          </a:p>
          <a:p>
            <a:pPr marL="553409" lvl="2" indent="-187183">
              <a:buFont typeface="Wingdings" panose="05000000000000000000" pitchFamily="2" charset="2"/>
              <a:buChar char="§"/>
            </a:pPr>
            <a:r>
              <a:rPr lang="en-GB" dirty="0">
                <a:solidFill>
                  <a:schemeClr val="tx1"/>
                </a:solidFill>
              </a:rPr>
              <a:t>The primary outcome was severe exacerbation rate expressed as the number of severe exacerbations per patient per year </a:t>
            </a:r>
          </a:p>
          <a:p>
            <a:pPr marL="175789" indent="-175789" defTabSz="468770">
              <a:buFont typeface="Arial" panose="020B0604020202020204" pitchFamily="34" charset="0"/>
              <a:buChar char="•"/>
              <a:defRPr/>
            </a:pPr>
            <a:r>
              <a:rPr lang="en-GB" dirty="0">
                <a:solidFill>
                  <a:schemeClr val="tx1"/>
                </a:solidFill>
              </a:rPr>
              <a:t>Anti-inflammatory reliever + maintenance studies in moderate-to-severe asthma include STEP, STEAM, STAY, SMILE, COMPASS and AHEAD</a:t>
            </a:r>
          </a:p>
          <a:p>
            <a:pPr marL="366227" lvl="1" indent="-180672" defTabSz="468770">
              <a:buFont typeface="Arial" panose="020B0604020202020204" pitchFamily="34" charset="0"/>
              <a:buChar char="–"/>
              <a:defRPr/>
            </a:pPr>
            <a:r>
              <a:rPr lang="en-GB" dirty="0">
                <a:solidFill>
                  <a:schemeClr val="tx1"/>
                </a:solidFill>
              </a:rPr>
              <a:t>STEP investigated the effects of lower dose BUD/FORM anti-inflammatory reliever + maintenance compared with higher dose BUD maintenance</a:t>
            </a:r>
            <a:r>
              <a:rPr lang="en-GB" baseline="30000" dirty="0">
                <a:solidFill>
                  <a:schemeClr val="tx1"/>
                </a:solidFill>
              </a:rPr>
              <a:t>5</a:t>
            </a:r>
            <a:r>
              <a:rPr lang="en-GB" dirty="0">
                <a:solidFill>
                  <a:schemeClr val="tx1"/>
                </a:solidFill>
              </a:rPr>
              <a:t> </a:t>
            </a:r>
          </a:p>
          <a:p>
            <a:pPr marL="553409" lvl="2" indent="-187183" defTabSz="468770">
              <a:buFont typeface="Wingdings" panose="05000000000000000000" pitchFamily="2" charset="2"/>
              <a:buChar char="§"/>
              <a:defRPr/>
            </a:pPr>
            <a:r>
              <a:rPr lang="en-GB" dirty="0">
                <a:solidFill>
                  <a:schemeClr val="tx1"/>
                </a:solidFill>
              </a:rPr>
              <a:t>The primary outcome was time to first severe exacerbation </a:t>
            </a:r>
          </a:p>
          <a:p>
            <a:pPr marL="366227" lvl="1" indent="-180672" defTabSz="468770">
              <a:buFont typeface="Arial" panose="020B0604020202020204" pitchFamily="34" charset="0"/>
              <a:buChar char="–"/>
              <a:defRPr/>
            </a:pPr>
            <a:r>
              <a:rPr lang="en-GB" dirty="0">
                <a:solidFill>
                  <a:schemeClr val="tx1"/>
                </a:solidFill>
              </a:rPr>
              <a:t>STEAM investigated the effect of lower dose BUD/FORM anti-inflammatory reliever + maintenance compared with higher dose BUD maintenance + SABA as needed</a:t>
            </a:r>
            <a:r>
              <a:rPr lang="en-GB" baseline="30000" dirty="0">
                <a:solidFill>
                  <a:schemeClr val="tx1"/>
                </a:solidFill>
              </a:rPr>
              <a:t>6</a:t>
            </a:r>
            <a:r>
              <a:rPr lang="en-GB" dirty="0">
                <a:solidFill>
                  <a:schemeClr val="tx1"/>
                </a:solidFill>
              </a:rPr>
              <a:t> </a:t>
            </a:r>
          </a:p>
          <a:p>
            <a:pPr marL="553409" lvl="2" indent="-187183" defTabSz="468770">
              <a:buFont typeface="Wingdings" panose="05000000000000000000" pitchFamily="2" charset="2"/>
              <a:buChar char="§"/>
              <a:defRPr/>
            </a:pPr>
            <a:r>
              <a:rPr lang="en-GB" dirty="0">
                <a:solidFill>
                  <a:schemeClr val="tx1"/>
                </a:solidFill>
              </a:rPr>
              <a:t>The primary outcome was change in morning PEF </a:t>
            </a:r>
          </a:p>
          <a:p>
            <a:pPr marL="366227" lvl="1" indent="-180672" defTabSz="468770">
              <a:buFont typeface="Arial" panose="020B0604020202020204" pitchFamily="34" charset="0"/>
              <a:buChar char="–"/>
              <a:defRPr/>
            </a:pPr>
            <a:r>
              <a:rPr lang="en-GB" dirty="0">
                <a:solidFill>
                  <a:schemeClr val="tx1"/>
                </a:solidFill>
              </a:rPr>
              <a:t>STAY investigated the effect of BUD/FORM anti-inflammatory reliever + maintenance compared with higher dose BUD maintenance + SABA as needed or same dose BUD/FORM maintenance + SABA as needed</a:t>
            </a:r>
            <a:r>
              <a:rPr lang="en-GB" baseline="30000" dirty="0">
                <a:solidFill>
                  <a:schemeClr val="tx1"/>
                </a:solidFill>
              </a:rPr>
              <a:t>7</a:t>
            </a:r>
            <a:endParaRPr lang="en-GB" dirty="0">
              <a:solidFill>
                <a:schemeClr val="tx1"/>
              </a:solidFill>
            </a:endParaRPr>
          </a:p>
          <a:p>
            <a:pPr marL="553409" lvl="2" indent="-187183" defTabSz="468770">
              <a:buFont typeface="Wingdings" panose="05000000000000000000" pitchFamily="2" charset="2"/>
              <a:buChar char="§"/>
              <a:defRPr/>
            </a:pPr>
            <a:r>
              <a:rPr lang="en-GB" dirty="0">
                <a:solidFill>
                  <a:schemeClr val="tx1"/>
                </a:solidFill>
              </a:rPr>
              <a:t>The primary outcome was time to first severe exacerbation </a:t>
            </a:r>
          </a:p>
          <a:p>
            <a:pPr marL="366227" lvl="1" indent="-180672" defTabSz="468770">
              <a:buFont typeface="Arial" panose="020B0604020202020204" pitchFamily="34" charset="0"/>
              <a:buChar char="–"/>
              <a:defRPr/>
            </a:pPr>
            <a:r>
              <a:rPr lang="en-GB" dirty="0">
                <a:solidFill>
                  <a:schemeClr val="tx1"/>
                </a:solidFill>
              </a:rPr>
              <a:t>SMILE investigated the effect of BUD/FORM anti-inflammatory reliever + maintenance compared with BUD/FORM maintenance + SABA as needed and BUD/FORM maintenance + FORM as needed</a:t>
            </a:r>
            <a:r>
              <a:rPr lang="en-GB" baseline="30000" dirty="0">
                <a:solidFill>
                  <a:schemeClr val="tx1"/>
                </a:solidFill>
              </a:rPr>
              <a:t>8</a:t>
            </a:r>
            <a:r>
              <a:rPr lang="en-GB" dirty="0">
                <a:solidFill>
                  <a:schemeClr val="tx1"/>
                </a:solidFill>
              </a:rPr>
              <a:t> </a:t>
            </a:r>
          </a:p>
          <a:p>
            <a:pPr marL="553409" lvl="2" indent="-187183" defTabSz="468770">
              <a:buFont typeface="Wingdings" panose="05000000000000000000" pitchFamily="2" charset="2"/>
              <a:buChar char="§"/>
              <a:defRPr/>
            </a:pPr>
            <a:r>
              <a:rPr lang="en-GB" dirty="0">
                <a:solidFill>
                  <a:schemeClr val="tx1"/>
                </a:solidFill>
              </a:rPr>
              <a:t>The primary outcome was time to first severe exacerbation</a:t>
            </a:r>
          </a:p>
          <a:p>
            <a:pPr marL="366227" lvl="1" indent="-180672" defTabSz="468770">
              <a:buFont typeface="Arial" panose="020B0604020202020204" pitchFamily="34" charset="0"/>
              <a:buChar char="–"/>
              <a:defRPr/>
            </a:pPr>
            <a:r>
              <a:rPr lang="en-GB" dirty="0">
                <a:solidFill>
                  <a:schemeClr val="tx1"/>
                </a:solidFill>
              </a:rPr>
              <a:t>COMPASS investigated the effect of BUD/FORM anti-inflammatory reliever + maintenance compared with higher dose FLU/SAL maintenance + SABA and BUD/FORM + SABA</a:t>
            </a:r>
            <a:r>
              <a:rPr lang="en-GB" baseline="30000" dirty="0">
                <a:solidFill>
                  <a:schemeClr val="tx1"/>
                </a:solidFill>
              </a:rPr>
              <a:t>9</a:t>
            </a:r>
            <a:endParaRPr lang="en-GB" dirty="0">
              <a:solidFill>
                <a:schemeClr val="tx1"/>
              </a:solidFill>
            </a:endParaRPr>
          </a:p>
          <a:p>
            <a:pPr marL="553409" lvl="2" indent="-187183" defTabSz="468770">
              <a:buFont typeface="Wingdings" panose="05000000000000000000" pitchFamily="2" charset="2"/>
              <a:buChar char="§"/>
              <a:defRPr/>
            </a:pPr>
            <a:r>
              <a:rPr lang="en-GB" dirty="0">
                <a:solidFill>
                  <a:schemeClr val="tx1"/>
                </a:solidFill>
              </a:rPr>
              <a:t>The primary outcome was time to first severe exacerbation</a:t>
            </a:r>
          </a:p>
          <a:p>
            <a:pPr marL="366227" lvl="1" indent="-180672" defTabSz="468770">
              <a:buFont typeface="Arial" panose="020B0604020202020204" pitchFamily="34" charset="0"/>
              <a:buChar char="–"/>
              <a:defRPr/>
            </a:pPr>
            <a:r>
              <a:rPr lang="en-GB" dirty="0">
                <a:solidFill>
                  <a:schemeClr val="tx1"/>
                </a:solidFill>
              </a:rPr>
              <a:t>AHEAD investigated the effect of BUD/FORM anti-inflammatory reliever + maintenance compared with highest dose FLU/SAL maintenance</a:t>
            </a:r>
            <a:r>
              <a:rPr lang="en-GB" baseline="30000" dirty="0">
                <a:solidFill>
                  <a:schemeClr val="tx1"/>
                </a:solidFill>
              </a:rPr>
              <a:t>10</a:t>
            </a:r>
            <a:r>
              <a:rPr lang="en-GB" dirty="0">
                <a:solidFill>
                  <a:schemeClr val="tx1"/>
                </a:solidFill>
              </a:rPr>
              <a:t> </a:t>
            </a:r>
          </a:p>
          <a:p>
            <a:pPr marL="553409" lvl="2" indent="-187183" defTabSz="468770">
              <a:buFont typeface="Wingdings" panose="05000000000000000000" pitchFamily="2" charset="2"/>
              <a:buChar char="§"/>
              <a:defRPr/>
            </a:pPr>
            <a:r>
              <a:rPr lang="en-GB" dirty="0">
                <a:solidFill>
                  <a:schemeClr val="tx1"/>
                </a:solidFill>
              </a:rPr>
              <a:t>The primary outcome was time to first severe exacerbation</a:t>
            </a:r>
          </a:p>
          <a:p>
            <a:pPr marL="366226" lvl="2" indent="0" defTabSz="468770">
              <a:buFont typeface="Wingdings" panose="05000000000000000000" pitchFamily="2" charset="2"/>
              <a:buNone/>
              <a:defRPr/>
            </a:pPr>
            <a:endParaRPr lang="en-GB" dirty="0">
              <a:solidFill>
                <a:schemeClr val="tx1"/>
              </a:solidFill>
            </a:endParaRPr>
          </a:p>
          <a:p>
            <a:r>
              <a:rPr lang="en-GB" b="1" dirty="0">
                <a:solidFill>
                  <a:schemeClr val="tx1"/>
                </a:solidFill>
              </a:rPr>
              <a:t>Additional points:</a:t>
            </a:r>
          </a:p>
          <a:p>
            <a:pPr marL="175789" indent="-175789">
              <a:buFont typeface="Arial" panose="020B0604020202020204" pitchFamily="34" charset="0"/>
              <a:buChar char="•"/>
            </a:pPr>
            <a:r>
              <a:rPr lang="en-GB" dirty="0">
                <a:solidFill>
                  <a:schemeClr val="tx1"/>
                </a:solidFill>
              </a:rPr>
              <a:t>See back-up slides for information on the designs of each study</a:t>
            </a:r>
          </a:p>
          <a:p>
            <a:pPr marL="175789" indent="-175789">
              <a:buFont typeface="Arial" panose="020B0604020202020204" pitchFamily="34" charset="0"/>
              <a:buChar char="•"/>
            </a:pPr>
            <a:endParaRPr lang="en-GB" dirty="0">
              <a:solidFill>
                <a:schemeClr val="tx1"/>
              </a:solidFill>
            </a:endParaRPr>
          </a:p>
          <a:p>
            <a:r>
              <a:rPr lang="en-GB" b="1" dirty="0">
                <a:solidFill>
                  <a:schemeClr val="tx1"/>
                </a:solidFill>
              </a:rPr>
              <a:t>Full references:</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dirty="0" err="1">
                <a:solidFill>
                  <a:schemeClr val="tx1"/>
                </a:solidFill>
                <a:effectLst/>
                <a:latin typeface="Arial" panose="020B0604020202020204" pitchFamily="34" charset="0"/>
                <a:ea typeface="+mn-ea"/>
                <a:cs typeface="Arial" panose="020B0604020202020204" pitchFamily="34" charset="0"/>
              </a:rPr>
              <a:t>Jorup</a:t>
            </a:r>
            <a:r>
              <a:rPr lang="en-GB" sz="1200" kern="1200" dirty="0">
                <a:solidFill>
                  <a:schemeClr val="tx1"/>
                </a:solidFill>
                <a:effectLst/>
                <a:latin typeface="Arial" panose="020B0604020202020204" pitchFamily="34" charset="0"/>
                <a:ea typeface="+mn-ea"/>
                <a:cs typeface="Arial" panose="020B0604020202020204" pitchFamily="34" charset="0"/>
              </a:rPr>
              <a:t> C, </a:t>
            </a:r>
            <a:r>
              <a:rPr lang="en-GB" sz="1200" kern="1200" dirty="0" err="1">
                <a:solidFill>
                  <a:schemeClr val="tx1"/>
                </a:solidFill>
                <a:effectLst/>
                <a:latin typeface="Arial" panose="020B0604020202020204" pitchFamily="34" charset="0"/>
                <a:ea typeface="+mn-ea"/>
                <a:cs typeface="Arial" panose="020B0604020202020204" pitchFamily="34" charset="0"/>
              </a:rPr>
              <a:t>Lamarca</a:t>
            </a:r>
            <a:r>
              <a:rPr lang="en-GB" sz="1200" kern="1200" dirty="0">
                <a:solidFill>
                  <a:schemeClr val="tx1"/>
                </a:solidFill>
                <a:effectLst/>
                <a:latin typeface="Arial" panose="020B0604020202020204" pitchFamily="34" charset="0"/>
                <a:ea typeface="+mn-ea"/>
                <a:cs typeface="Arial" panose="020B0604020202020204" pitchFamily="34" charset="0"/>
              </a:rPr>
              <a:t> R, Ivanov S,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Inhaled Combined Budesonide-Formoterol as Needed in Mild Asthma. </a:t>
            </a:r>
            <a:r>
              <a:rPr lang="en-GB" sz="1200" i="1" kern="1200" dirty="0">
                <a:solidFill>
                  <a:schemeClr val="tx1"/>
                </a:solidFill>
                <a:effectLst/>
                <a:latin typeface="Arial" panose="020B0604020202020204" pitchFamily="34" charset="0"/>
                <a:ea typeface="+mn-ea"/>
                <a:cs typeface="Arial" panose="020B0604020202020204" pitchFamily="34" charset="0"/>
              </a:rPr>
              <a:t>N </a:t>
            </a:r>
            <a:r>
              <a:rPr lang="en-GB" sz="1200" i="1" kern="1200" dirty="0" err="1">
                <a:solidFill>
                  <a:schemeClr val="tx1"/>
                </a:solidFill>
                <a:effectLst/>
                <a:latin typeface="Arial" panose="020B0604020202020204" pitchFamily="34" charset="0"/>
                <a:ea typeface="+mn-ea"/>
                <a:cs typeface="Arial" panose="020B0604020202020204" pitchFamily="34" charset="0"/>
              </a:rPr>
              <a:t>Engl</a:t>
            </a:r>
            <a:r>
              <a:rPr lang="en-GB" sz="1200" i="1" kern="1200" dirty="0">
                <a:solidFill>
                  <a:schemeClr val="tx1"/>
                </a:solidFill>
                <a:effectLst/>
                <a:latin typeface="Arial" panose="020B0604020202020204" pitchFamily="34" charset="0"/>
                <a:ea typeface="+mn-ea"/>
                <a:cs typeface="Arial" panose="020B0604020202020204" pitchFamily="34" charset="0"/>
              </a:rPr>
              <a:t> J Med. </a:t>
            </a:r>
            <a:r>
              <a:rPr lang="en-GB" sz="1200" kern="1200" dirty="0">
                <a:solidFill>
                  <a:schemeClr val="tx1"/>
                </a:solidFill>
                <a:effectLst/>
                <a:latin typeface="Arial" panose="020B0604020202020204" pitchFamily="34" charset="0"/>
                <a:ea typeface="+mn-ea"/>
                <a:cs typeface="Arial" panose="020B0604020202020204" pitchFamily="34" charset="0"/>
              </a:rPr>
              <a:t>2018;378:1865-1876.</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Bateman </a:t>
            </a:r>
            <a:r>
              <a:rPr lang="en-GB" sz="1200" kern="1200" dirty="0" err="1">
                <a:solidFill>
                  <a:schemeClr val="tx1"/>
                </a:solidFill>
                <a:effectLst/>
                <a:latin typeface="Arial" panose="020B0604020202020204" pitchFamily="34" charset="0"/>
                <a:ea typeface="+mn-ea"/>
                <a:cs typeface="Arial" panose="020B0604020202020204" pitchFamily="34" charset="0"/>
              </a:rPr>
              <a:t>ED,Reddel</a:t>
            </a:r>
            <a:r>
              <a:rPr lang="en-GB" sz="1200" kern="1200" dirty="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dirty="0" err="1">
                <a:solidFill>
                  <a:schemeClr val="tx1"/>
                </a:solidFill>
                <a:effectLst/>
                <a:latin typeface="Arial" panose="020B0604020202020204" pitchFamily="34" charset="0"/>
                <a:ea typeface="+mn-ea"/>
                <a:cs typeface="Arial" panose="020B0604020202020204" pitchFamily="34" charset="0"/>
              </a:rPr>
              <a:t>Jorup</a:t>
            </a:r>
            <a:r>
              <a:rPr lang="en-GB" sz="1200" kern="1200" dirty="0">
                <a:solidFill>
                  <a:schemeClr val="tx1"/>
                </a:solidFill>
                <a:effectLst/>
                <a:latin typeface="Arial" panose="020B0604020202020204" pitchFamily="34" charset="0"/>
                <a:ea typeface="+mn-ea"/>
                <a:cs typeface="Arial" panose="020B0604020202020204" pitchFamily="34" charset="0"/>
              </a:rPr>
              <a:t> C, </a:t>
            </a:r>
            <a:r>
              <a:rPr lang="en-GB" sz="1200" kern="1200" dirty="0" err="1">
                <a:solidFill>
                  <a:schemeClr val="tx1"/>
                </a:solidFill>
                <a:effectLst/>
                <a:latin typeface="Arial" panose="020B0604020202020204" pitchFamily="34" charset="0"/>
                <a:ea typeface="+mn-ea"/>
                <a:cs typeface="Arial" panose="020B0604020202020204" pitchFamily="34" charset="0"/>
              </a:rPr>
              <a:t>Lamarca</a:t>
            </a:r>
            <a:r>
              <a:rPr lang="en-GB" sz="1200" kern="1200" dirty="0">
                <a:solidFill>
                  <a:schemeClr val="tx1"/>
                </a:solidFill>
                <a:effectLst/>
                <a:latin typeface="Arial" panose="020B0604020202020204" pitchFamily="34" charset="0"/>
                <a:ea typeface="+mn-ea"/>
                <a:cs typeface="Arial" panose="020B0604020202020204" pitchFamily="34" charset="0"/>
              </a:rPr>
              <a:t> R, </a:t>
            </a:r>
            <a:r>
              <a:rPr lang="en-GB" sz="1200" kern="1200" dirty="0" err="1">
                <a:solidFill>
                  <a:schemeClr val="tx1"/>
                </a:solidFill>
                <a:effectLst/>
                <a:latin typeface="Arial" panose="020B0604020202020204" pitchFamily="34" charset="0"/>
                <a:ea typeface="+mn-ea"/>
                <a:cs typeface="Arial" panose="020B0604020202020204" pitchFamily="34" charset="0"/>
              </a:rPr>
              <a:t>Siwek-Posluszna</a:t>
            </a:r>
            <a:r>
              <a:rPr lang="en-GB" sz="1200" kern="1200" dirty="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t>
            </a:r>
            <a:r>
              <a:rPr lang="en-GB" sz="1200" i="1" kern="1200" dirty="0">
                <a:solidFill>
                  <a:schemeClr val="tx1"/>
                </a:solidFill>
                <a:effectLst/>
                <a:latin typeface="Arial" panose="020B0604020202020204" pitchFamily="34" charset="0"/>
                <a:ea typeface="+mn-ea"/>
                <a:cs typeface="Arial" panose="020B0604020202020204" pitchFamily="34" charset="0"/>
              </a:rPr>
              <a:t>N </a:t>
            </a:r>
            <a:r>
              <a:rPr lang="en-GB" sz="1200" i="1" kern="1200" dirty="0" err="1">
                <a:solidFill>
                  <a:schemeClr val="tx1"/>
                </a:solidFill>
                <a:effectLst/>
                <a:latin typeface="Arial" panose="020B0604020202020204" pitchFamily="34" charset="0"/>
                <a:ea typeface="+mn-ea"/>
                <a:cs typeface="Arial" panose="020B0604020202020204" pitchFamily="34" charset="0"/>
              </a:rPr>
              <a:t>Engl</a:t>
            </a:r>
            <a:r>
              <a:rPr lang="en-GB" sz="1200" i="1" kern="1200" dirty="0">
                <a:solidFill>
                  <a:schemeClr val="tx1"/>
                </a:solidFill>
                <a:effectLst/>
                <a:latin typeface="Arial" panose="020B0604020202020204" pitchFamily="34" charset="0"/>
                <a:ea typeface="+mn-ea"/>
                <a:cs typeface="Arial" panose="020B0604020202020204" pitchFamily="34" charset="0"/>
              </a:rPr>
              <a:t> J Med. </a:t>
            </a:r>
            <a:r>
              <a:rPr lang="en-GB" sz="1200" kern="1200" dirty="0">
                <a:solidFill>
                  <a:schemeClr val="tx1"/>
                </a:solidFill>
                <a:effectLst/>
                <a:latin typeface="Arial" panose="020B0604020202020204" pitchFamily="34" charset="0"/>
                <a:ea typeface="+mn-ea"/>
                <a:cs typeface="Arial" panose="020B0604020202020204" pitchFamily="34" charset="0"/>
              </a:rPr>
              <a:t>2018;378:1877-1887</a:t>
            </a:r>
            <a:r>
              <a:rPr lang="en-GB" dirty="0">
                <a:solidFill>
                  <a:schemeClr val="tx1"/>
                </a:solidFill>
              </a:rPr>
              <a:t>.</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Beasley R, Holliday M,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Braithwaite I, </a:t>
            </a:r>
            <a:r>
              <a:rPr lang="en-GB" sz="1200" kern="1200" dirty="0" err="1">
                <a:solidFill>
                  <a:schemeClr val="tx1"/>
                </a:solidFill>
                <a:effectLst/>
                <a:latin typeface="Arial" panose="020B0604020202020204" pitchFamily="34" charset="0"/>
                <a:ea typeface="+mn-ea"/>
                <a:cs typeface="Arial" panose="020B0604020202020204" pitchFamily="34" charset="0"/>
              </a:rPr>
              <a:t>Ebmeier</a:t>
            </a:r>
            <a:r>
              <a:rPr lang="en-GB" sz="1200" kern="1200" dirty="0">
                <a:solidFill>
                  <a:schemeClr val="tx1"/>
                </a:solidFill>
                <a:effectLst/>
                <a:latin typeface="Arial" panose="020B0604020202020204" pitchFamily="34" charset="0"/>
                <a:ea typeface="+mn-ea"/>
                <a:cs typeface="Arial" panose="020B0604020202020204" pitchFamily="34" charset="0"/>
              </a:rPr>
              <a:t> S,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dirty="0" err="1">
                <a:solidFill>
                  <a:schemeClr val="tx1"/>
                </a:solidFill>
                <a:effectLst/>
                <a:latin typeface="Arial" panose="020B0604020202020204" pitchFamily="34" charset="0"/>
                <a:ea typeface="+mn-ea"/>
                <a:cs typeface="Arial" panose="020B0604020202020204" pitchFamily="34" charset="0"/>
              </a:rPr>
              <a:t>Papi</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Pavord</a:t>
            </a:r>
            <a:r>
              <a:rPr lang="en-GB" sz="1200" kern="1200" dirty="0">
                <a:solidFill>
                  <a:schemeClr val="tx1"/>
                </a:solidFill>
                <a:effectLst/>
                <a:latin typeface="Arial" panose="020B0604020202020204" pitchFamily="34" charset="0"/>
                <a:ea typeface="+mn-ea"/>
                <a:cs typeface="Arial" panose="020B0604020202020204" pitchFamily="34" charset="0"/>
              </a:rPr>
              <a:t> ID, Williams M, Weatherall M; Novel START Study Team. Controlled Trial of Budesonide-Formoterol as Needed for Mild Asthma. </a:t>
            </a:r>
            <a:r>
              <a:rPr lang="en-GB" sz="1200" i="1" kern="1200" dirty="0">
                <a:solidFill>
                  <a:schemeClr val="tx1"/>
                </a:solidFill>
                <a:effectLst/>
                <a:latin typeface="Arial" panose="020B0604020202020204" pitchFamily="34" charset="0"/>
                <a:ea typeface="+mn-ea"/>
                <a:cs typeface="Arial" panose="020B0604020202020204" pitchFamily="34" charset="0"/>
              </a:rPr>
              <a:t>N </a:t>
            </a:r>
            <a:r>
              <a:rPr lang="en-GB" sz="1200" i="1" kern="1200" dirty="0" err="1">
                <a:solidFill>
                  <a:schemeClr val="tx1"/>
                </a:solidFill>
                <a:effectLst/>
                <a:latin typeface="Arial" panose="020B0604020202020204" pitchFamily="34" charset="0"/>
                <a:ea typeface="+mn-ea"/>
                <a:cs typeface="Arial" panose="020B0604020202020204" pitchFamily="34" charset="0"/>
              </a:rPr>
              <a:t>Engl</a:t>
            </a:r>
            <a:r>
              <a:rPr lang="en-GB" sz="1200" i="1" kern="1200" dirty="0">
                <a:solidFill>
                  <a:schemeClr val="tx1"/>
                </a:solidFill>
                <a:effectLst/>
                <a:latin typeface="Arial" panose="020B0604020202020204" pitchFamily="34" charset="0"/>
                <a:ea typeface="+mn-ea"/>
                <a:cs typeface="Arial" panose="020B0604020202020204" pitchFamily="34" charset="0"/>
              </a:rPr>
              <a:t> J Med. </a:t>
            </a:r>
            <a:r>
              <a:rPr lang="en-GB" sz="1200" kern="1200" dirty="0">
                <a:solidFill>
                  <a:schemeClr val="tx1"/>
                </a:solidFill>
                <a:effectLst/>
                <a:latin typeface="Arial" panose="020B0604020202020204" pitchFamily="34" charset="0"/>
                <a:ea typeface="+mn-ea"/>
                <a:cs typeface="Arial" panose="020B0604020202020204" pitchFamily="34" charset="0"/>
              </a:rPr>
              <a:t>2019;380:2020-2030</a:t>
            </a:r>
            <a:r>
              <a:rPr lang="en-GB" dirty="0">
                <a:solidFill>
                  <a:schemeClr val="tx1"/>
                </a:solidFill>
              </a:rPr>
              <a:t>.</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Hardy J, Baggott, </a:t>
            </a:r>
            <a:r>
              <a:rPr lang="en-GB" sz="1200" kern="1200" dirty="0" err="1">
                <a:solidFill>
                  <a:schemeClr val="tx1"/>
                </a:solidFill>
                <a:effectLst/>
                <a:latin typeface="Arial" panose="020B0604020202020204" pitchFamily="34" charset="0"/>
                <a:ea typeface="+mn-ea"/>
                <a:cs typeface="Arial" panose="020B0604020202020204" pitchFamily="34" charset="0"/>
              </a:rPr>
              <a:t>Fingleton</a:t>
            </a:r>
            <a:r>
              <a:rPr lang="en-GB" sz="1200" kern="1200" dirty="0">
                <a:solidFill>
                  <a:schemeClr val="tx1"/>
                </a:solidFill>
                <a:effectLst/>
                <a:latin typeface="Arial" panose="020B0604020202020204" pitchFamily="34" charset="0"/>
                <a:ea typeface="+mn-ea"/>
                <a:cs typeface="Arial" panose="020B0604020202020204" pitchFamily="34" charset="0"/>
              </a:rPr>
              <a:t> J,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Harwood M, </a:t>
            </a:r>
            <a:r>
              <a:rPr lang="en-GB" sz="1200" kern="1200" dirty="0" err="1">
                <a:solidFill>
                  <a:schemeClr val="tx1"/>
                </a:solidFill>
                <a:effectLst/>
                <a:latin typeface="Arial" panose="020B0604020202020204" pitchFamily="34" charset="0"/>
                <a:ea typeface="+mn-ea"/>
                <a:cs typeface="Arial" panose="020B0604020202020204" pitchFamily="34" charset="0"/>
              </a:rPr>
              <a:t>Corin</a:t>
            </a:r>
            <a:r>
              <a:rPr lang="en-GB" sz="1200" kern="1200" dirty="0">
                <a:solidFill>
                  <a:schemeClr val="tx1"/>
                </a:solidFill>
                <a:effectLst/>
                <a:latin typeface="Arial" panose="020B0604020202020204" pitchFamily="34" charset="0"/>
                <a:ea typeface="+mn-ea"/>
                <a:cs typeface="Arial" panose="020B0604020202020204" pitchFamily="34" charset="0"/>
              </a:rPr>
              <a:t> A, Sparks J, Hall D, Sabbagh D, Mane S, </a:t>
            </a:r>
            <a:r>
              <a:rPr lang="en-GB" sz="1200" kern="1200" dirty="0" err="1">
                <a:solidFill>
                  <a:schemeClr val="tx1"/>
                </a:solidFill>
                <a:effectLst/>
                <a:latin typeface="Arial" panose="020B0604020202020204" pitchFamily="34" charset="0"/>
                <a:ea typeface="+mn-ea"/>
                <a:cs typeface="Arial" panose="020B0604020202020204" pitchFamily="34" charset="0"/>
              </a:rPr>
              <a:t>Vohlidkova</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Martindane</a:t>
            </a:r>
            <a:r>
              <a:rPr lang="en-GB" sz="1200" kern="1200" dirty="0">
                <a:solidFill>
                  <a:schemeClr val="tx1"/>
                </a:solidFill>
                <a:effectLst/>
                <a:latin typeface="Arial" panose="020B0604020202020204" pitchFamily="34" charset="0"/>
                <a:ea typeface="+mn-ea"/>
                <a:cs typeface="Arial" panose="020B0604020202020204" pitchFamily="34" charset="0"/>
              </a:rPr>
              <a:t> J, Williams W, </a:t>
            </a:r>
            <a:r>
              <a:rPr lang="en-GB" sz="1200" kern="1200" dirty="0" err="1">
                <a:solidFill>
                  <a:schemeClr val="tx1"/>
                </a:solidFill>
                <a:effectLst/>
                <a:latin typeface="Arial" panose="020B0604020202020204" pitchFamily="34" charset="0"/>
                <a:ea typeface="+mn-ea"/>
                <a:cs typeface="Arial" panose="020B0604020202020204" pitchFamily="34" charset="0"/>
              </a:rPr>
              <a:t>Shirtcliffe</a:t>
            </a:r>
            <a:r>
              <a:rPr lang="en-GB" sz="1200" kern="1200" dirty="0">
                <a:solidFill>
                  <a:schemeClr val="tx1"/>
                </a:solidFill>
                <a:effectLst/>
                <a:latin typeface="Arial" panose="020B0604020202020204" pitchFamily="34" charset="0"/>
                <a:ea typeface="+mn-ea"/>
                <a:cs typeface="Arial" panose="020B0604020202020204" pitchFamily="34" charset="0"/>
              </a:rPr>
              <a:t> P, Holliday M, Weatherall M, Beasley R. Budesonide–Formoterol Reliever Therapy Vs Maintenance Budesonide Plus Terbutaline Reliever </a:t>
            </a:r>
            <a:r>
              <a:rPr lang="en-GB" sz="1200" kern="1200" dirty="0" err="1">
                <a:solidFill>
                  <a:schemeClr val="tx1"/>
                </a:solidFill>
                <a:effectLst/>
                <a:latin typeface="Arial" panose="020B0604020202020204" pitchFamily="34" charset="0"/>
                <a:ea typeface="+mn-ea"/>
                <a:cs typeface="Arial" panose="020B0604020202020204" pitchFamily="34" charset="0"/>
              </a:rPr>
              <a:t>Thearpy</a:t>
            </a:r>
            <a:r>
              <a:rPr lang="en-GB" sz="1200" kern="1200" dirty="0">
                <a:solidFill>
                  <a:schemeClr val="tx1"/>
                </a:solidFill>
                <a:effectLst/>
                <a:latin typeface="Arial" panose="020B0604020202020204" pitchFamily="34" charset="0"/>
                <a:ea typeface="+mn-ea"/>
                <a:cs typeface="Arial" panose="020B0604020202020204" pitchFamily="34" charset="0"/>
              </a:rPr>
              <a:t> in Adults with Mild to Moderate Asthma: The PRACTICAL Study, an Independent Open-Label Randomised Controlled Trial.  </a:t>
            </a:r>
            <a:r>
              <a:rPr lang="en-GB" sz="1200" i="1" kern="1200" dirty="0">
                <a:solidFill>
                  <a:schemeClr val="tx1"/>
                </a:solidFill>
                <a:effectLst/>
                <a:latin typeface="Arial" panose="020B0604020202020204" pitchFamily="34" charset="0"/>
                <a:ea typeface="+mn-ea"/>
                <a:cs typeface="Arial" panose="020B0604020202020204" pitchFamily="34" charset="0"/>
              </a:rPr>
              <a:t>Lancet. </a:t>
            </a:r>
            <a:r>
              <a:rPr lang="en-GB" sz="1200" kern="1200" dirty="0">
                <a:solidFill>
                  <a:schemeClr val="tx1"/>
                </a:solidFill>
                <a:effectLst/>
                <a:latin typeface="Arial" panose="020B0604020202020204" pitchFamily="34" charset="0"/>
                <a:ea typeface="+mn-ea"/>
                <a:cs typeface="Arial" panose="020B0604020202020204" pitchFamily="34" charset="0"/>
              </a:rPr>
              <a:t>2019. Online publication (ahead of print). </a:t>
            </a:r>
            <a:endParaRPr lang="en-GB" dirty="0">
              <a:solidFill>
                <a:schemeClr val="tx1"/>
              </a:solidFill>
            </a:endParaRPr>
          </a:p>
          <a:p>
            <a:pPr marL="234385" indent="-234385">
              <a:buFont typeface="+mj-lt"/>
              <a:buAutoNum type="arabicPeriod"/>
            </a:pPr>
            <a:r>
              <a:rPr lang="en-GB" altLang="en-US" dirty="0" err="1">
                <a:solidFill>
                  <a:schemeClr val="tx1"/>
                </a:solidFill>
              </a:rPr>
              <a:t>Scicchitano</a:t>
            </a:r>
            <a:r>
              <a:rPr lang="en-GB" altLang="en-US" dirty="0">
                <a:solidFill>
                  <a:schemeClr val="tx1"/>
                </a:solidFill>
              </a:rPr>
              <a:t> R, </a:t>
            </a:r>
            <a:r>
              <a:rPr lang="en-GB" altLang="en-US" dirty="0" err="1">
                <a:solidFill>
                  <a:schemeClr val="tx1"/>
                </a:solidFill>
              </a:rPr>
              <a:t>Aalbers</a:t>
            </a:r>
            <a:r>
              <a:rPr lang="en-GB" altLang="en-US" dirty="0">
                <a:solidFill>
                  <a:schemeClr val="tx1"/>
                </a:solidFill>
              </a:rPr>
              <a:t> R, </a:t>
            </a:r>
            <a:r>
              <a:rPr lang="en-GB" altLang="en-US" dirty="0" err="1">
                <a:solidFill>
                  <a:schemeClr val="tx1"/>
                </a:solidFill>
              </a:rPr>
              <a:t>Ukena</a:t>
            </a:r>
            <a:r>
              <a:rPr lang="en-GB" altLang="en-US" dirty="0">
                <a:solidFill>
                  <a:schemeClr val="tx1"/>
                </a:solidFill>
              </a:rPr>
              <a:t> D, Manjra A, </a:t>
            </a:r>
            <a:r>
              <a:rPr lang="en-GB" altLang="en-US" dirty="0" err="1">
                <a:solidFill>
                  <a:schemeClr val="tx1"/>
                </a:solidFill>
              </a:rPr>
              <a:t>Fouquert</a:t>
            </a:r>
            <a:r>
              <a:rPr lang="en-GB" altLang="en-US" dirty="0">
                <a:solidFill>
                  <a:schemeClr val="tx1"/>
                </a:solidFill>
              </a:rPr>
              <a:t> L, </a:t>
            </a:r>
            <a:r>
              <a:rPr lang="en-GB" altLang="en-US" dirty="0" err="1">
                <a:solidFill>
                  <a:schemeClr val="tx1"/>
                </a:solidFill>
              </a:rPr>
              <a:t>Centanni</a:t>
            </a:r>
            <a:r>
              <a:rPr lang="en-GB" altLang="en-US" dirty="0">
                <a:solidFill>
                  <a:schemeClr val="tx1"/>
                </a:solidFill>
              </a:rPr>
              <a:t> S, Boulet LP, </a:t>
            </a:r>
            <a:r>
              <a:rPr lang="en-GB" altLang="en-US" dirty="0" err="1">
                <a:solidFill>
                  <a:schemeClr val="tx1"/>
                </a:solidFill>
              </a:rPr>
              <a:t>Naya</a:t>
            </a:r>
            <a:r>
              <a:rPr lang="en-GB" altLang="en-US" dirty="0">
                <a:solidFill>
                  <a:schemeClr val="tx1"/>
                </a:solidFill>
              </a:rPr>
              <a:t> IP, Hultquist C. Efficacy and safety of budesonide/formoterol single inhaler therapy versus a higher dose of budesonide in moderate to severe asthma. </a:t>
            </a:r>
            <a:r>
              <a:rPr lang="en-GB" altLang="en-US" i="1" dirty="0" err="1">
                <a:solidFill>
                  <a:schemeClr val="tx1"/>
                </a:solidFill>
              </a:rPr>
              <a:t>Curr</a:t>
            </a:r>
            <a:r>
              <a:rPr lang="en-GB" altLang="en-US" i="1" dirty="0">
                <a:solidFill>
                  <a:schemeClr val="tx1"/>
                </a:solidFill>
              </a:rPr>
              <a:t> Med Res </a:t>
            </a:r>
            <a:r>
              <a:rPr lang="en-GB" altLang="en-US" i="1" dirty="0" err="1">
                <a:solidFill>
                  <a:schemeClr val="tx1"/>
                </a:solidFill>
              </a:rPr>
              <a:t>Opin</a:t>
            </a:r>
            <a:r>
              <a:rPr lang="en-GB" altLang="en-US" i="1" dirty="0">
                <a:solidFill>
                  <a:schemeClr val="tx1"/>
                </a:solidFill>
              </a:rPr>
              <a:t>. </a:t>
            </a:r>
            <a:r>
              <a:rPr lang="en-GB" altLang="en-US" dirty="0">
                <a:solidFill>
                  <a:schemeClr val="tx1"/>
                </a:solidFill>
              </a:rPr>
              <a:t>2004;20:1403-1418.</a:t>
            </a:r>
          </a:p>
          <a:p>
            <a:pPr marL="234385" indent="-234385">
              <a:buFont typeface="+mj-lt"/>
              <a:buAutoNum type="arabicPeriod"/>
            </a:pPr>
            <a:r>
              <a:rPr lang="en-US" sz="1200" dirty="0">
                <a:solidFill>
                  <a:schemeClr val="tx1"/>
                </a:solidFill>
              </a:rPr>
              <a:t>Rabe KF, </a:t>
            </a:r>
            <a:r>
              <a:rPr lang="en-US" sz="1200" dirty="0" err="1">
                <a:solidFill>
                  <a:schemeClr val="tx1"/>
                </a:solidFill>
              </a:rPr>
              <a:t>Pizzichini</a:t>
            </a:r>
            <a:r>
              <a:rPr lang="en-US" sz="1200" dirty="0">
                <a:solidFill>
                  <a:schemeClr val="tx1"/>
                </a:solidFill>
              </a:rPr>
              <a:t> E, </a:t>
            </a:r>
            <a:r>
              <a:rPr lang="en-US" sz="1200" dirty="0" err="1">
                <a:solidFill>
                  <a:schemeClr val="tx1"/>
                </a:solidFill>
              </a:rPr>
              <a:t>Stallberg</a:t>
            </a:r>
            <a:r>
              <a:rPr lang="en-US" sz="1200" dirty="0">
                <a:solidFill>
                  <a:schemeClr val="tx1"/>
                </a:solidFill>
              </a:rPr>
              <a:t> B, et al.  Budesonide/formoterol in a single inhaler for maintenance and relief in mild to moderate asthma. </a:t>
            </a:r>
            <a:r>
              <a:rPr lang="en-US" sz="1200" i="1" dirty="0">
                <a:solidFill>
                  <a:schemeClr val="tx1"/>
                </a:solidFill>
              </a:rPr>
              <a:t>Chest. </a:t>
            </a:r>
            <a:r>
              <a:rPr lang="en-US" sz="1200" dirty="0">
                <a:solidFill>
                  <a:schemeClr val="tx1"/>
                </a:solidFill>
              </a:rPr>
              <a:t>2006;129:246-256</a:t>
            </a:r>
            <a:r>
              <a:rPr lang="en-GB" altLang="en-US" dirty="0">
                <a:solidFill>
                  <a:schemeClr val="tx1"/>
                </a:solidFill>
              </a:rPr>
              <a:t>.</a:t>
            </a:r>
          </a:p>
          <a:p>
            <a:pPr marL="234385" indent="-234385">
              <a:buFont typeface="+mj-lt"/>
              <a:buAutoNum type="arabicPeriod"/>
            </a:pPr>
            <a:r>
              <a:rPr lang="en-US" sz="1200" dirty="0">
                <a:solidFill>
                  <a:schemeClr val="tx1"/>
                </a:solidFill>
              </a:rPr>
              <a:t>O’Byrne PM, Bisgaard H, Godard PP, et al.  Budesonide/formoterol combination therapy as both maintenance and reliever medication in asthma. </a:t>
            </a:r>
            <a:r>
              <a:rPr lang="en-US" sz="1200" i="1" dirty="0">
                <a:solidFill>
                  <a:schemeClr val="tx1"/>
                </a:solidFill>
              </a:rPr>
              <a:t>Am J Respir </a:t>
            </a:r>
            <a:r>
              <a:rPr lang="en-US" sz="1200" i="1" dirty="0" err="1">
                <a:solidFill>
                  <a:schemeClr val="tx1"/>
                </a:solidFill>
              </a:rPr>
              <a:t>Crit</a:t>
            </a:r>
            <a:r>
              <a:rPr lang="en-US" sz="1200" i="1" dirty="0">
                <a:solidFill>
                  <a:schemeClr val="tx1"/>
                </a:solidFill>
              </a:rPr>
              <a:t> Care Med.</a:t>
            </a:r>
            <a:r>
              <a:rPr lang="en-US" sz="1200" dirty="0">
                <a:solidFill>
                  <a:schemeClr val="tx1"/>
                </a:solidFill>
              </a:rPr>
              <a:t> 2005;171:129-136</a:t>
            </a:r>
            <a:r>
              <a:rPr lang="en-GB" altLang="en-US" dirty="0">
                <a:solidFill>
                  <a:schemeClr val="tx1"/>
                </a:solidFill>
              </a:rPr>
              <a:t>.</a:t>
            </a:r>
          </a:p>
          <a:p>
            <a:pPr marL="234385" indent="-234385">
              <a:buFont typeface="+mj-lt"/>
              <a:buAutoNum type="arabicPeriod"/>
            </a:pPr>
            <a:r>
              <a:rPr lang="es-UY" sz="1200" dirty="0" err="1">
                <a:solidFill>
                  <a:schemeClr val="tx1"/>
                </a:solidFill>
              </a:rPr>
              <a:t>Rabe</a:t>
            </a:r>
            <a:r>
              <a:rPr lang="es-UY" sz="1200" dirty="0">
                <a:solidFill>
                  <a:schemeClr val="tx1"/>
                </a:solidFill>
              </a:rPr>
              <a:t> KF, Atienza T, Magyar P, et al.  </a:t>
            </a:r>
            <a:r>
              <a:rPr lang="en-US" sz="1200" dirty="0">
                <a:solidFill>
                  <a:schemeClr val="tx1"/>
                </a:solidFill>
              </a:rPr>
              <a:t>Effect of budesonide in combination with formoterol for reliever therapy in asthma exacerbations: a randomized controlled, double-blind study. </a:t>
            </a:r>
            <a:r>
              <a:rPr lang="en-US" sz="1200" i="1" dirty="0">
                <a:solidFill>
                  <a:schemeClr val="tx1"/>
                </a:solidFill>
              </a:rPr>
              <a:t>Lancet</a:t>
            </a:r>
            <a:r>
              <a:rPr lang="en-US" sz="1200" dirty="0">
                <a:solidFill>
                  <a:schemeClr val="tx1"/>
                </a:solidFill>
              </a:rPr>
              <a:t>. 2006;368:744-753</a:t>
            </a:r>
            <a:r>
              <a:rPr lang="en-GB" dirty="0">
                <a:solidFill>
                  <a:schemeClr val="tx1"/>
                </a:solidFill>
              </a:rPr>
              <a:t>.</a:t>
            </a:r>
          </a:p>
          <a:p>
            <a:pPr marL="234385" indent="-234385">
              <a:buFont typeface="+mj-lt"/>
              <a:buAutoNum type="arabicPeriod"/>
            </a:pPr>
            <a:r>
              <a:rPr lang="en-US" sz="1200" dirty="0">
                <a:solidFill>
                  <a:schemeClr val="tx1"/>
                </a:solidFill>
              </a:rPr>
              <a:t>Kuna P, Peters MJ, Manjra AI, et al.  Effect of budesonide/formoterol maintenance and reliever therapy on asthma exacerbations. </a:t>
            </a:r>
            <a:r>
              <a:rPr lang="en-US" sz="1200" i="1" dirty="0">
                <a:solidFill>
                  <a:schemeClr val="tx1"/>
                </a:solidFill>
              </a:rPr>
              <a:t>Int J Clin </a:t>
            </a:r>
            <a:r>
              <a:rPr lang="en-US" sz="1200" i="1" dirty="0" err="1">
                <a:solidFill>
                  <a:schemeClr val="tx1"/>
                </a:solidFill>
              </a:rPr>
              <a:t>Pract</a:t>
            </a:r>
            <a:r>
              <a:rPr lang="en-US" sz="1200" i="1" dirty="0">
                <a:solidFill>
                  <a:schemeClr val="tx1"/>
                </a:solidFill>
              </a:rPr>
              <a:t>.</a:t>
            </a:r>
            <a:r>
              <a:rPr lang="en-US" sz="1200" dirty="0">
                <a:solidFill>
                  <a:schemeClr val="tx1"/>
                </a:solidFill>
              </a:rPr>
              <a:t> 2007;61:725-736</a:t>
            </a:r>
            <a:r>
              <a:rPr lang="en-GB" dirty="0">
                <a:solidFill>
                  <a:schemeClr val="tx1"/>
                </a:solidFill>
              </a:rPr>
              <a:t>.</a:t>
            </a:r>
          </a:p>
          <a:p>
            <a:pPr marL="234385" indent="-234385">
              <a:buFont typeface="+mj-lt"/>
              <a:buAutoNum type="arabicPeriod"/>
            </a:pPr>
            <a:r>
              <a:rPr lang="en-US" sz="1200" dirty="0">
                <a:solidFill>
                  <a:schemeClr val="tx1"/>
                </a:solidFill>
              </a:rPr>
              <a:t>Bousquet J, Boulet L-P, Peters MJ, et al.  Budesonide/formoterol for maintenance and relief in uncontrolled asthma vs. high-dose salmeterol/fluticasone. </a:t>
            </a:r>
            <a:r>
              <a:rPr lang="en-US" sz="1200" i="1" dirty="0">
                <a:solidFill>
                  <a:schemeClr val="tx1"/>
                </a:solidFill>
              </a:rPr>
              <a:t>Respir Med.</a:t>
            </a:r>
            <a:r>
              <a:rPr lang="en-US" sz="1200" dirty="0">
                <a:solidFill>
                  <a:schemeClr val="tx1"/>
                </a:solidFill>
              </a:rPr>
              <a:t> 2007;101:2437-2446</a:t>
            </a:r>
            <a:r>
              <a:rPr lang="en-GB" dirty="0">
                <a:solidFill>
                  <a:schemeClr val="tx1"/>
                </a:solidFill>
              </a:rPr>
              <a:t>.</a:t>
            </a:r>
            <a:endParaRPr lang="en-GB" b="1" dirty="0">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21</a:t>
            </a:fld>
            <a:endParaRPr lang="en-US"/>
          </a:p>
        </p:txBody>
      </p:sp>
    </p:spTree>
    <p:extLst>
      <p:ext uri="{BB962C8B-B14F-4D97-AF65-F5344CB8AC3E}">
        <p14:creationId xmlns:p14="http://schemas.microsoft.com/office/powerpoint/2010/main" val="22966406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22</a:t>
            </a:fld>
            <a:endParaRPr lang="en-US"/>
          </a:p>
        </p:txBody>
      </p:sp>
    </p:spTree>
    <p:extLst>
      <p:ext uri="{BB962C8B-B14F-4D97-AF65-F5344CB8AC3E}">
        <p14:creationId xmlns:p14="http://schemas.microsoft.com/office/powerpoint/2010/main" val="3342421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5789" indent="-175789">
              <a:buFont typeface="Arial" panose="020B0604020202020204" pitchFamily="34" charset="0"/>
              <a:buChar char="•"/>
            </a:pPr>
            <a:r>
              <a:rPr lang="en-GB">
                <a:solidFill>
                  <a:schemeClr val="tx1"/>
                </a:solidFill>
              </a:rPr>
              <a:t>In SYGMA 1, BUD/FORM used as needed resulted in a 64% lower rate of severe exacerbations than terbutaline used as needed (annualised exacerbation rate 0.07 versus 0.20; rate ratio 0.36; 95% CI 0.27 to 0.49)</a:t>
            </a:r>
            <a:r>
              <a:rPr lang="en-GB" baseline="30000">
                <a:solidFill>
                  <a:schemeClr val="tx1"/>
                </a:solidFill>
              </a:rPr>
              <a:t>1</a:t>
            </a:r>
            <a:endParaRPr lang="en-GB">
              <a:solidFill>
                <a:schemeClr val="tx1"/>
              </a:solidFill>
            </a:endParaRPr>
          </a:p>
          <a:p>
            <a:pPr marL="366227" lvl="1" indent="-180672" defTabSz="468770">
              <a:buFont typeface="Arial" panose="020B0604020202020204" pitchFamily="34" charset="0"/>
              <a:buChar char="–"/>
            </a:pPr>
            <a:r>
              <a:rPr lang="en-GB">
                <a:solidFill>
                  <a:schemeClr val="tx1"/>
                </a:solidFill>
              </a:rPr>
              <a:t>The rates of severe exacerbations in the BUD/FORM as-needed group and the BUD maintenance group did not differ significantly (annualised exacerbation rate 0.07 and 0.09, respectively; rate ratio 0.83; 95% CI 0.59 to 1.16)</a:t>
            </a:r>
          </a:p>
          <a:p>
            <a:pPr marL="366227" lvl="1" indent="-180672" defTabSz="468770">
              <a:buFont typeface="Arial" panose="020B0604020202020204" pitchFamily="34" charset="0"/>
              <a:buChar char="–"/>
            </a:pPr>
            <a:r>
              <a:rPr lang="en-GB">
                <a:solidFill>
                  <a:schemeClr val="tx1"/>
                </a:solidFill>
              </a:rPr>
              <a:t>Rate of severe exacerbation was a secondary outcome in this study </a:t>
            </a:r>
          </a:p>
          <a:p>
            <a:pPr marL="177705" indent="-177705" defTabSz="473879">
              <a:buFont typeface="Arial" panose="020B0604020202020204" pitchFamily="34" charset="0"/>
              <a:buChar char="•"/>
              <a:defRPr/>
            </a:pPr>
            <a:r>
              <a:rPr lang="en-GB">
                <a:solidFill>
                  <a:schemeClr val="tx1"/>
                </a:solidFill>
              </a:rPr>
              <a:t>SYGMA 2 was designed to complement SYGMA 1, while utilising a more pragmatic study design without daily reminders to use maintenance medication</a:t>
            </a:r>
            <a:r>
              <a:rPr lang="en-GB" baseline="30000">
                <a:solidFill>
                  <a:schemeClr val="tx1"/>
                </a:solidFill>
              </a:rPr>
              <a:t>2</a:t>
            </a:r>
          </a:p>
          <a:p>
            <a:pPr marL="366227" lvl="1" indent="-180672" defTabSz="468770">
              <a:buFont typeface="Arial" panose="020B0604020202020204" pitchFamily="34" charset="0"/>
              <a:buChar char="–"/>
              <a:defRPr/>
            </a:pPr>
            <a:r>
              <a:rPr lang="en-GB">
                <a:solidFill>
                  <a:schemeClr val="tx1"/>
                </a:solidFill>
              </a:rPr>
              <a:t>The annualised severe asthma exacerbation rate was 0.11 (95% CI 0.10 to 0.13) for BUD/FORM as needed and 0.12 (95% CI 0.10 to 0.14) in the BUD maintenance group, which showed the noninferiority of BUD/FORM used as needed (rate ratio 0.97 with a 1-sided 95% upper confidence limit of 1.16)</a:t>
            </a:r>
            <a:endParaRPr lang="en-GB" baseline="30000">
              <a:solidFill>
                <a:schemeClr val="tx1"/>
              </a:solidFill>
            </a:endParaRPr>
          </a:p>
          <a:p>
            <a:pPr marL="366227" lvl="1" indent="-180672" defTabSz="468770">
              <a:buFont typeface="Arial" panose="020B0604020202020204" pitchFamily="34" charset="0"/>
              <a:buChar char="–"/>
              <a:defRPr/>
            </a:pPr>
            <a:r>
              <a:rPr lang="en-GB">
                <a:solidFill>
                  <a:schemeClr val="tx1"/>
                </a:solidFill>
              </a:rPr>
              <a:t>There was no between-group difference in time to first severe exacerbation</a:t>
            </a:r>
            <a:endParaRPr lang="en-GB" baseline="30000">
              <a:solidFill>
                <a:schemeClr val="tx1"/>
              </a:solidFill>
            </a:endParaRPr>
          </a:p>
          <a:p>
            <a:pPr marL="177705" indent="-177705" defTabSz="473879">
              <a:buFont typeface="Arial" panose="020B0604020202020204" pitchFamily="34" charset="0"/>
              <a:buChar char="•"/>
              <a:defRPr/>
            </a:pPr>
            <a:endParaRPr lang="en-GB">
              <a:solidFill>
                <a:schemeClr val="tx1"/>
              </a:solidFill>
            </a:endParaRPr>
          </a:p>
          <a:p>
            <a:r>
              <a:rPr lang="en-GB" b="1">
                <a:solidFill>
                  <a:schemeClr val="tx1"/>
                </a:solidFill>
              </a:rPr>
              <a:t>Full references:</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Bateman </a:t>
            </a:r>
            <a:r>
              <a:rPr lang="en-GB" sz="1200" kern="1200" err="1">
                <a:solidFill>
                  <a:schemeClr val="tx1"/>
                </a:solidFill>
                <a:effectLst/>
                <a:latin typeface="Arial" panose="020B0604020202020204" pitchFamily="34" charset="0"/>
                <a:ea typeface="+mn-ea"/>
                <a:cs typeface="Arial" panose="020B0604020202020204" pitchFamily="34" charset="0"/>
              </a:rPr>
              <a:t>ED,Reddel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r>
              <a:rPr lang="en-GB">
                <a:solidFill>
                  <a:schemeClr val="tx1"/>
                </a:solidFill>
              </a:rPr>
              <a:t>.</a:t>
            </a:r>
          </a:p>
        </p:txBody>
      </p:sp>
      <p:sp>
        <p:nvSpPr>
          <p:cNvPr id="4" name="Slide Number Placeholder 3"/>
          <p:cNvSpPr>
            <a:spLocks noGrp="1"/>
          </p:cNvSpPr>
          <p:nvPr>
            <p:ph type="sldNum" sz="quarter" idx="5"/>
          </p:nvPr>
        </p:nvSpPr>
        <p:spPr/>
        <p:txBody>
          <a:bodyPr/>
          <a:lstStyle/>
          <a:p>
            <a:fld id="{FAD751AE-7ABC-314D-AFAD-47B860ED6FFE}" type="slidenum">
              <a:rPr lang="en-US" smtClean="0"/>
              <a:pPr/>
              <a:t>23</a:t>
            </a:fld>
            <a:endParaRPr lang="en-US"/>
          </a:p>
        </p:txBody>
      </p:sp>
    </p:spTree>
    <p:extLst>
      <p:ext uri="{BB962C8B-B14F-4D97-AF65-F5344CB8AC3E}">
        <p14:creationId xmlns:p14="http://schemas.microsoft.com/office/powerpoint/2010/main" val="3606298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5789" indent="-175789">
              <a:buFont typeface="Arial" panose="020B0604020202020204" pitchFamily="34" charset="0"/>
              <a:buChar char="•"/>
            </a:pPr>
            <a:r>
              <a:rPr lang="en-GB">
                <a:solidFill>
                  <a:schemeClr val="tx1"/>
                </a:solidFill>
              </a:rPr>
              <a:t>In SYGMA 1, the change from baseline in ACQ-5 score was in favour of BUD/FORM used as needed versus the terbutaline group (mean difference </a:t>
            </a:r>
            <a:r>
              <a:rPr lang="en-US">
                <a:solidFill>
                  <a:schemeClr val="tx1"/>
                </a:solidFill>
              </a:rPr>
              <a:t>-</a:t>
            </a:r>
            <a:r>
              <a:rPr lang="en-GB">
                <a:solidFill>
                  <a:schemeClr val="tx1"/>
                </a:solidFill>
              </a:rPr>
              <a:t>0.15; 95% CI </a:t>
            </a:r>
            <a:r>
              <a:rPr lang="en-US">
                <a:solidFill>
                  <a:schemeClr val="tx1"/>
                </a:solidFill>
              </a:rPr>
              <a:t>-</a:t>
            </a:r>
            <a:r>
              <a:rPr lang="en-GB">
                <a:solidFill>
                  <a:schemeClr val="tx1"/>
                </a:solidFill>
              </a:rPr>
              <a:t>0.20 to </a:t>
            </a:r>
            <a:r>
              <a:rPr lang="en-US">
                <a:solidFill>
                  <a:schemeClr val="tx1"/>
                </a:solidFill>
              </a:rPr>
              <a:t>-</a:t>
            </a:r>
            <a:r>
              <a:rPr lang="en-GB">
                <a:solidFill>
                  <a:schemeClr val="tx1"/>
                </a:solidFill>
              </a:rPr>
              <a:t>0.11)</a:t>
            </a:r>
            <a:r>
              <a:rPr lang="en-GB" baseline="30000">
                <a:solidFill>
                  <a:schemeClr val="tx1"/>
                </a:solidFill>
              </a:rPr>
              <a:t>1</a:t>
            </a:r>
            <a:endParaRPr lang="en-GB">
              <a:solidFill>
                <a:schemeClr val="tx1"/>
              </a:solidFill>
            </a:endParaRPr>
          </a:p>
          <a:p>
            <a:pPr marL="366227" lvl="1" indent="-180672" defTabSz="468770">
              <a:buFont typeface="Arial" panose="020B0604020202020204" pitchFamily="34" charset="0"/>
              <a:buChar char="–"/>
            </a:pPr>
            <a:r>
              <a:rPr lang="en-GB">
                <a:solidFill>
                  <a:schemeClr val="tx1"/>
                </a:solidFill>
              </a:rPr>
              <a:t>ACQ-5 score was in favour of the BUD maintenance compared with the BUD/FORM as-needed group (mean difference 0.15, 95% CI 0.10 to 0.20)</a:t>
            </a:r>
            <a:r>
              <a:rPr lang="en-GB" baseline="30000">
                <a:solidFill>
                  <a:schemeClr val="tx1"/>
                </a:solidFill>
              </a:rPr>
              <a:t>1</a:t>
            </a:r>
          </a:p>
          <a:p>
            <a:pPr marL="366227" lvl="1" indent="-180672" defTabSz="468770">
              <a:buFont typeface="Arial" panose="020B0604020202020204" pitchFamily="34" charset="0"/>
              <a:buChar char="–"/>
            </a:pPr>
            <a:r>
              <a:rPr lang="en-GB">
                <a:solidFill>
                  <a:schemeClr val="tx1"/>
                </a:solidFill>
              </a:rPr>
              <a:t>In the BUD/FORM as-needed group, 86.3% patients had an improved or a non-clinically important change in ACQ-5 score versus 13.7% who had a worsened score</a:t>
            </a:r>
            <a:r>
              <a:rPr lang="en-GB" baseline="30000">
                <a:solidFill>
                  <a:schemeClr val="tx1"/>
                </a:solidFill>
              </a:rPr>
              <a:t>1</a:t>
            </a:r>
          </a:p>
          <a:p>
            <a:pPr marL="175789" indent="-175789">
              <a:buFont typeface="Arial" panose="020B0604020202020204" pitchFamily="34" charset="0"/>
              <a:buChar char="•"/>
            </a:pPr>
            <a:endParaRPr lang="en-GB">
              <a:solidFill>
                <a:schemeClr val="tx1"/>
              </a:solidFill>
            </a:endParaRPr>
          </a:p>
          <a:p>
            <a:pPr marL="175789" indent="-175789">
              <a:buFont typeface="Arial" panose="020B0604020202020204" pitchFamily="34" charset="0"/>
              <a:buChar char="•"/>
            </a:pPr>
            <a:r>
              <a:rPr lang="en-GB">
                <a:solidFill>
                  <a:schemeClr val="tx1"/>
                </a:solidFill>
              </a:rPr>
              <a:t>In SYGMA 2, the ACQ-5 score decreased over time in each group; the decrease in the BUD/FORM as-needed group was lower than in the BUD maintenance group (mean difference 0.11; 95% CI 0.07 to 0.15)</a:t>
            </a:r>
            <a:r>
              <a:rPr lang="en-GB" baseline="30000">
                <a:solidFill>
                  <a:schemeClr val="tx1"/>
                </a:solidFill>
              </a:rPr>
              <a:t>2</a:t>
            </a:r>
            <a:endParaRPr lang="en-GB">
              <a:solidFill>
                <a:schemeClr val="tx1"/>
              </a:solidFill>
            </a:endParaRPr>
          </a:p>
          <a:p>
            <a:pPr marL="366227" lvl="1" indent="-180672" defTabSz="468770">
              <a:buFont typeface="Arial" panose="020B0604020202020204" pitchFamily="34" charset="0"/>
              <a:buChar char="–"/>
              <a:defRPr/>
            </a:pPr>
            <a:r>
              <a:rPr lang="en-GB">
                <a:solidFill>
                  <a:schemeClr val="tx1"/>
                </a:solidFill>
              </a:rPr>
              <a:t>In the BUD/FORM as-needed group, 83.6% patients had an improved or a non-clinically important change in ACQ-5 score versus 16.5% who had a worsened score</a:t>
            </a:r>
            <a:r>
              <a:rPr lang="en-GB" baseline="30000">
                <a:solidFill>
                  <a:schemeClr val="tx1"/>
                </a:solidFill>
              </a:rPr>
              <a:t>2</a:t>
            </a:r>
          </a:p>
          <a:p>
            <a:pPr marL="175789" indent="-175789">
              <a:buFont typeface="Arial" panose="020B0604020202020204" pitchFamily="34" charset="0"/>
              <a:buChar char="•"/>
            </a:pPr>
            <a:endParaRPr lang="en-GB">
              <a:solidFill>
                <a:schemeClr val="tx1"/>
              </a:solidFill>
            </a:endParaRPr>
          </a:p>
          <a:p>
            <a:r>
              <a:rPr lang="en-GB" b="1">
                <a:solidFill>
                  <a:schemeClr val="tx1"/>
                </a:solidFill>
              </a:rPr>
              <a:t>Full references:</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r>
              <a:rPr lang="en-GB">
                <a:solidFill>
                  <a:schemeClr val="tx1"/>
                </a:solidFill>
              </a:rPr>
              <a:t>. </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Bateman </a:t>
            </a:r>
            <a:r>
              <a:rPr lang="en-GB" sz="1200" kern="1200" err="1">
                <a:solidFill>
                  <a:schemeClr val="tx1"/>
                </a:solidFill>
                <a:effectLst/>
                <a:latin typeface="Arial" panose="020B0604020202020204" pitchFamily="34" charset="0"/>
                <a:ea typeface="+mn-ea"/>
                <a:cs typeface="Arial" panose="020B0604020202020204" pitchFamily="34" charset="0"/>
              </a:rPr>
              <a:t>ED,Reddel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endParaRPr lang="en-GB" b="1">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24</a:t>
            </a:fld>
            <a:endParaRPr lang="en-US"/>
          </a:p>
        </p:txBody>
      </p:sp>
    </p:spTree>
    <p:extLst>
      <p:ext uri="{BB962C8B-B14F-4D97-AF65-F5344CB8AC3E}">
        <p14:creationId xmlns:p14="http://schemas.microsoft.com/office/powerpoint/2010/main" val="36337279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tx1"/>
                </a:solidFill>
              </a:rPr>
              <a:t>Present slide </a:t>
            </a:r>
          </a:p>
          <a:p>
            <a:r>
              <a:rPr lang="en-US">
                <a:solidFill>
                  <a:schemeClr val="tx1"/>
                </a:solidFill>
              </a:rPr>
              <a:t>SYGMA 1</a:t>
            </a:r>
            <a:r>
              <a:rPr lang="en-US" baseline="30000">
                <a:solidFill>
                  <a:schemeClr val="tx1"/>
                </a:solidFill>
              </a:rPr>
              <a:t>1</a:t>
            </a:r>
          </a:p>
          <a:p>
            <a:pPr marL="185555" lvl="1" indent="-185555">
              <a:buFont typeface="Arial" panose="020B0604020202020204" pitchFamily="34" charset="0"/>
              <a:buChar char="•"/>
            </a:pPr>
            <a:r>
              <a:rPr lang="en-US">
                <a:solidFill>
                  <a:schemeClr val="tx1"/>
                </a:solidFill>
              </a:rPr>
              <a:t>The median daily dose of inhaled corticosteroid in the BUD/FORM </a:t>
            </a:r>
            <a:r>
              <a:rPr lang="en-US" err="1">
                <a:solidFill>
                  <a:schemeClr val="tx1"/>
                </a:solidFill>
              </a:rPr>
              <a:t>Turbuhaler</a:t>
            </a:r>
            <a:r>
              <a:rPr lang="en-US">
                <a:solidFill>
                  <a:schemeClr val="tx1"/>
                </a:solidFill>
              </a:rPr>
              <a:t> group was 17% of that in the BUD maintenance group (83% reduction)</a:t>
            </a:r>
          </a:p>
          <a:p>
            <a:pPr marL="185555" lvl="1" indent="-185555">
              <a:buFont typeface="Arial" panose="020B0604020202020204" pitchFamily="34" charset="0"/>
              <a:buChar char="•"/>
            </a:pPr>
            <a:r>
              <a:rPr lang="en-US">
                <a:solidFill>
                  <a:schemeClr val="tx1"/>
                </a:solidFill>
              </a:rPr>
              <a:t>Additional inhaled or systemic corticosteroids for asthma were prescribed to fewer patients in the BUD/FORM </a:t>
            </a:r>
            <a:r>
              <a:rPr lang="en-US" err="1">
                <a:solidFill>
                  <a:schemeClr val="tx1"/>
                </a:solidFill>
              </a:rPr>
              <a:t>Turbuhaler</a:t>
            </a:r>
            <a:r>
              <a:rPr lang="en-US">
                <a:solidFill>
                  <a:schemeClr val="tx1"/>
                </a:solidFill>
              </a:rPr>
              <a:t> as-needed group (12.8%) than in the terbutaline as-needed (27.0%) or BUD maintenance (14.6%) groups</a:t>
            </a:r>
          </a:p>
          <a:p>
            <a:pPr marL="644559" lvl="1" indent="-175789">
              <a:buFont typeface="Arial" panose="020B0604020202020204" pitchFamily="34" charset="0"/>
              <a:buChar char="•"/>
            </a:pPr>
            <a:endParaRPr lang="en-US">
              <a:solidFill>
                <a:schemeClr val="tx1"/>
              </a:solidFill>
            </a:endParaRPr>
          </a:p>
          <a:p>
            <a:r>
              <a:rPr lang="en-US">
                <a:solidFill>
                  <a:schemeClr val="tx1"/>
                </a:solidFill>
              </a:rPr>
              <a:t>SYGMA 2</a:t>
            </a:r>
            <a:r>
              <a:rPr lang="en-US" baseline="30000">
                <a:solidFill>
                  <a:schemeClr val="tx1"/>
                </a:solidFill>
              </a:rPr>
              <a:t>2</a:t>
            </a:r>
          </a:p>
          <a:p>
            <a:pPr marL="185555" lvl="1" indent="-185555">
              <a:buFont typeface="Arial" panose="020B0604020202020204" pitchFamily="34" charset="0"/>
              <a:buChar char="•"/>
            </a:pPr>
            <a:r>
              <a:rPr lang="en-US">
                <a:solidFill>
                  <a:schemeClr val="tx1"/>
                </a:solidFill>
              </a:rPr>
              <a:t>The median daily dose of inhaled corticosteroid was 75% lower in the BUD/FORM </a:t>
            </a:r>
            <a:r>
              <a:rPr lang="en-US" err="1">
                <a:solidFill>
                  <a:schemeClr val="tx1"/>
                </a:solidFill>
              </a:rPr>
              <a:t>Turbuhaler</a:t>
            </a:r>
            <a:r>
              <a:rPr lang="en-US">
                <a:solidFill>
                  <a:schemeClr val="tx1"/>
                </a:solidFill>
              </a:rPr>
              <a:t> group than in the BUD maintenance group</a:t>
            </a:r>
          </a:p>
          <a:p>
            <a:pPr marL="185555" lvl="1" indent="-185555">
              <a:buFont typeface="Arial" panose="020B0604020202020204" pitchFamily="34" charset="0"/>
              <a:buChar char="•"/>
            </a:pPr>
            <a:r>
              <a:rPr lang="en-US">
                <a:solidFill>
                  <a:schemeClr val="tx1"/>
                </a:solidFill>
              </a:rPr>
              <a:t>The percentage of days with inhaled corticosteroid use was lower in the BUD/FORM </a:t>
            </a:r>
            <a:r>
              <a:rPr lang="en-US" err="1">
                <a:solidFill>
                  <a:schemeClr val="tx1"/>
                </a:solidFill>
              </a:rPr>
              <a:t>Turbuhaler</a:t>
            </a:r>
            <a:r>
              <a:rPr lang="en-US">
                <a:solidFill>
                  <a:schemeClr val="tx1"/>
                </a:solidFill>
              </a:rPr>
              <a:t> group than in the BUD maintenance group (30.5% versus 67.9%; 95% CI -39.2 to -35.8)</a:t>
            </a:r>
          </a:p>
          <a:p>
            <a:pPr marL="185555" lvl="1" indent="-185555">
              <a:buFont typeface="Arial" panose="020B0604020202020204" pitchFamily="34" charset="0"/>
              <a:buChar char="•"/>
            </a:pPr>
            <a:r>
              <a:rPr lang="en-US">
                <a:solidFill>
                  <a:schemeClr val="tx1"/>
                </a:solidFill>
              </a:rPr>
              <a:t>The median number of days with systemic corticosteroid treatment was the same in each group (6 days)</a:t>
            </a:r>
          </a:p>
          <a:p>
            <a:endParaRPr lang="en-US" b="1">
              <a:solidFill>
                <a:schemeClr val="tx1"/>
              </a:solidFill>
            </a:endParaRPr>
          </a:p>
          <a:p>
            <a:r>
              <a:rPr lang="en-US" b="1">
                <a:solidFill>
                  <a:schemeClr val="tx1"/>
                </a:solidFill>
              </a:rPr>
              <a:t>Full references:</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r>
              <a:rPr lang="en-GB">
                <a:solidFill>
                  <a:schemeClr val="tx1"/>
                </a:solidFill>
              </a:rPr>
              <a:t>. </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Bateman ED, Reddel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endParaRPr lang="en-GB" b="1">
              <a:solidFill>
                <a:schemeClr val="tx1"/>
              </a:solidFill>
            </a:endParaRPr>
          </a:p>
          <a:p>
            <a:endParaRPr lang="en-US">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25</a:t>
            </a:fld>
            <a:endParaRPr lang="en-US"/>
          </a:p>
        </p:txBody>
      </p:sp>
    </p:spTree>
    <p:extLst>
      <p:ext uri="{BB962C8B-B14F-4D97-AF65-F5344CB8AC3E}">
        <p14:creationId xmlns:p14="http://schemas.microsoft.com/office/powerpoint/2010/main" val="32392658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Present slide</a:t>
            </a:r>
          </a:p>
          <a:p>
            <a:r>
              <a:rPr lang="en-GB" b="1">
                <a:solidFill>
                  <a:schemeClr val="tx1"/>
                </a:solidFill>
              </a:rPr>
              <a:t>Key point:</a:t>
            </a:r>
          </a:p>
          <a:p>
            <a:pPr marL="175789" indent="-175789">
              <a:buFont typeface="Arial" panose="020B0604020202020204" pitchFamily="34" charset="0"/>
              <a:buChar char="•"/>
            </a:pPr>
            <a:r>
              <a:rPr lang="en-GB" b="0">
                <a:solidFill>
                  <a:schemeClr val="tx1"/>
                </a:solidFill>
              </a:rPr>
              <a:t>In SYGMA 1, the proportion of patients without as-needed inhalations was high in all three groups;</a:t>
            </a:r>
            <a:r>
              <a:rPr lang="en-GB" b="0" baseline="30000">
                <a:solidFill>
                  <a:schemeClr val="tx1"/>
                </a:solidFill>
              </a:rPr>
              <a:t>1</a:t>
            </a:r>
            <a:r>
              <a:rPr lang="en-GB" b="0">
                <a:solidFill>
                  <a:schemeClr val="tx1"/>
                </a:solidFill>
              </a:rPr>
              <a:t> similarly, in SYGMA 2, the number of patients without as-needed inhalations was high in both groups</a:t>
            </a:r>
            <a:r>
              <a:rPr lang="en-GB" b="0" baseline="30000">
                <a:solidFill>
                  <a:schemeClr val="tx1"/>
                </a:solidFill>
              </a:rPr>
              <a:t>2</a:t>
            </a:r>
            <a:r>
              <a:rPr lang="en-GB" b="0">
                <a:solidFill>
                  <a:schemeClr val="tx1"/>
                </a:solidFill>
              </a:rPr>
              <a:t> </a:t>
            </a:r>
          </a:p>
          <a:p>
            <a:endParaRPr lang="en-GB" b="0">
              <a:solidFill>
                <a:schemeClr val="tx1"/>
              </a:solidFill>
            </a:endParaRPr>
          </a:p>
          <a:p>
            <a:r>
              <a:rPr lang="en-GB" b="1">
                <a:solidFill>
                  <a:schemeClr val="tx1"/>
                </a:solidFill>
              </a:rPr>
              <a:t>Full references: </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AstraZeneca </a:t>
            </a:r>
            <a:r>
              <a:rPr lang="en-US">
                <a:solidFill>
                  <a:schemeClr val="tx1"/>
                </a:solidFill>
              </a:rPr>
              <a:t>Pharmaceuticals LP. Data on file. SD-3010-ALL-0016.</a:t>
            </a:r>
            <a:endParaRPr lang="en-GB" sz="1200" kern="1200">
              <a:solidFill>
                <a:schemeClr val="tx1"/>
              </a:solidFill>
              <a:effectLst/>
              <a:latin typeface="Arial" panose="020B0604020202020204" pitchFamily="34" charset="0"/>
              <a:ea typeface="+mn-ea"/>
              <a:cs typeface="Arial" panose="020B0604020202020204" pitchFamily="34" charset="0"/>
            </a:endParaRP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Bateman ED, </a:t>
            </a:r>
            <a:r>
              <a:rPr lang="en-GB" sz="1200" kern="1200" err="1">
                <a:solidFill>
                  <a:schemeClr val="tx1"/>
                </a:solidFill>
                <a:effectLst/>
                <a:latin typeface="Arial" panose="020B0604020202020204" pitchFamily="34" charset="0"/>
                <a:ea typeface="+mn-ea"/>
                <a:cs typeface="Arial" panose="020B0604020202020204" pitchFamily="34" charset="0"/>
              </a:rPr>
              <a:t>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Engl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endParaRPr lang="en-GB" b="1">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26</a:t>
            </a:fld>
            <a:endParaRPr lang="en-US"/>
          </a:p>
        </p:txBody>
      </p:sp>
    </p:spTree>
    <p:extLst>
      <p:ext uri="{BB962C8B-B14F-4D97-AF65-F5344CB8AC3E}">
        <p14:creationId xmlns:p14="http://schemas.microsoft.com/office/powerpoint/2010/main" val="11184928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9351" indent="-179351">
              <a:buFont typeface="Arial" panose="020B0604020202020204" pitchFamily="34" charset="0"/>
              <a:buChar char="•"/>
            </a:pPr>
            <a:r>
              <a:rPr lang="en-GB" b="0">
                <a:solidFill>
                  <a:schemeClr val="tx1"/>
                </a:solidFill>
              </a:rPr>
              <a:t>Novel START was a 52-week, randomised, open-label, multicentre, parallel-group, controlled study comparing BUD/FORM Turbuhaler used as needed with </a:t>
            </a:r>
            <a:r>
              <a:rPr lang="en-GB" b="0" err="1">
                <a:solidFill>
                  <a:schemeClr val="tx1"/>
                </a:solidFill>
              </a:rPr>
              <a:t>albuterol</a:t>
            </a:r>
            <a:r>
              <a:rPr lang="en-GB" b="0">
                <a:solidFill>
                  <a:schemeClr val="tx1"/>
                </a:solidFill>
              </a:rPr>
              <a:t> as needed (with and without BUD maintenance) in patients with mild asthma</a:t>
            </a:r>
            <a:endParaRPr lang="en-GB" b="0" baseline="30000">
              <a:solidFill>
                <a:schemeClr val="tx1"/>
              </a:solidFill>
            </a:endParaRPr>
          </a:p>
          <a:p>
            <a:pPr marL="179351" indent="-179351">
              <a:buFont typeface="Arial" panose="020B0604020202020204" pitchFamily="34" charset="0"/>
              <a:buChar char="•"/>
            </a:pPr>
            <a:r>
              <a:rPr lang="en-US" b="0">
                <a:solidFill>
                  <a:schemeClr val="tx1"/>
                </a:solidFill>
              </a:rPr>
              <a:t>This open-label study was designed to address two potential ‘real-world’ advantages of an anti-inflammatory reliever (</a:t>
            </a:r>
            <a:r>
              <a:rPr lang="en-US" b="0" err="1">
                <a:solidFill>
                  <a:schemeClr val="tx1"/>
                </a:solidFill>
              </a:rPr>
              <a:t>ie</a:t>
            </a:r>
            <a:r>
              <a:rPr lang="en-US" b="0">
                <a:solidFill>
                  <a:schemeClr val="tx1"/>
                </a:solidFill>
              </a:rPr>
              <a:t> the use of a single inhaler and no requirement for regular inhaler use)</a:t>
            </a:r>
            <a:endParaRPr lang="en-GB">
              <a:solidFill>
                <a:schemeClr val="tx1"/>
              </a:solidFill>
            </a:endParaRPr>
          </a:p>
          <a:p>
            <a:pPr marL="175789" indent="-175789">
              <a:buFont typeface="Arial" panose="020B0604020202020204" pitchFamily="34" charset="0"/>
              <a:buChar char="•"/>
            </a:pPr>
            <a:r>
              <a:rPr lang="en-GB">
                <a:solidFill>
                  <a:schemeClr val="tx1"/>
                </a:solidFill>
              </a:rPr>
              <a:t>The primary endpoint, </a:t>
            </a:r>
            <a:r>
              <a:rPr lang="en-US">
                <a:solidFill>
                  <a:schemeClr val="tx1"/>
                </a:solidFill>
              </a:rPr>
              <a:t>the </a:t>
            </a:r>
            <a:r>
              <a:rPr lang="en-US" err="1">
                <a:solidFill>
                  <a:schemeClr val="tx1"/>
                </a:solidFill>
              </a:rPr>
              <a:t>annualised</a:t>
            </a:r>
            <a:r>
              <a:rPr lang="en-US">
                <a:solidFill>
                  <a:schemeClr val="tx1"/>
                </a:solidFill>
              </a:rPr>
              <a:t> rate of exacerbations, was lower with BUD/FORM </a:t>
            </a:r>
            <a:r>
              <a:rPr lang="en-US" err="1">
                <a:solidFill>
                  <a:schemeClr val="tx1"/>
                </a:solidFill>
              </a:rPr>
              <a:t>Turbuhaler</a:t>
            </a:r>
            <a:r>
              <a:rPr lang="en-US">
                <a:solidFill>
                  <a:schemeClr val="tx1"/>
                </a:solidFill>
              </a:rPr>
              <a:t> as needed compared with albuterol as needed (0.195 versus 0.400)</a:t>
            </a:r>
            <a:r>
              <a:rPr lang="en-US" b="1">
                <a:solidFill>
                  <a:schemeClr val="tx1"/>
                </a:solidFill>
              </a:rPr>
              <a:t> </a:t>
            </a:r>
            <a:endParaRPr lang="en-US">
              <a:solidFill>
                <a:schemeClr val="tx1"/>
              </a:solidFill>
            </a:endParaRPr>
          </a:p>
          <a:p>
            <a:pPr marL="177705" indent="-177705">
              <a:buFont typeface="Arial" panose="020B0604020202020204" pitchFamily="34" charset="0"/>
              <a:buChar char="•"/>
            </a:pPr>
            <a:r>
              <a:rPr lang="en-US">
                <a:solidFill>
                  <a:schemeClr val="tx1"/>
                </a:solidFill>
              </a:rPr>
              <a:t>There was no difference in </a:t>
            </a:r>
            <a:r>
              <a:rPr lang="en-US" err="1">
                <a:solidFill>
                  <a:schemeClr val="tx1"/>
                </a:solidFill>
              </a:rPr>
              <a:t>annualised</a:t>
            </a:r>
            <a:r>
              <a:rPr lang="en-US">
                <a:solidFill>
                  <a:schemeClr val="tx1"/>
                </a:solidFill>
              </a:rPr>
              <a:t> rate of exacerbations between BUD/FORM </a:t>
            </a:r>
            <a:r>
              <a:rPr lang="en-US" err="1">
                <a:solidFill>
                  <a:schemeClr val="tx1"/>
                </a:solidFill>
              </a:rPr>
              <a:t>Turbuhaler</a:t>
            </a:r>
            <a:r>
              <a:rPr lang="en-US">
                <a:solidFill>
                  <a:schemeClr val="tx1"/>
                </a:solidFill>
              </a:rPr>
              <a:t> as needed and BUD maintenance (0.195 versus 0.175)</a:t>
            </a:r>
            <a:endParaRPr lang="en-GB">
              <a:solidFill>
                <a:schemeClr val="tx1"/>
              </a:solidFill>
            </a:endParaRPr>
          </a:p>
          <a:p>
            <a:pPr marL="179351" indent="-179351" defTabSz="473879">
              <a:buFont typeface="Arial" panose="020B0604020202020204" pitchFamily="34" charset="0"/>
              <a:buChar char="•"/>
              <a:defRPr/>
            </a:pPr>
            <a:endParaRPr lang="en-GB">
              <a:solidFill>
                <a:schemeClr val="tx1"/>
              </a:solidFill>
            </a:endParaRPr>
          </a:p>
          <a:p>
            <a:r>
              <a:rPr lang="en-US" b="1">
                <a:solidFill>
                  <a:schemeClr val="tx1"/>
                </a:solidFill>
              </a:rPr>
              <a:t>Full reference: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a:solidFill>
                  <a:schemeClr val="tx1"/>
                </a:solidFill>
                <a:effectLst/>
                <a:latin typeface="Arial" panose="020B0604020202020204" pitchFamily="34" charset="0"/>
                <a:ea typeface="+mn-ea"/>
                <a:cs typeface="Arial" panose="020B0604020202020204" pitchFamily="34" charset="0"/>
              </a:rPr>
              <a:t>Beasley R, Holliday M, Reddel HK, Braithwaite I, </a:t>
            </a:r>
            <a:r>
              <a:rPr lang="en-GB" sz="1200" kern="1200" err="1">
                <a:solidFill>
                  <a:schemeClr val="tx1"/>
                </a:solidFill>
                <a:effectLst/>
                <a:latin typeface="Arial" panose="020B0604020202020204" pitchFamily="34" charset="0"/>
                <a:ea typeface="+mn-ea"/>
                <a:cs typeface="Arial" panose="020B0604020202020204" pitchFamily="34" charset="0"/>
              </a:rPr>
              <a:t>Ebmeier</a:t>
            </a:r>
            <a:r>
              <a:rPr lang="en-GB" sz="1200" kern="1200">
                <a:solidFill>
                  <a:schemeClr val="tx1"/>
                </a:solidFill>
                <a:effectLst/>
                <a:latin typeface="Arial" panose="020B0604020202020204" pitchFamily="34" charset="0"/>
                <a:ea typeface="+mn-ea"/>
                <a:cs typeface="Arial" panose="020B0604020202020204" pitchFamily="34" charset="0"/>
              </a:rPr>
              <a:t> S, </a:t>
            </a:r>
            <a:r>
              <a:rPr lang="en-GB" sz="1200" kern="1200" err="1">
                <a:solidFill>
                  <a:schemeClr val="tx1"/>
                </a:solidFill>
                <a:effectLst/>
                <a:latin typeface="Arial" panose="020B0604020202020204" pitchFamily="34" charset="0"/>
                <a:ea typeface="+mn-ea"/>
                <a:cs typeface="Arial" panose="020B0604020202020204" pitchFamily="34" charset="0"/>
              </a:rPr>
              <a:t>Hancox</a:t>
            </a:r>
            <a:r>
              <a:rPr lang="en-GB" sz="1200" kern="120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err="1">
                <a:solidFill>
                  <a:schemeClr val="tx1"/>
                </a:solidFill>
                <a:effectLst/>
                <a:latin typeface="Arial" panose="020B0604020202020204" pitchFamily="34" charset="0"/>
                <a:ea typeface="+mn-ea"/>
                <a:cs typeface="Arial" panose="020B0604020202020204" pitchFamily="34" charset="0"/>
              </a:rPr>
              <a:t>Papi</a:t>
            </a:r>
            <a:r>
              <a:rPr lang="en-GB" sz="1200" kern="1200">
                <a:solidFill>
                  <a:schemeClr val="tx1"/>
                </a:solidFill>
                <a:effectLst/>
                <a:latin typeface="Arial" panose="020B0604020202020204" pitchFamily="34" charset="0"/>
                <a:ea typeface="+mn-ea"/>
                <a:cs typeface="Arial" panose="020B0604020202020204" pitchFamily="34" charset="0"/>
              </a:rPr>
              <a:t> A, Pavord ID, Williams M, Weatherall M; Novel START Study Team. Controlled Trial of Budesonide-Formoterol as Needed for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2019;380:2020-2030</a:t>
            </a:r>
            <a:r>
              <a:rPr lang="en-GB">
                <a:solidFill>
                  <a:schemeClr val="tx1"/>
                </a:solidFill>
              </a:rPr>
              <a:t>.</a:t>
            </a:r>
          </a:p>
        </p:txBody>
      </p:sp>
      <p:sp>
        <p:nvSpPr>
          <p:cNvPr id="4" name="Slide Number Placeholder 3"/>
          <p:cNvSpPr>
            <a:spLocks noGrp="1"/>
          </p:cNvSpPr>
          <p:nvPr>
            <p:ph type="sldNum" sz="quarter" idx="5"/>
          </p:nvPr>
        </p:nvSpPr>
        <p:spPr/>
        <p:txBody>
          <a:bodyPr/>
          <a:lstStyle/>
          <a:p>
            <a:fld id="{FAD751AE-7ABC-314D-AFAD-47B860ED6FFE}" type="slidenum">
              <a:rPr lang="en-US" smtClean="0"/>
              <a:pPr/>
              <a:t>27</a:t>
            </a:fld>
            <a:endParaRPr lang="en-US"/>
          </a:p>
        </p:txBody>
      </p:sp>
    </p:spTree>
    <p:extLst>
      <p:ext uri="{BB962C8B-B14F-4D97-AF65-F5344CB8AC3E}">
        <p14:creationId xmlns:p14="http://schemas.microsoft.com/office/powerpoint/2010/main" val="22401299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9351" indent="-179351">
              <a:buFont typeface="Arial" panose="020B0604020202020204" pitchFamily="34" charset="0"/>
              <a:buChar char="•"/>
            </a:pPr>
            <a:r>
              <a:rPr lang="en-GB" b="0">
                <a:solidFill>
                  <a:schemeClr val="tx1"/>
                </a:solidFill>
              </a:rPr>
              <a:t>Novel START was a 52-week, randomised, open-label, multicentre, parallel-group, controlled study comparing BUD/FORM </a:t>
            </a:r>
            <a:r>
              <a:rPr lang="en-GB" b="0" err="1">
                <a:solidFill>
                  <a:schemeClr val="tx1"/>
                </a:solidFill>
              </a:rPr>
              <a:t>Turbuhaler</a:t>
            </a:r>
            <a:r>
              <a:rPr lang="en-GB" b="0">
                <a:solidFill>
                  <a:schemeClr val="tx1"/>
                </a:solidFill>
              </a:rPr>
              <a:t> used as needed with </a:t>
            </a:r>
            <a:r>
              <a:rPr lang="en-GB" b="0" err="1">
                <a:solidFill>
                  <a:schemeClr val="tx1"/>
                </a:solidFill>
              </a:rPr>
              <a:t>albuterol</a:t>
            </a:r>
            <a:r>
              <a:rPr lang="en-GB" b="0">
                <a:solidFill>
                  <a:schemeClr val="tx1"/>
                </a:solidFill>
              </a:rPr>
              <a:t> as needed (with and without BUD maintenance) in patients with mild asthma</a:t>
            </a:r>
            <a:endParaRPr lang="en-GB" b="0" baseline="30000">
              <a:solidFill>
                <a:schemeClr val="tx1"/>
              </a:solidFill>
            </a:endParaRPr>
          </a:p>
          <a:p>
            <a:pPr marL="179351" indent="-179351">
              <a:buFont typeface="Arial" panose="020B0604020202020204" pitchFamily="34" charset="0"/>
              <a:buChar char="•"/>
            </a:pPr>
            <a:r>
              <a:rPr lang="en-US" b="0">
                <a:solidFill>
                  <a:schemeClr val="tx1"/>
                </a:solidFill>
              </a:rPr>
              <a:t>This open-label study was designed to address two potential ‘real-world’ advantages of an anti-inflammatory reliever (</a:t>
            </a:r>
            <a:r>
              <a:rPr lang="en-US" b="0" err="1">
                <a:solidFill>
                  <a:schemeClr val="tx1"/>
                </a:solidFill>
              </a:rPr>
              <a:t>ie</a:t>
            </a:r>
            <a:r>
              <a:rPr lang="en-US" b="0">
                <a:solidFill>
                  <a:schemeClr val="tx1"/>
                </a:solidFill>
              </a:rPr>
              <a:t> the use of a single inhaler and no requirement for regular inhaler use)</a:t>
            </a:r>
            <a:endParaRPr lang="en-US" b="0" baseline="30000">
              <a:solidFill>
                <a:schemeClr val="tx1"/>
              </a:solidFill>
            </a:endParaRPr>
          </a:p>
          <a:p>
            <a:pPr marL="179351" indent="-179351" defTabSz="473879">
              <a:buFont typeface="Arial" panose="020B0604020202020204" pitchFamily="34" charset="0"/>
              <a:buChar char="•"/>
              <a:defRPr/>
            </a:pPr>
            <a:r>
              <a:rPr lang="en-GB" b="0">
                <a:solidFill>
                  <a:schemeClr val="tx1"/>
                </a:solidFill>
              </a:rPr>
              <a:t>The number of severe exacerbations with BUD/FORM </a:t>
            </a:r>
            <a:r>
              <a:rPr lang="en-GB" b="0" err="1">
                <a:solidFill>
                  <a:schemeClr val="tx1"/>
                </a:solidFill>
              </a:rPr>
              <a:t>Turbuhaler</a:t>
            </a:r>
            <a:r>
              <a:rPr lang="en-GB" b="0">
                <a:solidFill>
                  <a:schemeClr val="tx1"/>
                </a:solidFill>
              </a:rPr>
              <a:t> as needed was 60% lower than with </a:t>
            </a:r>
            <a:r>
              <a:rPr lang="en-GB" b="0" err="1">
                <a:solidFill>
                  <a:schemeClr val="tx1"/>
                </a:solidFill>
              </a:rPr>
              <a:t>albuterol</a:t>
            </a:r>
            <a:r>
              <a:rPr lang="en-GB" b="0">
                <a:solidFill>
                  <a:schemeClr val="tx1"/>
                </a:solidFill>
              </a:rPr>
              <a:t> as needed (9 versus 23) and 56% lower than with BUD maintenance (9 versus 21)</a:t>
            </a:r>
          </a:p>
          <a:p>
            <a:endParaRPr lang="en-US" b="1">
              <a:solidFill>
                <a:schemeClr val="tx1"/>
              </a:solidFill>
            </a:endParaRPr>
          </a:p>
          <a:p>
            <a:r>
              <a:rPr lang="en-US" b="1">
                <a:solidFill>
                  <a:schemeClr val="tx1"/>
                </a:solidFill>
              </a:rPr>
              <a:t>Full reference: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a:solidFill>
                  <a:schemeClr val="tx1"/>
                </a:solidFill>
                <a:effectLst/>
                <a:latin typeface="Arial" panose="020B0604020202020204" pitchFamily="34" charset="0"/>
                <a:ea typeface="+mn-ea"/>
                <a:cs typeface="Arial" panose="020B0604020202020204" pitchFamily="34" charset="0"/>
              </a:rPr>
              <a:t>Beasley R, Holliday M, Reddel HK, Braithwaite I, </a:t>
            </a:r>
            <a:r>
              <a:rPr lang="en-GB" sz="1200" kern="1200" err="1">
                <a:solidFill>
                  <a:schemeClr val="tx1"/>
                </a:solidFill>
                <a:effectLst/>
                <a:latin typeface="Arial" panose="020B0604020202020204" pitchFamily="34" charset="0"/>
                <a:ea typeface="+mn-ea"/>
                <a:cs typeface="Arial" panose="020B0604020202020204" pitchFamily="34" charset="0"/>
              </a:rPr>
              <a:t>Ebmeier</a:t>
            </a:r>
            <a:r>
              <a:rPr lang="en-GB" sz="1200" kern="1200">
                <a:solidFill>
                  <a:schemeClr val="tx1"/>
                </a:solidFill>
                <a:effectLst/>
                <a:latin typeface="Arial" panose="020B0604020202020204" pitchFamily="34" charset="0"/>
                <a:ea typeface="+mn-ea"/>
                <a:cs typeface="Arial" panose="020B0604020202020204" pitchFamily="34" charset="0"/>
              </a:rPr>
              <a:t> S, </a:t>
            </a:r>
            <a:r>
              <a:rPr lang="en-GB" sz="1200" kern="1200" err="1">
                <a:solidFill>
                  <a:schemeClr val="tx1"/>
                </a:solidFill>
                <a:effectLst/>
                <a:latin typeface="Arial" panose="020B0604020202020204" pitchFamily="34" charset="0"/>
                <a:ea typeface="+mn-ea"/>
                <a:cs typeface="Arial" panose="020B0604020202020204" pitchFamily="34" charset="0"/>
              </a:rPr>
              <a:t>Hancox</a:t>
            </a:r>
            <a:r>
              <a:rPr lang="en-GB" sz="1200" kern="120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err="1">
                <a:solidFill>
                  <a:schemeClr val="tx1"/>
                </a:solidFill>
                <a:effectLst/>
                <a:latin typeface="Arial" panose="020B0604020202020204" pitchFamily="34" charset="0"/>
                <a:ea typeface="+mn-ea"/>
                <a:cs typeface="Arial" panose="020B0604020202020204" pitchFamily="34" charset="0"/>
              </a:rPr>
              <a:t>Papi</a:t>
            </a:r>
            <a:r>
              <a:rPr lang="en-GB" sz="1200" kern="1200">
                <a:solidFill>
                  <a:schemeClr val="tx1"/>
                </a:solidFill>
                <a:effectLst/>
                <a:latin typeface="Arial" panose="020B0604020202020204" pitchFamily="34" charset="0"/>
                <a:ea typeface="+mn-ea"/>
                <a:cs typeface="Arial" panose="020B0604020202020204" pitchFamily="34" charset="0"/>
              </a:rPr>
              <a:t> A, Pavord ID, Williams M, Weatherall M; Novel START Study Team. Controlled Trial of Budesonide-Formoterol as Needed for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2019;380:2020-2030</a:t>
            </a:r>
            <a:r>
              <a:rPr lang="en-GB">
                <a:solidFill>
                  <a:schemeClr val="tx1"/>
                </a:solidFill>
              </a:rPr>
              <a:t>.</a:t>
            </a:r>
          </a:p>
        </p:txBody>
      </p:sp>
      <p:sp>
        <p:nvSpPr>
          <p:cNvPr id="4" name="Slide Number Placeholder 3"/>
          <p:cNvSpPr>
            <a:spLocks noGrp="1"/>
          </p:cNvSpPr>
          <p:nvPr>
            <p:ph type="sldNum" sz="quarter" idx="5"/>
          </p:nvPr>
        </p:nvSpPr>
        <p:spPr/>
        <p:txBody>
          <a:bodyPr/>
          <a:lstStyle/>
          <a:p>
            <a:fld id="{FAD751AE-7ABC-314D-AFAD-47B860ED6FFE}" type="slidenum">
              <a:rPr lang="en-US" smtClean="0"/>
              <a:pPr/>
              <a:t>28</a:t>
            </a:fld>
            <a:endParaRPr lang="en-US"/>
          </a:p>
        </p:txBody>
      </p:sp>
    </p:spTree>
    <p:extLst>
      <p:ext uri="{BB962C8B-B14F-4D97-AF65-F5344CB8AC3E}">
        <p14:creationId xmlns:p14="http://schemas.microsoft.com/office/powerpoint/2010/main" val="472457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chemeClr val="tx1"/>
                </a:solidFill>
              </a:rPr>
              <a:t>Key points:</a:t>
            </a:r>
          </a:p>
          <a:p>
            <a:pPr marL="175789" indent="-175789" defTabSz="473879">
              <a:buFont typeface="Arial" panose="020B0604020202020204" pitchFamily="34" charset="0"/>
              <a:buChar char="•"/>
              <a:defRPr/>
            </a:pPr>
            <a:r>
              <a:rPr lang="en-GB" dirty="0">
                <a:solidFill>
                  <a:schemeClr val="tx1"/>
                </a:solidFill>
              </a:rPr>
              <a:t>PRACTICAL was an independently funded, open-label study using a pragmatic design conducted at 15 sites in New Zealand</a:t>
            </a:r>
          </a:p>
          <a:p>
            <a:pPr marL="175789" indent="-175789" defTabSz="473879">
              <a:buFont typeface="Arial" panose="020B0604020202020204" pitchFamily="34" charset="0"/>
              <a:buChar char="•"/>
              <a:defRPr/>
            </a:pPr>
            <a:r>
              <a:rPr lang="en-GB" dirty="0">
                <a:solidFill>
                  <a:schemeClr val="tx1"/>
                </a:solidFill>
              </a:rPr>
              <a:t>Patients were adults aged between 18 and 75 years with a self-reported doctor’s diagnosis of asthma; patients were taking SABA reliever therapy alone or together with low-to-moderate doses of ICS 12 weeks prior to randomisation </a:t>
            </a:r>
          </a:p>
          <a:p>
            <a:pPr marL="175789" indent="-175789" defTabSz="473879">
              <a:buFont typeface="Arial" panose="020B0604020202020204" pitchFamily="34" charset="0"/>
              <a:buChar char="•"/>
              <a:defRPr/>
            </a:pPr>
            <a:r>
              <a:rPr lang="en-GB" dirty="0">
                <a:solidFill>
                  <a:schemeClr val="tx1"/>
                </a:solidFill>
              </a:rPr>
              <a:t>The primary endpoint, severe exacerbation rate expressed as the number of severe exacerbations per patient per year, was lower with BUD/FORM Turbuhaler as needed versus maintenance BUD (0.119 versus 0.172; relative rate, 0.69; 95% CI 0.48,1.0; P=0.049)</a:t>
            </a:r>
          </a:p>
          <a:p>
            <a:pPr marL="175789" indent="-175789" defTabSz="473879">
              <a:buFont typeface="Arial" panose="020B0604020202020204" pitchFamily="34" charset="0"/>
              <a:buChar char="•"/>
              <a:defRPr/>
            </a:pPr>
            <a:r>
              <a:rPr lang="en-GB" dirty="0">
                <a:solidFill>
                  <a:schemeClr val="tx1"/>
                </a:solidFill>
              </a:rPr>
              <a:t>Secondary endpoint included ACQ-5, which showed no differences across all time points between BUD/FORM Turbuhaler as needed and maintenance BUD. </a:t>
            </a:r>
          </a:p>
          <a:p>
            <a:pPr marL="0" indent="0" defTabSz="473879">
              <a:buFont typeface="Arial" panose="020B0604020202020204" pitchFamily="34" charset="0"/>
              <a:buNone/>
              <a:defRPr/>
            </a:pPr>
            <a:endParaRPr lang="en-GB" dirty="0">
              <a:solidFill>
                <a:schemeClr val="tx1"/>
              </a:solidFill>
            </a:endParaRPr>
          </a:p>
          <a:p>
            <a:r>
              <a:rPr lang="en-CA" sz="1200" b="1" dirty="0">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Arial" panose="020B0604020202020204" pitchFamily="34" charset="0"/>
                <a:ea typeface="+mn-ea"/>
                <a:cs typeface="Arial" panose="020B0604020202020204" pitchFamily="34" charset="0"/>
              </a:rPr>
              <a:t>Hardy J, Baggott, </a:t>
            </a:r>
            <a:r>
              <a:rPr lang="en-GB" sz="1200" kern="1200" dirty="0" err="1">
                <a:solidFill>
                  <a:schemeClr val="tx1"/>
                </a:solidFill>
                <a:effectLst/>
                <a:latin typeface="Arial" panose="020B0604020202020204" pitchFamily="34" charset="0"/>
                <a:ea typeface="+mn-ea"/>
                <a:cs typeface="Arial" panose="020B0604020202020204" pitchFamily="34" charset="0"/>
              </a:rPr>
              <a:t>Fingleton</a:t>
            </a:r>
            <a:r>
              <a:rPr lang="en-GB" sz="1200" kern="1200" dirty="0">
                <a:solidFill>
                  <a:schemeClr val="tx1"/>
                </a:solidFill>
                <a:effectLst/>
                <a:latin typeface="Arial" panose="020B0604020202020204" pitchFamily="34" charset="0"/>
                <a:ea typeface="+mn-ea"/>
                <a:cs typeface="Arial" panose="020B0604020202020204" pitchFamily="34" charset="0"/>
              </a:rPr>
              <a:t> J,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Harwood M, </a:t>
            </a:r>
            <a:r>
              <a:rPr lang="en-GB" sz="1200" kern="1200" dirty="0" err="1">
                <a:solidFill>
                  <a:schemeClr val="tx1"/>
                </a:solidFill>
                <a:effectLst/>
                <a:latin typeface="Arial" panose="020B0604020202020204" pitchFamily="34" charset="0"/>
                <a:ea typeface="+mn-ea"/>
                <a:cs typeface="Arial" panose="020B0604020202020204" pitchFamily="34" charset="0"/>
              </a:rPr>
              <a:t>Corin</a:t>
            </a:r>
            <a:r>
              <a:rPr lang="en-GB" sz="1200" kern="1200" dirty="0">
                <a:solidFill>
                  <a:schemeClr val="tx1"/>
                </a:solidFill>
                <a:effectLst/>
                <a:latin typeface="Arial" panose="020B0604020202020204" pitchFamily="34" charset="0"/>
                <a:ea typeface="+mn-ea"/>
                <a:cs typeface="Arial" panose="020B0604020202020204" pitchFamily="34" charset="0"/>
              </a:rPr>
              <a:t> A, Sparks J, Hall D, Sabbagh D, Mane S, </a:t>
            </a:r>
            <a:r>
              <a:rPr lang="en-GB" sz="1200" kern="1200" dirty="0" err="1">
                <a:solidFill>
                  <a:schemeClr val="tx1"/>
                </a:solidFill>
                <a:effectLst/>
                <a:latin typeface="Arial" panose="020B0604020202020204" pitchFamily="34" charset="0"/>
                <a:ea typeface="+mn-ea"/>
                <a:cs typeface="Arial" panose="020B0604020202020204" pitchFamily="34" charset="0"/>
              </a:rPr>
              <a:t>Vohlidkova</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Martindane</a:t>
            </a:r>
            <a:r>
              <a:rPr lang="en-GB" sz="1200" kern="1200" dirty="0">
                <a:solidFill>
                  <a:schemeClr val="tx1"/>
                </a:solidFill>
                <a:effectLst/>
                <a:latin typeface="Arial" panose="020B0604020202020204" pitchFamily="34" charset="0"/>
                <a:ea typeface="+mn-ea"/>
                <a:cs typeface="Arial" panose="020B0604020202020204" pitchFamily="34" charset="0"/>
              </a:rPr>
              <a:t> J, Williams W, </a:t>
            </a:r>
            <a:r>
              <a:rPr lang="en-GB" sz="1200" kern="1200" dirty="0" err="1">
                <a:solidFill>
                  <a:schemeClr val="tx1"/>
                </a:solidFill>
                <a:effectLst/>
                <a:latin typeface="Arial" panose="020B0604020202020204" pitchFamily="34" charset="0"/>
                <a:ea typeface="+mn-ea"/>
                <a:cs typeface="Arial" panose="020B0604020202020204" pitchFamily="34" charset="0"/>
              </a:rPr>
              <a:t>Shirtcliffe</a:t>
            </a:r>
            <a:r>
              <a:rPr lang="en-GB" sz="1200" kern="1200" dirty="0">
                <a:solidFill>
                  <a:schemeClr val="tx1"/>
                </a:solidFill>
                <a:effectLst/>
                <a:latin typeface="Arial" panose="020B0604020202020204" pitchFamily="34" charset="0"/>
                <a:ea typeface="+mn-ea"/>
                <a:cs typeface="Arial" panose="020B0604020202020204" pitchFamily="34" charset="0"/>
              </a:rPr>
              <a:t> P, Holliday M, Weatherall M, Beasley R. Budesonide–Formoterol Reliever Therapy Vs Maintenance Budesonide Plus Terbutaline Reliever </a:t>
            </a:r>
            <a:r>
              <a:rPr lang="en-GB" sz="1200" kern="1200" dirty="0" err="1">
                <a:solidFill>
                  <a:schemeClr val="tx1"/>
                </a:solidFill>
                <a:effectLst/>
                <a:latin typeface="Arial" panose="020B0604020202020204" pitchFamily="34" charset="0"/>
                <a:ea typeface="+mn-ea"/>
                <a:cs typeface="Arial" panose="020B0604020202020204" pitchFamily="34" charset="0"/>
              </a:rPr>
              <a:t>Thearpy</a:t>
            </a:r>
            <a:r>
              <a:rPr lang="en-GB" sz="1200" kern="1200" dirty="0">
                <a:solidFill>
                  <a:schemeClr val="tx1"/>
                </a:solidFill>
                <a:effectLst/>
                <a:latin typeface="Arial" panose="020B0604020202020204" pitchFamily="34" charset="0"/>
                <a:ea typeface="+mn-ea"/>
                <a:cs typeface="Arial" panose="020B0604020202020204" pitchFamily="34" charset="0"/>
              </a:rPr>
              <a:t> in Adults with Mild to Moderate Asthma: The PRACTICAL Study, an Independent Open-Label Randomised Controlled Trial.  </a:t>
            </a:r>
            <a:r>
              <a:rPr lang="en-GB" sz="1200" i="1" kern="1200" dirty="0">
                <a:solidFill>
                  <a:schemeClr val="tx1"/>
                </a:solidFill>
                <a:effectLst/>
                <a:latin typeface="Arial" panose="020B0604020202020204" pitchFamily="34" charset="0"/>
                <a:ea typeface="+mn-ea"/>
                <a:cs typeface="Arial" panose="020B0604020202020204" pitchFamily="34" charset="0"/>
              </a:rPr>
              <a:t>Lancet. </a:t>
            </a:r>
            <a:r>
              <a:rPr lang="en-GB" sz="1200" kern="1200" dirty="0">
                <a:solidFill>
                  <a:schemeClr val="tx1"/>
                </a:solidFill>
                <a:effectLst/>
                <a:latin typeface="Arial" panose="020B0604020202020204" pitchFamily="34" charset="0"/>
                <a:ea typeface="+mn-ea"/>
                <a:cs typeface="Arial" panose="020B0604020202020204" pitchFamily="34" charset="0"/>
              </a:rPr>
              <a:t>2019. Online publication (ahead of print). </a:t>
            </a:r>
          </a:p>
        </p:txBody>
      </p:sp>
      <p:sp>
        <p:nvSpPr>
          <p:cNvPr id="4" name="Slide Number Placeholder 3"/>
          <p:cNvSpPr>
            <a:spLocks noGrp="1"/>
          </p:cNvSpPr>
          <p:nvPr>
            <p:ph type="sldNum" sz="quarter" idx="5"/>
          </p:nvPr>
        </p:nvSpPr>
        <p:spPr/>
        <p:txBody>
          <a:bodyPr/>
          <a:lstStyle/>
          <a:p>
            <a:fld id="{FAD751AE-7ABC-314D-AFAD-47B860ED6FFE}" type="slidenum">
              <a:rPr lang="en-US" smtClean="0"/>
              <a:pPr/>
              <a:t>29</a:t>
            </a:fld>
            <a:endParaRPr lang="en-US"/>
          </a:p>
        </p:txBody>
      </p:sp>
    </p:spTree>
    <p:extLst>
      <p:ext uri="{BB962C8B-B14F-4D97-AF65-F5344CB8AC3E}">
        <p14:creationId xmlns:p14="http://schemas.microsoft.com/office/powerpoint/2010/main" val="176961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Present slide</a:t>
            </a:r>
          </a:p>
          <a:p>
            <a:endParaRPr lang="en-US" b="1"/>
          </a:p>
          <a:p>
            <a:r>
              <a:rPr lang="en-US" b="1"/>
              <a:t>Full references:</a:t>
            </a:r>
          </a:p>
          <a:p>
            <a:pPr marL="171450" indent="-171450">
              <a:buFont typeface="Arial" panose="020B0604020202020204" pitchFamily="34" charset="0"/>
              <a:buChar char="•"/>
            </a:pPr>
            <a:r>
              <a:rPr lang="it-IT"/>
              <a:t>AstraZeneca Pharmaceuticals. Data on file. Budesonide/formoterol: Annual Rate of Exacerbations Globally (ID:SD-3010-ALL-0017).</a:t>
            </a:r>
          </a:p>
          <a:p>
            <a:pPr marL="171450" indent="-171450">
              <a:buFont typeface="Arial" panose="020B0604020202020204" pitchFamily="34" charset="0"/>
              <a:buChar char="•"/>
            </a:pPr>
            <a:r>
              <a:rPr lang="en-GB" err="1"/>
              <a:t>Sastre</a:t>
            </a:r>
            <a:r>
              <a:rPr lang="en-GB"/>
              <a:t> J, </a:t>
            </a:r>
            <a:r>
              <a:rPr lang="en-GB" err="1"/>
              <a:t>Fabbri</a:t>
            </a:r>
            <a:r>
              <a:rPr lang="en-GB"/>
              <a:t> LM, Price D, </a:t>
            </a:r>
            <a:r>
              <a:rPr lang="en-GB" err="1"/>
              <a:t>Wahn</a:t>
            </a:r>
            <a:r>
              <a:rPr lang="en-GB"/>
              <a:t> HU, Bousquet J, Fish JE, Murphy K, Sears MR. Insights, attitudes, and perceptions about asthma and its treatment: a multinational survey of patients from Europe and Canada. </a:t>
            </a:r>
            <a:r>
              <a:rPr lang="en-GB" i="1"/>
              <a:t>World Allergy Organ J. </a:t>
            </a:r>
            <a:r>
              <a:rPr lang="en-GB"/>
              <a:t>2016;9:13.</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t>O’Byrne PM, Jenkins C, Bateman ED. The paradoxes of asthma management: time for a new approach? </a:t>
            </a:r>
            <a:r>
              <a:rPr lang="en-GB" i="1"/>
              <a:t>Eur Respir J</a:t>
            </a:r>
            <a:r>
              <a:rPr lang="en-GB"/>
              <a:t>. 2017;50:pii: 1701103.</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Price DB, </a:t>
            </a:r>
            <a:r>
              <a:rPr lang="en-US" err="1"/>
              <a:t>Trudo</a:t>
            </a:r>
            <a:r>
              <a:rPr lang="en-US"/>
              <a:t> F, </a:t>
            </a:r>
            <a:r>
              <a:rPr lang="en-US" err="1"/>
              <a:t>Voorham</a:t>
            </a:r>
            <a:r>
              <a:rPr lang="en-US"/>
              <a:t> J, Xu X, Kerkhof M, </a:t>
            </a:r>
            <a:r>
              <a:rPr lang="en-US" err="1"/>
              <a:t>Jie</a:t>
            </a:r>
            <a:r>
              <a:rPr lang="en-US"/>
              <a:t> JLZ, Tran TN. </a:t>
            </a:r>
            <a:r>
              <a:rPr lang="en-GB" sz="1200" b="0" i="0" kern="1200">
                <a:solidFill>
                  <a:schemeClr val="tx1"/>
                </a:solidFill>
                <a:effectLst/>
                <a:latin typeface="Arial" panose="020B0604020202020204" pitchFamily="34" charset="0"/>
                <a:ea typeface="+mn-ea"/>
                <a:cs typeface="Arial" panose="020B0604020202020204" pitchFamily="34" charset="0"/>
              </a:rPr>
              <a:t>Adverse outcomes from initiation of systemic corticosteroids for asthma: long-term observational study. </a:t>
            </a:r>
            <a:r>
              <a:rPr lang="en-US" i="1"/>
              <a:t>J Asthma Allergy. </a:t>
            </a:r>
            <a:r>
              <a:rPr lang="en-US"/>
              <a:t>2018;11:193-204.</a:t>
            </a:r>
            <a:endParaRPr lang="en-GB"/>
          </a:p>
          <a:p>
            <a:pPr marL="171450" indent="-171450">
              <a:buFont typeface="Arial" panose="020B0604020202020204" pitchFamily="34" charset="0"/>
              <a:buChar char="•"/>
            </a:pPr>
            <a:r>
              <a:rPr lang="en-GB"/>
              <a:t>O’Byrne PM, </a:t>
            </a:r>
            <a:r>
              <a:rPr lang="sv-SE"/>
              <a:t>FitzGerald JM, Bateman ED, Barnes PJ, Zhong N, Keen C, Jorup C, Lamarca R, Ivanov S, Reddel HK</a:t>
            </a:r>
            <a:r>
              <a:rPr lang="en-GB"/>
              <a:t>. Inhaled Combined Budesonide-Formoterol as Needed in Mild Asthma. </a:t>
            </a:r>
            <a:r>
              <a:rPr lang="en-GB" i="1"/>
              <a:t>N </a:t>
            </a:r>
            <a:r>
              <a:rPr lang="en-GB" i="1" err="1"/>
              <a:t>Engl</a:t>
            </a:r>
            <a:r>
              <a:rPr lang="en-GB" i="1"/>
              <a:t> J Med. </a:t>
            </a:r>
            <a:r>
              <a:rPr lang="en-GB"/>
              <a:t>2018;378:1865-1876.</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t>Bateman </a:t>
            </a:r>
            <a:r>
              <a:rPr lang="en-GB" err="1"/>
              <a:t>ED,Reddel</a:t>
            </a:r>
            <a:r>
              <a:rPr lang="en-GB"/>
              <a:t> HK, O’Byrne PM, Barnes PJ, Zhong N, Keen C, </a:t>
            </a:r>
            <a:r>
              <a:rPr lang="en-GB" err="1"/>
              <a:t>Jorup</a:t>
            </a:r>
            <a:r>
              <a:rPr lang="en-GB"/>
              <a:t> C, </a:t>
            </a:r>
            <a:r>
              <a:rPr lang="en-GB" err="1"/>
              <a:t>Lamarca</a:t>
            </a:r>
            <a:r>
              <a:rPr lang="en-GB"/>
              <a:t> R, </a:t>
            </a:r>
            <a:r>
              <a:rPr lang="en-GB" err="1"/>
              <a:t>Siwek-Posluszna</a:t>
            </a:r>
            <a:r>
              <a:rPr lang="en-GB"/>
              <a:t> A, FitzGerald JM. As-Needed Budesonide–Formoterol versus Maintenance Budesonide in Mild Asthma. </a:t>
            </a:r>
            <a:r>
              <a:rPr lang="en-GB" i="1"/>
              <a:t>N </a:t>
            </a:r>
            <a:r>
              <a:rPr lang="en-GB" i="1" err="1"/>
              <a:t>Engl</a:t>
            </a:r>
            <a:r>
              <a:rPr lang="en-GB" i="1"/>
              <a:t> J Med. </a:t>
            </a:r>
            <a:r>
              <a:rPr lang="en-GB"/>
              <a:t>2018;378:1877-1887.</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t>Beasley R, Holliday M, Reddel HK, Braithwaite I, </a:t>
            </a:r>
            <a:r>
              <a:rPr lang="en-GB" err="1"/>
              <a:t>Ebmeier</a:t>
            </a:r>
            <a:r>
              <a:rPr lang="en-GB"/>
              <a:t> S, </a:t>
            </a:r>
            <a:r>
              <a:rPr lang="en-GB" err="1"/>
              <a:t>Hancox</a:t>
            </a:r>
            <a:r>
              <a:rPr lang="en-GB"/>
              <a:t> RJ, Harrison T, Houghton C, Oldfield K, </a:t>
            </a:r>
            <a:r>
              <a:rPr lang="en-GB" err="1"/>
              <a:t>Papi</a:t>
            </a:r>
            <a:r>
              <a:rPr lang="en-GB"/>
              <a:t> A, Pavord ID, Williams M, Weatherall M; Novel START Study Team. Controlled Trial of Budesonide-Formoterol as Needed for Mild Asthma. </a:t>
            </a:r>
            <a:r>
              <a:rPr lang="en-GB" i="1"/>
              <a:t>N </a:t>
            </a:r>
            <a:r>
              <a:rPr lang="en-GB" i="1" err="1"/>
              <a:t>Engl</a:t>
            </a:r>
            <a:r>
              <a:rPr lang="en-GB" i="1"/>
              <a:t> J Med. </a:t>
            </a:r>
            <a:r>
              <a:rPr lang="en-GB"/>
              <a:t>2019;380:2020-2030.</a:t>
            </a:r>
          </a:p>
          <a:p>
            <a:pPr marL="171450" indent="-171450">
              <a:buFont typeface="Arial" panose="020B0604020202020204" pitchFamily="34" charset="0"/>
              <a:buChar char="•"/>
            </a:pPr>
            <a:r>
              <a:rPr lang="en-GB" altLang="ko-KR"/>
              <a:t>Rabe KF, </a:t>
            </a:r>
            <a:r>
              <a:rPr lang="fr-FR" altLang="ko-KR" err="1"/>
              <a:t>Atienza</a:t>
            </a:r>
            <a:r>
              <a:rPr lang="fr-FR" altLang="ko-KR"/>
              <a:t> T, Magyar P, Larsson P, </a:t>
            </a:r>
            <a:r>
              <a:rPr lang="fr-FR" altLang="ko-KR" err="1"/>
              <a:t>Jorup</a:t>
            </a:r>
            <a:r>
              <a:rPr lang="fr-FR" altLang="ko-KR"/>
              <a:t> C, </a:t>
            </a:r>
            <a:r>
              <a:rPr lang="fr-FR" altLang="ko-KR" err="1"/>
              <a:t>Lalloo</a:t>
            </a:r>
            <a:r>
              <a:rPr lang="fr-FR" altLang="ko-KR"/>
              <a:t> UG. </a:t>
            </a:r>
            <a:r>
              <a:rPr lang="en-GB" altLang="ko-KR"/>
              <a:t>Effect of budesonide in combination with formoterol for reliever therapy in asthma exacerbations: a randomised controlled, double-blind study. </a:t>
            </a:r>
            <a:r>
              <a:rPr lang="en-GB" altLang="ko-KR" i="1"/>
              <a:t>Lancet. </a:t>
            </a:r>
            <a:r>
              <a:rPr lang="en-GB" altLang="ko-KR"/>
              <a:t>2006;368:744-753.</a:t>
            </a:r>
          </a:p>
          <a:p>
            <a:pPr marL="171450" indent="-171450">
              <a:buFont typeface="Arial" panose="020B0604020202020204" pitchFamily="34" charset="0"/>
              <a:buChar char="•"/>
            </a:pPr>
            <a:r>
              <a:rPr lang="en-GB" altLang="en-US"/>
              <a:t>Kuna P, Peters MJ, Manjra AI, </a:t>
            </a:r>
            <a:r>
              <a:rPr lang="en-GB" altLang="en-US" err="1"/>
              <a:t>Jorup</a:t>
            </a:r>
            <a:r>
              <a:rPr lang="en-GB" altLang="en-US"/>
              <a:t> C, </a:t>
            </a:r>
            <a:r>
              <a:rPr lang="en-GB" altLang="en-US" err="1"/>
              <a:t>Naya</a:t>
            </a:r>
            <a:r>
              <a:rPr lang="en-GB" altLang="en-US"/>
              <a:t> IP, Martinez-Jimenez NE, Buhl R. Effect of budesonide/formoterol maintenance and reliever therapy on asthma exacerbations. </a:t>
            </a:r>
            <a:r>
              <a:rPr lang="en-GB" altLang="en-US" i="1"/>
              <a:t>Int J Clin </a:t>
            </a:r>
            <a:r>
              <a:rPr lang="en-GB" altLang="en-US" i="1" err="1"/>
              <a:t>Pract</a:t>
            </a:r>
            <a:r>
              <a:rPr lang="en-GB" altLang="en-US" i="1"/>
              <a:t>.</a:t>
            </a:r>
            <a:r>
              <a:rPr lang="en-GB" altLang="en-US"/>
              <a:t> 2007;61:725-736.</a:t>
            </a:r>
          </a:p>
          <a:p>
            <a:pPr marL="171450" indent="-171450">
              <a:buFont typeface="Arial" panose="020B0604020202020204" pitchFamily="34" charset="0"/>
              <a:buChar char="•"/>
            </a:pPr>
            <a:r>
              <a:rPr lang="en-GB" altLang="en-US"/>
              <a:t>Bousquet J, Boulet LP, Peters MJ, Magnussen H, </a:t>
            </a:r>
            <a:r>
              <a:rPr lang="en-GB" altLang="en-US" err="1"/>
              <a:t>Quiralte</a:t>
            </a:r>
            <a:r>
              <a:rPr lang="en-GB" altLang="en-US"/>
              <a:t> J, Martinez-Aguilar NE, </a:t>
            </a:r>
            <a:r>
              <a:rPr lang="en-GB" altLang="en-US" err="1"/>
              <a:t>Carlsheimer</a:t>
            </a:r>
            <a:r>
              <a:rPr lang="en-GB" altLang="en-US"/>
              <a:t> A. Budesonide/formoterol for maintenance and relief in uncontrolled asthma vs. high-dose salmeterol/fluticasone. </a:t>
            </a:r>
            <a:r>
              <a:rPr lang="en-GB" altLang="en-US" i="1"/>
              <a:t>Respir Med. </a:t>
            </a:r>
            <a:r>
              <a:rPr lang="en-GB" altLang="en-US"/>
              <a:t>2007;101:2437-2446.</a:t>
            </a:r>
          </a:p>
          <a:p>
            <a:pPr marL="171450" indent="-171450">
              <a:buFont typeface="Arial" panose="020B0604020202020204" pitchFamily="34" charset="0"/>
              <a:buChar char="•"/>
            </a:pPr>
            <a:r>
              <a:rPr lang="en-GB"/>
              <a:t>Global Initiative for Asthma. 2019 GINA Report, Global Strategy for Asthma Management and Prevention. http://www.ginasthma.org. Accessed 12 June 2019.</a:t>
            </a:r>
            <a:endParaRPr lang="en-US" b="1"/>
          </a:p>
          <a:p>
            <a:endParaRPr lang="en-US" b="1"/>
          </a:p>
        </p:txBody>
      </p:sp>
      <p:sp>
        <p:nvSpPr>
          <p:cNvPr id="4" name="Slide Number Placeholder 3"/>
          <p:cNvSpPr>
            <a:spLocks noGrp="1"/>
          </p:cNvSpPr>
          <p:nvPr>
            <p:ph type="sldNum" sz="quarter" idx="5"/>
          </p:nvPr>
        </p:nvSpPr>
        <p:spPr/>
        <p:txBody>
          <a:bodyPr/>
          <a:lstStyle/>
          <a:p>
            <a:pPr defTabSz="914384">
              <a:defRPr/>
            </a:pPr>
            <a:fld id="{34C189A6-9AA2-304C-A01C-4640F4659122}" type="slidenum">
              <a:rPr lang="en-US">
                <a:solidFill>
                  <a:prstClr val="black"/>
                </a:solidFill>
                <a:latin typeface="Calibri" panose="020F0502020204030204"/>
              </a:rPr>
              <a:pPr defTabSz="914384">
                <a:defRPr/>
              </a:pPr>
              <a:t>3</a:t>
            </a:fld>
            <a:endParaRPr lang="en-US">
              <a:solidFill>
                <a:prstClr val="black"/>
              </a:solidFill>
              <a:latin typeface="Calibri" panose="020F0502020204030204"/>
            </a:endParaRPr>
          </a:p>
        </p:txBody>
      </p:sp>
    </p:spTree>
    <p:extLst>
      <p:ext uri="{BB962C8B-B14F-4D97-AF65-F5344CB8AC3E}">
        <p14:creationId xmlns:p14="http://schemas.microsoft.com/office/powerpoint/2010/main" val="37847748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GB" b="1">
                <a:solidFill>
                  <a:schemeClr val="tx1"/>
                </a:solidFill>
              </a:rPr>
              <a:t>Key points:</a:t>
            </a:r>
          </a:p>
          <a:p>
            <a:pPr marL="175789" indent="-175789" defTabSz="468770">
              <a:buFont typeface="Arial" panose="020B0604020202020204" pitchFamily="34" charset="0"/>
              <a:buChar char="•"/>
              <a:defRPr/>
            </a:pPr>
            <a:r>
              <a:rPr lang="en-GB">
                <a:solidFill>
                  <a:schemeClr val="tx1"/>
                </a:solidFill>
              </a:rPr>
              <a:t>There were no notable differences in the AE profile between treatments in both studies</a:t>
            </a:r>
            <a:r>
              <a:rPr lang="en-GB" baseline="30000">
                <a:solidFill>
                  <a:schemeClr val="tx1"/>
                </a:solidFill>
              </a:rPr>
              <a:t>1,2</a:t>
            </a:r>
          </a:p>
          <a:p>
            <a:pPr marL="175789" indent="-175789" defTabSz="468770">
              <a:buFont typeface="Arial" panose="020B0604020202020204" pitchFamily="34" charset="0"/>
              <a:buChar char="•"/>
              <a:defRPr/>
            </a:pPr>
            <a:r>
              <a:rPr lang="en-GB">
                <a:solidFill>
                  <a:schemeClr val="tx1"/>
                </a:solidFill>
              </a:rPr>
              <a:t>The most common AEs were upper respiratory tract infections and asthma in both studies</a:t>
            </a:r>
            <a:r>
              <a:rPr lang="en-GB" baseline="30000">
                <a:solidFill>
                  <a:schemeClr val="tx1"/>
                </a:solidFill>
              </a:rPr>
              <a:t>1,2</a:t>
            </a:r>
            <a:endParaRPr lang="en-GB">
              <a:solidFill>
                <a:schemeClr val="tx1"/>
              </a:solidFill>
            </a:endParaRPr>
          </a:p>
          <a:p>
            <a:pPr marL="175789" indent="-175789" defTabSz="468770">
              <a:buFont typeface="Arial" panose="020B0604020202020204" pitchFamily="34" charset="0"/>
              <a:buChar char="•"/>
              <a:defRPr/>
            </a:pPr>
            <a:endParaRPr lang="en-GB">
              <a:solidFill>
                <a:schemeClr val="tx1"/>
              </a:solidFill>
            </a:endParaRPr>
          </a:p>
          <a:p>
            <a:r>
              <a:rPr lang="en-US" b="1">
                <a:solidFill>
                  <a:schemeClr val="tx1"/>
                </a:solidFill>
              </a:rPr>
              <a:t>Full references:</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r>
              <a:rPr lang="en-GB">
                <a:solidFill>
                  <a:schemeClr val="tx1"/>
                </a:solidFill>
              </a:rPr>
              <a:t>. </a:t>
            </a:r>
          </a:p>
          <a:p>
            <a:pPr marL="185555" indent="-185555">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Bateman </a:t>
            </a:r>
            <a:r>
              <a:rPr lang="en-GB" sz="1200" kern="1200" err="1">
                <a:solidFill>
                  <a:schemeClr val="tx1"/>
                </a:solidFill>
                <a:effectLst/>
                <a:latin typeface="Arial" panose="020B0604020202020204" pitchFamily="34" charset="0"/>
                <a:ea typeface="+mn-ea"/>
                <a:cs typeface="Arial" panose="020B0604020202020204" pitchFamily="34" charset="0"/>
              </a:rPr>
              <a:t>ED,Reddel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endParaRPr lang="en-GB" b="1">
              <a:solidFill>
                <a:schemeClr val="tx1"/>
              </a:solidFill>
            </a:endParaRPr>
          </a:p>
          <a:p>
            <a:pPr defTabSz="468770">
              <a:defRPr/>
            </a:pPr>
            <a:endParaRPr lang="en-GB">
              <a:solidFill>
                <a:schemeClr val="tx1"/>
              </a:solidFill>
            </a:endParaRPr>
          </a:p>
          <a:p>
            <a:endParaRPr lang="en-GB">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30</a:t>
            </a:fld>
            <a:endParaRPr lang="en-US"/>
          </a:p>
        </p:txBody>
      </p:sp>
    </p:spTree>
    <p:extLst>
      <p:ext uri="{BB962C8B-B14F-4D97-AF65-F5344CB8AC3E}">
        <p14:creationId xmlns:p14="http://schemas.microsoft.com/office/powerpoint/2010/main" val="36450788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31</a:t>
            </a:fld>
            <a:endParaRPr lang="en-US"/>
          </a:p>
        </p:txBody>
      </p:sp>
    </p:spTree>
    <p:extLst>
      <p:ext uri="{BB962C8B-B14F-4D97-AF65-F5344CB8AC3E}">
        <p14:creationId xmlns:p14="http://schemas.microsoft.com/office/powerpoint/2010/main" val="3960397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10407" y="4861444"/>
            <a:ext cx="5683250" cy="4859664"/>
          </a:xfrm>
        </p:spPr>
        <p:txBody>
          <a:bodyPr/>
          <a:lstStyle/>
          <a:p>
            <a:pPr defTabSz="470705">
              <a:spcBef>
                <a:spcPts val="309"/>
              </a:spcBef>
              <a:defRPr/>
            </a:pPr>
            <a:r>
              <a:rPr lang="en-US" altLang="en-US" b="1">
                <a:solidFill>
                  <a:schemeClr val="tx1"/>
                </a:solidFill>
              </a:rPr>
              <a:t>Key points:</a:t>
            </a:r>
            <a:r>
              <a:rPr lang="en-US" altLang="en-US" b="1" baseline="30000">
                <a:solidFill>
                  <a:schemeClr val="tx1"/>
                </a:solidFill>
              </a:rPr>
              <a:t>1–6</a:t>
            </a:r>
            <a:endParaRPr lang="en-US" altLang="en-US" baseline="30000">
              <a:solidFill>
                <a:schemeClr val="tx1"/>
              </a:solidFill>
            </a:endParaRPr>
          </a:p>
          <a:p>
            <a:pPr marL="176514" indent="-176514" defTabSz="470705">
              <a:spcBef>
                <a:spcPts val="309"/>
              </a:spcBef>
              <a:buFont typeface="Arial" panose="020B0604020202020204" pitchFamily="34" charset="0"/>
              <a:buChar char="•"/>
              <a:defRPr/>
            </a:pPr>
            <a:r>
              <a:rPr lang="en-US">
                <a:solidFill>
                  <a:schemeClr val="tx1"/>
                </a:solidFill>
              </a:rPr>
              <a:t>A</a:t>
            </a:r>
            <a:r>
              <a:rPr lang="en-GB" err="1">
                <a:solidFill>
                  <a:schemeClr val="tx1"/>
                </a:solidFill>
              </a:rPr>
              <a:t>nti</a:t>
            </a:r>
            <a:r>
              <a:rPr lang="en-GB">
                <a:solidFill>
                  <a:schemeClr val="tx1"/>
                </a:solidFill>
              </a:rPr>
              <a:t>-inflammatory reliever + maintenance</a:t>
            </a:r>
            <a:r>
              <a:rPr lang="en-US" altLang="en-US">
                <a:solidFill>
                  <a:schemeClr val="tx1"/>
                </a:solidFill>
              </a:rPr>
              <a:t> has been shown to reduce exacerbations across multiple studies in a </a:t>
            </a:r>
            <a:r>
              <a:rPr lang="en-US" altLang="en-US" err="1">
                <a:solidFill>
                  <a:schemeClr val="tx1"/>
                </a:solidFill>
              </a:rPr>
              <a:t>programme</a:t>
            </a:r>
            <a:r>
              <a:rPr lang="en-US" altLang="en-US">
                <a:solidFill>
                  <a:schemeClr val="tx1"/>
                </a:solidFill>
              </a:rPr>
              <a:t> enrolling &gt;14,000 patients</a:t>
            </a:r>
          </a:p>
          <a:p>
            <a:pPr marL="176514" indent="-176514" defTabSz="470705">
              <a:spcBef>
                <a:spcPts val="309"/>
              </a:spcBef>
              <a:buFont typeface="Arial" panose="020B0604020202020204" pitchFamily="34" charset="0"/>
              <a:buChar char="•"/>
              <a:defRPr/>
            </a:pPr>
            <a:r>
              <a:rPr lang="en-US" altLang="en-US">
                <a:solidFill>
                  <a:schemeClr val="tx1"/>
                </a:solidFill>
              </a:rPr>
              <a:t>Anti-inflammatory reliever plus maintenance was employed using various doses and was compared against various maintenance regimens and doses with SABA as rescue; it was consistently superior in terms of exacerbation reduction compared with all comparator regimens</a:t>
            </a:r>
          </a:p>
          <a:p>
            <a:pPr marL="176514" indent="-176514" defTabSz="470705">
              <a:spcBef>
                <a:spcPts val="309"/>
              </a:spcBef>
              <a:buFont typeface="Arial" panose="020B0604020202020204" pitchFamily="34" charset="0"/>
              <a:buChar char="•"/>
              <a:defRPr/>
            </a:pPr>
            <a:r>
              <a:rPr lang="en-US" altLang="en-US">
                <a:solidFill>
                  <a:schemeClr val="tx1"/>
                </a:solidFill>
              </a:rPr>
              <a:t>The majority of patients in these studies were classified as having moderate-to-severe asthma</a:t>
            </a:r>
          </a:p>
          <a:p>
            <a:endParaRPr lang="en-GB" altLang="en-US" b="1">
              <a:solidFill>
                <a:schemeClr val="tx1"/>
              </a:solidFill>
            </a:endParaRPr>
          </a:p>
          <a:p>
            <a:r>
              <a:rPr lang="en-GB" altLang="en-US" b="1">
                <a:solidFill>
                  <a:schemeClr val="tx1"/>
                </a:solidFill>
              </a:rPr>
              <a:t>Study numbers and definitions of severe asthma exacerbations:</a:t>
            </a:r>
          </a:p>
          <a:p>
            <a:pPr marL="175789" indent="-175789">
              <a:buFont typeface="Arial" panose="020B0604020202020204" pitchFamily="34" charset="0"/>
              <a:buChar char="•"/>
            </a:pPr>
            <a:r>
              <a:rPr lang="en-GB" altLang="en-US">
                <a:solidFill>
                  <a:schemeClr val="tx1"/>
                </a:solidFill>
              </a:rPr>
              <a:t>STEAM</a:t>
            </a:r>
            <a:r>
              <a:rPr lang="en-GB" altLang="en-US" baseline="30000">
                <a:solidFill>
                  <a:schemeClr val="tx1"/>
                </a:solidFill>
              </a:rPr>
              <a:t>1</a:t>
            </a:r>
            <a:r>
              <a:rPr lang="en-GB" altLang="en-US">
                <a:solidFill>
                  <a:schemeClr val="tx1"/>
                </a:solidFill>
              </a:rPr>
              <a:t> (Rabe et al) (n=697): h</a:t>
            </a:r>
            <a:r>
              <a:rPr lang="en-GB">
                <a:solidFill>
                  <a:schemeClr val="tx1"/>
                </a:solidFill>
              </a:rPr>
              <a:t>ospitalisation / emergency department treatment due to asthma worsening, the need for oral corticosteroids for asthma (as judged by the investigator) or a ≥30% decrease from baseline in morning peak expiratory flow on 2 consecutive days</a:t>
            </a:r>
          </a:p>
          <a:p>
            <a:pPr marL="175789" indent="-175789">
              <a:buFont typeface="Arial" panose="020B0604020202020204" pitchFamily="34" charset="0"/>
              <a:buChar char="•"/>
            </a:pPr>
            <a:r>
              <a:rPr lang="en-GB" altLang="en-US">
                <a:solidFill>
                  <a:schemeClr val="tx1"/>
                </a:solidFill>
              </a:rPr>
              <a:t>STEP</a:t>
            </a:r>
            <a:r>
              <a:rPr lang="en-GB" altLang="en-US" baseline="30000">
                <a:solidFill>
                  <a:schemeClr val="tx1"/>
                </a:solidFill>
              </a:rPr>
              <a:t>2</a:t>
            </a:r>
            <a:r>
              <a:rPr lang="en-GB" altLang="en-US">
                <a:solidFill>
                  <a:schemeClr val="tx1"/>
                </a:solidFill>
              </a:rPr>
              <a:t> (</a:t>
            </a:r>
            <a:r>
              <a:rPr lang="en-GB" altLang="en-US" err="1">
                <a:solidFill>
                  <a:schemeClr val="tx1"/>
                </a:solidFill>
              </a:rPr>
              <a:t>Scicchitano</a:t>
            </a:r>
            <a:r>
              <a:rPr lang="en-GB" altLang="en-US">
                <a:solidFill>
                  <a:schemeClr val="tx1"/>
                </a:solidFill>
              </a:rPr>
              <a:t> et al) (n=1890): a</a:t>
            </a:r>
            <a:r>
              <a:rPr lang="en-GB">
                <a:solidFill>
                  <a:schemeClr val="tx1"/>
                </a:solidFill>
              </a:rPr>
              <a:t>sthma worsening resulting in hospitalisation / emergency department treatment, the need for systemic corticosteroids or a fall in morning peak expiratory flow to ≤70% of baseline on 2 consecutive days</a:t>
            </a:r>
            <a:endParaRPr lang="en-GB" altLang="en-US">
              <a:solidFill>
                <a:schemeClr val="tx1"/>
              </a:solidFill>
            </a:endParaRPr>
          </a:p>
          <a:p>
            <a:pPr marL="175789" indent="-175789">
              <a:buFont typeface="Arial" panose="020B0604020202020204" pitchFamily="34" charset="0"/>
              <a:buChar char="•"/>
            </a:pPr>
            <a:r>
              <a:rPr lang="en-GB" altLang="en-US">
                <a:solidFill>
                  <a:schemeClr val="tx1"/>
                </a:solidFill>
              </a:rPr>
              <a:t>STAY</a:t>
            </a:r>
            <a:r>
              <a:rPr lang="en-GB" altLang="en-US" baseline="30000">
                <a:solidFill>
                  <a:schemeClr val="tx1"/>
                </a:solidFill>
              </a:rPr>
              <a:t>3</a:t>
            </a:r>
            <a:r>
              <a:rPr lang="en-GB" altLang="en-US">
                <a:solidFill>
                  <a:schemeClr val="tx1"/>
                </a:solidFill>
              </a:rPr>
              <a:t> (O’Byrne et al) (n=2760): d</a:t>
            </a:r>
            <a:r>
              <a:rPr lang="en-GB">
                <a:solidFill>
                  <a:schemeClr val="tx1"/>
                </a:solidFill>
              </a:rPr>
              <a:t>eterioration in asthma resulting in hospitalisation / emergency department treatment, oral corticosteroid treatment (or an increase in inhaled corticosteroids via a separate inhaler) or morning peak expiratory flow ≤70% of baseline on 2 consecutive days. Severe exacerbations requiring medical intervention were also analysed separately</a:t>
            </a:r>
            <a:endParaRPr lang="en-GB" altLang="en-US">
              <a:solidFill>
                <a:schemeClr val="tx1"/>
              </a:solidFill>
            </a:endParaRPr>
          </a:p>
          <a:p>
            <a:pPr marL="175789" indent="-175789">
              <a:buFont typeface="Arial" panose="020B0604020202020204" pitchFamily="34" charset="0"/>
              <a:buChar char="•"/>
            </a:pPr>
            <a:r>
              <a:rPr lang="en-GB" altLang="ko-KR">
                <a:solidFill>
                  <a:schemeClr val="tx1"/>
                </a:solidFill>
                <a:ea typeface="굴림" panose="020B0600000101010101" pitchFamily="34" charset="-127"/>
              </a:rPr>
              <a:t>SMILE</a:t>
            </a:r>
            <a:r>
              <a:rPr lang="en-GB" altLang="ko-KR" baseline="30000">
                <a:solidFill>
                  <a:schemeClr val="tx1"/>
                </a:solidFill>
                <a:ea typeface="굴림" panose="020B0600000101010101" pitchFamily="34" charset="-127"/>
              </a:rPr>
              <a:t>4</a:t>
            </a:r>
            <a:r>
              <a:rPr lang="en-GB" altLang="ko-KR">
                <a:solidFill>
                  <a:schemeClr val="tx1"/>
                </a:solidFill>
                <a:ea typeface="굴림" panose="020B0600000101010101" pitchFamily="34" charset="-127"/>
              </a:rPr>
              <a:t> (Rabe et al) (n=3394): d</a:t>
            </a:r>
            <a:r>
              <a:rPr lang="en-GB">
                <a:solidFill>
                  <a:schemeClr val="tx1"/>
                </a:solidFill>
              </a:rPr>
              <a:t>eterioration in asthma resulting in emergency department treatment or hospitalisation or the need for oral corticosteroids for ≥3 days (as judged by the investigator)</a:t>
            </a:r>
          </a:p>
          <a:p>
            <a:pPr marL="175789" indent="-175789">
              <a:buFont typeface="Arial" panose="020B0604020202020204" pitchFamily="34" charset="0"/>
              <a:buChar char="•"/>
            </a:pPr>
            <a:r>
              <a:rPr lang="en-GB" altLang="en-US">
                <a:solidFill>
                  <a:schemeClr val="tx1"/>
                </a:solidFill>
              </a:rPr>
              <a:t>COMPASS</a:t>
            </a:r>
            <a:r>
              <a:rPr lang="en-GB" altLang="en-US" baseline="30000">
                <a:solidFill>
                  <a:schemeClr val="tx1"/>
                </a:solidFill>
              </a:rPr>
              <a:t>5</a:t>
            </a:r>
            <a:r>
              <a:rPr lang="en-GB" altLang="en-US">
                <a:solidFill>
                  <a:schemeClr val="tx1"/>
                </a:solidFill>
              </a:rPr>
              <a:t> (Kuna et al) (n=3335): d</a:t>
            </a:r>
            <a:r>
              <a:rPr lang="en-GB">
                <a:solidFill>
                  <a:schemeClr val="tx1"/>
                </a:solidFill>
              </a:rPr>
              <a:t>eterioration in asthma resulting in hospitalisation or emergency department treatment or the need for oral corticosteroids for ≥3 days (as judged by the investigator)</a:t>
            </a:r>
          </a:p>
          <a:p>
            <a:pPr marL="175789" indent="-175789">
              <a:buFont typeface="Arial" panose="020B0604020202020204" pitchFamily="34" charset="0"/>
              <a:buChar char="•"/>
            </a:pPr>
            <a:r>
              <a:rPr lang="en-GB" altLang="en-US">
                <a:solidFill>
                  <a:schemeClr val="tx1"/>
                </a:solidFill>
              </a:rPr>
              <a:t>AHEAD</a:t>
            </a:r>
            <a:r>
              <a:rPr lang="en-GB" altLang="en-US" baseline="30000">
                <a:solidFill>
                  <a:schemeClr val="tx1"/>
                </a:solidFill>
              </a:rPr>
              <a:t>6</a:t>
            </a:r>
            <a:r>
              <a:rPr lang="en-GB" altLang="en-US">
                <a:solidFill>
                  <a:schemeClr val="tx1"/>
                </a:solidFill>
              </a:rPr>
              <a:t> (Bousquet et al) (n=2309): d</a:t>
            </a:r>
            <a:r>
              <a:rPr lang="en-GB">
                <a:solidFill>
                  <a:schemeClr val="tx1"/>
                </a:solidFill>
              </a:rPr>
              <a:t>eterioration in asthma leading to hospitalisation / emergency department treatment and/or oral corticosteroid treatment for ≥3 days</a:t>
            </a:r>
            <a:endParaRPr lang="en-GB" altLang="en-US">
              <a:solidFill>
                <a:schemeClr val="tx1"/>
              </a:solidFill>
            </a:endParaRPr>
          </a:p>
          <a:p>
            <a:pPr defTabSz="941409">
              <a:defRPr/>
            </a:pPr>
            <a:endParaRPr lang="en-US" b="1">
              <a:solidFill>
                <a:schemeClr val="tx1"/>
              </a:solidFill>
            </a:endParaRPr>
          </a:p>
          <a:p>
            <a:pPr defTabSz="941409">
              <a:defRPr/>
            </a:pPr>
            <a:r>
              <a:rPr lang="en-US" b="1">
                <a:solidFill>
                  <a:schemeClr val="tx1"/>
                </a:solidFill>
              </a:rPr>
              <a:t>Full references: </a:t>
            </a:r>
          </a:p>
          <a:p>
            <a:pPr marL="235351" indent="-235351" defTabSz="941409">
              <a:buFontTx/>
              <a:buAutoNum type="arabicPeriod"/>
              <a:defRPr/>
            </a:pPr>
            <a:r>
              <a:rPr lang="en-US" sz="1200">
                <a:solidFill>
                  <a:schemeClr val="tx1"/>
                </a:solidFill>
              </a:rPr>
              <a:t>Rabe KF, </a:t>
            </a:r>
            <a:r>
              <a:rPr lang="en-US" sz="1200" err="1">
                <a:solidFill>
                  <a:schemeClr val="tx1"/>
                </a:solidFill>
              </a:rPr>
              <a:t>Pizzichini</a:t>
            </a:r>
            <a:r>
              <a:rPr lang="en-US" sz="1200">
                <a:solidFill>
                  <a:schemeClr val="tx1"/>
                </a:solidFill>
              </a:rPr>
              <a:t> E, </a:t>
            </a:r>
            <a:r>
              <a:rPr lang="en-US" sz="1200" err="1">
                <a:solidFill>
                  <a:schemeClr val="tx1"/>
                </a:solidFill>
              </a:rPr>
              <a:t>Stallberg</a:t>
            </a:r>
            <a:r>
              <a:rPr lang="en-US" sz="1200">
                <a:solidFill>
                  <a:schemeClr val="tx1"/>
                </a:solidFill>
              </a:rPr>
              <a:t> B, et al.  Budesonide/formoterol in a single inhaler for maintenance and relief in mild to moderate asthma. </a:t>
            </a:r>
            <a:r>
              <a:rPr lang="en-US" sz="1200" i="1">
                <a:solidFill>
                  <a:schemeClr val="tx1"/>
                </a:solidFill>
              </a:rPr>
              <a:t>Chest. </a:t>
            </a:r>
            <a:r>
              <a:rPr lang="en-US" sz="1200">
                <a:solidFill>
                  <a:schemeClr val="tx1"/>
                </a:solidFill>
              </a:rPr>
              <a:t>2006;129:246-256.</a:t>
            </a:r>
          </a:p>
          <a:p>
            <a:pPr marL="227068" indent="-227068" defTabSz="908274">
              <a:buFontTx/>
              <a:buAutoNum type="arabicPeriod"/>
              <a:defRPr/>
            </a:pPr>
            <a:r>
              <a:rPr lang="es-UY" sz="1200" err="1">
                <a:solidFill>
                  <a:schemeClr val="tx1"/>
                </a:solidFill>
              </a:rPr>
              <a:t>Scicchitano</a:t>
            </a:r>
            <a:r>
              <a:rPr lang="es-UY" sz="1200">
                <a:solidFill>
                  <a:schemeClr val="tx1"/>
                </a:solidFill>
              </a:rPr>
              <a:t> R, </a:t>
            </a:r>
            <a:r>
              <a:rPr lang="es-UY" sz="1200" err="1">
                <a:solidFill>
                  <a:schemeClr val="tx1"/>
                </a:solidFill>
              </a:rPr>
              <a:t>Aalbers</a:t>
            </a:r>
            <a:r>
              <a:rPr lang="es-UY" sz="1200">
                <a:solidFill>
                  <a:schemeClr val="tx1"/>
                </a:solidFill>
              </a:rPr>
              <a:t> R, </a:t>
            </a:r>
            <a:r>
              <a:rPr lang="es-UY" sz="1200" err="1">
                <a:solidFill>
                  <a:schemeClr val="tx1"/>
                </a:solidFill>
              </a:rPr>
              <a:t>Ukena</a:t>
            </a:r>
            <a:r>
              <a:rPr lang="es-UY" sz="1200">
                <a:solidFill>
                  <a:schemeClr val="tx1"/>
                </a:solidFill>
              </a:rPr>
              <a:t> D, et al.  </a:t>
            </a:r>
            <a:r>
              <a:rPr lang="en-US" sz="1200">
                <a:solidFill>
                  <a:schemeClr val="tx1"/>
                </a:solidFill>
              </a:rPr>
              <a:t>Efficacy and safety of budesonide/formoterol single inhaler therapy versus a higher dose of budesonide in moderate to severe asthma. </a:t>
            </a:r>
            <a:r>
              <a:rPr lang="en-US" sz="1200" i="1" err="1">
                <a:solidFill>
                  <a:schemeClr val="tx1"/>
                </a:solidFill>
              </a:rPr>
              <a:t>Curr</a:t>
            </a:r>
            <a:r>
              <a:rPr lang="en-US" sz="1200" i="1">
                <a:solidFill>
                  <a:schemeClr val="tx1"/>
                </a:solidFill>
              </a:rPr>
              <a:t> Med Res </a:t>
            </a:r>
            <a:r>
              <a:rPr lang="en-US" sz="1200" i="1" err="1">
                <a:solidFill>
                  <a:schemeClr val="tx1"/>
                </a:solidFill>
              </a:rPr>
              <a:t>Opin</a:t>
            </a:r>
            <a:r>
              <a:rPr lang="en-US" sz="1200">
                <a:solidFill>
                  <a:schemeClr val="tx1"/>
                </a:solidFill>
              </a:rPr>
              <a:t>. 2004;20:1403-1418.</a:t>
            </a:r>
          </a:p>
          <a:p>
            <a:pPr marL="227068" indent="-227068" defTabSz="908274">
              <a:buFontTx/>
              <a:buAutoNum type="arabicPeriod"/>
              <a:defRPr/>
            </a:pPr>
            <a:r>
              <a:rPr lang="en-US" sz="1200">
                <a:solidFill>
                  <a:schemeClr val="tx1"/>
                </a:solidFill>
              </a:rPr>
              <a:t>O’Byrne PM, Bisgaard H, Godard PP, et al.  Budesonide/formoterol combination therapy as both maintenance and reliever medication in asthma. </a:t>
            </a:r>
            <a:r>
              <a:rPr lang="en-US" sz="1200" i="1">
                <a:solidFill>
                  <a:schemeClr val="tx1"/>
                </a:solidFill>
              </a:rPr>
              <a:t>Am J Respir </a:t>
            </a:r>
            <a:r>
              <a:rPr lang="en-US" sz="1200" i="1" err="1">
                <a:solidFill>
                  <a:schemeClr val="tx1"/>
                </a:solidFill>
              </a:rPr>
              <a:t>Crit</a:t>
            </a:r>
            <a:r>
              <a:rPr lang="en-US" sz="1200" i="1">
                <a:solidFill>
                  <a:schemeClr val="tx1"/>
                </a:solidFill>
              </a:rPr>
              <a:t> Care Med.</a:t>
            </a:r>
            <a:r>
              <a:rPr lang="en-US" sz="1200">
                <a:solidFill>
                  <a:schemeClr val="tx1"/>
                </a:solidFill>
              </a:rPr>
              <a:t> 2005;171:129-136. </a:t>
            </a:r>
          </a:p>
          <a:p>
            <a:pPr marL="227068" indent="-227068" defTabSz="908274">
              <a:buFontTx/>
              <a:buAutoNum type="arabicPeriod"/>
              <a:defRPr/>
            </a:pPr>
            <a:r>
              <a:rPr lang="es-UY" sz="1200" err="1">
                <a:solidFill>
                  <a:schemeClr val="tx1"/>
                </a:solidFill>
              </a:rPr>
              <a:t>Rabe</a:t>
            </a:r>
            <a:r>
              <a:rPr lang="es-UY" sz="1200">
                <a:solidFill>
                  <a:schemeClr val="tx1"/>
                </a:solidFill>
              </a:rPr>
              <a:t> KF, Atienza T, Magyar P, et al.  </a:t>
            </a:r>
            <a:r>
              <a:rPr lang="en-US" sz="1200">
                <a:solidFill>
                  <a:schemeClr val="tx1"/>
                </a:solidFill>
              </a:rPr>
              <a:t>Effect of budesonide in combination with formoterol for reliever therapy in asthma exacerbations: a randomized controlled, double-blind study. </a:t>
            </a:r>
            <a:r>
              <a:rPr lang="en-US" sz="1200" i="1">
                <a:solidFill>
                  <a:schemeClr val="tx1"/>
                </a:solidFill>
              </a:rPr>
              <a:t>Lancet</a:t>
            </a:r>
            <a:r>
              <a:rPr lang="en-US" sz="1200">
                <a:solidFill>
                  <a:schemeClr val="tx1"/>
                </a:solidFill>
              </a:rPr>
              <a:t>. 2006;368:744-753.</a:t>
            </a:r>
          </a:p>
          <a:p>
            <a:pPr marL="227068" indent="-227068" defTabSz="908274">
              <a:buFontTx/>
              <a:buAutoNum type="arabicPeriod"/>
              <a:defRPr/>
            </a:pPr>
            <a:r>
              <a:rPr lang="en-US" sz="1200">
                <a:solidFill>
                  <a:schemeClr val="tx1"/>
                </a:solidFill>
              </a:rPr>
              <a:t>Kuna P, Peters MJ, Manjra AI, et al.  Effect of budesonide/formoterol maintenance and reliever therapy on asthma exacerbations. </a:t>
            </a:r>
            <a:r>
              <a:rPr lang="en-US" sz="1200" i="1">
                <a:solidFill>
                  <a:schemeClr val="tx1"/>
                </a:solidFill>
              </a:rPr>
              <a:t>Int J Clin </a:t>
            </a:r>
            <a:r>
              <a:rPr lang="en-US" sz="1200" i="1" err="1">
                <a:solidFill>
                  <a:schemeClr val="tx1"/>
                </a:solidFill>
              </a:rPr>
              <a:t>Pract</a:t>
            </a:r>
            <a:r>
              <a:rPr lang="en-US" sz="1200" i="1">
                <a:solidFill>
                  <a:schemeClr val="tx1"/>
                </a:solidFill>
              </a:rPr>
              <a:t>.</a:t>
            </a:r>
            <a:r>
              <a:rPr lang="en-US" sz="1200">
                <a:solidFill>
                  <a:schemeClr val="tx1"/>
                </a:solidFill>
              </a:rPr>
              <a:t> 2007;61:725-736.</a:t>
            </a:r>
          </a:p>
          <a:p>
            <a:pPr marL="227068" indent="-227068" defTabSz="908274">
              <a:buFontTx/>
              <a:buAutoNum type="arabicPeriod"/>
              <a:defRPr/>
            </a:pPr>
            <a:r>
              <a:rPr lang="en-US" sz="1200">
                <a:solidFill>
                  <a:schemeClr val="tx1"/>
                </a:solidFill>
              </a:rPr>
              <a:t>Bousquet J, Boulet L-P, Peters MJ, et al.  Budesonide/formoterol for maintenance and relief in uncontrolled asthma vs. high-dose salmeterol/fluticasone. </a:t>
            </a:r>
            <a:r>
              <a:rPr lang="en-US" sz="1200" i="1">
                <a:solidFill>
                  <a:schemeClr val="tx1"/>
                </a:solidFill>
              </a:rPr>
              <a:t>Respir Med.</a:t>
            </a:r>
            <a:r>
              <a:rPr lang="en-US" sz="1200">
                <a:solidFill>
                  <a:schemeClr val="tx1"/>
                </a:solidFill>
              </a:rPr>
              <a:t> 2007;101:2437-2446.</a:t>
            </a:r>
          </a:p>
        </p:txBody>
      </p:sp>
      <p:sp>
        <p:nvSpPr>
          <p:cNvPr id="4" name="Slide Number Placeholder 3"/>
          <p:cNvSpPr>
            <a:spLocks noGrp="1"/>
          </p:cNvSpPr>
          <p:nvPr>
            <p:ph type="sldNum" sz="quarter" idx="5"/>
          </p:nvPr>
        </p:nvSpPr>
        <p:spPr/>
        <p:txBody>
          <a:bodyPr/>
          <a:lstStyle/>
          <a:p>
            <a:fld id="{FAD751AE-7ABC-314D-AFAD-47B860ED6FFE}" type="slidenum">
              <a:rPr lang="en-US" smtClean="0"/>
              <a:pPr/>
              <a:t>32</a:t>
            </a:fld>
            <a:endParaRPr lang="en-US"/>
          </a:p>
        </p:txBody>
      </p:sp>
    </p:spTree>
    <p:extLst>
      <p:ext uri="{BB962C8B-B14F-4D97-AF65-F5344CB8AC3E}">
        <p14:creationId xmlns:p14="http://schemas.microsoft.com/office/powerpoint/2010/main" val="24156298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0">
                <a:latin typeface="Arial" panose="020B0604020202020204" pitchFamily="34" charset="0"/>
                <a:cs typeface="Arial" panose="020B0604020202020204" pitchFamily="34" charset="0"/>
              </a:rPr>
              <a:t>COMPASS</a:t>
            </a:r>
            <a:r>
              <a:rPr lang="en-US" sz="1200" b="0" baseline="30000">
                <a:latin typeface="Arial" panose="020B0604020202020204" pitchFamily="34" charset="0"/>
                <a:cs typeface="Arial" panose="020B0604020202020204" pitchFamily="34" charset="0"/>
              </a:rPr>
              <a:t>1</a:t>
            </a:r>
          </a:p>
          <a:p>
            <a:pPr marL="171450" indent="-171450" eaLnBrk="1" hangingPunct="1">
              <a:spcBef>
                <a:spcPct val="0"/>
              </a:spcBef>
              <a:buFont typeface="Arial" panose="020B0604020202020204" pitchFamily="34" charset="0"/>
              <a:buChar char="•"/>
            </a:pPr>
            <a:r>
              <a:rPr lang="en-GB" sz="1200" b="0" kern="1200">
                <a:solidFill>
                  <a:schemeClr val="tx1"/>
                </a:solidFill>
                <a:latin typeface="Arial" panose="020B0604020202020204" pitchFamily="34" charset="0"/>
                <a:ea typeface="+mn-ea"/>
                <a:cs typeface="Arial" panose="020B0604020202020204" pitchFamily="34" charset="0"/>
              </a:rPr>
              <a:t>There was an overall reduction in mean ICS dose in the BUD/FORM </a:t>
            </a:r>
            <a:r>
              <a:rPr lang="en-GB" sz="1200" b="0" kern="1200" err="1">
                <a:solidFill>
                  <a:schemeClr val="tx1"/>
                </a:solidFill>
                <a:latin typeface="Arial" panose="020B0604020202020204" pitchFamily="34" charset="0"/>
                <a:ea typeface="+mn-ea"/>
                <a:cs typeface="Arial" panose="020B0604020202020204" pitchFamily="34" charset="0"/>
              </a:rPr>
              <a:t>Turbuhaler</a:t>
            </a:r>
            <a:r>
              <a:rPr lang="en-GB" sz="1200" b="0" kern="1200">
                <a:solidFill>
                  <a:schemeClr val="tx1"/>
                </a:solidFill>
                <a:latin typeface="Arial" panose="020B0604020202020204" pitchFamily="34" charset="0"/>
                <a:ea typeface="+mn-ea"/>
                <a:cs typeface="Arial" panose="020B0604020202020204" pitchFamily="34" charset="0"/>
              </a:rPr>
              <a:t> anti-inflammatory reliever + maintenance group compared with FLU/SAL + SABA as needed and BUD/FORM + SABA as needed (25% reduction)</a:t>
            </a:r>
          </a:p>
          <a:p>
            <a:pPr marL="0" indent="0" eaLnBrk="1" hangingPunct="1">
              <a:spcBef>
                <a:spcPct val="0"/>
              </a:spcBef>
              <a:buFont typeface="Arial" panose="020B0604020202020204" pitchFamily="34" charset="0"/>
              <a:buNone/>
            </a:pPr>
            <a:r>
              <a:rPr lang="en-GB" sz="1200" b="0" kern="1200">
                <a:solidFill>
                  <a:schemeClr val="tx1"/>
                </a:solidFill>
                <a:latin typeface="Arial" panose="020B0604020202020204" pitchFamily="34" charset="0"/>
                <a:ea typeface="+mn-ea"/>
                <a:cs typeface="Arial" panose="020B0604020202020204" pitchFamily="34" charset="0"/>
              </a:rPr>
              <a:t>AHEAD</a:t>
            </a:r>
            <a:r>
              <a:rPr lang="en-GB" sz="1200" b="0" kern="1200" baseline="30000">
                <a:solidFill>
                  <a:schemeClr val="tx1"/>
                </a:solidFill>
                <a:latin typeface="Arial" panose="020B0604020202020204" pitchFamily="34" charset="0"/>
                <a:ea typeface="+mn-ea"/>
                <a:cs typeface="Arial" panose="020B0604020202020204" pitchFamily="34" charset="0"/>
              </a:rPr>
              <a:t>2</a:t>
            </a:r>
          </a:p>
          <a:p>
            <a:pPr marL="171450" indent="-171450" eaLnBrk="1" hangingPunct="1">
              <a:spcBef>
                <a:spcPct val="0"/>
              </a:spcBef>
              <a:buFont typeface="Arial" panose="020B0604020202020204" pitchFamily="34" charset="0"/>
              <a:buChar char="•"/>
            </a:pPr>
            <a:r>
              <a:rPr lang="en-US" sz="1200" b="0">
                <a:latin typeface="Arial" panose="020B0604020202020204" pitchFamily="34" charset="0"/>
                <a:cs typeface="Arial" panose="020B0604020202020204" pitchFamily="34" charset="0"/>
              </a:rPr>
              <a:t>Mean daily doses of ICS was substantially lower (38%) in the BUD/FORM </a:t>
            </a:r>
            <a:r>
              <a:rPr lang="en-GB" sz="1200" b="0" kern="1200" err="1">
                <a:solidFill>
                  <a:schemeClr val="tx1"/>
                </a:solidFill>
                <a:latin typeface="Arial" panose="020B0604020202020204" pitchFamily="34" charset="0"/>
                <a:ea typeface="+mn-ea"/>
                <a:cs typeface="Arial" panose="020B0604020202020204" pitchFamily="34" charset="0"/>
              </a:rPr>
              <a:t>Turbuhaler</a:t>
            </a:r>
            <a:r>
              <a:rPr lang="en-GB" sz="1200" b="0" kern="1200">
                <a:solidFill>
                  <a:schemeClr val="tx1"/>
                </a:solidFill>
                <a:latin typeface="Arial" panose="020B0604020202020204" pitchFamily="34" charset="0"/>
                <a:ea typeface="+mn-ea"/>
                <a:cs typeface="Arial" panose="020B0604020202020204" pitchFamily="34" charset="0"/>
              </a:rPr>
              <a:t> anti-inflammatory reliever + maintenance group compared with high-dose FLU/SAL + SABA as needed</a:t>
            </a:r>
            <a:endParaRPr lang="en-US" sz="1200" b="0">
              <a:latin typeface="Arial" panose="020B0604020202020204" pitchFamily="34" charset="0"/>
              <a:cs typeface="Arial" panose="020B0604020202020204" pitchFamily="34" charset="0"/>
            </a:endParaRPr>
          </a:p>
          <a:p>
            <a:pPr marL="0" indent="0">
              <a:buNone/>
            </a:pPr>
            <a:endParaRPr lang="en-US" sz="1200" b="1">
              <a:latin typeface="Arial" panose="020B0604020202020204" pitchFamily="34" charset="0"/>
              <a:cs typeface="Arial" panose="020B0604020202020204" pitchFamily="34" charset="0"/>
            </a:endParaRPr>
          </a:p>
          <a:p>
            <a:pPr marL="0" indent="0">
              <a:buNone/>
            </a:pPr>
            <a:r>
              <a:rPr lang="en-US" sz="1200" b="1">
                <a:latin typeface="Arial" panose="020B0604020202020204" pitchFamily="34" charset="0"/>
                <a:cs typeface="Arial" panose="020B0604020202020204" pitchFamily="34" charset="0"/>
              </a:rPr>
              <a:t>Full references:</a:t>
            </a:r>
          </a:p>
          <a:p>
            <a:pPr marL="228600" indent="-228600">
              <a:buFont typeface="+mj-lt"/>
              <a:buAutoNum type="arabicPeriod"/>
            </a:pPr>
            <a:r>
              <a:rPr lang="en-US" sz="1200">
                <a:solidFill>
                  <a:schemeClr val="tx1"/>
                </a:solidFill>
              </a:rPr>
              <a:t>Kuna P, Peters MJ, Manjra AI, et al.  Effect of budesonide/formoterol maintenance and reliever therapy on asthma exacerbations. </a:t>
            </a:r>
            <a:r>
              <a:rPr lang="en-GB" altLang="en-US" sz="1200" i="1">
                <a:latin typeface="Arial" panose="020B0604020202020204" pitchFamily="34" charset="0"/>
                <a:cs typeface="Arial" panose="020B0604020202020204" pitchFamily="34" charset="0"/>
              </a:rPr>
              <a:t>Int J Clin </a:t>
            </a:r>
            <a:r>
              <a:rPr lang="en-GB" altLang="en-US" sz="1200" i="1" err="1">
                <a:latin typeface="Arial" panose="020B0604020202020204" pitchFamily="34" charset="0"/>
                <a:cs typeface="Arial" panose="020B0604020202020204" pitchFamily="34" charset="0"/>
              </a:rPr>
              <a:t>Pract</a:t>
            </a:r>
            <a:r>
              <a:rPr lang="en-GB" altLang="en-US" sz="1200" i="1">
                <a:latin typeface="Arial" panose="020B0604020202020204" pitchFamily="34" charset="0"/>
                <a:cs typeface="Arial" panose="020B0604020202020204" pitchFamily="34" charset="0"/>
              </a:rPr>
              <a:t>.</a:t>
            </a:r>
            <a:r>
              <a:rPr lang="en-GB" altLang="en-US" sz="1200">
                <a:latin typeface="Arial" panose="020B0604020202020204" pitchFamily="34" charset="0"/>
                <a:cs typeface="Arial" panose="020B0604020202020204" pitchFamily="34" charset="0"/>
              </a:rPr>
              <a:t> 2007;61:725-736</a:t>
            </a:r>
          </a:p>
          <a:p>
            <a:pPr marL="228600" indent="-228600">
              <a:buFont typeface="+mj-lt"/>
              <a:buAutoNum type="arabicPeriod"/>
            </a:pPr>
            <a:r>
              <a:rPr lang="en-US" sz="1200">
                <a:solidFill>
                  <a:schemeClr val="tx1"/>
                </a:solidFill>
              </a:rPr>
              <a:t>Bousquet J, Boulet L-P, Peters MJ, et al.  Budesonide/formoterol for maintenance and relief in uncontrolled asthma vs. high-dose salmeterol/fluticasone. </a:t>
            </a:r>
            <a:r>
              <a:rPr lang="en-GB" altLang="en-US" sz="1200" i="1">
                <a:latin typeface="Arial" panose="020B0604020202020204" pitchFamily="34" charset="0"/>
                <a:cs typeface="Arial" panose="020B0604020202020204" pitchFamily="34" charset="0"/>
              </a:rPr>
              <a:t>Respir Med. </a:t>
            </a:r>
            <a:r>
              <a:rPr lang="en-GB" altLang="en-US" sz="1200">
                <a:latin typeface="Arial" panose="020B0604020202020204" pitchFamily="34" charset="0"/>
                <a:cs typeface="Arial" panose="020B0604020202020204" pitchFamily="34" charset="0"/>
              </a:rPr>
              <a:t>2007;101:2437-2446.</a:t>
            </a:r>
            <a:endParaRPr lang="en-US" sz="1200">
              <a:latin typeface="Arial" panose="020B0604020202020204" pitchFamily="34" charset="0"/>
              <a:cs typeface="Arial" panose="020B0604020202020204" pitchFamily="34" charset="0"/>
            </a:endParaRPr>
          </a:p>
          <a:p>
            <a:endParaRPr lang="en-GB" b="1"/>
          </a:p>
        </p:txBody>
      </p:sp>
      <p:sp>
        <p:nvSpPr>
          <p:cNvPr id="4" name="Slide Number Placeholder 3"/>
          <p:cNvSpPr>
            <a:spLocks noGrp="1"/>
          </p:cNvSpPr>
          <p:nvPr>
            <p:ph type="sldNum" sz="quarter" idx="5"/>
          </p:nvPr>
        </p:nvSpPr>
        <p:spPr/>
        <p:txBody>
          <a:bodyPr/>
          <a:lstStyle/>
          <a:p>
            <a:pPr marL="0" marR="0" lvl="0" indent="0" algn="r" defTabSz="462183" rtl="0" eaLnBrk="1" fontAlgn="auto" latinLnBrk="0" hangingPunct="1">
              <a:lnSpc>
                <a:spcPct val="100000"/>
              </a:lnSpc>
              <a:spcBef>
                <a:spcPts val="0"/>
              </a:spcBef>
              <a:spcAft>
                <a:spcPts val="0"/>
              </a:spcAft>
              <a:buClrTx/>
              <a:buSzTx/>
              <a:buFontTx/>
              <a:buNone/>
              <a:tabLst/>
              <a:defRPr/>
            </a:pPr>
            <a:fld id="{FAD751AE-7ABC-314D-AFAD-47B860ED6FFE}"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62183"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1186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a:solidFill>
                  <a:schemeClr val="tx1"/>
                </a:solidFill>
              </a:rPr>
              <a:t>Present slide</a:t>
            </a:r>
          </a:p>
          <a:p>
            <a:r>
              <a:rPr lang="en-CA" b="1">
                <a:solidFill>
                  <a:schemeClr val="tx1"/>
                </a:solidFill>
              </a:rPr>
              <a:t>Study detail:</a:t>
            </a:r>
          </a:p>
          <a:p>
            <a:pPr marL="175789" indent="-175789">
              <a:buFont typeface="Arial" panose="020B0604020202020204" pitchFamily="34" charset="0"/>
              <a:buChar char="•"/>
            </a:pPr>
            <a:r>
              <a:rPr lang="en-CA">
                <a:solidFill>
                  <a:schemeClr val="tx1"/>
                </a:solidFill>
              </a:rPr>
              <a:t>This study collectively assessed the safety of BUD/FORM anti-inflammatory reliever + maintenance from six double-blind, randomised BUD/FORM maintenance and reliever therapy trials</a:t>
            </a:r>
          </a:p>
          <a:p>
            <a:pPr marL="175789" indent="-175789">
              <a:buFont typeface="Arial" panose="020B0604020202020204" pitchFamily="34" charset="0"/>
              <a:buChar char="•"/>
            </a:pPr>
            <a:r>
              <a:rPr lang="en-GB" b="0" i="0" u="none" strike="noStrike" kern="1200" baseline="0">
                <a:solidFill>
                  <a:schemeClr val="tx1"/>
                </a:solidFill>
              </a:rPr>
              <a:t>Asthma-related serious adverse events were reduced with BUD/FORM anti-inflammatory reliever + maintenance: 41 (0.73%) versus 121 (1.38%) the comparators </a:t>
            </a:r>
          </a:p>
          <a:p>
            <a:pPr marL="175789" indent="-175789">
              <a:buFont typeface="Arial" panose="020B0604020202020204" pitchFamily="34" charset="0"/>
              <a:buChar char="•"/>
            </a:pPr>
            <a:r>
              <a:rPr lang="en-GB" b="0" i="0" u="none" strike="noStrike" kern="1200" baseline="0">
                <a:solidFill>
                  <a:schemeClr val="tx1"/>
                </a:solidFill>
              </a:rPr>
              <a:t>Dysphonia was the most common adverse event in both groups</a:t>
            </a:r>
            <a:endParaRPr lang="en-CA">
              <a:solidFill>
                <a:schemeClr val="tx1"/>
              </a:solidFill>
            </a:endParaRPr>
          </a:p>
          <a:p>
            <a:endParaRPr lang="en-CA">
              <a:solidFill>
                <a:schemeClr val="tx1"/>
              </a:solidFill>
            </a:endParaRPr>
          </a:p>
          <a:p>
            <a:r>
              <a:rPr lang="en-CA" b="1">
                <a:solidFill>
                  <a:schemeClr val="tx1"/>
                </a:solidFill>
              </a:rPr>
              <a:t>Full reference: </a:t>
            </a:r>
          </a:p>
          <a:p>
            <a:pPr marL="0" indent="0">
              <a:buNone/>
            </a:pPr>
            <a:r>
              <a:rPr lang="en-CA" sz="1200" b="0">
                <a:solidFill>
                  <a:schemeClr val="tx1"/>
                </a:solidFill>
              </a:rPr>
              <a:t>Sears MR, Radner F.  Safety of budesonide/formoterol maintenance and reliever therapy in asthma trials. </a:t>
            </a:r>
            <a:r>
              <a:rPr lang="en-CA" sz="1200" b="0" i="1">
                <a:solidFill>
                  <a:schemeClr val="tx1"/>
                </a:solidFill>
              </a:rPr>
              <a:t>Respir Med</a:t>
            </a:r>
            <a:r>
              <a:rPr lang="en-CA" sz="1200" b="0">
                <a:solidFill>
                  <a:schemeClr val="tx1"/>
                </a:solidFill>
              </a:rPr>
              <a:t>. 2009;103:1960-1968.</a:t>
            </a:r>
          </a:p>
        </p:txBody>
      </p:sp>
      <p:sp>
        <p:nvSpPr>
          <p:cNvPr id="4" name="Slide Number Placeholder 3"/>
          <p:cNvSpPr>
            <a:spLocks noGrp="1"/>
          </p:cNvSpPr>
          <p:nvPr>
            <p:ph type="sldNum" sz="quarter" idx="5"/>
          </p:nvPr>
        </p:nvSpPr>
        <p:spPr/>
        <p:txBody>
          <a:bodyPr/>
          <a:lstStyle/>
          <a:p>
            <a:fld id="{FAD751AE-7ABC-314D-AFAD-47B860ED6FFE}" type="slidenum">
              <a:rPr lang="en-US" smtClean="0"/>
              <a:pPr/>
              <a:t>34</a:t>
            </a:fld>
            <a:endParaRPr lang="en-US"/>
          </a:p>
        </p:txBody>
      </p:sp>
    </p:spTree>
    <p:extLst>
      <p:ext uri="{BB962C8B-B14F-4D97-AF65-F5344CB8AC3E}">
        <p14:creationId xmlns:p14="http://schemas.microsoft.com/office/powerpoint/2010/main" val="18393477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1">
                <a:solidFill>
                  <a:schemeClr val="tx1"/>
                </a:solidFill>
              </a:rPr>
              <a:t>Key point: </a:t>
            </a:r>
          </a:p>
          <a:p>
            <a:pPr marL="175789" indent="-175789">
              <a:buFont typeface="Arial" panose="020B0604020202020204" pitchFamily="34" charset="0"/>
              <a:buChar char="•"/>
            </a:pPr>
            <a:r>
              <a:rPr lang="en-CA" sz="1200" b="0">
                <a:solidFill>
                  <a:schemeClr val="tx1"/>
                </a:solidFill>
              </a:rPr>
              <a:t>Approximately two-thirds of days were associated with no as-needed inhalations, while the percentages of days with high as-needed use (&gt;4 inhalations/day) were low</a:t>
            </a:r>
            <a:r>
              <a:rPr lang="en-CA" sz="1200" b="0" baseline="30000">
                <a:solidFill>
                  <a:schemeClr val="tx1"/>
                </a:solidFill>
              </a:rPr>
              <a:t>1</a:t>
            </a:r>
            <a:endParaRPr lang="en-CA" sz="1200" b="1">
              <a:solidFill>
                <a:schemeClr val="tx1"/>
              </a:solidFill>
            </a:endParaRPr>
          </a:p>
          <a:p>
            <a:r>
              <a:rPr lang="en-CA" sz="1200" b="1">
                <a:solidFill>
                  <a:schemeClr val="tx1"/>
                </a:solidFill>
              </a:rPr>
              <a:t>Study details:</a:t>
            </a:r>
            <a:r>
              <a:rPr lang="en-CA" sz="1200" b="1" baseline="30000">
                <a:solidFill>
                  <a:schemeClr val="tx1"/>
                </a:solidFill>
              </a:rPr>
              <a:t>1</a:t>
            </a:r>
            <a:r>
              <a:rPr lang="en-CA" sz="1200" b="1">
                <a:solidFill>
                  <a:schemeClr val="tx1"/>
                </a:solidFill>
              </a:rPr>
              <a:t> </a:t>
            </a:r>
          </a:p>
          <a:p>
            <a:pPr marL="175789" indent="-175789">
              <a:buFont typeface="Arial" panose="020B0604020202020204" pitchFamily="34" charset="0"/>
              <a:buChar char="•"/>
            </a:pPr>
            <a:r>
              <a:rPr lang="en-CA" sz="1200" b="0">
                <a:solidFill>
                  <a:schemeClr val="tx1"/>
                </a:solidFill>
              </a:rPr>
              <a:t>This was a 12-month, observational, non-comparative follow-up programme for patients with asthma who were prescribed BUD/FORM </a:t>
            </a:r>
            <a:r>
              <a:rPr lang="en-CA" sz="1200" b="0" err="1">
                <a:solidFill>
                  <a:schemeClr val="tx1"/>
                </a:solidFill>
              </a:rPr>
              <a:t>Turbuhaler</a:t>
            </a:r>
            <a:r>
              <a:rPr lang="en-CA" sz="1200" b="0">
                <a:solidFill>
                  <a:schemeClr val="tx1"/>
                </a:solidFill>
              </a:rPr>
              <a:t> anti-inflammatory reliever + maintenance (n=4581)</a:t>
            </a:r>
          </a:p>
          <a:p>
            <a:pPr marL="175789" indent="-175789">
              <a:buFont typeface="Arial" panose="020B0604020202020204" pitchFamily="34" charset="0"/>
              <a:buChar char="•"/>
            </a:pPr>
            <a:r>
              <a:rPr lang="en-CA" sz="1200" b="0">
                <a:solidFill>
                  <a:schemeClr val="tx1"/>
                </a:solidFill>
              </a:rPr>
              <a:t>This was a real-world study with only two planned study visits to assess BUD/FORM </a:t>
            </a:r>
            <a:r>
              <a:rPr lang="en-CA" sz="1200" b="0" err="1">
                <a:solidFill>
                  <a:schemeClr val="tx1"/>
                </a:solidFill>
              </a:rPr>
              <a:t>Turbuhaler</a:t>
            </a:r>
            <a:r>
              <a:rPr lang="en-CA" sz="1200" b="0">
                <a:solidFill>
                  <a:schemeClr val="tx1"/>
                </a:solidFill>
              </a:rPr>
              <a:t> anti-inflammatory reliever + maintenance used in normal clinical practice</a:t>
            </a:r>
          </a:p>
          <a:p>
            <a:pPr marL="175789" indent="-175789">
              <a:buFont typeface="Arial" panose="020B0604020202020204" pitchFamily="34" charset="0"/>
              <a:buChar char="•"/>
            </a:pPr>
            <a:r>
              <a:rPr lang="en-CA" sz="1200" b="0">
                <a:solidFill>
                  <a:schemeClr val="tx1"/>
                </a:solidFill>
              </a:rPr>
              <a:t>Patient data were collected via an interactive voice-response system and/or interactive web-response system. Patients recorded their medication use daily</a:t>
            </a:r>
          </a:p>
          <a:p>
            <a:pPr marL="175789" indent="-175789">
              <a:buFont typeface="Arial" panose="020B0604020202020204" pitchFamily="34" charset="0"/>
              <a:buChar char="•"/>
            </a:pPr>
            <a:r>
              <a:rPr lang="en-CA" sz="1200" b="0">
                <a:solidFill>
                  <a:schemeClr val="tx1"/>
                </a:solidFill>
              </a:rPr>
              <a:t>The primary outcome was the total number of patient-reported BUD/FORM inhalations/day. A secondary outcome was the number of as-needed inhalations with BUD/FORM</a:t>
            </a:r>
            <a:endParaRPr lang="en-GB" sz="1200">
              <a:solidFill>
                <a:schemeClr val="tx1"/>
              </a:solidFill>
            </a:endParaRPr>
          </a:p>
          <a:p>
            <a:pPr defTabSz="468770">
              <a:defRPr/>
            </a:pPr>
            <a:endParaRPr lang="en-GB" sz="1200" b="1">
              <a:solidFill>
                <a:schemeClr val="tx1"/>
              </a:solidFill>
            </a:endParaRPr>
          </a:p>
          <a:p>
            <a:pPr defTabSz="468770">
              <a:defRPr/>
            </a:pPr>
            <a:r>
              <a:rPr lang="en-GB" sz="1200" b="1">
                <a:solidFill>
                  <a:schemeClr val="tx1"/>
                </a:solidFill>
              </a:rPr>
              <a:t>Additional point:</a:t>
            </a:r>
          </a:p>
          <a:p>
            <a:pPr marL="175789" indent="-175789" defTabSz="468770">
              <a:buFont typeface="Arial" panose="020B0604020202020204" pitchFamily="34" charset="0"/>
              <a:buChar char="•"/>
              <a:defRPr/>
            </a:pPr>
            <a:r>
              <a:rPr lang="en-GB" sz="1200">
                <a:solidFill>
                  <a:schemeClr val="tx1"/>
                </a:solidFill>
              </a:rPr>
              <a:t>In the SYGMA 1 and 2 studies, the number of days with as-needed reliever-use was low in the BUD/FORM </a:t>
            </a:r>
            <a:r>
              <a:rPr lang="en-GB" sz="1200" err="1">
                <a:solidFill>
                  <a:schemeClr val="tx1"/>
                </a:solidFill>
              </a:rPr>
              <a:t>Turbuhaler</a:t>
            </a:r>
            <a:r>
              <a:rPr lang="en-GB" sz="1200">
                <a:solidFill>
                  <a:schemeClr val="tx1"/>
                </a:solidFill>
              </a:rPr>
              <a:t> anti-inflammatory reliever group as well as the other groups</a:t>
            </a:r>
            <a:r>
              <a:rPr lang="en-GB" sz="1200" baseline="30000">
                <a:solidFill>
                  <a:schemeClr val="tx1"/>
                </a:solidFill>
              </a:rPr>
              <a:t>2,3 </a:t>
            </a:r>
            <a:endParaRPr lang="en-CA" sz="1200" b="1">
              <a:solidFill>
                <a:schemeClr val="tx1"/>
              </a:solidFill>
            </a:endParaRPr>
          </a:p>
          <a:p>
            <a:pPr marL="0" indent="0">
              <a:buNone/>
            </a:pPr>
            <a:endParaRPr lang="en-CA" sz="1200" b="1">
              <a:solidFill>
                <a:schemeClr val="tx1"/>
              </a:solidFill>
            </a:endParaRPr>
          </a:p>
          <a:p>
            <a:endParaRPr lang="en-CA" sz="1200">
              <a:solidFill>
                <a:schemeClr val="tx1"/>
              </a:solidFill>
            </a:endParaRPr>
          </a:p>
          <a:p>
            <a:r>
              <a:rPr lang="en-CA" sz="1200" b="1">
                <a:solidFill>
                  <a:schemeClr val="tx1"/>
                </a:solidFill>
              </a:rPr>
              <a:t>Full references: </a:t>
            </a:r>
          </a:p>
          <a:p>
            <a:pPr marL="185555" marR="0" lvl="0" indent="-185555" algn="l" defTabSz="457200" rtl="0" eaLnBrk="1" fontAlgn="auto" latinLnBrk="0" hangingPunct="1">
              <a:lnSpc>
                <a:spcPct val="100000"/>
              </a:lnSpc>
              <a:spcBef>
                <a:spcPts val="0"/>
              </a:spcBef>
              <a:spcAft>
                <a:spcPts val="0"/>
              </a:spcAft>
              <a:buClrTx/>
              <a:buSzTx/>
              <a:buFontTx/>
              <a:buAutoNum type="arabicPeriod"/>
              <a:tabLst/>
              <a:defRPr/>
            </a:pPr>
            <a:r>
              <a:rPr lang="en-GB" sz="1200" err="1">
                <a:solidFill>
                  <a:schemeClr val="tx1"/>
                </a:solidFill>
              </a:rPr>
              <a:t>Ställberg</a:t>
            </a:r>
            <a:r>
              <a:rPr lang="en-GB" sz="1200">
                <a:solidFill>
                  <a:schemeClr val="tx1"/>
                </a:solidFill>
              </a:rPr>
              <a:t> B, </a:t>
            </a:r>
            <a:r>
              <a:rPr lang="en-GB" sz="1200" err="1">
                <a:solidFill>
                  <a:schemeClr val="tx1"/>
                </a:solidFill>
              </a:rPr>
              <a:t>naya</a:t>
            </a:r>
            <a:r>
              <a:rPr lang="en-GB" sz="1200">
                <a:solidFill>
                  <a:schemeClr val="tx1"/>
                </a:solidFill>
              </a:rPr>
              <a:t> I, </a:t>
            </a:r>
            <a:r>
              <a:rPr lang="en-GB" sz="1200" err="1">
                <a:solidFill>
                  <a:schemeClr val="tx1"/>
                </a:solidFill>
              </a:rPr>
              <a:t>Ekelund</a:t>
            </a:r>
            <a:r>
              <a:rPr lang="en-GB" sz="1200">
                <a:solidFill>
                  <a:schemeClr val="tx1"/>
                </a:solidFill>
              </a:rPr>
              <a:t> J, </a:t>
            </a:r>
            <a:r>
              <a:rPr lang="en-GB" sz="1200" err="1">
                <a:solidFill>
                  <a:schemeClr val="tx1"/>
                </a:solidFill>
              </a:rPr>
              <a:t>Eckerwall</a:t>
            </a:r>
            <a:r>
              <a:rPr lang="en-GB" sz="1200">
                <a:solidFill>
                  <a:schemeClr val="tx1"/>
                </a:solidFill>
              </a:rPr>
              <a:t> G. </a:t>
            </a:r>
            <a:r>
              <a:rPr lang="en-GB" sz="1200" b="0" i="0" kern="1200">
                <a:solidFill>
                  <a:schemeClr val="tx1"/>
                </a:solidFill>
                <a:effectLst/>
                <a:latin typeface="Arial" panose="020B0604020202020204" pitchFamily="34" charset="0"/>
                <a:ea typeface="+mn-ea"/>
                <a:cs typeface="Arial" panose="020B0604020202020204" pitchFamily="34" charset="0"/>
              </a:rPr>
              <a:t>Real-life use of budesonide/formoterol in clinical practice: a 12-month follow-up assessment in a multi-national study of asthma patients established on single-inhaler maintenance and reliever therapy.</a:t>
            </a:r>
            <a:r>
              <a:rPr lang="en-GB" sz="1200">
                <a:solidFill>
                  <a:schemeClr val="tx1"/>
                </a:solidFill>
              </a:rPr>
              <a:t> </a:t>
            </a:r>
            <a:r>
              <a:rPr lang="en-GB" sz="1200" i="1">
                <a:solidFill>
                  <a:schemeClr val="tx1"/>
                </a:solidFill>
              </a:rPr>
              <a:t>Int J Clin </a:t>
            </a:r>
            <a:r>
              <a:rPr lang="en-GB" sz="1200" i="1" err="1">
                <a:solidFill>
                  <a:schemeClr val="tx1"/>
                </a:solidFill>
              </a:rPr>
              <a:t>Pharmacol</a:t>
            </a:r>
            <a:r>
              <a:rPr lang="en-GB" sz="1200" i="1">
                <a:solidFill>
                  <a:schemeClr val="tx1"/>
                </a:solidFill>
              </a:rPr>
              <a:t> </a:t>
            </a:r>
            <a:r>
              <a:rPr lang="en-GB" sz="1200" i="1" err="1">
                <a:solidFill>
                  <a:schemeClr val="tx1"/>
                </a:solidFill>
              </a:rPr>
              <a:t>Ther</a:t>
            </a:r>
            <a:r>
              <a:rPr lang="en-GB" sz="1200" i="1">
                <a:solidFill>
                  <a:schemeClr val="tx1"/>
                </a:solidFill>
              </a:rPr>
              <a:t>. </a:t>
            </a:r>
            <a:r>
              <a:rPr lang="en-GB" sz="1200">
                <a:solidFill>
                  <a:schemeClr val="tx1"/>
                </a:solidFill>
              </a:rPr>
              <a:t>2015;53:447-455.</a:t>
            </a:r>
          </a:p>
          <a:p>
            <a:pPr marL="185555" indent="-185555">
              <a:buAutoNum type="arabicPeriod"/>
            </a:pPr>
            <a:r>
              <a:rPr lang="en-US" sz="1200">
                <a:solidFill>
                  <a:schemeClr val="tx1"/>
                </a:solidFill>
              </a:rPr>
              <a:t>AstraZeneca Pharmaceuticals LP. Data on file. SD-3010-ALL-0016.</a:t>
            </a:r>
          </a:p>
          <a:p>
            <a:pPr marL="185555" marR="0" lvl="0" indent="-185555" algn="l" defTabSz="457200" rtl="0" eaLnBrk="1" fontAlgn="auto" latinLnBrk="0" hangingPunct="1">
              <a:lnSpc>
                <a:spcPct val="100000"/>
              </a:lnSpc>
              <a:spcBef>
                <a:spcPts val="0"/>
              </a:spcBef>
              <a:spcAft>
                <a:spcPts val="0"/>
              </a:spcAft>
              <a:buClrTx/>
              <a:buSzTx/>
              <a:buFontTx/>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Bateman </a:t>
            </a:r>
            <a:r>
              <a:rPr lang="en-GB" sz="1200" kern="1200" err="1">
                <a:solidFill>
                  <a:schemeClr val="tx1"/>
                </a:solidFill>
                <a:effectLst/>
                <a:latin typeface="Arial" panose="020B0604020202020204" pitchFamily="34" charset="0"/>
                <a:ea typeface="+mn-ea"/>
                <a:cs typeface="Arial" panose="020B0604020202020204" pitchFamily="34" charset="0"/>
              </a:rPr>
              <a:t>ED,Reddel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p>
          <a:p>
            <a:pPr marL="0" indent="0">
              <a:buNone/>
            </a:pPr>
            <a:endParaRPr lang="en-GB" sz="1200">
              <a:solidFill>
                <a:schemeClr val="tx1"/>
              </a:solidFill>
            </a:endParaRPr>
          </a:p>
          <a:p>
            <a:endParaRPr lang="en-GB" sz="1200">
              <a:solidFill>
                <a:schemeClr val="tx1"/>
              </a:solidFill>
            </a:endParaRPr>
          </a:p>
          <a:p>
            <a:endParaRPr lang="en-GB" sz="1200">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35</a:t>
            </a:fld>
            <a:endParaRPr lang="en-US"/>
          </a:p>
        </p:txBody>
      </p:sp>
    </p:spTree>
    <p:extLst>
      <p:ext uri="{BB962C8B-B14F-4D97-AF65-F5344CB8AC3E}">
        <p14:creationId xmlns:p14="http://schemas.microsoft.com/office/powerpoint/2010/main" val="3280732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36</a:t>
            </a:fld>
            <a:endParaRPr lang="en-US"/>
          </a:p>
        </p:txBody>
      </p:sp>
    </p:spTree>
    <p:extLst>
      <p:ext uri="{BB962C8B-B14F-4D97-AF65-F5344CB8AC3E}">
        <p14:creationId xmlns:p14="http://schemas.microsoft.com/office/powerpoint/2010/main" val="39409816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p>
          <a:p>
            <a:pPr marL="175789" indent="-175789">
              <a:buFont typeface="Arial" panose="020B0604020202020204" pitchFamily="34" charset="0"/>
              <a:buChar char="•"/>
            </a:pPr>
            <a:r>
              <a:rPr lang="en-GB">
                <a:solidFill>
                  <a:schemeClr val="tx1"/>
                </a:solidFill>
              </a:rPr>
              <a:t>In a multicentre, double-blind study assessing the effects on FORM, salbutamol and placebo in 36 patients with mild-to-moderate asthma, it was found that:</a:t>
            </a:r>
            <a:r>
              <a:rPr lang="en-GB" baseline="30000">
                <a:solidFill>
                  <a:schemeClr val="tx1"/>
                </a:solidFill>
              </a:rPr>
              <a:t>1</a:t>
            </a:r>
            <a:endParaRPr lang="en-GB">
              <a:solidFill>
                <a:schemeClr val="tx1"/>
              </a:solidFill>
            </a:endParaRPr>
          </a:p>
          <a:p>
            <a:pPr marL="371109" lvl="1" indent="-185555">
              <a:buFont typeface="Arial" panose="020B0604020202020204" pitchFamily="34" charset="0"/>
              <a:buChar char="–"/>
            </a:pPr>
            <a:r>
              <a:rPr lang="en-GB" b="0" i="0" u="none" strike="noStrike" kern="1200" baseline="0">
                <a:solidFill>
                  <a:schemeClr val="tx1"/>
                </a:solidFill>
              </a:rPr>
              <a:t>All active treatments gave a higher </a:t>
            </a:r>
            <a:r>
              <a:rPr lang="en-GB" b="0" i="0" u="none" strike="noStrike" kern="1200" baseline="0" err="1">
                <a:solidFill>
                  <a:schemeClr val="tx1"/>
                </a:solidFill>
              </a:rPr>
              <a:t>bronchodilating</a:t>
            </a:r>
            <a:r>
              <a:rPr lang="en-GB" b="0" i="0" u="none" strike="noStrike" kern="1200" baseline="0">
                <a:solidFill>
                  <a:schemeClr val="tx1"/>
                </a:solidFill>
              </a:rPr>
              <a:t> effect at 3 minutes than placebo: 10.0%, 11.4% for salbutamol 100 and 200 mg, respectively and 11.7% and 11.8% for FORM 4.5 and 9 mg (P&lt;0.001 in all cases)</a:t>
            </a:r>
          </a:p>
          <a:p>
            <a:pPr marL="175789" indent="-175789">
              <a:buFont typeface="Arial" panose="020B0604020202020204" pitchFamily="34" charset="0"/>
              <a:buChar char="•"/>
            </a:pPr>
            <a:r>
              <a:rPr lang="en-GB">
                <a:solidFill>
                  <a:schemeClr val="tx1"/>
                </a:solidFill>
              </a:rPr>
              <a:t>In the post-hoc analysis assessing the effects of </a:t>
            </a:r>
            <a:r>
              <a:rPr lang="el-GR">
                <a:solidFill>
                  <a:schemeClr val="tx1"/>
                </a:solidFill>
              </a:rPr>
              <a:t>β</a:t>
            </a:r>
            <a:r>
              <a:rPr lang="en-GB" baseline="-25000">
                <a:solidFill>
                  <a:schemeClr val="tx1"/>
                </a:solidFill>
              </a:rPr>
              <a:t>2</a:t>
            </a:r>
            <a:r>
              <a:rPr lang="en-GB">
                <a:solidFill>
                  <a:schemeClr val="tx1"/>
                </a:solidFill>
              </a:rPr>
              <a:t>-agonists in 17 patients with stable asthma, it was found that:</a:t>
            </a:r>
            <a:r>
              <a:rPr lang="en-GB" baseline="30000">
                <a:solidFill>
                  <a:schemeClr val="tx1"/>
                </a:solidFill>
              </a:rPr>
              <a:t>2</a:t>
            </a:r>
            <a:endParaRPr lang="en-GB">
              <a:solidFill>
                <a:schemeClr val="tx1"/>
              </a:solidFill>
            </a:endParaRPr>
          </a:p>
          <a:p>
            <a:pPr marL="371109" lvl="1" indent="-185555">
              <a:buFont typeface="Arial" panose="020B0604020202020204" pitchFamily="34" charset="0"/>
              <a:buChar char="–"/>
            </a:pPr>
            <a:r>
              <a:rPr lang="en-GB">
                <a:solidFill>
                  <a:schemeClr val="tx1"/>
                </a:solidFill>
              </a:rPr>
              <a:t>Within 2 minutes following inhalation of FORM (mean 1.5 minutes) or salbutamol (1.7 minutes), an improvement in Borg score was reported </a:t>
            </a:r>
          </a:p>
          <a:p>
            <a:pPr marL="371109" lvl="1" indent="-185555">
              <a:buFont typeface="Arial" panose="020B0604020202020204" pitchFamily="34" charset="0"/>
              <a:buChar char="–"/>
            </a:pPr>
            <a:r>
              <a:rPr lang="en-GB" b="0" i="0" u="none" strike="noStrike" kern="1200" baseline="0">
                <a:solidFill>
                  <a:schemeClr val="tx1"/>
                </a:solidFill>
              </a:rPr>
              <a:t>The onset of effect of FORM and salbutamol both differed significantly from placebo (both P≤0.05)</a:t>
            </a:r>
          </a:p>
          <a:p>
            <a:endParaRPr lang="en-GB" b="0" i="0" u="none" strike="noStrike" kern="1200" baseline="0">
              <a:solidFill>
                <a:schemeClr val="tx1"/>
              </a:solidFill>
            </a:endParaRPr>
          </a:p>
          <a:p>
            <a:r>
              <a:rPr lang="en-GB" b="1" i="0" u="none" strike="noStrike" kern="1200" baseline="0">
                <a:solidFill>
                  <a:schemeClr val="tx1"/>
                </a:solidFill>
              </a:rPr>
              <a:t>Full references:</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err="1">
                <a:solidFill>
                  <a:schemeClr val="tx1"/>
                </a:solidFill>
              </a:rPr>
              <a:t>Seberová</a:t>
            </a:r>
            <a:r>
              <a:rPr lang="en-GB" sz="1200">
                <a:solidFill>
                  <a:schemeClr val="tx1"/>
                </a:solidFill>
              </a:rPr>
              <a:t> E, Andersson A.  </a:t>
            </a:r>
            <a:r>
              <a:rPr lang="en-GB" sz="1200" err="1">
                <a:solidFill>
                  <a:schemeClr val="tx1"/>
                </a:solidFill>
              </a:rPr>
              <a:t>Oxis</a:t>
            </a:r>
            <a:r>
              <a:rPr lang="en-GB" sz="1200" baseline="30000">
                <a:solidFill>
                  <a:schemeClr val="tx1"/>
                </a:solidFill>
                <a:sym typeface="Symbol" panose="05050102010706020507" pitchFamily="18" charset="2"/>
              </a:rPr>
              <a:t></a:t>
            </a:r>
            <a:r>
              <a:rPr lang="en-GB" sz="1200">
                <a:solidFill>
                  <a:schemeClr val="tx1"/>
                </a:solidFill>
              </a:rPr>
              <a:t> (formoterol given by </a:t>
            </a:r>
            <a:r>
              <a:rPr lang="en-GB" sz="1200" err="1">
                <a:solidFill>
                  <a:schemeClr val="tx1"/>
                </a:solidFill>
              </a:rPr>
              <a:t>Turbuhaler</a:t>
            </a:r>
            <a:r>
              <a:rPr lang="en-GB" sz="1200" baseline="30000">
                <a:solidFill>
                  <a:schemeClr val="tx1"/>
                </a:solidFill>
                <a:sym typeface="Symbol" panose="05050102010706020507" pitchFamily="18" charset="2"/>
              </a:rPr>
              <a:t></a:t>
            </a:r>
            <a:r>
              <a:rPr lang="en-GB" sz="1200">
                <a:solidFill>
                  <a:schemeClr val="tx1"/>
                </a:solidFill>
              </a:rPr>
              <a:t>) showed as rapid an onset of action as salbutamol given by pMDI. </a:t>
            </a:r>
            <a:r>
              <a:rPr lang="en-GB" sz="1200" i="1">
                <a:solidFill>
                  <a:schemeClr val="tx1"/>
                </a:solidFill>
              </a:rPr>
              <a:t>Respir Med. </a:t>
            </a:r>
            <a:r>
              <a:rPr lang="en-GB" sz="1200">
                <a:solidFill>
                  <a:schemeClr val="tx1"/>
                </a:solidFill>
              </a:rPr>
              <a:t>2000; 94:607-611</a:t>
            </a:r>
            <a:r>
              <a:rPr lang="en-GB">
                <a:solidFill>
                  <a:schemeClr val="tx1"/>
                </a:solidFill>
              </a:rPr>
              <a:t>.</a:t>
            </a:r>
          </a:p>
          <a:p>
            <a:pPr marL="234385" marR="0" lvl="0" indent="-234385" algn="l" defTabSz="457200"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rPr>
              <a:t>van der </a:t>
            </a:r>
            <a:r>
              <a:rPr lang="en-GB" sz="1200" err="1">
                <a:solidFill>
                  <a:schemeClr val="tx1"/>
                </a:solidFill>
              </a:rPr>
              <a:t>Woude</a:t>
            </a:r>
            <a:r>
              <a:rPr lang="en-GB" sz="1200">
                <a:solidFill>
                  <a:schemeClr val="tx1"/>
                </a:solidFill>
              </a:rPr>
              <a:t> HJ, Postma DS, </a:t>
            </a:r>
            <a:r>
              <a:rPr lang="en-GB" sz="1200" err="1">
                <a:solidFill>
                  <a:schemeClr val="tx1"/>
                </a:solidFill>
              </a:rPr>
              <a:t>Politiek</a:t>
            </a:r>
            <a:r>
              <a:rPr lang="en-GB" sz="1200">
                <a:solidFill>
                  <a:schemeClr val="tx1"/>
                </a:solidFill>
              </a:rPr>
              <a:t> MJ, et al. Relief of dyspnoea by </a:t>
            </a:r>
            <a:r>
              <a:rPr lang="en-GB" sz="1200">
                <a:solidFill>
                  <a:schemeClr val="tx1"/>
                </a:solidFill>
                <a:sym typeface="Symbol" panose="05050102010706020507" pitchFamily="18" charset="2"/>
              </a:rPr>
              <a:t>2-agonists after methacholine-induced bronchoconstriction. </a:t>
            </a:r>
            <a:r>
              <a:rPr lang="en-GB" sz="1200" i="1">
                <a:solidFill>
                  <a:schemeClr val="tx1"/>
                </a:solidFill>
                <a:sym typeface="Symbol" panose="05050102010706020507" pitchFamily="18" charset="2"/>
              </a:rPr>
              <a:t>Respir Med. </a:t>
            </a:r>
            <a:r>
              <a:rPr lang="en-GB" sz="1200">
                <a:solidFill>
                  <a:schemeClr val="tx1"/>
                </a:solidFill>
                <a:sym typeface="Symbol" panose="05050102010706020507" pitchFamily="18" charset="2"/>
              </a:rPr>
              <a:t>2004;98:816-820.</a:t>
            </a:r>
            <a:endParaRPr lang="en-GB" sz="1200">
              <a:solidFill>
                <a:schemeClr val="tx1"/>
              </a:solidFill>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37</a:t>
            </a:fld>
            <a:endParaRPr lang="en-US">
              <a:solidFill>
                <a:prstClr val="black"/>
              </a:solidFill>
              <a:latin typeface="Calibri"/>
            </a:endParaRPr>
          </a:p>
        </p:txBody>
      </p:sp>
    </p:spTree>
    <p:extLst>
      <p:ext uri="{BB962C8B-B14F-4D97-AF65-F5344CB8AC3E}">
        <p14:creationId xmlns:p14="http://schemas.microsoft.com/office/powerpoint/2010/main" val="26701024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solidFill>
                  <a:schemeClr val="tx1"/>
                </a:solidFill>
              </a:rPr>
              <a:t>Key points:</a:t>
            </a:r>
            <a:endParaRPr lang="en-GB">
              <a:solidFill>
                <a:schemeClr val="tx1"/>
              </a:solidFill>
            </a:endParaRPr>
          </a:p>
          <a:p>
            <a:pPr marL="177705" indent="-177705">
              <a:buFont typeface="Arial" panose="020B0604020202020204" pitchFamily="34" charset="0"/>
              <a:buChar char="•"/>
            </a:pPr>
            <a:r>
              <a:rPr lang="en-GB">
                <a:solidFill>
                  <a:schemeClr val="tx1"/>
                </a:solidFill>
              </a:rPr>
              <a:t>BUD demonstrates anti-inflammatory activity as early as 6 hours after a single dose of 2400 µg</a:t>
            </a:r>
          </a:p>
          <a:p>
            <a:pPr marL="177705" indent="-177705">
              <a:buFont typeface="Arial" panose="020B0604020202020204" pitchFamily="34" charset="0"/>
              <a:buChar char="•"/>
            </a:pPr>
            <a:r>
              <a:rPr lang="en-GB">
                <a:solidFill>
                  <a:schemeClr val="tx1"/>
                </a:solidFill>
              </a:rPr>
              <a:t>At 6 hours, percentage FEV</a:t>
            </a:r>
            <a:r>
              <a:rPr lang="en-GB" baseline="-25000">
                <a:solidFill>
                  <a:schemeClr val="tx1"/>
                </a:solidFill>
              </a:rPr>
              <a:t>1 </a:t>
            </a:r>
            <a:r>
              <a:rPr lang="en-GB">
                <a:solidFill>
                  <a:schemeClr val="tx1"/>
                </a:solidFill>
              </a:rPr>
              <a:t>tended to be higher after BUD than placebo (difference 2.7%)</a:t>
            </a:r>
          </a:p>
          <a:p>
            <a:pPr marL="371109" lvl="1" indent="-185555" defTabSz="468770">
              <a:buFont typeface="Arial" panose="020B0604020202020204" pitchFamily="34" charset="0"/>
              <a:buChar char="–"/>
              <a:defRPr/>
            </a:pPr>
            <a:r>
              <a:rPr lang="en-GB">
                <a:solidFill>
                  <a:schemeClr val="tx1"/>
                </a:solidFill>
              </a:rPr>
              <a:t>Mean FEV</a:t>
            </a:r>
            <a:r>
              <a:rPr lang="en-GB" baseline="-25000">
                <a:solidFill>
                  <a:schemeClr val="tx1"/>
                </a:solidFill>
              </a:rPr>
              <a:t>1</a:t>
            </a:r>
            <a:r>
              <a:rPr lang="en-GB">
                <a:solidFill>
                  <a:schemeClr val="tx1"/>
                </a:solidFill>
              </a:rPr>
              <a:t> predicted (95% CI) in each group was:</a:t>
            </a:r>
          </a:p>
          <a:p>
            <a:pPr marL="839879" lvl="2" indent="-177705" defTabSz="468770">
              <a:buFont typeface="Arial" panose="020B0604020202020204" pitchFamily="34" charset="0"/>
              <a:buChar char="•"/>
              <a:defRPr/>
            </a:pPr>
            <a:r>
              <a:rPr lang="en-GB">
                <a:solidFill>
                  <a:schemeClr val="tx1"/>
                </a:solidFill>
              </a:rPr>
              <a:t>BUD: 67.1% (59.9, 74.4); placebo: 64.0% (57.1, 70.9) </a:t>
            </a:r>
          </a:p>
          <a:p>
            <a:pPr marL="177705" indent="-177705" defTabSz="468770">
              <a:buFont typeface="Arial" panose="020B0604020202020204" pitchFamily="34" charset="0"/>
              <a:buChar char="•"/>
              <a:defRPr/>
            </a:pPr>
            <a:r>
              <a:rPr lang="en-US">
                <a:solidFill>
                  <a:schemeClr val="tx1"/>
                </a:solidFill>
              </a:rPr>
              <a:t>BUD treatment resulted in a significantly lower sputum eosinophil count (P=0.01)</a:t>
            </a:r>
          </a:p>
          <a:p>
            <a:pPr marL="371109" lvl="1" indent="-185555" defTabSz="468770">
              <a:buFont typeface="Arial" panose="020B0604020202020204" pitchFamily="34" charset="0"/>
              <a:buChar char="–"/>
              <a:defRPr/>
            </a:pPr>
            <a:r>
              <a:rPr lang="en-US">
                <a:solidFill>
                  <a:schemeClr val="tx1"/>
                </a:solidFill>
              </a:rPr>
              <a:t>The difference between treatments was 12.2%</a:t>
            </a:r>
          </a:p>
          <a:p>
            <a:pPr marL="371109" lvl="1" indent="-185555" defTabSz="468770">
              <a:buFont typeface="Arial" panose="020B0604020202020204" pitchFamily="34" charset="0"/>
              <a:buChar char="–"/>
              <a:defRPr/>
            </a:pPr>
            <a:r>
              <a:rPr lang="en-US">
                <a:solidFill>
                  <a:schemeClr val="tx1"/>
                </a:solidFill>
              </a:rPr>
              <a:t>Mean (SD) sputum eosinophil count was:</a:t>
            </a:r>
          </a:p>
          <a:p>
            <a:pPr marL="839879" lvl="2" indent="-177705" defTabSz="468770">
              <a:buFont typeface="Arial" panose="020B0604020202020204" pitchFamily="34" charset="0"/>
              <a:buChar char="•"/>
              <a:defRPr/>
            </a:pPr>
            <a:r>
              <a:rPr lang="en-US">
                <a:solidFill>
                  <a:schemeClr val="tx1"/>
                </a:solidFill>
              </a:rPr>
              <a:t> BUD: 24.8% (22.3); placebo: 37.0% (30.5)</a:t>
            </a:r>
            <a:endParaRPr lang="en-GB">
              <a:solidFill>
                <a:schemeClr val="tx1"/>
              </a:solidFill>
            </a:endParaRPr>
          </a:p>
          <a:p>
            <a:r>
              <a:rPr lang="en-GB" b="1">
                <a:solidFill>
                  <a:schemeClr val="tx1"/>
                </a:solidFill>
              </a:rPr>
              <a:t>Additional points:</a:t>
            </a:r>
          </a:p>
          <a:p>
            <a:pPr marL="177705" indent="-177705">
              <a:buFont typeface="Arial" panose="020B0604020202020204" pitchFamily="34" charset="0"/>
              <a:buChar char="•"/>
              <a:defRPr/>
            </a:pPr>
            <a:r>
              <a:rPr lang="en-GB">
                <a:solidFill>
                  <a:schemeClr val="tx1"/>
                </a:solidFill>
              </a:rPr>
              <a:t>A randomised, double-blind, placebo-controlled, crossover study was conducted to determine the effects of a single-dose of BUD 2400 µg</a:t>
            </a:r>
          </a:p>
          <a:p>
            <a:pPr marL="371109" lvl="1" indent="-185555">
              <a:buFont typeface="Arial" panose="020B0604020202020204" pitchFamily="34" charset="0"/>
              <a:buChar char="–"/>
              <a:defRPr/>
            </a:pPr>
            <a:r>
              <a:rPr lang="en-GB">
                <a:solidFill>
                  <a:schemeClr val="tx1"/>
                </a:solidFill>
              </a:rPr>
              <a:t>In total, 26 patients were randomised to receive a single dose of BUD 2400 µg or placebo on 2 separate days</a:t>
            </a:r>
          </a:p>
          <a:p>
            <a:pPr marL="371109" lvl="1" indent="-185555">
              <a:buFont typeface="Arial" panose="020B0604020202020204" pitchFamily="34" charset="0"/>
              <a:buChar char="–"/>
              <a:defRPr/>
            </a:pPr>
            <a:r>
              <a:rPr lang="en-GB">
                <a:solidFill>
                  <a:schemeClr val="tx1"/>
                </a:solidFill>
              </a:rPr>
              <a:t>Lung function and symptoms were followed for 6 hours, and then sputum was induced and airway responsiveness to hypertonic saline determined</a:t>
            </a:r>
            <a:endParaRPr lang="en-US">
              <a:solidFill>
                <a:schemeClr val="tx1"/>
              </a:solidFill>
            </a:endParaRPr>
          </a:p>
          <a:p>
            <a:pPr marL="177705" indent="-177705">
              <a:buFont typeface="Arial" panose="020B0604020202020204" pitchFamily="34" charset="0"/>
              <a:buChar char="•"/>
              <a:defRPr/>
            </a:pPr>
            <a:r>
              <a:rPr lang="en-US">
                <a:solidFill>
                  <a:schemeClr val="tx1"/>
                </a:solidFill>
              </a:rPr>
              <a:t>BUD resulted in a 2.2-fold improvement in airway responsiveness to hypertonic saline</a:t>
            </a:r>
          </a:p>
          <a:p>
            <a:pPr marL="371109" lvl="1" indent="-185555">
              <a:buFont typeface="Arial" panose="020B0604020202020204" pitchFamily="34" charset="0"/>
              <a:buChar char="–"/>
              <a:defRPr/>
            </a:pPr>
            <a:r>
              <a:rPr lang="en-US">
                <a:solidFill>
                  <a:schemeClr val="tx1"/>
                </a:solidFill>
              </a:rPr>
              <a:t>After placebo, PD</a:t>
            </a:r>
            <a:r>
              <a:rPr lang="en-US" baseline="-25000">
                <a:solidFill>
                  <a:schemeClr val="tx1"/>
                </a:solidFill>
              </a:rPr>
              <a:t>20 </a:t>
            </a:r>
            <a:r>
              <a:rPr lang="en-US">
                <a:solidFill>
                  <a:schemeClr val="tx1"/>
                </a:solidFill>
              </a:rPr>
              <a:t>saline was 1.4 (3.3) mL and improved to 3.0 (4.2) mL after BUD treatment (P=0.0020)</a:t>
            </a:r>
          </a:p>
          <a:p>
            <a:pPr marL="177705" indent="-177705">
              <a:buFont typeface="Arial" panose="020B0604020202020204" pitchFamily="34" charset="0"/>
              <a:buChar char="•"/>
              <a:defRPr/>
            </a:pPr>
            <a:r>
              <a:rPr lang="en-US">
                <a:solidFill>
                  <a:schemeClr val="tx1"/>
                </a:solidFill>
              </a:rPr>
              <a:t>After 6 hours, mean percentage predicted FEV</a:t>
            </a:r>
            <a:r>
              <a:rPr lang="en-US" baseline="-25000">
                <a:solidFill>
                  <a:schemeClr val="tx1"/>
                </a:solidFill>
              </a:rPr>
              <a:t>1 </a:t>
            </a:r>
            <a:r>
              <a:rPr lang="en-US">
                <a:solidFill>
                  <a:schemeClr val="tx1"/>
                </a:solidFill>
              </a:rPr>
              <a:t>tended to be higher after BUD than placebo, but this failed to reach significance </a:t>
            </a:r>
          </a:p>
          <a:p>
            <a:pPr marL="177705" indent="-177705">
              <a:buFont typeface="Arial" panose="020B0604020202020204" pitchFamily="34" charset="0"/>
              <a:buChar char="•"/>
              <a:defRPr/>
            </a:pPr>
            <a:r>
              <a:rPr lang="en-US">
                <a:solidFill>
                  <a:schemeClr val="tx1"/>
                </a:solidFill>
              </a:rPr>
              <a:t>This study used an unlicensed dose of BUD 2400 µ</a:t>
            </a:r>
            <a:r>
              <a:rPr lang="en-GB">
                <a:solidFill>
                  <a:schemeClr val="tx1"/>
                </a:solidFill>
              </a:rPr>
              <a:t>g</a:t>
            </a:r>
          </a:p>
          <a:p>
            <a:pPr marL="371109" lvl="1" indent="-185555">
              <a:buFont typeface="Arial" panose="020B0604020202020204" pitchFamily="34" charset="0"/>
              <a:buChar char="–"/>
              <a:defRPr/>
            </a:pPr>
            <a:r>
              <a:rPr lang="en-GB">
                <a:solidFill>
                  <a:schemeClr val="tx1"/>
                </a:solidFill>
              </a:rPr>
              <a:t> The relationship between pharmacological properties and clinical efficacy has not been established</a:t>
            </a:r>
            <a:endParaRPr lang="en-US">
              <a:solidFill>
                <a:schemeClr val="tx1"/>
              </a:solidFill>
            </a:endParaRPr>
          </a:p>
          <a:p>
            <a:endParaRPr lang="en-GB">
              <a:solidFill>
                <a:schemeClr val="tx1"/>
              </a:solidFill>
            </a:endParaRPr>
          </a:p>
          <a:p>
            <a:r>
              <a:rPr lang="en-GB" b="1">
                <a:solidFill>
                  <a:schemeClr val="tx1"/>
                </a:solidFill>
              </a:rPr>
              <a:t>Full reference:</a:t>
            </a:r>
          </a:p>
          <a:p>
            <a:r>
              <a:rPr lang="en-GB">
                <a:solidFill>
                  <a:schemeClr val="tx1"/>
                </a:solidFill>
              </a:rPr>
              <a:t>Gibson PG, </a:t>
            </a:r>
            <a:r>
              <a:rPr lang="en-GB" err="1">
                <a:solidFill>
                  <a:schemeClr val="tx1"/>
                </a:solidFill>
              </a:rPr>
              <a:t>Saltos</a:t>
            </a:r>
            <a:r>
              <a:rPr lang="en-GB">
                <a:solidFill>
                  <a:schemeClr val="tx1"/>
                </a:solidFill>
              </a:rPr>
              <a:t> N, Fakes K. Acute anti-inflammatory effects of inhaled budesonide in asthma: a randomized controlled trial. </a:t>
            </a:r>
            <a:r>
              <a:rPr lang="en-GB" i="1">
                <a:solidFill>
                  <a:schemeClr val="tx1"/>
                </a:solidFill>
              </a:rPr>
              <a:t>Am J Respir </a:t>
            </a:r>
            <a:r>
              <a:rPr lang="en-GB" i="1" err="1">
                <a:solidFill>
                  <a:schemeClr val="tx1"/>
                </a:solidFill>
              </a:rPr>
              <a:t>Crit</a:t>
            </a:r>
            <a:r>
              <a:rPr lang="en-GB" i="1">
                <a:solidFill>
                  <a:schemeClr val="tx1"/>
                </a:solidFill>
              </a:rPr>
              <a:t> Care Med. </a:t>
            </a:r>
            <a:r>
              <a:rPr lang="en-GB">
                <a:solidFill>
                  <a:schemeClr val="tx1"/>
                </a:solidFill>
              </a:rPr>
              <a:t>2001;163:32-36.</a:t>
            </a:r>
            <a:endParaRPr lang="en-GB" b="1">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38</a:t>
            </a:fld>
            <a:endParaRPr lang="en-US"/>
          </a:p>
        </p:txBody>
      </p:sp>
    </p:spTree>
    <p:extLst>
      <p:ext uri="{BB962C8B-B14F-4D97-AF65-F5344CB8AC3E}">
        <p14:creationId xmlns:p14="http://schemas.microsoft.com/office/powerpoint/2010/main" val="10824418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GB" b="1">
                <a:solidFill>
                  <a:schemeClr val="tx1"/>
                </a:solidFill>
              </a:rPr>
              <a:t>Key points:</a:t>
            </a:r>
          </a:p>
          <a:p>
            <a:pPr marL="175789" indent="-175789" defTabSz="473879">
              <a:buFont typeface="Arial" panose="020B0604020202020204" pitchFamily="34" charset="0"/>
              <a:buChar char="•"/>
              <a:defRPr/>
            </a:pPr>
            <a:r>
              <a:rPr lang="en-GB">
                <a:solidFill>
                  <a:schemeClr val="tx1"/>
                </a:solidFill>
              </a:rPr>
              <a:t>A </a:t>
            </a:r>
            <a:r>
              <a:rPr lang="es-ES">
                <a:solidFill>
                  <a:schemeClr val="tx1"/>
                </a:solidFill>
              </a:rPr>
              <a:t>1-year, </a:t>
            </a:r>
            <a:r>
              <a:rPr lang="es-ES" err="1">
                <a:solidFill>
                  <a:schemeClr val="tx1"/>
                </a:solidFill>
              </a:rPr>
              <a:t>double-blind</a:t>
            </a:r>
            <a:r>
              <a:rPr lang="es-ES">
                <a:solidFill>
                  <a:schemeClr val="tx1"/>
                </a:solidFill>
              </a:rPr>
              <a:t>, </a:t>
            </a:r>
            <a:r>
              <a:rPr lang="es-ES" err="1">
                <a:solidFill>
                  <a:schemeClr val="tx1"/>
                </a:solidFill>
              </a:rPr>
              <a:t>parallel-group</a:t>
            </a:r>
            <a:r>
              <a:rPr lang="es-ES">
                <a:solidFill>
                  <a:schemeClr val="tx1"/>
                </a:solidFill>
              </a:rPr>
              <a:t> </a:t>
            </a:r>
            <a:r>
              <a:rPr lang="es-ES" err="1">
                <a:solidFill>
                  <a:schemeClr val="tx1"/>
                </a:solidFill>
              </a:rPr>
              <a:t>study</a:t>
            </a:r>
            <a:r>
              <a:rPr lang="es-ES">
                <a:solidFill>
                  <a:schemeClr val="tx1"/>
                </a:solidFill>
              </a:rPr>
              <a:t> </a:t>
            </a:r>
            <a:r>
              <a:rPr lang="en-GB">
                <a:solidFill>
                  <a:schemeClr val="tx1"/>
                </a:solidFill>
              </a:rPr>
              <a:t>assessed</a:t>
            </a:r>
            <a:r>
              <a:rPr lang="es-ES">
                <a:solidFill>
                  <a:schemeClr val="tx1"/>
                </a:solidFill>
              </a:rPr>
              <a:t> </a:t>
            </a:r>
            <a:r>
              <a:rPr lang="es-ES" err="1">
                <a:solidFill>
                  <a:schemeClr val="tx1"/>
                </a:solidFill>
              </a:rPr>
              <a:t>the</a:t>
            </a:r>
            <a:r>
              <a:rPr lang="es-ES">
                <a:solidFill>
                  <a:schemeClr val="tx1"/>
                </a:solidFill>
              </a:rPr>
              <a:t> </a:t>
            </a:r>
            <a:r>
              <a:rPr lang="es-ES" err="1">
                <a:solidFill>
                  <a:schemeClr val="tx1"/>
                </a:solidFill>
              </a:rPr>
              <a:t>effects</a:t>
            </a:r>
            <a:r>
              <a:rPr lang="es-ES">
                <a:solidFill>
                  <a:schemeClr val="tx1"/>
                </a:solidFill>
              </a:rPr>
              <a:t> of BUD/FORM Turbuhaler anti-inflammatory reliever + maintenance in 1107 </a:t>
            </a:r>
            <a:r>
              <a:rPr lang="es-ES" err="1">
                <a:solidFill>
                  <a:schemeClr val="tx1"/>
                </a:solidFill>
              </a:rPr>
              <a:t>patients</a:t>
            </a:r>
            <a:r>
              <a:rPr lang="es-ES">
                <a:solidFill>
                  <a:schemeClr val="tx1"/>
                </a:solidFill>
              </a:rPr>
              <a:t> </a:t>
            </a:r>
            <a:r>
              <a:rPr lang="es-ES" err="1">
                <a:solidFill>
                  <a:schemeClr val="tx1"/>
                </a:solidFill>
              </a:rPr>
              <a:t>compared</a:t>
            </a:r>
            <a:r>
              <a:rPr lang="es-ES">
                <a:solidFill>
                  <a:schemeClr val="tx1"/>
                </a:solidFill>
              </a:rPr>
              <a:t> </a:t>
            </a:r>
            <a:r>
              <a:rPr lang="es-ES" err="1">
                <a:solidFill>
                  <a:schemeClr val="tx1"/>
                </a:solidFill>
              </a:rPr>
              <a:t>with</a:t>
            </a:r>
            <a:r>
              <a:rPr lang="es-ES">
                <a:solidFill>
                  <a:schemeClr val="tx1"/>
                </a:solidFill>
              </a:rPr>
              <a:t> BUD/FORM + FORM (n=1137) and BUD/FORM + </a:t>
            </a:r>
            <a:r>
              <a:rPr lang="es-ES" err="1">
                <a:solidFill>
                  <a:schemeClr val="tx1"/>
                </a:solidFill>
              </a:rPr>
              <a:t>terbutaline</a:t>
            </a:r>
            <a:r>
              <a:rPr lang="es-ES">
                <a:solidFill>
                  <a:schemeClr val="tx1"/>
                </a:solidFill>
              </a:rPr>
              <a:t> (n=1138)</a:t>
            </a:r>
          </a:p>
          <a:p>
            <a:pPr marL="371109" lvl="1" indent="-185555" defTabSz="473879">
              <a:buFont typeface="Arial" panose="020B0604020202020204" pitchFamily="34" charset="0"/>
              <a:buChar char="–"/>
              <a:defRPr/>
            </a:pPr>
            <a:r>
              <a:rPr lang="en-US" kern="1200">
                <a:solidFill>
                  <a:schemeClr val="tx1"/>
                </a:solidFill>
              </a:rPr>
              <a:t>BUD/FORM as needed reduced the risk of a severe exacerbation by:</a:t>
            </a:r>
            <a:endParaRPr lang="es-ES">
              <a:solidFill>
                <a:schemeClr val="tx1"/>
              </a:solidFill>
            </a:endParaRPr>
          </a:p>
          <a:p>
            <a:pPr marL="556664" lvl="3" indent="-185555" defTabSz="410174">
              <a:lnSpc>
                <a:spcPct val="90000"/>
              </a:lnSpc>
              <a:spcBef>
                <a:spcPct val="0"/>
              </a:spcBef>
              <a:spcAft>
                <a:spcPct val="15000"/>
              </a:spcAft>
              <a:buFont typeface="Wingdings" panose="05000000000000000000" pitchFamily="2" charset="2"/>
              <a:buChar char="§"/>
            </a:pPr>
            <a:r>
              <a:rPr lang="es-ES" kern="1200">
                <a:solidFill>
                  <a:schemeClr val="tx1"/>
                </a:solidFill>
              </a:rPr>
              <a:t>27% versus FORM as </a:t>
            </a:r>
            <a:r>
              <a:rPr lang="es-ES" kern="1200" err="1">
                <a:solidFill>
                  <a:schemeClr val="tx1"/>
                </a:solidFill>
              </a:rPr>
              <a:t>needed</a:t>
            </a:r>
            <a:r>
              <a:rPr lang="es-ES" kern="1200">
                <a:solidFill>
                  <a:schemeClr val="tx1"/>
                </a:solidFill>
              </a:rPr>
              <a:t> (P=0.0038)</a:t>
            </a:r>
            <a:endParaRPr lang="en-GB" kern="1200">
              <a:solidFill>
                <a:schemeClr val="tx1"/>
              </a:solidFill>
            </a:endParaRPr>
          </a:p>
          <a:p>
            <a:pPr marL="556664" lvl="3" indent="-185555" defTabSz="410174">
              <a:lnSpc>
                <a:spcPct val="90000"/>
              </a:lnSpc>
              <a:spcBef>
                <a:spcPct val="0"/>
              </a:spcBef>
              <a:spcAft>
                <a:spcPct val="15000"/>
              </a:spcAft>
              <a:buFont typeface="Wingdings" panose="05000000000000000000" pitchFamily="2" charset="2"/>
              <a:buChar char="§"/>
            </a:pPr>
            <a:r>
              <a:rPr lang="es-ES" kern="1200">
                <a:solidFill>
                  <a:schemeClr val="tx1"/>
                </a:solidFill>
              </a:rPr>
              <a:t>45% versus </a:t>
            </a:r>
            <a:r>
              <a:rPr lang="es-ES" kern="1200" err="1">
                <a:solidFill>
                  <a:schemeClr val="tx1"/>
                </a:solidFill>
              </a:rPr>
              <a:t>terbutaline</a:t>
            </a:r>
            <a:r>
              <a:rPr lang="es-ES" kern="1200">
                <a:solidFill>
                  <a:schemeClr val="tx1"/>
                </a:solidFill>
              </a:rPr>
              <a:t> as </a:t>
            </a:r>
            <a:r>
              <a:rPr lang="es-ES" kern="1200" err="1">
                <a:solidFill>
                  <a:schemeClr val="tx1"/>
                </a:solidFill>
              </a:rPr>
              <a:t>needed</a:t>
            </a:r>
            <a:r>
              <a:rPr lang="es-ES" kern="1200">
                <a:solidFill>
                  <a:schemeClr val="tx1"/>
                </a:solidFill>
              </a:rPr>
              <a:t> (P&lt;0.0001)</a:t>
            </a:r>
          </a:p>
          <a:p>
            <a:pPr marL="175789" indent="-175789">
              <a:buFont typeface="Arial" panose="020B0604020202020204" pitchFamily="34" charset="0"/>
              <a:buChar char="•"/>
            </a:pPr>
            <a:r>
              <a:rPr lang="es-ES" kern="1200" err="1">
                <a:solidFill>
                  <a:schemeClr val="tx1"/>
                </a:solidFill>
              </a:rPr>
              <a:t>It</a:t>
            </a:r>
            <a:r>
              <a:rPr lang="es-ES" kern="1200">
                <a:solidFill>
                  <a:schemeClr val="tx1"/>
                </a:solidFill>
              </a:rPr>
              <a:t> </a:t>
            </a:r>
            <a:r>
              <a:rPr lang="es-ES" kern="1200" err="1">
                <a:solidFill>
                  <a:schemeClr val="tx1"/>
                </a:solidFill>
              </a:rPr>
              <a:t>was</a:t>
            </a:r>
            <a:r>
              <a:rPr lang="es-ES" kern="1200">
                <a:solidFill>
                  <a:schemeClr val="tx1"/>
                </a:solidFill>
              </a:rPr>
              <a:t> </a:t>
            </a:r>
            <a:r>
              <a:rPr lang="es-ES" kern="1200" err="1">
                <a:solidFill>
                  <a:schemeClr val="tx1"/>
                </a:solidFill>
              </a:rPr>
              <a:t>concluded</a:t>
            </a:r>
            <a:r>
              <a:rPr lang="es-ES" kern="1200">
                <a:solidFill>
                  <a:schemeClr val="tx1"/>
                </a:solidFill>
              </a:rPr>
              <a:t> </a:t>
            </a:r>
            <a:r>
              <a:rPr lang="es-ES" kern="1200" err="1">
                <a:solidFill>
                  <a:schemeClr val="tx1"/>
                </a:solidFill>
              </a:rPr>
              <a:t>that</a:t>
            </a:r>
            <a:r>
              <a:rPr lang="es-ES" kern="1200">
                <a:solidFill>
                  <a:schemeClr val="tx1"/>
                </a:solidFill>
              </a:rPr>
              <a:t> </a:t>
            </a:r>
            <a:r>
              <a:rPr lang="es-ES" kern="1200" err="1">
                <a:solidFill>
                  <a:schemeClr val="tx1"/>
                </a:solidFill>
              </a:rPr>
              <a:t>both</a:t>
            </a:r>
            <a:r>
              <a:rPr lang="es-ES" kern="1200">
                <a:solidFill>
                  <a:schemeClr val="tx1"/>
                </a:solidFill>
              </a:rPr>
              <a:t> </a:t>
            </a:r>
            <a:r>
              <a:rPr lang="es-ES" kern="1200" err="1">
                <a:solidFill>
                  <a:schemeClr val="tx1"/>
                </a:solidFill>
              </a:rPr>
              <a:t>monocomponents</a:t>
            </a:r>
            <a:r>
              <a:rPr lang="es-ES" kern="1200">
                <a:solidFill>
                  <a:schemeClr val="tx1"/>
                </a:solidFill>
              </a:rPr>
              <a:t> of </a:t>
            </a:r>
            <a:r>
              <a:rPr lang="en-GB" b="0" i="0" u="none" strike="noStrike" kern="1200" baseline="0">
                <a:solidFill>
                  <a:schemeClr val="tx1"/>
                </a:solidFill>
              </a:rPr>
              <a:t>BUD/FORM given as needed contribute to the risk reduction for severe exacerbations in patients receiving combination therapy for maintenance</a:t>
            </a:r>
          </a:p>
          <a:p>
            <a:pPr marL="175789" indent="-175789">
              <a:buFont typeface="Arial" panose="020B0604020202020204" pitchFamily="34" charset="0"/>
              <a:buChar char="•"/>
            </a:pPr>
            <a:endParaRPr lang="en-GB" b="0" i="0" u="none" strike="noStrike" kern="1200" baseline="0">
              <a:solidFill>
                <a:schemeClr val="tx1"/>
              </a:solidFill>
            </a:endParaRPr>
          </a:p>
          <a:p>
            <a:r>
              <a:rPr lang="en-GB" b="1" i="0" u="none" strike="noStrike" kern="1200" baseline="0">
                <a:solidFill>
                  <a:schemeClr val="tx1"/>
                </a:solidFill>
              </a:rPr>
              <a:t>Full reference:</a:t>
            </a:r>
          </a:p>
          <a:p>
            <a:pPr marL="0" indent="0" defTabSz="908274">
              <a:buFontTx/>
              <a:buNone/>
              <a:defRPr/>
            </a:pPr>
            <a:r>
              <a:rPr lang="es-UY" kern="1200" err="1">
                <a:solidFill>
                  <a:schemeClr val="tx1"/>
                </a:solidFill>
                <a:latin typeface="Arial" panose="020B0604020202020204" pitchFamily="34" charset="0"/>
                <a:ea typeface="+mn-ea"/>
                <a:cs typeface="Arial" panose="020B0604020202020204" pitchFamily="34" charset="0"/>
              </a:rPr>
              <a:t>Rabe</a:t>
            </a:r>
            <a:r>
              <a:rPr lang="es-UY" kern="1200">
                <a:solidFill>
                  <a:schemeClr val="tx1"/>
                </a:solidFill>
                <a:latin typeface="Arial" panose="020B0604020202020204" pitchFamily="34" charset="0"/>
                <a:ea typeface="+mn-ea"/>
                <a:cs typeface="Arial" panose="020B0604020202020204" pitchFamily="34" charset="0"/>
              </a:rPr>
              <a:t> KF, Atienza T, Magyar P, et al.  </a:t>
            </a:r>
            <a:r>
              <a:rPr lang="en-US" kern="1200">
                <a:solidFill>
                  <a:schemeClr val="tx1"/>
                </a:solidFill>
                <a:latin typeface="Arial" panose="020B0604020202020204" pitchFamily="34" charset="0"/>
                <a:ea typeface="+mn-ea"/>
                <a:cs typeface="Arial" panose="020B0604020202020204" pitchFamily="34" charset="0"/>
              </a:rPr>
              <a:t>Effect of budesonide in combination with formoterol for reliever therapy in asthma exacerbations: a randomized controlled, double-blind study. </a:t>
            </a:r>
            <a:r>
              <a:rPr lang="en-US" i="1" kern="1200">
                <a:solidFill>
                  <a:schemeClr val="tx1"/>
                </a:solidFill>
                <a:latin typeface="Arial" panose="020B0604020202020204" pitchFamily="34" charset="0"/>
                <a:ea typeface="+mn-ea"/>
                <a:cs typeface="Arial" panose="020B0604020202020204" pitchFamily="34" charset="0"/>
              </a:rPr>
              <a:t>Lancet</a:t>
            </a:r>
            <a:r>
              <a:rPr lang="en-US" kern="1200">
                <a:solidFill>
                  <a:schemeClr val="tx1"/>
                </a:solidFill>
                <a:latin typeface="Arial" panose="020B0604020202020204" pitchFamily="34" charset="0"/>
                <a:ea typeface="+mn-ea"/>
                <a:cs typeface="Arial" panose="020B0604020202020204" pitchFamily="34" charset="0"/>
              </a:rPr>
              <a:t>. 2006;368:744-753.</a:t>
            </a:r>
          </a:p>
          <a:p>
            <a:pPr marL="644559" lvl="1" indent="-175789" defTabSz="473879">
              <a:buFont typeface="Arial" panose="020B0604020202020204" pitchFamily="34" charset="0"/>
              <a:buChar char="•"/>
              <a:defRPr/>
            </a:pPr>
            <a:endParaRPr lang="en-GB">
              <a:solidFill>
                <a:schemeClr val="tx1"/>
              </a:solidFill>
              <a:highlight>
                <a:srgbClr val="FFFF00"/>
              </a:highlight>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39</a:t>
            </a:fld>
            <a:endParaRPr lang="en-US">
              <a:solidFill>
                <a:prstClr val="black"/>
              </a:solidFill>
              <a:latin typeface="Calibri"/>
            </a:endParaRPr>
          </a:p>
        </p:txBody>
      </p:sp>
    </p:spTree>
    <p:extLst>
      <p:ext uri="{BB962C8B-B14F-4D97-AF65-F5344CB8AC3E}">
        <p14:creationId xmlns:p14="http://schemas.microsoft.com/office/powerpoint/2010/main" val="871980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a:p>
        </p:txBody>
      </p:sp>
      <p:sp>
        <p:nvSpPr>
          <p:cNvPr id="4" name="Slide Number Placeholder 3"/>
          <p:cNvSpPr>
            <a:spLocks noGrp="1"/>
          </p:cNvSpPr>
          <p:nvPr>
            <p:ph type="sldNum" sz="quarter" idx="5"/>
          </p:nvPr>
        </p:nvSpPr>
        <p:spPr/>
        <p:txBody>
          <a:bodyPr/>
          <a:lstStyle/>
          <a:p>
            <a:fld id="{FAD751AE-7ABC-314D-AFAD-47B860ED6FFE}" type="slidenum">
              <a:rPr lang="en-US" smtClean="0"/>
              <a:pPr/>
              <a:t>4</a:t>
            </a:fld>
            <a:endParaRPr lang="en-US"/>
          </a:p>
        </p:txBody>
      </p:sp>
    </p:spTree>
    <p:extLst>
      <p:ext uri="{BB962C8B-B14F-4D97-AF65-F5344CB8AC3E}">
        <p14:creationId xmlns:p14="http://schemas.microsoft.com/office/powerpoint/2010/main" val="26995179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US" b="1">
                <a:solidFill>
                  <a:schemeClr val="tx1"/>
                </a:solidFill>
              </a:rPr>
              <a:t>Key points</a:t>
            </a:r>
          </a:p>
          <a:p>
            <a:pPr marL="175789" indent="-175789" defTabSz="473879">
              <a:buFont typeface="Arial" panose="020B0604020202020204" pitchFamily="34" charset="0"/>
              <a:buChar char="•"/>
              <a:defRPr/>
            </a:pPr>
            <a:r>
              <a:rPr lang="en-US">
                <a:solidFill>
                  <a:schemeClr val="tx1"/>
                </a:solidFill>
              </a:rPr>
              <a:t>A post-hoc analysis of the SYGMA 1 study assessing the short-term risk of an exacerbation after a single day at various levels of reliever use (&gt;2 to &gt;8 inhalations)</a:t>
            </a:r>
          </a:p>
          <a:p>
            <a:pPr marL="175789" indent="-175789" defTabSz="473879">
              <a:buFont typeface="Arial" panose="020B0604020202020204" pitchFamily="34" charset="0"/>
              <a:buChar char="•"/>
              <a:defRPr/>
            </a:pPr>
            <a:r>
              <a:rPr lang="en-US">
                <a:solidFill>
                  <a:schemeClr val="tx1"/>
                </a:solidFill>
              </a:rPr>
              <a:t>The proportion of patients with &gt;2, &gt;4, &gt;6 or &gt;8 reliever inhalations on any day with an exacerbation during the next 21 days were compared</a:t>
            </a:r>
          </a:p>
          <a:p>
            <a:pPr marL="175789" indent="-175789" defTabSz="473879">
              <a:buFont typeface="Arial" panose="020B0604020202020204" pitchFamily="34" charset="0"/>
              <a:buChar char="•"/>
              <a:defRPr/>
            </a:pPr>
            <a:r>
              <a:rPr lang="en-GB">
                <a:solidFill>
                  <a:schemeClr val="tx1"/>
                </a:solidFill>
              </a:rPr>
              <a:t>The proportion of patients with &gt;4, &gt;6 or &gt;8 as-needed inhalation use days was lower with BUD/FORM as needed versus terbutaline as needed, with reduced risk of severe exacerbation during the next 21 days versus terbutaline as needed</a:t>
            </a:r>
          </a:p>
          <a:p>
            <a:pPr defTabSz="473879">
              <a:defRPr/>
            </a:pPr>
            <a:endParaRPr lang="en-GB">
              <a:solidFill>
                <a:schemeClr val="tx1"/>
              </a:solidFill>
            </a:endParaRPr>
          </a:p>
          <a:p>
            <a:pPr defTabSz="473879">
              <a:defRPr/>
            </a:pPr>
            <a:r>
              <a:rPr lang="en-GB" b="1">
                <a:solidFill>
                  <a:schemeClr val="tx1"/>
                </a:solidFill>
              </a:rPr>
              <a:t>Full reference:</a:t>
            </a:r>
          </a:p>
          <a:p>
            <a:pPr defTabSz="473879">
              <a:defRPr/>
            </a:pPr>
            <a:r>
              <a:rPr lang="en-US">
                <a:solidFill>
                  <a:schemeClr val="tx1"/>
                </a:solidFill>
              </a:rPr>
              <a:t>O’Byrne P, FitzGerald JM, Bateman ED, Barnes PJ, Zhong N, Keen C, Wang M, </a:t>
            </a:r>
            <a:r>
              <a:rPr lang="en-US" err="1">
                <a:solidFill>
                  <a:schemeClr val="tx1"/>
                </a:solidFill>
              </a:rPr>
              <a:t>Lamarca</a:t>
            </a:r>
            <a:r>
              <a:rPr lang="en-US">
                <a:solidFill>
                  <a:schemeClr val="tx1"/>
                </a:solidFill>
              </a:rPr>
              <a:t> M, </a:t>
            </a:r>
            <a:r>
              <a:rPr lang="en-US" err="1">
                <a:solidFill>
                  <a:schemeClr val="tx1"/>
                </a:solidFill>
              </a:rPr>
              <a:t>Puu</a:t>
            </a:r>
            <a:r>
              <a:rPr lang="en-US">
                <a:solidFill>
                  <a:schemeClr val="tx1"/>
                </a:solidFill>
              </a:rPr>
              <a:t> M, Reddel HK. </a:t>
            </a:r>
            <a:r>
              <a:rPr lang="en-GB">
                <a:solidFill>
                  <a:schemeClr val="tx1"/>
                </a:solidFill>
              </a:rPr>
              <a:t>Late Breaking Abstract - Risk of a severe exacerbation following higher reliever use: post-hoc analysis of SYGMA 1 in mild asthma. </a:t>
            </a:r>
            <a:r>
              <a:rPr lang="en-US" i="1">
                <a:solidFill>
                  <a:schemeClr val="tx1"/>
                </a:solidFill>
              </a:rPr>
              <a:t>Eur Respir J. </a:t>
            </a:r>
            <a:r>
              <a:rPr lang="en-US">
                <a:solidFill>
                  <a:schemeClr val="tx1"/>
                </a:solidFill>
              </a:rPr>
              <a:t>2018;52(Suppl. 62):1680 (Abstract).</a:t>
            </a:r>
            <a:endParaRPr lang="en-GB" b="1">
              <a:solidFill>
                <a:schemeClr val="tx1"/>
              </a:solidFill>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40</a:t>
            </a:fld>
            <a:endParaRPr lang="en-US">
              <a:solidFill>
                <a:prstClr val="black"/>
              </a:solidFill>
              <a:latin typeface="Calibri"/>
            </a:endParaRPr>
          </a:p>
        </p:txBody>
      </p:sp>
    </p:spTree>
    <p:extLst>
      <p:ext uri="{BB962C8B-B14F-4D97-AF65-F5344CB8AC3E}">
        <p14:creationId xmlns:p14="http://schemas.microsoft.com/office/powerpoint/2010/main" val="24213879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GB" sz="1200" b="1">
                <a:solidFill>
                  <a:schemeClr val="tx1"/>
                </a:solidFill>
              </a:rPr>
              <a:t>Key points:</a:t>
            </a:r>
          </a:p>
          <a:p>
            <a:pPr marL="175789" indent="-175789" defTabSz="473879">
              <a:buFont typeface="Arial" panose="020B0604020202020204" pitchFamily="34" charset="0"/>
              <a:buChar char="•"/>
              <a:defRPr/>
            </a:pPr>
            <a:r>
              <a:rPr lang="en-GB" sz="1200">
                <a:solidFill>
                  <a:schemeClr val="tx1"/>
                </a:solidFill>
              </a:rPr>
              <a:t>A 6-month, double-blind, parallel-group study assessing the effects of BUD/FORM </a:t>
            </a:r>
            <a:r>
              <a:rPr lang="en-GB" sz="1200" err="1">
                <a:solidFill>
                  <a:schemeClr val="tx1"/>
                </a:solidFill>
              </a:rPr>
              <a:t>Turbuhaler</a:t>
            </a:r>
            <a:r>
              <a:rPr lang="en-GB" sz="1200">
                <a:solidFill>
                  <a:schemeClr val="tx1"/>
                </a:solidFill>
              </a:rPr>
              <a:t> anti-inflammatory reliever + maintenance in 1154 patients compared with FLU/SAL maintenance + SABA as needed (n=1155)</a:t>
            </a:r>
          </a:p>
          <a:p>
            <a:pPr marL="175789" indent="-175789" defTabSz="473879">
              <a:buFont typeface="Arial" panose="020B0604020202020204" pitchFamily="34" charset="0"/>
              <a:buChar char="•"/>
              <a:defRPr/>
            </a:pPr>
            <a:r>
              <a:rPr lang="en-GB" sz="1200">
                <a:solidFill>
                  <a:schemeClr val="tx1"/>
                </a:solidFill>
              </a:rPr>
              <a:t>The incidence of severe exacerbation within 1 month in patients with high needed use of reliever medication was reduced to a greater extent with BUD/FORM </a:t>
            </a:r>
            <a:r>
              <a:rPr lang="en-GB" sz="1200" err="1">
                <a:solidFill>
                  <a:schemeClr val="tx1"/>
                </a:solidFill>
              </a:rPr>
              <a:t>Turbuhaler</a:t>
            </a:r>
            <a:r>
              <a:rPr lang="en-GB" sz="1200">
                <a:solidFill>
                  <a:schemeClr val="tx1"/>
                </a:solidFill>
              </a:rPr>
              <a:t> anti-inflammatory reliever + maintenance compared with high-dose FLU/SAL maintenance + SABA </a:t>
            </a:r>
          </a:p>
          <a:p>
            <a:pPr marL="175789" indent="-175789" defTabSz="473879">
              <a:buFont typeface="Arial" panose="020B0604020202020204" pitchFamily="34" charset="0"/>
              <a:buChar char="•"/>
              <a:defRPr/>
            </a:pPr>
            <a:endParaRPr lang="en-GB" sz="1200" b="1">
              <a:solidFill>
                <a:schemeClr val="tx1"/>
              </a:solidFill>
            </a:endParaRPr>
          </a:p>
          <a:p>
            <a:pPr defTabSz="473879">
              <a:defRPr/>
            </a:pPr>
            <a:r>
              <a:rPr lang="en-GB" sz="1200" b="1">
                <a:solidFill>
                  <a:schemeClr val="tx1"/>
                </a:solidFill>
              </a:rPr>
              <a:t>Full reference:</a:t>
            </a:r>
          </a:p>
          <a:p>
            <a:pPr defTabSz="473879">
              <a:defRPr/>
            </a:pPr>
            <a:r>
              <a:rPr lang="en-US" sz="1200" kern="1200">
                <a:solidFill>
                  <a:schemeClr val="tx1"/>
                </a:solidFill>
                <a:latin typeface="Arial" panose="020B0604020202020204" pitchFamily="34" charset="0"/>
                <a:ea typeface="+mn-ea"/>
                <a:cs typeface="Arial" panose="020B0604020202020204" pitchFamily="34" charset="0"/>
              </a:rPr>
              <a:t>Bousquet J, Boulet L-P, Peters MJ, et al.  Budesonide/formoterol for maintenance and relief in uncontrolled asthma vs. high-dose salmeterol/fluticasone. </a:t>
            </a:r>
            <a:r>
              <a:rPr lang="en-US" sz="1200" i="1" kern="1200">
                <a:solidFill>
                  <a:schemeClr val="tx1"/>
                </a:solidFill>
                <a:latin typeface="Arial" panose="020B0604020202020204" pitchFamily="34" charset="0"/>
                <a:ea typeface="+mn-ea"/>
                <a:cs typeface="Arial" panose="020B0604020202020204" pitchFamily="34" charset="0"/>
              </a:rPr>
              <a:t>Respir Med.</a:t>
            </a:r>
            <a:r>
              <a:rPr lang="en-US" sz="1200" kern="1200">
                <a:solidFill>
                  <a:schemeClr val="tx1"/>
                </a:solidFill>
                <a:latin typeface="Arial" panose="020B0604020202020204" pitchFamily="34" charset="0"/>
                <a:ea typeface="+mn-ea"/>
                <a:cs typeface="Arial" panose="020B0604020202020204" pitchFamily="34" charset="0"/>
              </a:rPr>
              <a:t> 2007;101:2437-2446</a:t>
            </a:r>
            <a:r>
              <a:rPr lang="en-GB" altLang="en-US" sz="1200">
                <a:solidFill>
                  <a:schemeClr val="tx1"/>
                </a:solidFill>
              </a:rPr>
              <a:t>.</a:t>
            </a:r>
            <a:endParaRPr lang="en-GB" sz="1200" b="1">
              <a:solidFill>
                <a:schemeClr val="tx1"/>
              </a:solidFill>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41</a:t>
            </a:fld>
            <a:endParaRPr lang="en-US">
              <a:solidFill>
                <a:prstClr val="black"/>
              </a:solidFill>
              <a:latin typeface="Calibri"/>
            </a:endParaRPr>
          </a:p>
        </p:txBody>
      </p:sp>
    </p:spTree>
    <p:extLst>
      <p:ext uri="{BB962C8B-B14F-4D97-AF65-F5344CB8AC3E}">
        <p14:creationId xmlns:p14="http://schemas.microsoft.com/office/powerpoint/2010/main" val="21844705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GB" b="1" dirty="0">
                <a:solidFill>
                  <a:schemeClr val="tx1"/>
                </a:solidFill>
              </a:rPr>
              <a:t>Key points:</a:t>
            </a:r>
          </a:p>
          <a:p>
            <a:pPr marL="175789" indent="-175789" defTabSz="473879">
              <a:buFont typeface="Arial" panose="020B0604020202020204" pitchFamily="34" charset="0"/>
              <a:buChar char="•"/>
              <a:defRPr/>
            </a:pPr>
            <a:r>
              <a:rPr lang="en-GB" dirty="0">
                <a:solidFill>
                  <a:schemeClr val="tx1"/>
                </a:solidFill>
              </a:rPr>
              <a:t>A 52-week, open-label study assessing the effects of BUD/FORM Turbuhaler in patients with mild asthma (n=220) compared with </a:t>
            </a:r>
            <a:r>
              <a:rPr lang="en-GB" dirty="0" err="1">
                <a:solidFill>
                  <a:schemeClr val="tx1"/>
                </a:solidFill>
              </a:rPr>
              <a:t>albuterol</a:t>
            </a:r>
            <a:r>
              <a:rPr lang="en-GB" dirty="0">
                <a:solidFill>
                  <a:schemeClr val="tx1"/>
                </a:solidFill>
              </a:rPr>
              <a:t> (n=223) and BUD maintenance (n=225)</a:t>
            </a:r>
            <a:r>
              <a:rPr lang="en-GB" baseline="30000" dirty="0">
                <a:solidFill>
                  <a:schemeClr val="tx1"/>
                </a:solidFill>
              </a:rPr>
              <a:t>1</a:t>
            </a:r>
            <a:endParaRPr lang="en-GB" dirty="0">
              <a:solidFill>
                <a:schemeClr val="tx1"/>
              </a:solidFill>
            </a:endParaRPr>
          </a:p>
          <a:p>
            <a:pPr marL="175789" indent="-175789" defTabSz="473879">
              <a:buFont typeface="Arial" panose="020B0604020202020204" pitchFamily="34" charset="0"/>
              <a:buChar char="•"/>
              <a:defRPr/>
            </a:pPr>
            <a:r>
              <a:rPr lang="en-GB" dirty="0">
                <a:solidFill>
                  <a:schemeClr val="tx1"/>
                </a:solidFill>
              </a:rPr>
              <a:t>Reduction in the median </a:t>
            </a:r>
            <a:r>
              <a:rPr lang="en-GB" dirty="0" err="1">
                <a:solidFill>
                  <a:schemeClr val="tx1"/>
                </a:solidFill>
              </a:rPr>
              <a:t>FeNO</a:t>
            </a:r>
            <a:r>
              <a:rPr lang="en-GB" dirty="0">
                <a:solidFill>
                  <a:schemeClr val="tx1"/>
                </a:solidFill>
              </a:rPr>
              <a:t> from baseline to Month 12 was observed with BUD/FORM Turbuhaler anti-inflammatory reliever and BUD maintenance, which indicates that in patients with mild asthma who have not been treated previously with a glucocorticoid, airway inflammation as measured by </a:t>
            </a:r>
            <a:r>
              <a:rPr lang="en-GB" dirty="0" err="1">
                <a:solidFill>
                  <a:schemeClr val="tx1"/>
                </a:solidFill>
              </a:rPr>
              <a:t>FeNO</a:t>
            </a:r>
            <a:r>
              <a:rPr lang="en-GB" dirty="0">
                <a:solidFill>
                  <a:schemeClr val="tx1"/>
                </a:solidFill>
              </a:rPr>
              <a:t> is highly responsive to inhaled glucocorticoid therapy</a:t>
            </a:r>
            <a:r>
              <a:rPr lang="en-GB" baseline="30000" dirty="0">
                <a:solidFill>
                  <a:schemeClr val="tx1"/>
                </a:solidFill>
              </a:rPr>
              <a:t>1</a:t>
            </a:r>
            <a:endParaRPr lang="en-GB" dirty="0">
              <a:solidFill>
                <a:schemeClr val="tx1"/>
              </a:solidFill>
            </a:endParaRPr>
          </a:p>
          <a:p>
            <a:pPr defTabSz="473879">
              <a:defRPr/>
            </a:pPr>
            <a:r>
              <a:rPr lang="en-GB" b="1" dirty="0">
                <a:solidFill>
                  <a:schemeClr val="tx1"/>
                </a:solidFill>
              </a:rPr>
              <a:t>Additional points:</a:t>
            </a:r>
          </a:p>
          <a:p>
            <a:pPr marL="175789" indent="-175789" defTabSz="473879">
              <a:buFont typeface="Arial" panose="020B0604020202020204" pitchFamily="34" charset="0"/>
              <a:buChar char="•"/>
              <a:defRPr/>
            </a:pPr>
            <a:r>
              <a:rPr lang="en-US" dirty="0">
                <a:solidFill>
                  <a:schemeClr val="tx1"/>
                </a:solidFill>
              </a:rPr>
              <a:t>Median </a:t>
            </a:r>
            <a:r>
              <a:rPr lang="en-US" dirty="0" err="1">
                <a:solidFill>
                  <a:schemeClr val="tx1"/>
                </a:solidFill>
              </a:rPr>
              <a:t>FeNO</a:t>
            </a:r>
            <a:r>
              <a:rPr lang="en-US" dirty="0">
                <a:solidFill>
                  <a:schemeClr val="tx1"/>
                </a:solidFill>
              </a:rPr>
              <a:t> was reduced from baseline to Month 12 in all groups</a:t>
            </a:r>
            <a:r>
              <a:rPr lang="en-US" baseline="30000" dirty="0">
                <a:solidFill>
                  <a:schemeClr val="tx1"/>
                </a:solidFill>
              </a:rPr>
              <a:t>1</a:t>
            </a:r>
            <a:endParaRPr lang="en-US" dirty="0">
              <a:solidFill>
                <a:schemeClr val="tx1"/>
              </a:solidFill>
            </a:endParaRPr>
          </a:p>
          <a:p>
            <a:pPr marL="175789" lvl="1" indent="-175789" defTabSz="410174">
              <a:lnSpc>
                <a:spcPct val="90000"/>
              </a:lnSpc>
              <a:spcBef>
                <a:spcPct val="0"/>
              </a:spcBef>
              <a:spcAft>
                <a:spcPct val="15000"/>
              </a:spcAft>
              <a:buFont typeface="Arial" panose="020B0604020202020204" pitchFamily="34" charset="0"/>
              <a:buChar char="•"/>
            </a:pPr>
            <a:r>
              <a:rPr lang="en-GB" dirty="0">
                <a:solidFill>
                  <a:schemeClr val="tx1"/>
                </a:solidFill>
              </a:rPr>
              <a:t>Median </a:t>
            </a:r>
            <a:r>
              <a:rPr lang="en-GB" dirty="0" err="1">
                <a:solidFill>
                  <a:schemeClr val="tx1"/>
                </a:solidFill>
              </a:rPr>
              <a:t>FeNO</a:t>
            </a:r>
            <a:r>
              <a:rPr lang="en-GB" dirty="0">
                <a:solidFill>
                  <a:schemeClr val="tx1"/>
                </a:solidFill>
              </a:rPr>
              <a:t> was reduced from 40 ppb at baseline to 36 ppb at Month 12 in the </a:t>
            </a:r>
            <a:r>
              <a:rPr lang="en-GB" dirty="0" err="1">
                <a:solidFill>
                  <a:schemeClr val="tx1"/>
                </a:solidFill>
              </a:rPr>
              <a:t>albuterol</a:t>
            </a:r>
            <a:r>
              <a:rPr lang="en-GB" dirty="0">
                <a:solidFill>
                  <a:schemeClr val="tx1"/>
                </a:solidFill>
              </a:rPr>
              <a:t> group, from</a:t>
            </a:r>
            <a:r>
              <a:rPr lang="es-ES" dirty="0">
                <a:solidFill>
                  <a:schemeClr val="tx1"/>
                </a:solidFill>
              </a:rPr>
              <a:t> 38 </a:t>
            </a:r>
            <a:r>
              <a:rPr lang="es-ES" dirty="0" err="1">
                <a:solidFill>
                  <a:schemeClr val="tx1"/>
                </a:solidFill>
              </a:rPr>
              <a:t>ppb</a:t>
            </a:r>
            <a:r>
              <a:rPr lang="es-ES" dirty="0">
                <a:solidFill>
                  <a:schemeClr val="tx1"/>
                </a:solidFill>
              </a:rPr>
              <a:t> </a:t>
            </a:r>
            <a:r>
              <a:rPr lang="es-ES" dirty="0" err="1">
                <a:solidFill>
                  <a:schemeClr val="tx1"/>
                </a:solidFill>
              </a:rPr>
              <a:t>to</a:t>
            </a:r>
            <a:r>
              <a:rPr lang="es-ES" dirty="0">
                <a:solidFill>
                  <a:schemeClr val="tx1"/>
                </a:solidFill>
              </a:rPr>
              <a:t> 25 </a:t>
            </a:r>
            <a:r>
              <a:rPr lang="es-ES" dirty="0" err="1">
                <a:solidFill>
                  <a:schemeClr val="tx1"/>
                </a:solidFill>
              </a:rPr>
              <a:t>ppb</a:t>
            </a:r>
            <a:r>
              <a:rPr lang="es-ES" dirty="0">
                <a:solidFill>
                  <a:schemeClr val="tx1"/>
                </a:solidFill>
              </a:rPr>
              <a:t> in </a:t>
            </a:r>
            <a:r>
              <a:rPr lang="es-ES" dirty="0" err="1">
                <a:solidFill>
                  <a:schemeClr val="tx1"/>
                </a:solidFill>
              </a:rPr>
              <a:t>the</a:t>
            </a:r>
            <a:r>
              <a:rPr lang="es-ES" dirty="0">
                <a:solidFill>
                  <a:schemeClr val="tx1"/>
                </a:solidFill>
              </a:rPr>
              <a:t> BUD </a:t>
            </a:r>
            <a:r>
              <a:rPr lang="es-ES" dirty="0" err="1">
                <a:solidFill>
                  <a:schemeClr val="tx1"/>
                </a:solidFill>
              </a:rPr>
              <a:t>group</a:t>
            </a:r>
            <a:r>
              <a:rPr lang="es-ES" dirty="0">
                <a:solidFill>
                  <a:schemeClr val="tx1"/>
                </a:solidFill>
              </a:rPr>
              <a:t> and 37 </a:t>
            </a:r>
            <a:r>
              <a:rPr lang="es-ES" dirty="0" err="1">
                <a:solidFill>
                  <a:schemeClr val="tx1"/>
                </a:solidFill>
              </a:rPr>
              <a:t>ppb</a:t>
            </a:r>
            <a:r>
              <a:rPr lang="es-ES" dirty="0">
                <a:solidFill>
                  <a:schemeClr val="tx1"/>
                </a:solidFill>
              </a:rPr>
              <a:t> </a:t>
            </a:r>
            <a:r>
              <a:rPr lang="es-ES" dirty="0" err="1">
                <a:solidFill>
                  <a:schemeClr val="tx1"/>
                </a:solidFill>
              </a:rPr>
              <a:t>to</a:t>
            </a:r>
            <a:r>
              <a:rPr lang="es-ES" dirty="0">
                <a:solidFill>
                  <a:schemeClr val="tx1"/>
                </a:solidFill>
              </a:rPr>
              <a:t> 26 </a:t>
            </a:r>
            <a:r>
              <a:rPr lang="es-ES" dirty="0" err="1">
                <a:solidFill>
                  <a:schemeClr val="tx1"/>
                </a:solidFill>
              </a:rPr>
              <a:t>ppb</a:t>
            </a:r>
            <a:r>
              <a:rPr lang="es-ES" dirty="0">
                <a:solidFill>
                  <a:schemeClr val="tx1"/>
                </a:solidFill>
              </a:rPr>
              <a:t> in </a:t>
            </a:r>
            <a:r>
              <a:rPr lang="es-ES" dirty="0" err="1">
                <a:solidFill>
                  <a:schemeClr val="tx1"/>
                </a:solidFill>
              </a:rPr>
              <a:t>the</a:t>
            </a:r>
            <a:r>
              <a:rPr lang="es-ES" dirty="0">
                <a:solidFill>
                  <a:schemeClr val="tx1"/>
                </a:solidFill>
              </a:rPr>
              <a:t> BUD/FORM Turbuhaler as-</a:t>
            </a:r>
            <a:r>
              <a:rPr lang="es-ES" dirty="0" err="1">
                <a:solidFill>
                  <a:schemeClr val="tx1"/>
                </a:solidFill>
              </a:rPr>
              <a:t>needed</a:t>
            </a:r>
            <a:r>
              <a:rPr lang="es-ES" dirty="0">
                <a:solidFill>
                  <a:schemeClr val="tx1"/>
                </a:solidFill>
              </a:rPr>
              <a:t> group</a:t>
            </a:r>
            <a:r>
              <a:rPr lang="es-ES" baseline="30000" dirty="0">
                <a:solidFill>
                  <a:schemeClr val="tx1"/>
                </a:solidFill>
              </a:rPr>
              <a:t>1</a:t>
            </a:r>
            <a:r>
              <a:rPr lang="es-ES" dirty="0">
                <a:solidFill>
                  <a:schemeClr val="tx1"/>
                </a:solidFill>
              </a:rPr>
              <a:t> </a:t>
            </a:r>
          </a:p>
          <a:p>
            <a:pPr marL="175789" lvl="1" indent="-175789" defTabSz="410174">
              <a:lnSpc>
                <a:spcPct val="90000"/>
              </a:lnSpc>
              <a:spcBef>
                <a:spcPct val="0"/>
              </a:spcBef>
              <a:spcAft>
                <a:spcPct val="15000"/>
              </a:spcAft>
              <a:buFont typeface="Arial" panose="020B0604020202020204" pitchFamily="34" charset="0"/>
              <a:buChar char="•"/>
            </a:pPr>
            <a:endParaRPr lang="es-ES" b="1" dirty="0">
              <a:solidFill>
                <a:schemeClr val="tx1"/>
              </a:solidFill>
            </a:endParaRPr>
          </a:p>
          <a:p>
            <a:pPr marL="175789" marR="0" lvl="1" indent="-175789" algn="l" defTabSz="410174" rtl="0" eaLnBrk="1" fontAlgn="auto" latinLnBrk="0" hangingPunct="1">
              <a:lnSpc>
                <a:spcPct val="90000"/>
              </a:lnSpc>
              <a:spcBef>
                <a:spcPct val="0"/>
              </a:spcBef>
              <a:spcAft>
                <a:spcPct val="15000"/>
              </a:spcAft>
              <a:buClrTx/>
              <a:buSzTx/>
              <a:buFont typeface="Arial" panose="020B0604020202020204" pitchFamily="34" charset="0"/>
              <a:buChar char="•"/>
              <a:tabLst/>
              <a:defRPr/>
            </a:pPr>
            <a:r>
              <a:rPr lang="es-ES" b="0" dirty="0" err="1"/>
              <a:t>Practical</a:t>
            </a:r>
            <a:r>
              <a:rPr lang="es-ES" b="0" dirty="0"/>
              <a:t> </a:t>
            </a:r>
            <a:r>
              <a:rPr lang="es-ES" b="0" dirty="0" err="1"/>
              <a:t>is</a:t>
            </a:r>
            <a:r>
              <a:rPr lang="es-ES" b="0" dirty="0"/>
              <a:t> </a:t>
            </a:r>
            <a:r>
              <a:rPr lang="es-ES" b="0" dirty="0" err="1"/>
              <a:t>another</a:t>
            </a:r>
            <a:r>
              <a:rPr lang="es-ES" b="0" dirty="0"/>
              <a:t> real-</a:t>
            </a:r>
            <a:r>
              <a:rPr lang="es-ES" b="0" dirty="0" err="1"/>
              <a:t>world</a:t>
            </a:r>
            <a:r>
              <a:rPr lang="es-ES" b="0" dirty="0"/>
              <a:t> </a:t>
            </a:r>
            <a:r>
              <a:rPr lang="en-GB" b="0" dirty="0"/>
              <a:t>52-week, open-label study assessing the effects of BUD/FORM Turbuhaler anti-inflammatory reliever in patients with mild-to-moderate asthma (n=437) compared with maintenance BUD BID + SABA as needed (n=448)</a:t>
            </a:r>
          </a:p>
          <a:p>
            <a:pPr marL="175789" marR="0" lvl="1" indent="-175789" algn="l" defTabSz="410174" rtl="0" eaLnBrk="1" fontAlgn="auto" latinLnBrk="0" hangingPunct="1">
              <a:lnSpc>
                <a:spcPct val="90000"/>
              </a:lnSpc>
              <a:spcBef>
                <a:spcPct val="0"/>
              </a:spcBef>
              <a:spcAft>
                <a:spcPct val="15000"/>
              </a:spcAft>
              <a:buClrTx/>
              <a:buSzTx/>
              <a:buFont typeface="Arial" panose="020B0604020202020204" pitchFamily="34" charset="0"/>
              <a:buChar char="•"/>
              <a:tabLst/>
              <a:defRPr/>
            </a:pPr>
            <a:r>
              <a:rPr lang="en-GB" b="0" dirty="0"/>
              <a:t>BUD/FORM anti-inflammatory reliever median </a:t>
            </a:r>
            <a:r>
              <a:rPr lang="en-GB" b="0" dirty="0" err="1"/>
              <a:t>FeNO</a:t>
            </a:r>
            <a:r>
              <a:rPr lang="en-GB" b="0" dirty="0"/>
              <a:t> from 26 ppb at baseline and 26 ppb at 12 months compared to BUD maintenance which was 30 ppb at baseline and 25 ppb at 12 months</a:t>
            </a:r>
            <a:endParaRPr lang="en-GB" dirty="0"/>
          </a:p>
          <a:p>
            <a:pPr marL="175789" marR="0" lvl="1" indent="-175789" algn="l" defTabSz="410174" rtl="0" eaLnBrk="1" fontAlgn="auto" latinLnBrk="0" hangingPunct="1">
              <a:lnSpc>
                <a:spcPct val="90000"/>
              </a:lnSpc>
              <a:spcBef>
                <a:spcPct val="0"/>
              </a:spcBef>
              <a:spcAft>
                <a:spcPct val="15000"/>
              </a:spcAft>
              <a:buClrTx/>
              <a:buSzTx/>
              <a:buFont typeface="Arial" panose="020B0604020202020204" pitchFamily="34" charset="0"/>
              <a:buChar char="•"/>
              <a:tabLst/>
              <a:defRPr/>
            </a:pPr>
            <a:r>
              <a:rPr lang="en-GB" b="0" dirty="0"/>
              <a:t>The geometric mean </a:t>
            </a:r>
            <a:r>
              <a:rPr lang="en-GB" b="0" dirty="0" err="1"/>
              <a:t>FeNO</a:t>
            </a:r>
            <a:r>
              <a:rPr lang="en-GB" b="0" dirty="0"/>
              <a:t> across all time points was higher with BUD/FORM anti-inflammatory reliever than with BUD maintenance (P&lt;0.001)</a:t>
            </a:r>
            <a:r>
              <a:rPr lang="en-GB" b="0" baseline="30000" dirty="0"/>
              <a:t>2</a:t>
            </a:r>
            <a:endParaRPr lang="en-GB" b="0" dirty="0"/>
          </a:p>
          <a:p>
            <a:pPr marL="175789" lvl="1" indent="-175789" defTabSz="410174">
              <a:lnSpc>
                <a:spcPct val="90000"/>
              </a:lnSpc>
              <a:spcBef>
                <a:spcPct val="0"/>
              </a:spcBef>
              <a:spcAft>
                <a:spcPct val="15000"/>
              </a:spcAft>
              <a:buFont typeface="Arial" panose="020B0604020202020204" pitchFamily="34" charset="0"/>
              <a:buChar char="•"/>
            </a:pPr>
            <a:endParaRPr lang="es-ES" b="1" dirty="0">
              <a:solidFill>
                <a:schemeClr val="tx1"/>
              </a:solidFill>
            </a:endParaRPr>
          </a:p>
          <a:p>
            <a:pPr marL="175789" lvl="1" indent="-175789" defTabSz="410174">
              <a:lnSpc>
                <a:spcPct val="90000"/>
              </a:lnSpc>
              <a:spcBef>
                <a:spcPct val="0"/>
              </a:spcBef>
              <a:spcAft>
                <a:spcPct val="15000"/>
              </a:spcAft>
              <a:buFont typeface="Arial" panose="020B0604020202020204" pitchFamily="34" charset="0"/>
              <a:buChar char="•"/>
            </a:pPr>
            <a:endParaRPr lang="es-ES" b="1" dirty="0">
              <a:solidFill>
                <a:schemeClr val="tx1"/>
              </a:solidFill>
            </a:endParaRPr>
          </a:p>
          <a:p>
            <a:pPr marL="0" lvl="1" defTabSz="410174">
              <a:lnSpc>
                <a:spcPct val="90000"/>
              </a:lnSpc>
              <a:spcBef>
                <a:spcPct val="0"/>
              </a:spcBef>
              <a:spcAft>
                <a:spcPct val="15000"/>
              </a:spcAft>
            </a:pPr>
            <a:r>
              <a:rPr lang="es-ES" b="1" dirty="0">
                <a:solidFill>
                  <a:schemeClr val="tx1"/>
                </a:solidFill>
              </a:rPr>
              <a:t>Full </a:t>
            </a:r>
            <a:r>
              <a:rPr lang="es-ES" b="1" dirty="0" err="1">
                <a:solidFill>
                  <a:schemeClr val="tx1"/>
                </a:solidFill>
              </a:rPr>
              <a:t>reference</a:t>
            </a:r>
            <a:r>
              <a:rPr lang="es-ES" b="1" dirty="0">
                <a:solidFill>
                  <a:schemeClr val="tx1"/>
                </a:solidFill>
              </a:rPr>
              <a:t>:</a:t>
            </a:r>
          </a:p>
          <a:p>
            <a:pPr marL="228600" marR="0" lvl="1" indent="-228600" algn="l" defTabSz="410174" rtl="0" eaLnBrk="1" fontAlgn="auto" latinLnBrk="0" hangingPunct="1">
              <a:lnSpc>
                <a:spcPct val="90000"/>
              </a:lnSpc>
              <a:spcBef>
                <a:spcPct val="0"/>
              </a:spcBef>
              <a:spcAft>
                <a:spcPct val="1500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Beasley R, Holliday M,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Braithwaite I, </a:t>
            </a:r>
            <a:r>
              <a:rPr lang="en-GB" sz="1200" kern="1200" dirty="0" err="1">
                <a:solidFill>
                  <a:schemeClr val="tx1"/>
                </a:solidFill>
                <a:effectLst/>
                <a:latin typeface="Arial" panose="020B0604020202020204" pitchFamily="34" charset="0"/>
                <a:ea typeface="+mn-ea"/>
                <a:cs typeface="Arial" panose="020B0604020202020204" pitchFamily="34" charset="0"/>
              </a:rPr>
              <a:t>Ebmeier</a:t>
            </a:r>
            <a:r>
              <a:rPr lang="en-GB" sz="1200" kern="1200" dirty="0">
                <a:solidFill>
                  <a:schemeClr val="tx1"/>
                </a:solidFill>
                <a:effectLst/>
                <a:latin typeface="Arial" panose="020B0604020202020204" pitchFamily="34" charset="0"/>
                <a:ea typeface="+mn-ea"/>
                <a:cs typeface="Arial" panose="020B0604020202020204" pitchFamily="34" charset="0"/>
              </a:rPr>
              <a:t> S,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dirty="0" err="1">
                <a:solidFill>
                  <a:schemeClr val="tx1"/>
                </a:solidFill>
                <a:effectLst/>
                <a:latin typeface="Arial" panose="020B0604020202020204" pitchFamily="34" charset="0"/>
                <a:ea typeface="+mn-ea"/>
                <a:cs typeface="Arial" panose="020B0604020202020204" pitchFamily="34" charset="0"/>
              </a:rPr>
              <a:t>Papi</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Pavord</a:t>
            </a:r>
            <a:r>
              <a:rPr lang="en-GB" sz="1200" kern="1200" dirty="0">
                <a:solidFill>
                  <a:schemeClr val="tx1"/>
                </a:solidFill>
                <a:effectLst/>
                <a:latin typeface="Arial" panose="020B0604020202020204" pitchFamily="34" charset="0"/>
                <a:ea typeface="+mn-ea"/>
                <a:cs typeface="Arial" panose="020B0604020202020204" pitchFamily="34" charset="0"/>
              </a:rPr>
              <a:t> ID, Williams M, Weatherall M; Novel START Study Team. Controlled Trial of Budesonide-Formoterol as Needed for Mild Asthma. </a:t>
            </a:r>
            <a:r>
              <a:rPr lang="en-GB" sz="1200" i="1" kern="1200" dirty="0">
                <a:solidFill>
                  <a:schemeClr val="tx1"/>
                </a:solidFill>
                <a:effectLst/>
                <a:latin typeface="Arial" panose="020B0604020202020204" pitchFamily="34" charset="0"/>
                <a:ea typeface="+mn-ea"/>
                <a:cs typeface="Arial" panose="020B0604020202020204" pitchFamily="34" charset="0"/>
              </a:rPr>
              <a:t>N </a:t>
            </a:r>
            <a:r>
              <a:rPr lang="en-GB" sz="1200" i="1" kern="1200" dirty="0" err="1">
                <a:solidFill>
                  <a:schemeClr val="tx1"/>
                </a:solidFill>
                <a:effectLst/>
                <a:latin typeface="Arial" panose="020B0604020202020204" pitchFamily="34" charset="0"/>
                <a:ea typeface="+mn-ea"/>
                <a:cs typeface="Arial" panose="020B0604020202020204" pitchFamily="34" charset="0"/>
              </a:rPr>
              <a:t>Engl</a:t>
            </a:r>
            <a:r>
              <a:rPr lang="en-GB" sz="1200" i="1" kern="1200" dirty="0">
                <a:solidFill>
                  <a:schemeClr val="tx1"/>
                </a:solidFill>
                <a:effectLst/>
                <a:latin typeface="Arial" panose="020B0604020202020204" pitchFamily="34" charset="0"/>
                <a:ea typeface="+mn-ea"/>
                <a:cs typeface="Arial" panose="020B0604020202020204" pitchFamily="34" charset="0"/>
              </a:rPr>
              <a:t> J Med. </a:t>
            </a:r>
            <a:r>
              <a:rPr lang="en-GB" sz="1200" kern="1200" dirty="0">
                <a:solidFill>
                  <a:schemeClr val="tx1"/>
                </a:solidFill>
                <a:effectLst/>
                <a:latin typeface="Arial" panose="020B0604020202020204" pitchFamily="34" charset="0"/>
                <a:ea typeface="+mn-ea"/>
                <a:cs typeface="Arial" panose="020B0604020202020204" pitchFamily="34" charset="0"/>
              </a:rPr>
              <a:t>2019;380:2020-2030</a:t>
            </a:r>
            <a:r>
              <a:rPr lang="en-GB" dirty="0">
                <a:solidFill>
                  <a:schemeClr val="tx1"/>
                </a:solidFill>
              </a:rPr>
              <a:t>.</a:t>
            </a:r>
          </a:p>
          <a:p>
            <a:pPr marL="228600" marR="0" lvl="1" indent="-228600" algn="l" defTabSz="410174" rtl="0" eaLnBrk="1" fontAlgn="auto" latinLnBrk="0" hangingPunct="1">
              <a:lnSpc>
                <a:spcPct val="90000"/>
              </a:lnSpc>
              <a:spcBef>
                <a:spcPct val="0"/>
              </a:spcBef>
              <a:spcAft>
                <a:spcPct val="15000"/>
              </a:spcAft>
              <a:buClrTx/>
              <a:buSzTx/>
              <a:buFont typeface="+mj-lt"/>
              <a:buAutoNum type="arabicPeriod"/>
              <a:tabLst/>
              <a:defRPr/>
            </a:pPr>
            <a:r>
              <a:rPr lang="en-GB" sz="1200" kern="1200" dirty="0">
                <a:solidFill>
                  <a:schemeClr val="tx1"/>
                </a:solidFill>
                <a:effectLst/>
                <a:latin typeface="Arial" panose="020B0604020202020204" pitchFamily="34" charset="0"/>
                <a:ea typeface="+mn-ea"/>
                <a:cs typeface="Arial" panose="020B0604020202020204" pitchFamily="34" charset="0"/>
              </a:rPr>
              <a:t>Hardy J, Baggott, </a:t>
            </a:r>
            <a:r>
              <a:rPr lang="en-GB" sz="1200" kern="1200" dirty="0" err="1">
                <a:solidFill>
                  <a:schemeClr val="tx1"/>
                </a:solidFill>
                <a:effectLst/>
                <a:latin typeface="Arial" panose="020B0604020202020204" pitchFamily="34" charset="0"/>
                <a:ea typeface="+mn-ea"/>
                <a:cs typeface="Arial" panose="020B0604020202020204" pitchFamily="34" charset="0"/>
              </a:rPr>
              <a:t>Fingleton</a:t>
            </a:r>
            <a:r>
              <a:rPr lang="en-GB" sz="1200" kern="1200" dirty="0">
                <a:solidFill>
                  <a:schemeClr val="tx1"/>
                </a:solidFill>
                <a:effectLst/>
                <a:latin typeface="Arial" panose="020B0604020202020204" pitchFamily="34" charset="0"/>
                <a:ea typeface="+mn-ea"/>
                <a:cs typeface="Arial" panose="020B0604020202020204" pitchFamily="34" charset="0"/>
              </a:rPr>
              <a:t> J,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Harwood M, </a:t>
            </a:r>
            <a:r>
              <a:rPr lang="en-GB" sz="1200" kern="1200" dirty="0" err="1">
                <a:solidFill>
                  <a:schemeClr val="tx1"/>
                </a:solidFill>
                <a:effectLst/>
                <a:latin typeface="Arial" panose="020B0604020202020204" pitchFamily="34" charset="0"/>
                <a:ea typeface="+mn-ea"/>
                <a:cs typeface="Arial" panose="020B0604020202020204" pitchFamily="34" charset="0"/>
              </a:rPr>
              <a:t>Corin</a:t>
            </a:r>
            <a:r>
              <a:rPr lang="en-GB" sz="1200" kern="1200" dirty="0">
                <a:solidFill>
                  <a:schemeClr val="tx1"/>
                </a:solidFill>
                <a:effectLst/>
                <a:latin typeface="Arial" panose="020B0604020202020204" pitchFamily="34" charset="0"/>
                <a:ea typeface="+mn-ea"/>
                <a:cs typeface="Arial" panose="020B0604020202020204" pitchFamily="34" charset="0"/>
              </a:rPr>
              <a:t> A, Sparks J, Hall D, Sabbagh D, Mane S, </a:t>
            </a:r>
            <a:r>
              <a:rPr lang="en-GB" sz="1200" kern="1200" dirty="0" err="1">
                <a:solidFill>
                  <a:schemeClr val="tx1"/>
                </a:solidFill>
                <a:effectLst/>
                <a:latin typeface="Arial" panose="020B0604020202020204" pitchFamily="34" charset="0"/>
                <a:ea typeface="+mn-ea"/>
                <a:cs typeface="Arial" panose="020B0604020202020204" pitchFamily="34" charset="0"/>
              </a:rPr>
              <a:t>Vohlidkova</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Martindane</a:t>
            </a:r>
            <a:r>
              <a:rPr lang="en-GB" sz="1200" kern="1200" dirty="0">
                <a:solidFill>
                  <a:schemeClr val="tx1"/>
                </a:solidFill>
                <a:effectLst/>
                <a:latin typeface="Arial" panose="020B0604020202020204" pitchFamily="34" charset="0"/>
                <a:ea typeface="+mn-ea"/>
                <a:cs typeface="Arial" panose="020B0604020202020204" pitchFamily="34" charset="0"/>
              </a:rPr>
              <a:t> J, Williams W, </a:t>
            </a:r>
            <a:r>
              <a:rPr lang="en-GB" sz="1200" kern="1200" dirty="0" err="1">
                <a:solidFill>
                  <a:schemeClr val="tx1"/>
                </a:solidFill>
                <a:effectLst/>
                <a:latin typeface="Arial" panose="020B0604020202020204" pitchFamily="34" charset="0"/>
                <a:ea typeface="+mn-ea"/>
                <a:cs typeface="Arial" panose="020B0604020202020204" pitchFamily="34" charset="0"/>
              </a:rPr>
              <a:t>Shirtcliffe</a:t>
            </a:r>
            <a:r>
              <a:rPr lang="en-GB" sz="1200" kern="1200" dirty="0">
                <a:solidFill>
                  <a:schemeClr val="tx1"/>
                </a:solidFill>
                <a:effectLst/>
                <a:latin typeface="Arial" panose="020B0604020202020204" pitchFamily="34" charset="0"/>
                <a:ea typeface="+mn-ea"/>
                <a:cs typeface="Arial" panose="020B0604020202020204" pitchFamily="34" charset="0"/>
              </a:rPr>
              <a:t> P, Holliday M, Weatherall M, Beasley R. Budesonide–Formoterol Reliever Therapy Vs Maintenance Budesonide Plus Terbutaline Reliever </a:t>
            </a:r>
            <a:r>
              <a:rPr lang="en-GB" sz="1200" kern="1200" dirty="0" err="1">
                <a:solidFill>
                  <a:schemeClr val="tx1"/>
                </a:solidFill>
                <a:effectLst/>
                <a:latin typeface="Arial" panose="020B0604020202020204" pitchFamily="34" charset="0"/>
                <a:ea typeface="+mn-ea"/>
                <a:cs typeface="Arial" panose="020B0604020202020204" pitchFamily="34" charset="0"/>
              </a:rPr>
              <a:t>Thearpy</a:t>
            </a:r>
            <a:r>
              <a:rPr lang="en-GB" sz="1200" kern="1200" dirty="0">
                <a:solidFill>
                  <a:schemeClr val="tx1"/>
                </a:solidFill>
                <a:effectLst/>
                <a:latin typeface="Arial" panose="020B0604020202020204" pitchFamily="34" charset="0"/>
                <a:ea typeface="+mn-ea"/>
                <a:cs typeface="Arial" panose="020B0604020202020204" pitchFamily="34" charset="0"/>
              </a:rPr>
              <a:t> in Adults with Mild to Moderate Asthma: The PRACTICAL Study, an Independent Open-Label Randomised Controlled Trial.  </a:t>
            </a:r>
            <a:r>
              <a:rPr lang="en-GB" sz="1200" i="1" kern="1200" dirty="0">
                <a:solidFill>
                  <a:schemeClr val="tx1"/>
                </a:solidFill>
                <a:effectLst/>
                <a:latin typeface="Arial" panose="020B0604020202020204" pitchFamily="34" charset="0"/>
                <a:ea typeface="+mn-ea"/>
                <a:cs typeface="Arial" panose="020B0604020202020204" pitchFamily="34" charset="0"/>
              </a:rPr>
              <a:t>Lancet. </a:t>
            </a:r>
            <a:r>
              <a:rPr lang="en-GB" sz="1200" kern="1200" dirty="0">
                <a:solidFill>
                  <a:schemeClr val="tx1"/>
                </a:solidFill>
                <a:effectLst/>
                <a:latin typeface="Arial" panose="020B0604020202020204" pitchFamily="34" charset="0"/>
                <a:ea typeface="+mn-ea"/>
                <a:cs typeface="Arial" panose="020B0604020202020204" pitchFamily="34" charset="0"/>
              </a:rPr>
              <a:t>2019. Online publication (ahead of print)</a:t>
            </a:r>
          </a:p>
          <a:p>
            <a:pPr marL="228600" marR="0" lvl="1" indent="-228600" algn="l" defTabSz="410174" rtl="0" eaLnBrk="1" fontAlgn="auto" latinLnBrk="0" hangingPunct="1">
              <a:lnSpc>
                <a:spcPct val="90000"/>
              </a:lnSpc>
              <a:spcBef>
                <a:spcPct val="0"/>
              </a:spcBef>
              <a:spcAft>
                <a:spcPct val="15000"/>
              </a:spcAft>
              <a:buClrTx/>
              <a:buSzTx/>
              <a:buFont typeface="+mj-lt"/>
              <a:buAutoNum type="arabicPeriod"/>
              <a:tabLst/>
              <a:defRPr/>
            </a:pPr>
            <a:endParaRPr lang="en-GB" dirty="0">
              <a:solidFill>
                <a:schemeClr val="tx1"/>
              </a:solidFill>
            </a:endParaRPr>
          </a:p>
          <a:p>
            <a:pPr marL="0" lvl="1" defTabSz="410174">
              <a:lnSpc>
                <a:spcPct val="90000"/>
              </a:lnSpc>
              <a:spcBef>
                <a:spcPct val="0"/>
              </a:spcBef>
              <a:spcAft>
                <a:spcPct val="15000"/>
              </a:spcAft>
            </a:pPr>
            <a:endParaRPr lang="en-GB" b="1" dirty="0">
              <a:solidFill>
                <a:schemeClr val="tx1"/>
              </a:solidFill>
              <a:highlight>
                <a:srgbClr val="FFFF00"/>
              </a:highlight>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42</a:t>
            </a:fld>
            <a:endParaRPr lang="en-US">
              <a:solidFill>
                <a:prstClr val="black"/>
              </a:solidFill>
              <a:latin typeface="Calibri"/>
            </a:endParaRPr>
          </a:p>
        </p:txBody>
      </p:sp>
    </p:spTree>
    <p:extLst>
      <p:ext uri="{BB962C8B-B14F-4D97-AF65-F5344CB8AC3E}">
        <p14:creationId xmlns:p14="http://schemas.microsoft.com/office/powerpoint/2010/main" val="4469181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D751AE-7ABC-314D-AFAD-47B860ED6FFE}" type="slidenum">
              <a:rPr lang="en-US" smtClean="0"/>
              <a:pPr/>
              <a:t>43</a:t>
            </a:fld>
            <a:endParaRPr lang="en-US"/>
          </a:p>
        </p:txBody>
      </p:sp>
    </p:spTree>
    <p:extLst>
      <p:ext uri="{BB962C8B-B14F-4D97-AF65-F5344CB8AC3E}">
        <p14:creationId xmlns:p14="http://schemas.microsoft.com/office/powerpoint/2010/main" val="29524796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Present slide </a:t>
            </a:r>
          </a:p>
        </p:txBody>
      </p:sp>
      <p:sp>
        <p:nvSpPr>
          <p:cNvPr id="4" name="Slide Number Placeholder 3"/>
          <p:cNvSpPr>
            <a:spLocks noGrp="1"/>
          </p:cNvSpPr>
          <p:nvPr>
            <p:ph type="sldNum" sz="quarter" idx="5"/>
          </p:nvPr>
        </p:nvSpPr>
        <p:spPr/>
        <p:txBody>
          <a:bodyPr/>
          <a:lstStyle/>
          <a:p>
            <a:fld id="{FAD751AE-7ABC-314D-AFAD-47B860ED6FFE}" type="slidenum">
              <a:rPr lang="en-US" smtClean="0"/>
              <a:pPr/>
              <a:t>44</a:t>
            </a:fld>
            <a:endParaRPr lang="en-US"/>
          </a:p>
        </p:txBody>
      </p:sp>
    </p:spTree>
    <p:extLst>
      <p:ext uri="{BB962C8B-B14F-4D97-AF65-F5344CB8AC3E}">
        <p14:creationId xmlns:p14="http://schemas.microsoft.com/office/powerpoint/2010/main" val="28046977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a:solidFill>
                  <a:schemeClr val="tx1"/>
                </a:solidFill>
              </a:rPr>
              <a:t>Summary:</a:t>
            </a:r>
          </a:p>
          <a:p>
            <a:pPr marL="169598" indent="-169598">
              <a:buFont typeface="Arial" panose="020B0604020202020204" pitchFamily="34" charset="0"/>
              <a:buChar char="•"/>
            </a:pPr>
            <a:r>
              <a:rPr lang="en-GB" sz="1200">
                <a:solidFill>
                  <a:schemeClr val="tx1"/>
                </a:solidFill>
              </a:rPr>
              <a:t>Asthma is a chronic inflammatory disease with day-to-day variability in symptoms</a:t>
            </a:r>
            <a:r>
              <a:rPr lang="en-GB" sz="1200" baseline="30000">
                <a:solidFill>
                  <a:schemeClr val="tx1"/>
                </a:solidFill>
              </a:rPr>
              <a:t>1</a:t>
            </a:r>
          </a:p>
          <a:p>
            <a:pPr marL="169598" indent="-169598">
              <a:buFont typeface="Arial" panose="020B0604020202020204" pitchFamily="34" charset="0"/>
              <a:buChar char="•"/>
            </a:pPr>
            <a:r>
              <a:rPr lang="en-GB" sz="1200">
                <a:solidFill>
                  <a:schemeClr val="tx1"/>
                </a:solidFill>
              </a:rPr>
              <a:t>(On click) Reliever treatment is taken to relieve symptoms and may consist of a SABA or ICS/FORM</a:t>
            </a:r>
            <a:r>
              <a:rPr lang="en-GB" sz="1200" baseline="30000">
                <a:solidFill>
                  <a:schemeClr val="tx1"/>
                </a:solidFill>
              </a:rPr>
              <a:t>1</a:t>
            </a:r>
            <a:endParaRPr lang="en-GB" sz="1200">
              <a:solidFill>
                <a:schemeClr val="tx1"/>
              </a:solidFill>
            </a:endParaRPr>
          </a:p>
          <a:p>
            <a:pPr marL="169598" indent="-169598">
              <a:buFont typeface="Arial" panose="020B0604020202020204" pitchFamily="34" charset="0"/>
              <a:buChar char="•"/>
            </a:pPr>
            <a:r>
              <a:rPr lang="en-GB" sz="1200">
                <a:solidFill>
                  <a:schemeClr val="tx1"/>
                </a:solidFill>
              </a:rPr>
              <a:t>(On click) Maintenance treatment consists of ICS (to control underlying inflammation) and a LABA (for bronchodilation)</a:t>
            </a:r>
            <a:r>
              <a:rPr lang="en-GB" sz="1200" baseline="30000">
                <a:solidFill>
                  <a:schemeClr val="tx1"/>
                </a:solidFill>
              </a:rPr>
              <a:t>1</a:t>
            </a:r>
            <a:endParaRPr lang="en-GB" sz="1200">
              <a:solidFill>
                <a:schemeClr val="tx1"/>
              </a:solidFill>
            </a:endParaRPr>
          </a:p>
          <a:p>
            <a:pPr marL="169598" indent="-169598">
              <a:buFont typeface="Arial" panose="020B0604020202020204" pitchFamily="34" charset="0"/>
              <a:buChar char="•"/>
            </a:pPr>
            <a:r>
              <a:rPr lang="en-GB" sz="1200">
                <a:solidFill>
                  <a:schemeClr val="tx1"/>
                </a:solidFill>
              </a:rPr>
              <a:t>(On click) Both </a:t>
            </a:r>
            <a:r>
              <a:rPr lang="en-GB" sz="1200" err="1">
                <a:solidFill>
                  <a:schemeClr val="tx1"/>
                </a:solidFill>
              </a:rPr>
              <a:t>monocomponents</a:t>
            </a:r>
            <a:r>
              <a:rPr lang="en-GB" sz="1200">
                <a:solidFill>
                  <a:schemeClr val="tx1"/>
                </a:solidFill>
              </a:rPr>
              <a:t> of BUD/FORM as needed contribute to the efficacy of BUD/FORM</a:t>
            </a:r>
            <a:r>
              <a:rPr lang="en-GB" sz="1200" baseline="30000">
                <a:solidFill>
                  <a:schemeClr val="tx1"/>
                </a:solidFill>
              </a:rPr>
              <a:t>2</a:t>
            </a:r>
            <a:r>
              <a:rPr lang="en-GB" sz="1200">
                <a:solidFill>
                  <a:schemeClr val="tx1"/>
                </a:solidFill>
              </a:rPr>
              <a:t> </a:t>
            </a:r>
          </a:p>
          <a:p>
            <a:pPr marL="461684" lvl="1" indent="-282664" defTabSz="452262">
              <a:buFont typeface="Arial" panose="020B0604020202020204" pitchFamily="34" charset="0"/>
              <a:buChar char="–"/>
              <a:defRPr/>
            </a:pPr>
            <a:r>
              <a:rPr lang="en-GB" sz="1200">
                <a:solidFill>
                  <a:schemeClr val="tx1"/>
                </a:solidFill>
              </a:rPr>
              <a:t>FORM works as quickly as salbutamol</a:t>
            </a:r>
            <a:r>
              <a:rPr lang="en-GB" sz="1200" baseline="30000">
                <a:solidFill>
                  <a:schemeClr val="tx1"/>
                </a:solidFill>
              </a:rPr>
              <a:t>3</a:t>
            </a:r>
            <a:endParaRPr lang="en-GB" sz="1200">
              <a:solidFill>
                <a:schemeClr val="tx1"/>
              </a:solidFill>
            </a:endParaRPr>
          </a:p>
          <a:p>
            <a:pPr marL="461684" lvl="1" indent="-282664" defTabSz="452262">
              <a:buFont typeface="Arial" panose="020B0604020202020204" pitchFamily="34" charset="0"/>
              <a:buChar char="–"/>
              <a:defRPr/>
            </a:pPr>
            <a:r>
              <a:rPr lang="en-GB" sz="1200">
                <a:solidFill>
                  <a:schemeClr val="tx1"/>
                </a:solidFill>
              </a:rPr>
              <a:t>BUD demonstrates anti-inflammatory activity as early as 6 hours after a single dose</a:t>
            </a:r>
            <a:r>
              <a:rPr lang="en-GB" sz="1200" baseline="30000">
                <a:solidFill>
                  <a:schemeClr val="tx1"/>
                </a:solidFill>
              </a:rPr>
              <a:t>4</a:t>
            </a:r>
            <a:endParaRPr lang="en-GB" sz="1200">
              <a:solidFill>
                <a:schemeClr val="tx1"/>
              </a:solidFill>
            </a:endParaRPr>
          </a:p>
          <a:p>
            <a:pPr marL="461684" lvl="1" indent="-282664" defTabSz="452262">
              <a:buFont typeface="Arial" panose="020B0604020202020204" pitchFamily="34" charset="0"/>
              <a:buChar char="–"/>
              <a:defRPr/>
            </a:pPr>
            <a:r>
              <a:rPr lang="en-US" sz="1200" err="1">
                <a:solidFill>
                  <a:schemeClr val="tx1"/>
                </a:solidFill>
                <a:sym typeface="Symbol" panose="05050102010706020507" pitchFamily="18" charset="2"/>
              </a:rPr>
              <a:t>FeNO</a:t>
            </a:r>
            <a:r>
              <a:rPr lang="en-US" sz="1200">
                <a:solidFill>
                  <a:schemeClr val="tx1"/>
                </a:solidFill>
                <a:sym typeface="Symbol" panose="05050102010706020507" pitchFamily="18" charset="2"/>
              </a:rPr>
              <a:t> with anti-inflammatory reliever was lower compared with SABA reliever</a:t>
            </a:r>
            <a:r>
              <a:rPr lang="en-US" sz="1200" baseline="30000">
                <a:solidFill>
                  <a:schemeClr val="tx1"/>
                </a:solidFill>
                <a:sym typeface="Symbol" panose="05050102010706020507" pitchFamily="18" charset="2"/>
              </a:rPr>
              <a:t>5</a:t>
            </a:r>
            <a:endParaRPr lang="en-GB" sz="1200">
              <a:solidFill>
                <a:schemeClr val="tx1"/>
              </a:solidFill>
              <a:sym typeface="Symbol" panose="05050102010706020507" pitchFamily="18" charset="2"/>
            </a:endParaRPr>
          </a:p>
          <a:p>
            <a:pPr marL="169598" lvl="1" indent="-169598" defTabSz="452262">
              <a:buFont typeface="Arial" panose="020B0604020202020204" pitchFamily="34" charset="0"/>
              <a:buChar char="•"/>
            </a:pPr>
            <a:r>
              <a:rPr lang="en-GB" sz="1200">
                <a:solidFill>
                  <a:schemeClr val="tx1"/>
                </a:solidFill>
              </a:rPr>
              <a:t>(On click)</a:t>
            </a:r>
          </a:p>
          <a:p>
            <a:pPr marL="358041" lvl="1" indent="-179020" defTabSz="452262">
              <a:buFont typeface="Arial" panose="020B0604020202020204" pitchFamily="34" charset="0"/>
              <a:buChar char="–"/>
              <a:defRPr/>
            </a:pPr>
            <a:r>
              <a:rPr lang="en-GB" sz="1200">
                <a:solidFill>
                  <a:schemeClr val="tx1"/>
                </a:solidFill>
              </a:rPr>
              <a:t>BUD/FORM Turbuhaler anti-inflammatory reliever leads to </a:t>
            </a:r>
            <a:r>
              <a:rPr lang="en-US" sz="1200">
                <a:solidFill>
                  <a:schemeClr val="tx1"/>
                </a:solidFill>
                <a:sym typeface="Symbol" panose="05050102010706020507" pitchFamily="18" charset="2"/>
              </a:rPr>
              <a:t>decrease in exacerbations in both mild</a:t>
            </a:r>
            <a:r>
              <a:rPr lang="en-US" sz="1200" baseline="30000">
                <a:solidFill>
                  <a:schemeClr val="tx1"/>
                </a:solidFill>
                <a:sym typeface="Symbol" panose="05050102010706020507" pitchFamily="18" charset="2"/>
              </a:rPr>
              <a:t>5–8</a:t>
            </a:r>
            <a:r>
              <a:rPr lang="en-US" sz="1200">
                <a:solidFill>
                  <a:schemeClr val="tx1"/>
                </a:solidFill>
                <a:sym typeface="Symbol" panose="05050102010706020507" pitchFamily="18" charset="2"/>
              </a:rPr>
              <a:t> and moderate-to-severe asthma</a:t>
            </a:r>
            <a:r>
              <a:rPr lang="en-US" sz="1200" baseline="30000">
                <a:solidFill>
                  <a:schemeClr val="tx1"/>
                </a:solidFill>
                <a:sym typeface="Symbol" panose="05050102010706020507" pitchFamily="18" charset="2"/>
              </a:rPr>
              <a:t>2,9–13 </a:t>
            </a:r>
            <a:r>
              <a:rPr lang="en-US" sz="1200">
                <a:solidFill>
                  <a:schemeClr val="tx1"/>
                </a:solidFill>
                <a:sym typeface="Symbol" panose="05050102010706020507" pitchFamily="18" charset="2"/>
              </a:rPr>
              <a:t>compared with SABA as needed</a:t>
            </a:r>
          </a:p>
          <a:p>
            <a:pPr marL="169598" indent="-169598">
              <a:buFont typeface="Arial" panose="020B0604020202020204" pitchFamily="34" charset="0"/>
              <a:buChar char="•"/>
            </a:pPr>
            <a:r>
              <a:rPr lang="en-GB" sz="1200">
                <a:solidFill>
                  <a:schemeClr val="tx1"/>
                </a:solidFill>
              </a:rPr>
              <a:t>(On click) </a:t>
            </a:r>
          </a:p>
          <a:p>
            <a:pPr marL="358041" lvl="1" indent="-179020">
              <a:buFont typeface="Arial" panose="020B0604020202020204" pitchFamily="34" charset="0"/>
              <a:buChar char="–"/>
            </a:pPr>
            <a:r>
              <a:rPr lang="en-GB" sz="1200">
                <a:solidFill>
                  <a:schemeClr val="tx1"/>
                </a:solidFill>
              </a:rPr>
              <a:t>Whereas, SABA historically has been given as the preferred reliever in patients with mild asthma</a:t>
            </a:r>
            <a:r>
              <a:rPr lang="en-GB" sz="1200" baseline="30000">
                <a:solidFill>
                  <a:schemeClr val="tx1"/>
                </a:solidFill>
              </a:rPr>
              <a:t>14</a:t>
            </a:r>
          </a:p>
          <a:p>
            <a:pPr marL="358041" lvl="1" indent="-179020">
              <a:buFont typeface="Arial" panose="020B0604020202020204" pitchFamily="34" charset="0"/>
              <a:buChar char="–"/>
              <a:defRPr/>
            </a:pPr>
            <a:r>
              <a:rPr lang="en-GB" sz="1200">
                <a:solidFill>
                  <a:schemeClr val="tx1"/>
                </a:solidFill>
              </a:rPr>
              <a:t>However, </a:t>
            </a:r>
            <a:r>
              <a:rPr lang="en-US" sz="1200">
                <a:solidFill>
                  <a:schemeClr val="tx1"/>
                </a:solidFill>
              </a:rPr>
              <a:t>patients prescribed ≥3 SABAs per year have an increased risk of hospitalisation / OCS prescriptions</a:t>
            </a:r>
            <a:r>
              <a:rPr lang="en-US" sz="1200" baseline="30000">
                <a:solidFill>
                  <a:schemeClr val="tx1"/>
                </a:solidFill>
              </a:rPr>
              <a:t>15</a:t>
            </a:r>
          </a:p>
          <a:p>
            <a:pPr marL="358041" lvl="1" indent="-179020">
              <a:buFont typeface="Arial" panose="020B0604020202020204" pitchFamily="34" charset="0"/>
              <a:buChar char="–"/>
              <a:defRPr/>
            </a:pPr>
            <a:r>
              <a:rPr lang="en-US" sz="1200">
                <a:solidFill>
                  <a:schemeClr val="tx1"/>
                </a:solidFill>
              </a:rPr>
              <a:t>Asthma symptoms drive SABA use up to an exacerbation;</a:t>
            </a:r>
            <a:r>
              <a:rPr lang="en-US" sz="1200" baseline="30000">
                <a:solidFill>
                  <a:schemeClr val="tx1"/>
                </a:solidFill>
              </a:rPr>
              <a:t>16</a:t>
            </a:r>
            <a:r>
              <a:rPr lang="en-US" sz="1200">
                <a:solidFill>
                  <a:schemeClr val="tx1"/>
                </a:solidFill>
              </a:rPr>
              <a:t> however, SABA does not treat the underlying inflammation</a:t>
            </a:r>
            <a:r>
              <a:rPr lang="en-US" sz="1200" baseline="30000">
                <a:solidFill>
                  <a:schemeClr val="tx1"/>
                </a:solidFill>
              </a:rPr>
              <a:t>17</a:t>
            </a:r>
          </a:p>
          <a:p>
            <a:pPr marL="169598" indent="-169598">
              <a:buFont typeface="Arial" panose="020B0604020202020204" pitchFamily="34" charset="0"/>
              <a:buChar char="•"/>
              <a:defRPr/>
            </a:pPr>
            <a:r>
              <a:rPr lang="en-US" sz="1200">
                <a:solidFill>
                  <a:schemeClr val="tx1"/>
                </a:solidFill>
              </a:rPr>
              <a:t>(On click)</a:t>
            </a:r>
          </a:p>
          <a:p>
            <a:pPr marL="358041" lvl="1" indent="-179020" defTabSz="452262">
              <a:buFont typeface="Arial" panose="020B0604020202020204" pitchFamily="34" charset="0"/>
              <a:buChar char="–"/>
            </a:pPr>
            <a:r>
              <a:rPr lang="en-GB" sz="1200">
                <a:solidFill>
                  <a:schemeClr val="tx1"/>
                </a:solidFill>
              </a:rPr>
              <a:t>Therefore, the GINA 2019 report no longer recommends the use of SABA monotherapy as needed</a:t>
            </a:r>
            <a:r>
              <a:rPr lang="en-GB" sz="1200" baseline="30000">
                <a:solidFill>
                  <a:schemeClr val="tx1"/>
                </a:solidFill>
              </a:rPr>
              <a:t>1</a:t>
            </a:r>
            <a:endParaRPr lang="en-GB" sz="1200">
              <a:solidFill>
                <a:schemeClr val="tx1"/>
              </a:solidFill>
            </a:endParaRPr>
          </a:p>
          <a:p>
            <a:pPr marL="358041" lvl="2" indent="-179020" defTabSz="452262">
              <a:buFont typeface="Arial" panose="020B0604020202020204" pitchFamily="34" charset="0"/>
              <a:buChar char="–"/>
            </a:pPr>
            <a:r>
              <a:rPr lang="en-GB" sz="1200">
                <a:solidFill>
                  <a:schemeClr val="tx1"/>
                </a:solidFill>
              </a:rPr>
              <a:t>ICS/FORM as needed is the preferred choice recommended as the initial therapy in patients with mild asthma and the preferred reliever for patients with moderate-to-severe asthma receiving ICS/LABA maintenance therapy</a:t>
            </a:r>
            <a:r>
              <a:rPr lang="en-GB" sz="1200" baseline="30000">
                <a:solidFill>
                  <a:schemeClr val="tx1"/>
                </a:solidFill>
              </a:rPr>
              <a:t>1</a:t>
            </a:r>
          </a:p>
          <a:p>
            <a:endParaRPr lang="en-GB" sz="1200">
              <a:solidFill>
                <a:schemeClr val="tx1"/>
              </a:solidFill>
            </a:endParaRPr>
          </a:p>
          <a:p>
            <a:r>
              <a:rPr lang="en-GB" sz="1200" b="1">
                <a:solidFill>
                  <a:schemeClr val="tx1"/>
                </a:solidFill>
              </a:rPr>
              <a:t>Full references:</a:t>
            </a:r>
          </a:p>
          <a:p>
            <a:pPr marL="226131" indent="-226131">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Global Initiative for Asthma. 2019 GINA Report, Global Strategy for Asthma Management and Prevention. http://www.ginasthma.org. Accessed 12 June 2019</a:t>
            </a:r>
            <a:r>
              <a:rPr lang="en-GB" sz="1200">
                <a:solidFill>
                  <a:schemeClr val="tx1"/>
                </a:solidFill>
              </a:rPr>
              <a:t>.</a:t>
            </a:r>
          </a:p>
          <a:p>
            <a:pPr marL="226131" indent="-226131">
              <a:buFont typeface="+mj-lt"/>
              <a:buAutoNum type="arabicPeriod"/>
            </a:pPr>
            <a:r>
              <a:rPr lang="es-UY" sz="1200" kern="1200" err="1">
                <a:solidFill>
                  <a:schemeClr val="tx1"/>
                </a:solidFill>
                <a:latin typeface="Arial" panose="020B0604020202020204" pitchFamily="34" charset="0"/>
                <a:ea typeface="+mn-ea"/>
                <a:cs typeface="Arial" panose="020B0604020202020204" pitchFamily="34" charset="0"/>
              </a:rPr>
              <a:t>Rabe</a:t>
            </a:r>
            <a:r>
              <a:rPr lang="es-UY" sz="1200" kern="1200">
                <a:solidFill>
                  <a:schemeClr val="tx1"/>
                </a:solidFill>
                <a:latin typeface="Arial" panose="020B0604020202020204" pitchFamily="34" charset="0"/>
                <a:ea typeface="+mn-ea"/>
                <a:cs typeface="Arial" panose="020B0604020202020204" pitchFamily="34" charset="0"/>
              </a:rPr>
              <a:t> KF, Atienza T, Magyar P, et al.  </a:t>
            </a:r>
            <a:r>
              <a:rPr lang="en-US" sz="1200" kern="1200">
                <a:solidFill>
                  <a:schemeClr val="tx1"/>
                </a:solidFill>
                <a:latin typeface="Arial" panose="020B0604020202020204" pitchFamily="34" charset="0"/>
                <a:ea typeface="+mn-ea"/>
                <a:cs typeface="Arial" panose="020B0604020202020204" pitchFamily="34" charset="0"/>
              </a:rPr>
              <a:t>Effect of budesonide in combination with formoterol for reliever therapy in asthma exacerbations: a randomized controlled, double-blind study. </a:t>
            </a:r>
            <a:r>
              <a:rPr lang="en-US" sz="1200" i="1" kern="1200">
                <a:solidFill>
                  <a:schemeClr val="tx1"/>
                </a:solidFill>
                <a:latin typeface="Arial" panose="020B0604020202020204" pitchFamily="34" charset="0"/>
                <a:ea typeface="+mn-ea"/>
                <a:cs typeface="Arial" panose="020B0604020202020204" pitchFamily="34" charset="0"/>
              </a:rPr>
              <a:t>Lancet</a:t>
            </a:r>
            <a:r>
              <a:rPr lang="en-US" sz="1200" kern="1200">
                <a:solidFill>
                  <a:schemeClr val="tx1"/>
                </a:solidFill>
                <a:latin typeface="Arial" panose="020B0604020202020204" pitchFamily="34" charset="0"/>
                <a:ea typeface="+mn-ea"/>
                <a:cs typeface="Arial" panose="020B0604020202020204" pitchFamily="34" charset="0"/>
              </a:rPr>
              <a:t>. 2006;368:744-753</a:t>
            </a:r>
            <a:r>
              <a:rPr lang="en-GB" altLang="ko-KR" sz="1200">
                <a:solidFill>
                  <a:schemeClr val="tx1"/>
                </a:solidFill>
              </a:rPr>
              <a:t>.</a:t>
            </a:r>
          </a:p>
          <a:p>
            <a:pPr marL="226131" indent="-226131" defTabSz="452262">
              <a:buFont typeface="+mj-lt"/>
              <a:buAutoNum type="arabicPeriod"/>
              <a:defRPr/>
            </a:pPr>
            <a:r>
              <a:rPr lang="en-GB" sz="1200" kern="1200" err="1">
                <a:solidFill>
                  <a:schemeClr val="tx1"/>
                </a:solidFill>
                <a:effectLst/>
                <a:latin typeface="Arial" panose="020B0604020202020204" pitchFamily="34" charset="0"/>
                <a:ea typeface="+mn-ea"/>
                <a:cs typeface="Arial" panose="020B0604020202020204" pitchFamily="34" charset="0"/>
              </a:rPr>
              <a:t>Seberová</a:t>
            </a:r>
            <a:r>
              <a:rPr lang="en-GB" sz="1200" kern="1200">
                <a:solidFill>
                  <a:schemeClr val="tx1"/>
                </a:solidFill>
                <a:effectLst/>
                <a:latin typeface="Arial" panose="020B0604020202020204" pitchFamily="34" charset="0"/>
                <a:ea typeface="+mn-ea"/>
                <a:cs typeface="Arial" panose="020B0604020202020204" pitchFamily="34" charset="0"/>
              </a:rPr>
              <a:t> E, Andersson A.  </a:t>
            </a:r>
            <a:r>
              <a:rPr lang="en-GB" sz="1200" kern="1200" err="1">
                <a:solidFill>
                  <a:schemeClr val="tx1"/>
                </a:solidFill>
                <a:effectLst/>
                <a:latin typeface="Arial" panose="020B0604020202020204" pitchFamily="34" charset="0"/>
                <a:ea typeface="+mn-ea"/>
                <a:cs typeface="Arial" panose="020B0604020202020204" pitchFamily="34" charset="0"/>
              </a:rPr>
              <a:t>Oxis</a:t>
            </a:r>
            <a:r>
              <a:rPr lang="en-GB" sz="1200" kern="1200" baseline="30000">
                <a:solidFill>
                  <a:schemeClr val="tx1"/>
                </a:solidFill>
                <a:effectLst/>
                <a:latin typeface="Arial" panose="020B0604020202020204" pitchFamily="34" charset="0"/>
                <a:ea typeface="+mn-ea"/>
                <a:cs typeface="Arial" panose="020B0604020202020204" pitchFamily="34" charset="0"/>
                <a:sym typeface="Symbol" panose="05050102010706020507" pitchFamily="18" charset="2"/>
              </a:rPr>
              <a:t></a:t>
            </a:r>
            <a:r>
              <a:rPr lang="en-GB" sz="1200" kern="1200">
                <a:solidFill>
                  <a:schemeClr val="tx1"/>
                </a:solidFill>
                <a:effectLst/>
                <a:latin typeface="Arial" panose="020B0604020202020204" pitchFamily="34" charset="0"/>
                <a:ea typeface="+mn-ea"/>
                <a:cs typeface="Arial" panose="020B0604020202020204" pitchFamily="34" charset="0"/>
              </a:rPr>
              <a:t> (formoterol given by Turbuhaler</a:t>
            </a:r>
            <a:r>
              <a:rPr lang="en-GB" sz="1200" kern="1200" baseline="30000">
                <a:solidFill>
                  <a:schemeClr val="tx1"/>
                </a:solidFill>
                <a:effectLst/>
                <a:latin typeface="Arial" panose="020B0604020202020204" pitchFamily="34" charset="0"/>
                <a:ea typeface="+mn-ea"/>
                <a:cs typeface="Arial" panose="020B0604020202020204" pitchFamily="34" charset="0"/>
                <a:sym typeface="Symbol" panose="05050102010706020507" pitchFamily="18" charset="2"/>
              </a:rPr>
              <a:t></a:t>
            </a:r>
            <a:r>
              <a:rPr lang="en-GB" sz="1200" kern="1200">
                <a:solidFill>
                  <a:schemeClr val="tx1"/>
                </a:solidFill>
                <a:effectLst/>
                <a:latin typeface="Arial" panose="020B0604020202020204" pitchFamily="34" charset="0"/>
                <a:ea typeface="+mn-ea"/>
                <a:cs typeface="Arial" panose="020B0604020202020204" pitchFamily="34" charset="0"/>
              </a:rPr>
              <a:t>) showed as rapid an onset of action as salbutamol given by </a:t>
            </a:r>
            <a:r>
              <a:rPr lang="en-GB" sz="1200" kern="1200" err="1">
                <a:solidFill>
                  <a:schemeClr val="tx1"/>
                </a:solidFill>
                <a:effectLst/>
                <a:latin typeface="Arial" panose="020B0604020202020204" pitchFamily="34" charset="0"/>
                <a:ea typeface="+mn-ea"/>
                <a:cs typeface="Arial" panose="020B0604020202020204" pitchFamily="34" charset="0"/>
              </a:rPr>
              <a:t>pMDI</a:t>
            </a:r>
            <a:r>
              <a:rPr lang="en-GB" sz="1200" kern="1200">
                <a:solidFill>
                  <a:schemeClr val="tx1"/>
                </a:solidFill>
                <a:effectLst/>
                <a:latin typeface="Arial" panose="020B0604020202020204" pitchFamily="34" charset="0"/>
                <a:ea typeface="+mn-ea"/>
                <a:cs typeface="Arial" panose="020B0604020202020204" pitchFamily="34" charset="0"/>
              </a:rPr>
              <a:t>. </a:t>
            </a:r>
            <a:r>
              <a:rPr lang="en-GB" sz="1200" i="1" kern="1200">
                <a:solidFill>
                  <a:schemeClr val="tx1"/>
                </a:solidFill>
                <a:effectLst/>
                <a:latin typeface="Arial" panose="020B0604020202020204" pitchFamily="34" charset="0"/>
                <a:ea typeface="+mn-ea"/>
                <a:cs typeface="Arial" panose="020B0604020202020204" pitchFamily="34" charset="0"/>
              </a:rPr>
              <a:t>Respir Med. </a:t>
            </a:r>
            <a:r>
              <a:rPr lang="en-GB" sz="1200" kern="1200">
                <a:solidFill>
                  <a:schemeClr val="tx1"/>
                </a:solidFill>
                <a:effectLst/>
                <a:latin typeface="Arial" panose="020B0604020202020204" pitchFamily="34" charset="0"/>
                <a:ea typeface="+mn-ea"/>
                <a:cs typeface="Arial" panose="020B0604020202020204" pitchFamily="34" charset="0"/>
              </a:rPr>
              <a:t>2000; 94:607-611</a:t>
            </a:r>
            <a:r>
              <a:rPr lang="en-GB" sz="1200">
                <a:solidFill>
                  <a:schemeClr val="tx1"/>
                </a:solidFill>
              </a:rPr>
              <a:t>.</a:t>
            </a:r>
          </a:p>
          <a:p>
            <a:pPr marL="226131" marR="0" lvl="0" indent="-226131" algn="l" defTabSz="452262"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rPr>
              <a:t>Gibson PG, </a:t>
            </a:r>
            <a:r>
              <a:rPr lang="en-GB" sz="1200" err="1">
                <a:solidFill>
                  <a:schemeClr val="tx1"/>
                </a:solidFill>
              </a:rPr>
              <a:t>Saltos</a:t>
            </a:r>
            <a:r>
              <a:rPr lang="en-GB" sz="1200">
                <a:solidFill>
                  <a:schemeClr val="tx1"/>
                </a:solidFill>
              </a:rPr>
              <a:t> N, Fakes K. Acute anti-inflammatory effects of inhaled budesonide in asthma: a randomized controlled trial. </a:t>
            </a:r>
            <a:r>
              <a:rPr lang="en-GB" sz="1200" i="1">
                <a:solidFill>
                  <a:schemeClr val="tx1"/>
                </a:solidFill>
              </a:rPr>
              <a:t>Am J Respir </a:t>
            </a:r>
            <a:r>
              <a:rPr lang="en-GB" sz="1200" i="1" err="1">
                <a:solidFill>
                  <a:schemeClr val="tx1"/>
                </a:solidFill>
              </a:rPr>
              <a:t>Crit</a:t>
            </a:r>
            <a:r>
              <a:rPr lang="en-GB" sz="1200" i="1">
                <a:solidFill>
                  <a:schemeClr val="tx1"/>
                </a:solidFill>
              </a:rPr>
              <a:t> Care Med. </a:t>
            </a:r>
            <a:r>
              <a:rPr lang="en-GB" sz="1200">
                <a:solidFill>
                  <a:schemeClr val="tx1"/>
                </a:solidFill>
              </a:rPr>
              <a:t>2001;163:32-36.</a:t>
            </a:r>
          </a:p>
          <a:p>
            <a:pPr marL="226131" indent="-226131" defTabSz="452262">
              <a:buFont typeface="+mj-lt"/>
              <a:buAutoNum type="arabicPeriod"/>
              <a:defRPr/>
            </a:pPr>
            <a:r>
              <a:rPr lang="en-GB" sz="1200">
                <a:solidFill>
                  <a:schemeClr val="tx1"/>
                </a:solidFill>
              </a:rPr>
              <a:t>Beasley R, Holliday M, </a:t>
            </a:r>
            <a:r>
              <a:rPr lang="en-GB" sz="1200" err="1">
                <a:solidFill>
                  <a:schemeClr val="tx1"/>
                </a:solidFill>
              </a:rPr>
              <a:t>Reddel</a:t>
            </a:r>
            <a:r>
              <a:rPr lang="en-GB" sz="1200">
                <a:solidFill>
                  <a:schemeClr val="tx1"/>
                </a:solidFill>
              </a:rPr>
              <a:t> HK, Braithwaite I, </a:t>
            </a:r>
            <a:r>
              <a:rPr lang="en-GB" sz="1200" err="1">
                <a:solidFill>
                  <a:schemeClr val="tx1"/>
                </a:solidFill>
              </a:rPr>
              <a:t>Ebmeier</a:t>
            </a:r>
            <a:r>
              <a:rPr lang="en-GB" sz="1200">
                <a:solidFill>
                  <a:schemeClr val="tx1"/>
                </a:solidFill>
              </a:rPr>
              <a:t> S, </a:t>
            </a:r>
            <a:r>
              <a:rPr lang="en-GB" sz="1200" err="1">
                <a:solidFill>
                  <a:schemeClr val="tx1"/>
                </a:solidFill>
              </a:rPr>
              <a:t>Hancox</a:t>
            </a:r>
            <a:r>
              <a:rPr lang="en-GB" sz="1200">
                <a:solidFill>
                  <a:schemeClr val="tx1"/>
                </a:solidFill>
              </a:rPr>
              <a:t> RJ, Harrison T, Houghton C, Oldfield K, </a:t>
            </a:r>
            <a:r>
              <a:rPr lang="en-GB" sz="1200" err="1">
                <a:solidFill>
                  <a:schemeClr val="tx1"/>
                </a:solidFill>
              </a:rPr>
              <a:t>Papi</a:t>
            </a:r>
            <a:r>
              <a:rPr lang="en-GB" sz="1200">
                <a:solidFill>
                  <a:schemeClr val="tx1"/>
                </a:solidFill>
              </a:rPr>
              <a:t> A, </a:t>
            </a:r>
            <a:r>
              <a:rPr lang="en-GB" sz="1200" err="1">
                <a:solidFill>
                  <a:schemeClr val="tx1"/>
                </a:solidFill>
              </a:rPr>
              <a:t>Pavord</a:t>
            </a:r>
            <a:r>
              <a:rPr lang="en-GB" sz="1200">
                <a:solidFill>
                  <a:schemeClr val="tx1"/>
                </a:solidFill>
              </a:rPr>
              <a:t> ID, Williams M, Weatherall M; Novel START Study Team. Controlled Trial of Budesonide-Formoterol as Needed for Mild Asthma. N </a:t>
            </a:r>
            <a:r>
              <a:rPr lang="en-GB" sz="1200" err="1">
                <a:solidFill>
                  <a:schemeClr val="tx1"/>
                </a:solidFill>
              </a:rPr>
              <a:t>Engl</a:t>
            </a:r>
            <a:r>
              <a:rPr lang="en-GB" sz="1200">
                <a:solidFill>
                  <a:schemeClr val="tx1"/>
                </a:solidFill>
              </a:rPr>
              <a:t> J Med. 2019;380:2020-2030</a:t>
            </a:r>
          </a:p>
          <a:p>
            <a:pPr marL="226131" indent="-226131" defTabSz="452262">
              <a:buFont typeface="+mj-lt"/>
              <a:buAutoNum type="arabicPeriod"/>
              <a:defRPr/>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a:t>
            </a:r>
            <a:r>
              <a:rPr lang="en-GB" sz="1200" kern="1200" err="1">
                <a:solidFill>
                  <a:schemeClr val="tx1"/>
                </a:solidFill>
                <a:effectLst/>
                <a:latin typeface="Arial" panose="020B0604020202020204" pitchFamily="34" charset="0"/>
                <a:ea typeface="+mn-ea"/>
                <a:cs typeface="Arial" panose="020B0604020202020204" pitchFamily="34" charset="0"/>
              </a:rPr>
              <a:t>Reddel</a:t>
            </a:r>
            <a:r>
              <a:rPr lang="en-GB" sz="1200" kern="1200">
                <a:solidFill>
                  <a:schemeClr val="tx1"/>
                </a:solidFill>
                <a:effectLst/>
                <a:latin typeface="Arial" panose="020B0604020202020204" pitchFamily="34" charset="0"/>
                <a:ea typeface="+mn-ea"/>
                <a:cs typeface="Arial" panose="020B0604020202020204" pitchFamily="34" charset="0"/>
              </a:rPr>
              <a:t> HK. Inhaled Combined Budesonide-Formoterol as Needed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endParaRPr lang="en-GB" sz="1200">
              <a:solidFill>
                <a:schemeClr val="tx1"/>
              </a:solidFill>
            </a:endParaRPr>
          </a:p>
          <a:p>
            <a:pPr marL="226131" indent="-226131">
              <a:buFont typeface="+mj-lt"/>
              <a:buAutoNum type="arabicPeriod"/>
            </a:pPr>
            <a:r>
              <a:rPr lang="en-GB" sz="1200">
                <a:solidFill>
                  <a:schemeClr val="tx1"/>
                </a:solidFill>
              </a:rPr>
              <a:t>Bateman </a:t>
            </a:r>
            <a:r>
              <a:rPr lang="en-GB" sz="1200" err="1">
                <a:solidFill>
                  <a:schemeClr val="tx1"/>
                </a:solidFill>
              </a:rPr>
              <a:t>ED,Reddel</a:t>
            </a:r>
            <a:r>
              <a:rPr lang="en-GB" sz="1200">
                <a:solidFill>
                  <a:schemeClr val="tx1"/>
                </a:solidFill>
              </a:rPr>
              <a:t> HK, O’Byrne PM, Barnes PJ, Zhong N, Keen C, </a:t>
            </a:r>
            <a:r>
              <a:rPr lang="en-GB" sz="1200" err="1">
                <a:solidFill>
                  <a:schemeClr val="tx1"/>
                </a:solidFill>
              </a:rPr>
              <a:t>Jorup</a:t>
            </a:r>
            <a:r>
              <a:rPr lang="en-GB" sz="1200">
                <a:solidFill>
                  <a:schemeClr val="tx1"/>
                </a:solidFill>
              </a:rPr>
              <a:t> C, </a:t>
            </a:r>
            <a:r>
              <a:rPr lang="en-GB" sz="1200" err="1">
                <a:solidFill>
                  <a:schemeClr val="tx1"/>
                </a:solidFill>
              </a:rPr>
              <a:t>Lamarca</a:t>
            </a:r>
            <a:r>
              <a:rPr lang="en-GB" sz="1200">
                <a:solidFill>
                  <a:schemeClr val="tx1"/>
                </a:solidFill>
              </a:rPr>
              <a:t> R, </a:t>
            </a:r>
            <a:r>
              <a:rPr lang="en-GB" sz="1200" err="1">
                <a:solidFill>
                  <a:schemeClr val="tx1"/>
                </a:solidFill>
              </a:rPr>
              <a:t>Siwek-Posluszna</a:t>
            </a:r>
            <a:r>
              <a:rPr lang="en-GB" sz="1200">
                <a:solidFill>
                  <a:schemeClr val="tx1"/>
                </a:solidFill>
              </a:rPr>
              <a:t> A, FitzGerald JM. As-Needed Budesonide–Formoterol versus Maintenance Budesonide in Mild Asthma. </a:t>
            </a:r>
            <a:r>
              <a:rPr lang="en-GB" sz="1200" i="1">
                <a:solidFill>
                  <a:schemeClr val="tx1"/>
                </a:solidFill>
              </a:rPr>
              <a:t>N </a:t>
            </a:r>
            <a:r>
              <a:rPr lang="en-GB" sz="1200" i="1" err="1">
                <a:solidFill>
                  <a:schemeClr val="tx1"/>
                </a:solidFill>
              </a:rPr>
              <a:t>Engl</a:t>
            </a:r>
            <a:r>
              <a:rPr lang="en-GB" sz="1200" i="1">
                <a:solidFill>
                  <a:schemeClr val="tx1"/>
                </a:solidFill>
              </a:rPr>
              <a:t> J Med</a:t>
            </a:r>
            <a:r>
              <a:rPr lang="en-GB" sz="1200">
                <a:solidFill>
                  <a:schemeClr val="tx1"/>
                </a:solidFill>
              </a:rPr>
              <a:t>. 2018;378:1877-1887.</a:t>
            </a:r>
          </a:p>
          <a:p>
            <a:pPr marL="226131" marR="0" lvl="0" indent="-226131"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Hardy J, Baggott, </a:t>
            </a:r>
            <a:r>
              <a:rPr lang="en-GB" sz="1200" kern="1200" err="1">
                <a:solidFill>
                  <a:schemeClr val="tx1"/>
                </a:solidFill>
                <a:effectLst/>
                <a:latin typeface="Arial" panose="020B0604020202020204" pitchFamily="34" charset="0"/>
                <a:ea typeface="+mn-ea"/>
                <a:cs typeface="Arial" panose="020B0604020202020204" pitchFamily="34" charset="0"/>
              </a:rPr>
              <a:t>Fingleton</a:t>
            </a:r>
            <a:r>
              <a:rPr lang="en-GB" sz="1200" kern="1200">
                <a:solidFill>
                  <a:schemeClr val="tx1"/>
                </a:solidFill>
                <a:effectLst/>
                <a:latin typeface="Arial" panose="020B0604020202020204" pitchFamily="34" charset="0"/>
                <a:ea typeface="+mn-ea"/>
                <a:cs typeface="Arial" panose="020B0604020202020204" pitchFamily="34" charset="0"/>
              </a:rPr>
              <a:t> J, </a:t>
            </a:r>
            <a:r>
              <a:rPr lang="en-GB" sz="1200" kern="1200" err="1">
                <a:solidFill>
                  <a:schemeClr val="tx1"/>
                </a:solidFill>
                <a:effectLst/>
                <a:latin typeface="Arial" panose="020B0604020202020204" pitchFamily="34" charset="0"/>
                <a:ea typeface="+mn-ea"/>
                <a:cs typeface="Arial" panose="020B0604020202020204" pitchFamily="34" charset="0"/>
              </a:rPr>
              <a:t>Reddel</a:t>
            </a:r>
            <a:r>
              <a:rPr lang="en-GB" sz="1200" kern="1200">
                <a:solidFill>
                  <a:schemeClr val="tx1"/>
                </a:solidFill>
                <a:effectLst/>
                <a:latin typeface="Arial" panose="020B0604020202020204" pitchFamily="34" charset="0"/>
                <a:ea typeface="+mn-ea"/>
                <a:cs typeface="Arial" panose="020B0604020202020204" pitchFamily="34" charset="0"/>
              </a:rPr>
              <a:t> HK, </a:t>
            </a:r>
            <a:r>
              <a:rPr lang="en-GB" sz="1200" kern="1200" err="1">
                <a:solidFill>
                  <a:schemeClr val="tx1"/>
                </a:solidFill>
                <a:effectLst/>
                <a:latin typeface="Arial" panose="020B0604020202020204" pitchFamily="34" charset="0"/>
                <a:ea typeface="+mn-ea"/>
                <a:cs typeface="Arial" panose="020B0604020202020204" pitchFamily="34" charset="0"/>
              </a:rPr>
              <a:t>Hancox</a:t>
            </a:r>
            <a:r>
              <a:rPr lang="en-GB" sz="1200" kern="1200">
                <a:solidFill>
                  <a:schemeClr val="tx1"/>
                </a:solidFill>
                <a:effectLst/>
                <a:latin typeface="Arial" panose="020B0604020202020204" pitchFamily="34" charset="0"/>
                <a:ea typeface="+mn-ea"/>
                <a:cs typeface="Arial" panose="020B0604020202020204" pitchFamily="34" charset="0"/>
              </a:rPr>
              <a:t> RJ, Harwood M, </a:t>
            </a:r>
            <a:r>
              <a:rPr lang="en-GB" sz="1200" kern="1200" err="1">
                <a:solidFill>
                  <a:schemeClr val="tx1"/>
                </a:solidFill>
                <a:effectLst/>
                <a:latin typeface="Arial" panose="020B0604020202020204" pitchFamily="34" charset="0"/>
                <a:ea typeface="+mn-ea"/>
                <a:cs typeface="Arial" panose="020B0604020202020204" pitchFamily="34" charset="0"/>
              </a:rPr>
              <a:t>Corin</a:t>
            </a:r>
            <a:r>
              <a:rPr lang="en-GB" sz="1200" kern="1200">
                <a:solidFill>
                  <a:schemeClr val="tx1"/>
                </a:solidFill>
                <a:effectLst/>
                <a:latin typeface="Arial" panose="020B0604020202020204" pitchFamily="34" charset="0"/>
                <a:ea typeface="+mn-ea"/>
                <a:cs typeface="Arial" panose="020B0604020202020204" pitchFamily="34" charset="0"/>
              </a:rPr>
              <a:t> A, Sparks J, Hall D, Sabbagh D, Mane S, </a:t>
            </a:r>
            <a:r>
              <a:rPr lang="en-GB" sz="1200" kern="1200" err="1">
                <a:solidFill>
                  <a:schemeClr val="tx1"/>
                </a:solidFill>
                <a:effectLst/>
                <a:latin typeface="Arial" panose="020B0604020202020204" pitchFamily="34" charset="0"/>
                <a:ea typeface="+mn-ea"/>
                <a:cs typeface="Arial" panose="020B0604020202020204" pitchFamily="34" charset="0"/>
              </a:rPr>
              <a:t>Vohlidkova</a:t>
            </a:r>
            <a:r>
              <a:rPr lang="en-GB" sz="1200" kern="1200">
                <a:solidFill>
                  <a:schemeClr val="tx1"/>
                </a:solidFill>
                <a:effectLst/>
                <a:latin typeface="Arial" panose="020B0604020202020204" pitchFamily="34" charset="0"/>
                <a:ea typeface="+mn-ea"/>
                <a:cs typeface="Arial" panose="020B0604020202020204" pitchFamily="34" charset="0"/>
              </a:rPr>
              <a:t> A, </a:t>
            </a:r>
            <a:r>
              <a:rPr lang="en-GB" sz="1200" kern="1200" err="1">
                <a:solidFill>
                  <a:schemeClr val="tx1"/>
                </a:solidFill>
                <a:effectLst/>
                <a:latin typeface="Arial" panose="020B0604020202020204" pitchFamily="34" charset="0"/>
                <a:ea typeface="+mn-ea"/>
                <a:cs typeface="Arial" panose="020B0604020202020204" pitchFamily="34" charset="0"/>
              </a:rPr>
              <a:t>Martindane</a:t>
            </a:r>
            <a:r>
              <a:rPr lang="en-GB" sz="1200" kern="1200">
                <a:solidFill>
                  <a:schemeClr val="tx1"/>
                </a:solidFill>
                <a:effectLst/>
                <a:latin typeface="Arial" panose="020B0604020202020204" pitchFamily="34" charset="0"/>
                <a:ea typeface="+mn-ea"/>
                <a:cs typeface="Arial" panose="020B0604020202020204" pitchFamily="34" charset="0"/>
              </a:rPr>
              <a:t> J, Williams W, </a:t>
            </a:r>
            <a:r>
              <a:rPr lang="en-GB" sz="1200" kern="1200" err="1">
                <a:solidFill>
                  <a:schemeClr val="tx1"/>
                </a:solidFill>
                <a:effectLst/>
                <a:latin typeface="Arial" panose="020B0604020202020204" pitchFamily="34" charset="0"/>
                <a:ea typeface="+mn-ea"/>
                <a:cs typeface="Arial" panose="020B0604020202020204" pitchFamily="34" charset="0"/>
              </a:rPr>
              <a:t>Shirtcliffe</a:t>
            </a:r>
            <a:r>
              <a:rPr lang="en-GB" sz="1200" kern="1200">
                <a:solidFill>
                  <a:schemeClr val="tx1"/>
                </a:solidFill>
                <a:effectLst/>
                <a:latin typeface="Arial" panose="020B0604020202020204" pitchFamily="34" charset="0"/>
                <a:ea typeface="+mn-ea"/>
                <a:cs typeface="Arial" panose="020B0604020202020204" pitchFamily="34" charset="0"/>
              </a:rPr>
              <a:t> P, Holliday M, Weatherall M, Beasley R. Budesonide–Formoterol Reliever Therapy Vs Maintenance Budesonide Plus Terbutaline Reliever </a:t>
            </a:r>
            <a:r>
              <a:rPr lang="en-GB" sz="1200" kern="1200" err="1">
                <a:solidFill>
                  <a:schemeClr val="tx1"/>
                </a:solidFill>
                <a:effectLst/>
                <a:latin typeface="Arial" panose="020B0604020202020204" pitchFamily="34" charset="0"/>
                <a:ea typeface="+mn-ea"/>
                <a:cs typeface="Arial" panose="020B0604020202020204" pitchFamily="34" charset="0"/>
              </a:rPr>
              <a:t>Thearpy</a:t>
            </a:r>
            <a:r>
              <a:rPr lang="en-GB" sz="1200" kern="1200">
                <a:solidFill>
                  <a:schemeClr val="tx1"/>
                </a:solidFill>
                <a:effectLst/>
                <a:latin typeface="Arial" panose="020B0604020202020204" pitchFamily="34" charset="0"/>
                <a:ea typeface="+mn-ea"/>
                <a:cs typeface="Arial" panose="020B0604020202020204" pitchFamily="34" charset="0"/>
              </a:rPr>
              <a:t> in Adults with Mild to Moderate Asthma: The PRACTICAL Study, an Independent Open-Label Randomised Controlled Trial.  </a:t>
            </a:r>
            <a:r>
              <a:rPr lang="en-GB" sz="1200" i="1" kern="1200">
                <a:solidFill>
                  <a:schemeClr val="tx1"/>
                </a:solidFill>
                <a:effectLst/>
                <a:latin typeface="Arial" panose="020B0604020202020204" pitchFamily="34" charset="0"/>
                <a:ea typeface="+mn-ea"/>
                <a:cs typeface="Arial" panose="020B0604020202020204" pitchFamily="34" charset="0"/>
              </a:rPr>
              <a:t>Lancet. </a:t>
            </a:r>
            <a:r>
              <a:rPr lang="en-GB" sz="1200" kern="1200">
                <a:solidFill>
                  <a:schemeClr val="tx1"/>
                </a:solidFill>
                <a:effectLst/>
                <a:latin typeface="Arial" panose="020B0604020202020204" pitchFamily="34" charset="0"/>
                <a:ea typeface="+mn-ea"/>
                <a:cs typeface="Arial" panose="020B0604020202020204" pitchFamily="34" charset="0"/>
              </a:rPr>
              <a:t>2019. Online publication</a:t>
            </a:r>
            <a:endParaRPr lang="en-GB" sz="1200">
              <a:solidFill>
                <a:schemeClr val="tx1"/>
              </a:solidFill>
            </a:endParaRPr>
          </a:p>
          <a:p>
            <a:pPr marL="226131" indent="-226131">
              <a:buFont typeface="+mj-lt"/>
              <a:buAutoNum type="arabicPeriod"/>
            </a:pPr>
            <a:r>
              <a:rPr lang="en-US" sz="1200" kern="1200">
                <a:solidFill>
                  <a:schemeClr val="tx1"/>
                </a:solidFill>
                <a:latin typeface="Arial" panose="020B0604020202020204" pitchFamily="34" charset="0"/>
                <a:ea typeface="+mn-ea"/>
                <a:cs typeface="Arial" panose="020B0604020202020204" pitchFamily="34" charset="0"/>
              </a:rPr>
              <a:t>Rabe KF, </a:t>
            </a:r>
            <a:r>
              <a:rPr lang="en-US" sz="1200" kern="1200" err="1">
                <a:solidFill>
                  <a:schemeClr val="tx1"/>
                </a:solidFill>
                <a:latin typeface="Arial" panose="020B0604020202020204" pitchFamily="34" charset="0"/>
                <a:ea typeface="+mn-ea"/>
                <a:cs typeface="Arial" panose="020B0604020202020204" pitchFamily="34" charset="0"/>
              </a:rPr>
              <a:t>Pizzichini</a:t>
            </a:r>
            <a:r>
              <a:rPr lang="en-US" sz="1200" kern="1200">
                <a:solidFill>
                  <a:schemeClr val="tx1"/>
                </a:solidFill>
                <a:latin typeface="Arial" panose="020B0604020202020204" pitchFamily="34" charset="0"/>
                <a:ea typeface="+mn-ea"/>
                <a:cs typeface="Arial" panose="020B0604020202020204" pitchFamily="34" charset="0"/>
              </a:rPr>
              <a:t> E, </a:t>
            </a:r>
            <a:r>
              <a:rPr lang="en-US" sz="1200" kern="1200" err="1">
                <a:solidFill>
                  <a:schemeClr val="tx1"/>
                </a:solidFill>
                <a:latin typeface="Arial" panose="020B0604020202020204" pitchFamily="34" charset="0"/>
                <a:ea typeface="+mn-ea"/>
                <a:cs typeface="Arial" panose="020B0604020202020204" pitchFamily="34" charset="0"/>
              </a:rPr>
              <a:t>Stallberg</a:t>
            </a:r>
            <a:r>
              <a:rPr lang="en-US" sz="1200" kern="1200">
                <a:solidFill>
                  <a:schemeClr val="tx1"/>
                </a:solidFill>
                <a:latin typeface="Arial" panose="020B0604020202020204" pitchFamily="34" charset="0"/>
                <a:ea typeface="+mn-ea"/>
                <a:cs typeface="Arial" panose="020B0604020202020204" pitchFamily="34" charset="0"/>
              </a:rPr>
              <a:t> B, et al.  Budesonide/formoterol in a single inhaler for maintenance and relief in mild to moderate asthma. </a:t>
            </a:r>
            <a:r>
              <a:rPr lang="en-US" sz="1200" i="1" kern="1200">
                <a:solidFill>
                  <a:schemeClr val="tx1"/>
                </a:solidFill>
                <a:latin typeface="Arial" panose="020B0604020202020204" pitchFamily="34" charset="0"/>
                <a:ea typeface="+mn-ea"/>
                <a:cs typeface="Arial" panose="020B0604020202020204" pitchFamily="34" charset="0"/>
              </a:rPr>
              <a:t>Chest. </a:t>
            </a:r>
            <a:r>
              <a:rPr lang="en-US" sz="1200" kern="1200">
                <a:solidFill>
                  <a:schemeClr val="tx1"/>
                </a:solidFill>
                <a:latin typeface="Arial" panose="020B0604020202020204" pitchFamily="34" charset="0"/>
                <a:ea typeface="+mn-ea"/>
                <a:cs typeface="Arial" panose="020B0604020202020204" pitchFamily="34" charset="0"/>
              </a:rPr>
              <a:t>2006;129:246-256</a:t>
            </a:r>
            <a:r>
              <a:rPr lang="en-GB" altLang="en-US" sz="1200">
                <a:solidFill>
                  <a:schemeClr val="tx1"/>
                </a:solidFill>
              </a:rPr>
              <a:t>.</a:t>
            </a:r>
          </a:p>
          <a:p>
            <a:pPr marL="226131" indent="-226131">
              <a:buFont typeface="+mj-lt"/>
              <a:buAutoNum type="arabicPeriod"/>
            </a:pPr>
            <a:r>
              <a:rPr lang="es-UY" sz="1200" kern="1200" err="1">
                <a:solidFill>
                  <a:schemeClr val="tx1"/>
                </a:solidFill>
                <a:latin typeface="Arial" panose="020B0604020202020204" pitchFamily="34" charset="0"/>
                <a:ea typeface="+mn-ea"/>
                <a:cs typeface="Arial" panose="020B0604020202020204" pitchFamily="34" charset="0"/>
              </a:rPr>
              <a:t>Scicchitano</a:t>
            </a:r>
            <a:r>
              <a:rPr lang="es-UY" sz="1200" kern="1200">
                <a:solidFill>
                  <a:schemeClr val="tx1"/>
                </a:solidFill>
                <a:latin typeface="Arial" panose="020B0604020202020204" pitchFamily="34" charset="0"/>
                <a:ea typeface="+mn-ea"/>
                <a:cs typeface="Arial" panose="020B0604020202020204" pitchFamily="34" charset="0"/>
              </a:rPr>
              <a:t> R, </a:t>
            </a:r>
            <a:r>
              <a:rPr lang="es-UY" sz="1200" kern="1200" err="1">
                <a:solidFill>
                  <a:schemeClr val="tx1"/>
                </a:solidFill>
                <a:latin typeface="Arial" panose="020B0604020202020204" pitchFamily="34" charset="0"/>
                <a:ea typeface="+mn-ea"/>
                <a:cs typeface="Arial" panose="020B0604020202020204" pitchFamily="34" charset="0"/>
              </a:rPr>
              <a:t>Aalbers</a:t>
            </a:r>
            <a:r>
              <a:rPr lang="es-UY" sz="1200" kern="1200">
                <a:solidFill>
                  <a:schemeClr val="tx1"/>
                </a:solidFill>
                <a:latin typeface="Arial" panose="020B0604020202020204" pitchFamily="34" charset="0"/>
                <a:ea typeface="+mn-ea"/>
                <a:cs typeface="Arial" panose="020B0604020202020204" pitchFamily="34" charset="0"/>
              </a:rPr>
              <a:t> R, </a:t>
            </a:r>
            <a:r>
              <a:rPr lang="es-UY" sz="1200" kern="1200" err="1">
                <a:solidFill>
                  <a:schemeClr val="tx1"/>
                </a:solidFill>
                <a:latin typeface="Arial" panose="020B0604020202020204" pitchFamily="34" charset="0"/>
                <a:ea typeface="+mn-ea"/>
                <a:cs typeface="Arial" panose="020B0604020202020204" pitchFamily="34" charset="0"/>
              </a:rPr>
              <a:t>Ukena</a:t>
            </a:r>
            <a:r>
              <a:rPr lang="es-UY" sz="1200" kern="1200">
                <a:solidFill>
                  <a:schemeClr val="tx1"/>
                </a:solidFill>
                <a:latin typeface="Arial" panose="020B0604020202020204" pitchFamily="34" charset="0"/>
                <a:ea typeface="+mn-ea"/>
                <a:cs typeface="Arial" panose="020B0604020202020204" pitchFamily="34" charset="0"/>
              </a:rPr>
              <a:t> D, et al.  </a:t>
            </a:r>
            <a:r>
              <a:rPr lang="en-US" sz="1200" kern="1200">
                <a:solidFill>
                  <a:schemeClr val="tx1"/>
                </a:solidFill>
                <a:latin typeface="Arial" panose="020B0604020202020204" pitchFamily="34" charset="0"/>
                <a:ea typeface="+mn-ea"/>
                <a:cs typeface="Arial" panose="020B0604020202020204" pitchFamily="34" charset="0"/>
              </a:rPr>
              <a:t>Efficacy and safety of budesonide/formoterol single inhaler therapy versus a higher dose of budesonide in moderate to severe asthma. </a:t>
            </a:r>
            <a:r>
              <a:rPr lang="en-US" sz="1200" i="1" kern="1200" err="1">
                <a:solidFill>
                  <a:schemeClr val="tx1"/>
                </a:solidFill>
                <a:latin typeface="Arial" panose="020B0604020202020204" pitchFamily="34" charset="0"/>
                <a:ea typeface="+mn-ea"/>
                <a:cs typeface="Arial" panose="020B0604020202020204" pitchFamily="34" charset="0"/>
              </a:rPr>
              <a:t>Curr</a:t>
            </a:r>
            <a:r>
              <a:rPr lang="en-US" sz="1200" i="1" kern="1200">
                <a:solidFill>
                  <a:schemeClr val="tx1"/>
                </a:solidFill>
                <a:latin typeface="Arial" panose="020B0604020202020204" pitchFamily="34" charset="0"/>
                <a:ea typeface="+mn-ea"/>
                <a:cs typeface="Arial" panose="020B0604020202020204" pitchFamily="34" charset="0"/>
              </a:rPr>
              <a:t> Med Res </a:t>
            </a:r>
            <a:r>
              <a:rPr lang="en-US" sz="1200" i="1" kern="1200" err="1">
                <a:solidFill>
                  <a:schemeClr val="tx1"/>
                </a:solidFill>
                <a:latin typeface="Arial" panose="020B0604020202020204" pitchFamily="34" charset="0"/>
                <a:ea typeface="+mn-ea"/>
                <a:cs typeface="Arial" panose="020B0604020202020204" pitchFamily="34" charset="0"/>
              </a:rPr>
              <a:t>Opin</a:t>
            </a:r>
            <a:r>
              <a:rPr lang="en-US" sz="1200" kern="1200">
                <a:solidFill>
                  <a:schemeClr val="tx1"/>
                </a:solidFill>
                <a:latin typeface="Arial" panose="020B0604020202020204" pitchFamily="34" charset="0"/>
                <a:ea typeface="+mn-ea"/>
                <a:cs typeface="Arial" panose="020B0604020202020204" pitchFamily="34" charset="0"/>
              </a:rPr>
              <a:t>. 2004;20:1403-1418</a:t>
            </a:r>
            <a:r>
              <a:rPr lang="en-GB" altLang="en-US" sz="1200">
                <a:solidFill>
                  <a:schemeClr val="tx1"/>
                </a:solidFill>
              </a:rPr>
              <a:t>.</a:t>
            </a:r>
          </a:p>
          <a:p>
            <a:pPr marL="226131" indent="-226131">
              <a:buFont typeface="+mj-lt"/>
              <a:buAutoNum type="arabicPeriod"/>
            </a:pPr>
            <a:r>
              <a:rPr lang="en-US" sz="1200" kern="1200">
                <a:solidFill>
                  <a:schemeClr val="tx1"/>
                </a:solidFill>
                <a:latin typeface="Arial" panose="020B0604020202020204" pitchFamily="34" charset="0"/>
                <a:ea typeface="+mn-ea"/>
                <a:cs typeface="Arial" panose="020B0604020202020204" pitchFamily="34" charset="0"/>
              </a:rPr>
              <a:t>O’Byrne PM, Bisgaard H, Godard PP, et al.  Budesonide/formoterol combination therapy as both maintenance and reliever medication in asthma. </a:t>
            </a:r>
            <a:r>
              <a:rPr lang="en-US" sz="1200" i="1" kern="1200">
                <a:solidFill>
                  <a:schemeClr val="tx1"/>
                </a:solidFill>
                <a:latin typeface="Arial" panose="020B0604020202020204" pitchFamily="34" charset="0"/>
                <a:ea typeface="+mn-ea"/>
                <a:cs typeface="Arial" panose="020B0604020202020204" pitchFamily="34" charset="0"/>
              </a:rPr>
              <a:t>Am J Respir </a:t>
            </a:r>
            <a:r>
              <a:rPr lang="en-US" sz="1200" i="1" kern="1200" err="1">
                <a:solidFill>
                  <a:schemeClr val="tx1"/>
                </a:solidFill>
                <a:latin typeface="Arial" panose="020B0604020202020204" pitchFamily="34" charset="0"/>
                <a:ea typeface="+mn-ea"/>
                <a:cs typeface="Arial" panose="020B0604020202020204" pitchFamily="34" charset="0"/>
              </a:rPr>
              <a:t>Crit</a:t>
            </a:r>
            <a:r>
              <a:rPr lang="en-US" sz="1200" i="1" kern="1200">
                <a:solidFill>
                  <a:schemeClr val="tx1"/>
                </a:solidFill>
                <a:latin typeface="Arial" panose="020B0604020202020204" pitchFamily="34" charset="0"/>
                <a:ea typeface="+mn-ea"/>
                <a:cs typeface="Arial" panose="020B0604020202020204" pitchFamily="34" charset="0"/>
              </a:rPr>
              <a:t> Care Med.</a:t>
            </a:r>
            <a:r>
              <a:rPr lang="en-US" sz="1200" kern="1200">
                <a:solidFill>
                  <a:schemeClr val="tx1"/>
                </a:solidFill>
                <a:latin typeface="Arial" panose="020B0604020202020204" pitchFamily="34" charset="0"/>
                <a:ea typeface="+mn-ea"/>
                <a:cs typeface="Arial" panose="020B0604020202020204" pitchFamily="34" charset="0"/>
              </a:rPr>
              <a:t> 2005;171:129-136</a:t>
            </a:r>
            <a:r>
              <a:rPr lang="en-GB" altLang="en-US" sz="1200">
                <a:solidFill>
                  <a:schemeClr val="tx1"/>
                </a:solidFill>
              </a:rPr>
              <a:t>.</a:t>
            </a:r>
          </a:p>
          <a:p>
            <a:pPr marL="226131" indent="-226131">
              <a:buFont typeface="+mj-lt"/>
              <a:buAutoNum type="arabicPeriod"/>
            </a:pPr>
            <a:r>
              <a:rPr lang="en-US" sz="1200" kern="1200">
                <a:solidFill>
                  <a:schemeClr val="tx1"/>
                </a:solidFill>
                <a:latin typeface="Arial" panose="020B0604020202020204" pitchFamily="34" charset="0"/>
                <a:ea typeface="+mn-ea"/>
                <a:cs typeface="Arial" panose="020B0604020202020204" pitchFamily="34" charset="0"/>
              </a:rPr>
              <a:t>Kuna P, Peters MJ, Manjra AI, et al.  Effect of budesonide/formoterol maintenance and reliever therapy on asthma exacerbations. </a:t>
            </a:r>
            <a:r>
              <a:rPr lang="en-US" sz="1200" i="1" kern="1200">
                <a:solidFill>
                  <a:schemeClr val="tx1"/>
                </a:solidFill>
                <a:latin typeface="Arial" panose="020B0604020202020204" pitchFamily="34" charset="0"/>
                <a:ea typeface="+mn-ea"/>
                <a:cs typeface="Arial" panose="020B0604020202020204" pitchFamily="34" charset="0"/>
              </a:rPr>
              <a:t>Int J Clin </a:t>
            </a:r>
            <a:r>
              <a:rPr lang="en-US" sz="1200" i="1" kern="1200" err="1">
                <a:solidFill>
                  <a:schemeClr val="tx1"/>
                </a:solidFill>
                <a:latin typeface="Arial" panose="020B0604020202020204" pitchFamily="34" charset="0"/>
                <a:ea typeface="+mn-ea"/>
                <a:cs typeface="Arial" panose="020B0604020202020204" pitchFamily="34" charset="0"/>
              </a:rPr>
              <a:t>Pract</a:t>
            </a:r>
            <a:r>
              <a:rPr lang="en-US" sz="1200" i="1" kern="1200">
                <a:solidFill>
                  <a:schemeClr val="tx1"/>
                </a:solidFill>
                <a:latin typeface="Arial" panose="020B0604020202020204" pitchFamily="34" charset="0"/>
                <a:ea typeface="+mn-ea"/>
                <a:cs typeface="Arial" panose="020B0604020202020204" pitchFamily="34" charset="0"/>
              </a:rPr>
              <a:t>.</a:t>
            </a:r>
            <a:r>
              <a:rPr lang="en-US" sz="1200" kern="1200">
                <a:solidFill>
                  <a:schemeClr val="tx1"/>
                </a:solidFill>
                <a:latin typeface="Arial" panose="020B0604020202020204" pitchFamily="34" charset="0"/>
                <a:ea typeface="+mn-ea"/>
                <a:cs typeface="Arial" panose="020B0604020202020204" pitchFamily="34" charset="0"/>
              </a:rPr>
              <a:t> 2007;61:725-736</a:t>
            </a:r>
            <a:r>
              <a:rPr lang="en-GB" altLang="en-US" sz="1200">
                <a:solidFill>
                  <a:schemeClr val="tx1"/>
                </a:solidFill>
              </a:rPr>
              <a:t>.</a:t>
            </a:r>
          </a:p>
          <a:p>
            <a:pPr marL="226131" indent="-226131">
              <a:buFont typeface="+mj-lt"/>
              <a:buAutoNum type="arabicPeriod"/>
            </a:pPr>
            <a:r>
              <a:rPr lang="en-US" sz="1200" kern="1200">
                <a:solidFill>
                  <a:schemeClr val="tx1"/>
                </a:solidFill>
                <a:latin typeface="Arial" panose="020B0604020202020204" pitchFamily="34" charset="0"/>
                <a:ea typeface="+mn-ea"/>
                <a:cs typeface="Arial" panose="020B0604020202020204" pitchFamily="34" charset="0"/>
              </a:rPr>
              <a:t>Bousquet J, Boulet L-P, Peters MJ, et al.  Budesonide/formoterol for maintenance and relief in uncontrolled asthma vs. high-dose salmeterol/fluticasone. </a:t>
            </a:r>
            <a:r>
              <a:rPr lang="en-US" sz="1200" i="1" kern="1200">
                <a:solidFill>
                  <a:schemeClr val="tx1"/>
                </a:solidFill>
                <a:latin typeface="Arial" panose="020B0604020202020204" pitchFamily="34" charset="0"/>
                <a:ea typeface="+mn-ea"/>
                <a:cs typeface="Arial" panose="020B0604020202020204" pitchFamily="34" charset="0"/>
              </a:rPr>
              <a:t>Respir Med.</a:t>
            </a:r>
            <a:r>
              <a:rPr lang="en-US" sz="1200" kern="1200">
                <a:solidFill>
                  <a:schemeClr val="tx1"/>
                </a:solidFill>
                <a:latin typeface="Arial" panose="020B0604020202020204" pitchFamily="34" charset="0"/>
                <a:ea typeface="+mn-ea"/>
                <a:cs typeface="Arial" panose="020B0604020202020204" pitchFamily="34" charset="0"/>
              </a:rPr>
              <a:t> 2007;101:2437-2446</a:t>
            </a:r>
            <a:r>
              <a:rPr lang="en-GB" altLang="en-US" sz="1200">
                <a:solidFill>
                  <a:schemeClr val="tx1"/>
                </a:solidFill>
              </a:rPr>
              <a:t>.</a:t>
            </a:r>
          </a:p>
          <a:p>
            <a:pPr marL="226131" marR="0" lvl="0" indent="-226131" algn="l" defTabSz="452262"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rPr>
              <a:t>Global Initiative for Asthma. Global strategy for asthma management and prevention (2018 update). http://www.ginasthma.org. Accessed 12 June 2019.</a:t>
            </a:r>
          </a:p>
          <a:p>
            <a:pPr marL="226131" indent="-226131" defTabSz="452262">
              <a:buFont typeface="+mj-lt"/>
              <a:buAutoNum type="arabicPeriod"/>
              <a:defRPr/>
            </a:pPr>
            <a:r>
              <a:rPr lang="en-GB" sz="1200">
                <a:solidFill>
                  <a:schemeClr val="tx1"/>
                </a:solidFill>
              </a:rPr>
              <a:t>Schatz M, Zeiger RS, Vollmer WM, </a:t>
            </a:r>
            <a:r>
              <a:rPr lang="en-GB" sz="1200" err="1">
                <a:solidFill>
                  <a:schemeClr val="tx1"/>
                </a:solidFill>
              </a:rPr>
              <a:t>Mosen</a:t>
            </a:r>
            <a:r>
              <a:rPr lang="en-GB" sz="1200">
                <a:solidFill>
                  <a:schemeClr val="tx1"/>
                </a:solidFill>
              </a:rPr>
              <a:t> D, </a:t>
            </a:r>
            <a:r>
              <a:rPr lang="en-GB" sz="1200" err="1">
                <a:solidFill>
                  <a:schemeClr val="tx1"/>
                </a:solidFill>
              </a:rPr>
              <a:t>Apter</a:t>
            </a:r>
            <a:r>
              <a:rPr lang="en-GB" sz="1200">
                <a:solidFill>
                  <a:schemeClr val="tx1"/>
                </a:solidFill>
              </a:rPr>
              <a:t> AJ, </a:t>
            </a:r>
            <a:r>
              <a:rPr lang="en-GB" sz="1200" err="1">
                <a:solidFill>
                  <a:schemeClr val="tx1"/>
                </a:solidFill>
              </a:rPr>
              <a:t>Stibolt</a:t>
            </a:r>
            <a:r>
              <a:rPr lang="en-GB" sz="1200">
                <a:solidFill>
                  <a:schemeClr val="tx1"/>
                </a:solidFill>
              </a:rPr>
              <a:t> TB, Leong A, Johnson MS, Mendoza G, Cook EF. Validation of a beta-agonist long-term asthma control scale derived from computerized pharmacy data. </a:t>
            </a:r>
            <a:r>
              <a:rPr lang="en-GB" sz="1200" i="1">
                <a:solidFill>
                  <a:schemeClr val="tx1"/>
                </a:solidFill>
              </a:rPr>
              <a:t>J Allergy Clin Immunol. </a:t>
            </a:r>
            <a:r>
              <a:rPr lang="en-GB" sz="1200">
                <a:solidFill>
                  <a:schemeClr val="tx1"/>
                </a:solidFill>
              </a:rPr>
              <a:t>2006;117:995-1000.</a:t>
            </a:r>
          </a:p>
          <a:p>
            <a:pPr marL="226131" marR="0" lvl="0" indent="-226131" algn="l" defTabSz="457200" rtl="0" eaLnBrk="1" fontAlgn="auto" latinLnBrk="0" hangingPunct="1">
              <a:lnSpc>
                <a:spcPct val="100000"/>
              </a:lnSpc>
              <a:spcBef>
                <a:spcPts val="0"/>
              </a:spcBef>
              <a:spcAft>
                <a:spcPts val="0"/>
              </a:spcAft>
              <a:buClrTx/>
              <a:buSzTx/>
              <a:buFont typeface="+mj-lt"/>
              <a:buAutoNum type="arabicPeriod"/>
              <a:tabLst/>
              <a:defRPr/>
            </a:pPr>
            <a:r>
              <a:rPr lang="en-US" sz="1200" kern="1200" err="1">
                <a:solidFill>
                  <a:schemeClr val="tx1"/>
                </a:solidFill>
                <a:effectLst/>
                <a:latin typeface="Arial" panose="020B0604020202020204" pitchFamily="34" charset="0"/>
                <a:ea typeface="+mn-ea"/>
                <a:cs typeface="Arial" panose="020B0604020202020204" pitchFamily="34" charset="0"/>
              </a:rPr>
              <a:t>Tattersfield</a:t>
            </a:r>
            <a:r>
              <a:rPr lang="en-US" sz="1200" kern="1200">
                <a:solidFill>
                  <a:schemeClr val="tx1"/>
                </a:solidFill>
                <a:effectLst/>
                <a:latin typeface="Arial" panose="020B0604020202020204" pitchFamily="34" charset="0"/>
                <a:ea typeface="+mn-ea"/>
                <a:cs typeface="Arial" panose="020B0604020202020204" pitchFamily="34" charset="0"/>
              </a:rPr>
              <a:t> AE, Postma DS, Barnes PJ, </a:t>
            </a:r>
            <a:r>
              <a:rPr lang="en-US" sz="1200" kern="1200" err="1">
                <a:solidFill>
                  <a:schemeClr val="tx1"/>
                </a:solidFill>
                <a:effectLst/>
                <a:latin typeface="Arial" panose="020B0604020202020204" pitchFamily="34" charset="0"/>
                <a:ea typeface="+mn-ea"/>
                <a:cs typeface="Arial" panose="020B0604020202020204" pitchFamily="34" charset="0"/>
              </a:rPr>
              <a:t>Svensson</a:t>
            </a:r>
            <a:r>
              <a:rPr lang="en-US" sz="1200" kern="1200">
                <a:solidFill>
                  <a:schemeClr val="tx1"/>
                </a:solidFill>
                <a:effectLst/>
                <a:latin typeface="Arial" panose="020B0604020202020204" pitchFamily="34" charset="0"/>
                <a:ea typeface="+mn-ea"/>
                <a:cs typeface="Arial" panose="020B0604020202020204" pitchFamily="34" charset="0"/>
              </a:rPr>
              <a:t> K, Bauer CA, O'Byrne PM, </a:t>
            </a:r>
            <a:r>
              <a:rPr lang="en-US" sz="1200" kern="1200" err="1">
                <a:solidFill>
                  <a:schemeClr val="tx1"/>
                </a:solidFill>
                <a:effectLst/>
                <a:latin typeface="Arial" panose="020B0604020202020204" pitchFamily="34" charset="0"/>
                <a:ea typeface="+mn-ea"/>
                <a:cs typeface="Arial" panose="020B0604020202020204" pitchFamily="34" charset="0"/>
              </a:rPr>
              <a:t>Löfdahl</a:t>
            </a:r>
            <a:r>
              <a:rPr lang="en-US" sz="1200" kern="1200">
                <a:solidFill>
                  <a:schemeClr val="tx1"/>
                </a:solidFill>
                <a:effectLst/>
                <a:latin typeface="Arial" panose="020B0604020202020204" pitchFamily="34" charset="0"/>
                <a:ea typeface="+mn-ea"/>
                <a:cs typeface="Arial" panose="020B0604020202020204" pitchFamily="34" charset="0"/>
              </a:rPr>
              <a:t> CG, Pauwels RA, Ullman A. </a:t>
            </a:r>
            <a:r>
              <a:rPr lang="en-GB" sz="1200" kern="1200">
                <a:solidFill>
                  <a:schemeClr val="tx1"/>
                </a:solidFill>
                <a:effectLst/>
                <a:latin typeface="Arial" panose="020B0604020202020204" pitchFamily="34" charset="0"/>
                <a:ea typeface="+mn-ea"/>
                <a:cs typeface="Arial" panose="020B0604020202020204" pitchFamily="34" charset="0"/>
              </a:rPr>
              <a:t>Exacerbations of asthma: a descriptive study of 425 severe exacerbations. The FACET International Study Group. </a:t>
            </a:r>
            <a:r>
              <a:rPr lang="en-US" sz="1200" i="1" kern="1200">
                <a:solidFill>
                  <a:schemeClr val="tx1"/>
                </a:solidFill>
                <a:effectLst/>
                <a:latin typeface="Arial" panose="020B0604020202020204" pitchFamily="34" charset="0"/>
                <a:ea typeface="+mn-ea"/>
                <a:cs typeface="Arial" panose="020B0604020202020204" pitchFamily="34" charset="0"/>
              </a:rPr>
              <a:t>Am J Respir </a:t>
            </a:r>
            <a:r>
              <a:rPr lang="en-US" sz="1200" i="1" kern="1200" err="1">
                <a:solidFill>
                  <a:schemeClr val="tx1"/>
                </a:solidFill>
                <a:effectLst/>
                <a:latin typeface="Arial" panose="020B0604020202020204" pitchFamily="34" charset="0"/>
                <a:ea typeface="+mn-ea"/>
                <a:cs typeface="Arial" panose="020B0604020202020204" pitchFamily="34" charset="0"/>
              </a:rPr>
              <a:t>Crit</a:t>
            </a:r>
            <a:r>
              <a:rPr lang="en-US" sz="1200" i="1" kern="1200">
                <a:solidFill>
                  <a:schemeClr val="tx1"/>
                </a:solidFill>
                <a:effectLst/>
                <a:latin typeface="Arial" panose="020B0604020202020204" pitchFamily="34" charset="0"/>
                <a:ea typeface="+mn-ea"/>
                <a:cs typeface="Arial" panose="020B0604020202020204" pitchFamily="34" charset="0"/>
              </a:rPr>
              <a:t> Care Med. </a:t>
            </a:r>
            <a:r>
              <a:rPr lang="en-US" sz="1200" kern="1200">
                <a:solidFill>
                  <a:schemeClr val="tx1"/>
                </a:solidFill>
                <a:effectLst/>
                <a:latin typeface="Arial" panose="020B0604020202020204" pitchFamily="34" charset="0"/>
                <a:ea typeface="+mn-ea"/>
                <a:cs typeface="Arial" panose="020B0604020202020204" pitchFamily="34" charset="0"/>
              </a:rPr>
              <a:t>1999;160:594-599</a:t>
            </a:r>
            <a:r>
              <a:rPr lang="en-US" altLang="en-US" sz="1200">
                <a:solidFill>
                  <a:schemeClr val="tx1"/>
                </a:solidFill>
              </a:rPr>
              <a:t>.</a:t>
            </a:r>
          </a:p>
          <a:p>
            <a:pPr marL="226131" marR="0" lvl="0" indent="-226131" algn="l" defTabSz="457200"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effectLst/>
                <a:latin typeface="Arial" panose="020B0604020202020204" pitchFamily="34" charset="0"/>
                <a:ea typeface="+mn-ea"/>
                <a:cs typeface="Arial" panose="020B0604020202020204" pitchFamily="34" charset="0"/>
              </a:rPr>
              <a:t>O’Byrne PM, Jenkins C, Bateman ED. The paradoxes of asthma management: time for a new approach? </a:t>
            </a:r>
            <a:r>
              <a:rPr lang="en-GB" sz="1200" i="1" kern="1200">
                <a:solidFill>
                  <a:schemeClr val="tx1"/>
                </a:solidFill>
                <a:effectLst/>
                <a:latin typeface="Arial" panose="020B0604020202020204" pitchFamily="34" charset="0"/>
                <a:ea typeface="+mn-ea"/>
                <a:cs typeface="Arial" panose="020B0604020202020204" pitchFamily="34" charset="0"/>
              </a:rPr>
              <a:t>Eur Respir J</a:t>
            </a:r>
            <a:r>
              <a:rPr lang="en-GB" sz="1200" kern="1200">
                <a:solidFill>
                  <a:schemeClr val="tx1"/>
                </a:solidFill>
                <a:effectLst/>
                <a:latin typeface="Arial" panose="020B0604020202020204" pitchFamily="34" charset="0"/>
                <a:ea typeface="+mn-ea"/>
                <a:cs typeface="Arial" panose="020B0604020202020204" pitchFamily="34" charset="0"/>
              </a:rPr>
              <a:t>. 2017;50:pii: 1701103</a:t>
            </a:r>
            <a:r>
              <a:rPr lang="en-GB" sz="1200">
                <a:solidFill>
                  <a:schemeClr val="tx1"/>
                </a:solidFill>
              </a:rPr>
              <a:t>.</a:t>
            </a:r>
            <a:r>
              <a:rPr lang="en-US" altLang="en-US" sz="1200">
                <a:solidFill>
                  <a:schemeClr val="tx1"/>
                </a:solidFill>
              </a:rPr>
              <a:t> </a:t>
            </a:r>
          </a:p>
          <a:p>
            <a:endParaRPr lang="en-GB" sz="1200">
              <a:solidFill>
                <a:schemeClr val="tx1"/>
              </a:solidFill>
            </a:endParaRPr>
          </a:p>
          <a:p>
            <a:endParaRPr lang="en-GB" sz="1200" baseline="0">
              <a:solidFill>
                <a:schemeClr val="tx1"/>
              </a:solidFill>
            </a:endParaRPr>
          </a:p>
        </p:txBody>
      </p:sp>
      <p:sp>
        <p:nvSpPr>
          <p:cNvPr id="4" name="Slide Number Placeholder 3"/>
          <p:cNvSpPr>
            <a:spLocks noGrp="1"/>
          </p:cNvSpPr>
          <p:nvPr>
            <p:ph type="sldNum" sz="quarter" idx="5"/>
          </p:nvPr>
        </p:nvSpPr>
        <p:spPr/>
        <p:txBody>
          <a:bodyPr/>
          <a:lstStyle/>
          <a:p>
            <a:pPr defTabSz="452262">
              <a:defRPr/>
            </a:pPr>
            <a:fld id="{FAD751AE-7ABC-314D-AFAD-47B860ED6FFE}" type="slidenum">
              <a:rPr lang="en-US">
                <a:solidFill>
                  <a:prstClr val="black"/>
                </a:solidFill>
                <a:latin typeface="Calibri"/>
              </a:rPr>
              <a:pPr defTabSz="452262">
                <a:defRPr/>
              </a:pPr>
              <a:t>45</a:t>
            </a:fld>
            <a:endParaRPr lang="en-US">
              <a:solidFill>
                <a:prstClr val="black"/>
              </a:solidFill>
              <a:latin typeface="Calibri"/>
            </a:endParaRPr>
          </a:p>
        </p:txBody>
      </p:sp>
    </p:spTree>
    <p:extLst>
      <p:ext uri="{BB962C8B-B14F-4D97-AF65-F5344CB8AC3E}">
        <p14:creationId xmlns:p14="http://schemas.microsoft.com/office/powerpoint/2010/main" val="37990867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chemeClr val="tx1"/>
                </a:solidFill>
              </a:rPr>
              <a:t>Summary:</a:t>
            </a:r>
          </a:p>
          <a:p>
            <a:pPr marL="175789" indent="-175789">
              <a:buFont typeface="Arial" panose="020B0604020202020204" pitchFamily="34" charset="0"/>
              <a:buChar char="•"/>
            </a:pPr>
            <a:r>
              <a:rPr lang="en-GB" dirty="0">
                <a:solidFill>
                  <a:schemeClr val="tx1"/>
                </a:solidFill>
              </a:rPr>
              <a:t>Asthma is a chronic inflammatory disease with day-to-day variability in symptoms</a:t>
            </a:r>
            <a:r>
              <a:rPr lang="en-GB" baseline="30000" dirty="0">
                <a:solidFill>
                  <a:schemeClr val="tx1"/>
                </a:solidFill>
              </a:rPr>
              <a:t>1</a:t>
            </a:r>
          </a:p>
          <a:p>
            <a:pPr marL="175789" indent="-175789">
              <a:buFont typeface="Arial" panose="020B0604020202020204" pitchFamily="34" charset="0"/>
              <a:buChar char="•"/>
            </a:pPr>
            <a:r>
              <a:rPr lang="en-GB" dirty="0">
                <a:solidFill>
                  <a:schemeClr val="tx1"/>
                </a:solidFill>
              </a:rPr>
              <a:t>(On click) Reliever treatment is taken to relieve symptoms and may consist of a SABA or ICS/FORM</a:t>
            </a:r>
            <a:r>
              <a:rPr lang="en-GB" baseline="30000" dirty="0">
                <a:solidFill>
                  <a:schemeClr val="tx1"/>
                </a:solidFill>
              </a:rPr>
              <a:t>1</a:t>
            </a:r>
            <a:endParaRPr lang="en-GB" dirty="0">
              <a:solidFill>
                <a:schemeClr val="tx1"/>
              </a:solidFill>
            </a:endParaRPr>
          </a:p>
          <a:p>
            <a:pPr marL="175789" indent="-175789">
              <a:buFont typeface="Arial" panose="020B0604020202020204" pitchFamily="34" charset="0"/>
              <a:buChar char="•"/>
            </a:pPr>
            <a:r>
              <a:rPr lang="en-GB" dirty="0">
                <a:solidFill>
                  <a:schemeClr val="tx1"/>
                </a:solidFill>
              </a:rPr>
              <a:t>(On click) Maintenance treatment consists of ICS (to control underlying inflammation) and a LABA (for bronchodilation)</a:t>
            </a:r>
            <a:r>
              <a:rPr lang="en-GB" baseline="30000" dirty="0">
                <a:solidFill>
                  <a:schemeClr val="tx1"/>
                </a:solidFill>
              </a:rPr>
              <a:t>1</a:t>
            </a:r>
            <a:endParaRPr lang="en-GB" dirty="0">
              <a:solidFill>
                <a:schemeClr val="tx1"/>
              </a:solidFill>
            </a:endParaRPr>
          </a:p>
          <a:p>
            <a:pPr marL="175789" indent="-175789">
              <a:buFont typeface="Arial" panose="020B0604020202020204" pitchFamily="34" charset="0"/>
              <a:buChar char="•"/>
            </a:pPr>
            <a:r>
              <a:rPr lang="en-GB" dirty="0">
                <a:solidFill>
                  <a:schemeClr val="tx1"/>
                </a:solidFill>
              </a:rPr>
              <a:t>(On click) </a:t>
            </a:r>
          </a:p>
          <a:p>
            <a:pPr marL="371109" lvl="1" indent="-185555">
              <a:buFont typeface="Arial" panose="020B0604020202020204" pitchFamily="34" charset="0"/>
              <a:buChar char="–"/>
            </a:pPr>
            <a:r>
              <a:rPr lang="en-GB" dirty="0">
                <a:solidFill>
                  <a:schemeClr val="tx1"/>
                </a:solidFill>
              </a:rPr>
              <a:t>SABA historically has been given as the preferred reliever in patients with mild asthma</a:t>
            </a:r>
            <a:r>
              <a:rPr lang="en-GB" baseline="30000" dirty="0">
                <a:solidFill>
                  <a:schemeClr val="tx1"/>
                </a:solidFill>
              </a:rPr>
              <a:t>2</a:t>
            </a:r>
          </a:p>
          <a:p>
            <a:pPr marL="371109" lvl="1" indent="-185555">
              <a:buFont typeface="Arial" panose="020B0604020202020204" pitchFamily="34" charset="0"/>
              <a:buChar char="–"/>
              <a:defRPr/>
            </a:pPr>
            <a:r>
              <a:rPr lang="en-GB" dirty="0">
                <a:solidFill>
                  <a:schemeClr val="tx1"/>
                </a:solidFill>
              </a:rPr>
              <a:t>However, </a:t>
            </a:r>
            <a:r>
              <a:rPr lang="en-US" dirty="0">
                <a:solidFill>
                  <a:schemeClr val="tx1"/>
                </a:solidFill>
              </a:rPr>
              <a:t>patients prescribed ≥3 SABAs per year have an increased risk of </a:t>
            </a:r>
            <a:r>
              <a:rPr lang="en-US" dirty="0" err="1">
                <a:solidFill>
                  <a:schemeClr val="tx1"/>
                </a:solidFill>
              </a:rPr>
              <a:t>hospitalisation</a:t>
            </a:r>
            <a:r>
              <a:rPr lang="en-US" dirty="0">
                <a:solidFill>
                  <a:schemeClr val="tx1"/>
                </a:solidFill>
              </a:rPr>
              <a:t> / OCS prescriptions</a:t>
            </a:r>
            <a:r>
              <a:rPr lang="en-US" baseline="30000" dirty="0">
                <a:solidFill>
                  <a:schemeClr val="tx1"/>
                </a:solidFill>
              </a:rPr>
              <a:t>3</a:t>
            </a:r>
          </a:p>
          <a:p>
            <a:pPr marL="371109" lvl="1" indent="-185555">
              <a:buFont typeface="Arial" panose="020B0604020202020204" pitchFamily="34" charset="0"/>
              <a:buChar char="–"/>
              <a:defRPr/>
            </a:pPr>
            <a:r>
              <a:rPr lang="en-US" dirty="0">
                <a:solidFill>
                  <a:schemeClr val="tx1"/>
                </a:solidFill>
              </a:rPr>
              <a:t>Asthma symptoms drive SABA use up to an exacerbation;</a:t>
            </a:r>
            <a:r>
              <a:rPr lang="en-US" baseline="30000" dirty="0">
                <a:solidFill>
                  <a:schemeClr val="tx1"/>
                </a:solidFill>
              </a:rPr>
              <a:t>4</a:t>
            </a:r>
            <a:r>
              <a:rPr lang="en-US" dirty="0">
                <a:solidFill>
                  <a:schemeClr val="tx1"/>
                </a:solidFill>
              </a:rPr>
              <a:t> however, SABA does not treat the underlying inflammation</a:t>
            </a:r>
            <a:r>
              <a:rPr lang="en-US" baseline="30000" dirty="0">
                <a:solidFill>
                  <a:schemeClr val="tx1"/>
                </a:solidFill>
              </a:rPr>
              <a:t>5</a:t>
            </a:r>
          </a:p>
          <a:p>
            <a:pPr marL="175789" lvl="1" indent="-175789" defTabSz="468770">
              <a:buFont typeface="Arial" panose="020B0604020202020204" pitchFamily="34" charset="0"/>
              <a:buChar char="•"/>
            </a:pPr>
            <a:r>
              <a:rPr lang="en-GB" dirty="0">
                <a:solidFill>
                  <a:schemeClr val="tx1"/>
                </a:solidFill>
              </a:rPr>
              <a:t>(On click)</a:t>
            </a:r>
          </a:p>
          <a:p>
            <a:pPr marL="371109" lvl="1" indent="-185555">
              <a:buFont typeface="Arial" panose="020B0604020202020204" pitchFamily="34" charset="0"/>
              <a:buChar char="–"/>
            </a:pPr>
            <a:r>
              <a:rPr lang="en-GB" dirty="0">
                <a:solidFill>
                  <a:schemeClr val="tx1"/>
                </a:solidFill>
              </a:rPr>
              <a:t>Both </a:t>
            </a:r>
            <a:r>
              <a:rPr lang="en-GB" dirty="0" err="1">
                <a:solidFill>
                  <a:schemeClr val="tx1"/>
                </a:solidFill>
              </a:rPr>
              <a:t>monocomponents</a:t>
            </a:r>
            <a:r>
              <a:rPr lang="en-GB" dirty="0">
                <a:solidFill>
                  <a:schemeClr val="tx1"/>
                </a:solidFill>
              </a:rPr>
              <a:t> of BUD/FORM as needed contribute to the efficacy of </a:t>
            </a:r>
            <a:r>
              <a:rPr lang="en-GB" b="0" dirty="0">
                <a:solidFill>
                  <a:schemeClr val="tx1"/>
                </a:solidFill>
              </a:rPr>
              <a:t>BUD/FORM</a:t>
            </a:r>
            <a:r>
              <a:rPr lang="en-GB" baseline="30000" dirty="0">
                <a:solidFill>
                  <a:schemeClr val="tx1"/>
                </a:solidFill>
              </a:rPr>
              <a:t>6</a:t>
            </a:r>
            <a:r>
              <a:rPr lang="en-GB" dirty="0">
                <a:solidFill>
                  <a:schemeClr val="tx1"/>
                </a:solidFill>
              </a:rPr>
              <a:t> </a:t>
            </a:r>
          </a:p>
          <a:p>
            <a:pPr marL="371109" lvl="1" indent="-185555">
              <a:buFont typeface="Arial" panose="020B0604020202020204" pitchFamily="34" charset="0"/>
              <a:buChar char="–"/>
            </a:pPr>
            <a:r>
              <a:rPr lang="en-GB" dirty="0">
                <a:solidFill>
                  <a:schemeClr val="tx1"/>
                </a:solidFill>
              </a:rPr>
              <a:t>FORM works as quickly as salbutamol</a:t>
            </a:r>
            <a:r>
              <a:rPr lang="en-GB" baseline="30000" dirty="0">
                <a:solidFill>
                  <a:schemeClr val="tx1"/>
                </a:solidFill>
              </a:rPr>
              <a:t>7</a:t>
            </a:r>
            <a:endParaRPr lang="en-GB" dirty="0">
              <a:solidFill>
                <a:schemeClr val="tx1"/>
              </a:solidFill>
            </a:endParaRPr>
          </a:p>
          <a:p>
            <a:pPr marL="371109" lvl="1" indent="-185555">
              <a:buFont typeface="Arial" panose="020B0604020202020204" pitchFamily="34" charset="0"/>
              <a:buChar char="–"/>
            </a:pPr>
            <a:r>
              <a:rPr lang="en-GB" dirty="0">
                <a:solidFill>
                  <a:schemeClr val="tx1"/>
                </a:solidFill>
              </a:rPr>
              <a:t>BUD demonstrates anti-inflammatory activity as early as 6 hours after a single dose</a:t>
            </a:r>
            <a:r>
              <a:rPr lang="en-GB" baseline="30000" dirty="0">
                <a:solidFill>
                  <a:schemeClr val="tx1"/>
                </a:solidFill>
              </a:rPr>
              <a:t>8</a:t>
            </a:r>
            <a:endParaRPr lang="en-GB" dirty="0">
              <a:solidFill>
                <a:schemeClr val="tx1"/>
              </a:solidFill>
            </a:endParaRPr>
          </a:p>
          <a:p>
            <a:pPr marL="371109" lvl="1" indent="-185555">
              <a:buFont typeface="Arial" panose="020B0604020202020204" pitchFamily="34" charset="0"/>
              <a:buChar char="–"/>
            </a:pPr>
            <a:r>
              <a:rPr lang="en-US" dirty="0">
                <a:solidFill>
                  <a:schemeClr val="tx1"/>
                </a:solidFill>
                <a:sym typeface="Symbol" panose="05050102010706020507" pitchFamily="18" charset="2"/>
              </a:rPr>
              <a:t>Mean </a:t>
            </a:r>
            <a:r>
              <a:rPr lang="en-US" dirty="0" err="1">
                <a:solidFill>
                  <a:schemeClr val="tx1"/>
                </a:solidFill>
                <a:sym typeface="Symbol" panose="05050102010706020507" pitchFamily="18" charset="2"/>
              </a:rPr>
              <a:t>FeNO</a:t>
            </a:r>
            <a:r>
              <a:rPr lang="en-US" dirty="0">
                <a:solidFill>
                  <a:schemeClr val="tx1"/>
                </a:solidFill>
                <a:sym typeface="Symbol" panose="05050102010706020507" pitchFamily="18" charset="2"/>
              </a:rPr>
              <a:t> with anti-inflammatory reliever was lower compared with SABA reliever</a:t>
            </a:r>
            <a:r>
              <a:rPr lang="en-US" baseline="30000" dirty="0">
                <a:solidFill>
                  <a:schemeClr val="tx1"/>
                </a:solidFill>
                <a:sym typeface="Symbol" panose="05050102010706020507" pitchFamily="18" charset="2"/>
              </a:rPr>
              <a:t>9</a:t>
            </a:r>
            <a:endParaRPr lang="en-GB" dirty="0">
              <a:solidFill>
                <a:schemeClr val="tx1"/>
              </a:solidFill>
              <a:sym typeface="Symbol" panose="05050102010706020507" pitchFamily="18" charset="2"/>
            </a:endParaRPr>
          </a:p>
          <a:p>
            <a:pPr marL="175789" lvl="1" indent="-175789" defTabSz="468770">
              <a:buFont typeface="Arial" panose="020B0604020202020204" pitchFamily="34" charset="0"/>
              <a:buChar char="•"/>
            </a:pPr>
            <a:r>
              <a:rPr lang="en-GB" dirty="0">
                <a:solidFill>
                  <a:schemeClr val="tx1"/>
                </a:solidFill>
              </a:rPr>
              <a:t>(On click)</a:t>
            </a:r>
          </a:p>
          <a:p>
            <a:pPr marL="371109" lvl="1" indent="-185555" defTabSz="468770">
              <a:buFont typeface="Arial" panose="020B0604020202020204" pitchFamily="34" charset="0"/>
              <a:buChar char="–"/>
              <a:defRPr/>
            </a:pPr>
            <a:r>
              <a:rPr lang="en-GB" dirty="0">
                <a:solidFill>
                  <a:schemeClr val="tx1"/>
                </a:solidFill>
              </a:rPr>
              <a:t>BUD/FORM Turbuhaler anti-inflammatory reliever leads to </a:t>
            </a:r>
            <a:r>
              <a:rPr lang="en-US" dirty="0">
                <a:solidFill>
                  <a:schemeClr val="tx1"/>
                </a:solidFill>
                <a:sym typeface="Symbol" panose="05050102010706020507" pitchFamily="18" charset="2"/>
              </a:rPr>
              <a:t>decrease in exacerbations in moderate-to-severe asthma</a:t>
            </a:r>
            <a:r>
              <a:rPr lang="en-US" baseline="30000" dirty="0">
                <a:solidFill>
                  <a:schemeClr val="tx1"/>
                </a:solidFill>
                <a:sym typeface="Symbol" panose="05050102010706020507" pitchFamily="18" charset="2"/>
              </a:rPr>
              <a:t>6,10–14 </a:t>
            </a:r>
            <a:r>
              <a:rPr lang="en-US" dirty="0">
                <a:solidFill>
                  <a:schemeClr val="tx1"/>
                </a:solidFill>
                <a:sym typeface="Symbol" panose="05050102010706020507" pitchFamily="18" charset="2"/>
              </a:rPr>
              <a:t>compared with </a:t>
            </a:r>
            <a:r>
              <a:rPr lang="en-GB" dirty="0">
                <a:solidFill>
                  <a:schemeClr val="tx1"/>
                </a:solidFill>
                <a:sym typeface="Symbol" panose="05050102010706020507" pitchFamily="18" charset="2"/>
              </a:rPr>
              <a:t>other maintenance regimens </a:t>
            </a:r>
            <a:endParaRPr lang="en-GB" dirty="0">
              <a:solidFill>
                <a:schemeClr val="tx1"/>
              </a:solidFill>
            </a:endParaRPr>
          </a:p>
          <a:p>
            <a:endParaRPr lang="en-GB" dirty="0">
              <a:solidFill>
                <a:schemeClr val="tx1"/>
              </a:solidFill>
            </a:endParaRPr>
          </a:p>
          <a:p>
            <a:r>
              <a:rPr lang="en-GB" b="1" dirty="0">
                <a:solidFill>
                  <a:schemeClr val="tx1"/>
                </a:solidFill>
              </a:rPr>
              <a:t>Full references:</a:t>
            </a:r>
          </a:p>
          <a:p>
            <a:pPr marL="234385" indent="-234385">
              <a:buFont typeface="+mj-lt"/>
              <a:buAutoNum type="arabicPeriod"/>
            </a:pPr>
            <a:r>
              <a:rPr lang="en-GB" dirty="0">
                <a:solidFill>
                  <a:schemeClr val="tx1"/>
                </a:solidFill>
              </a:rPr>
              <a:t>Global Initiative for Asthma. 2019 GINA Report, Global Strategy for Asthma Management and Prevention. http://www.ginasthma.org. Accessed 12 June 2019.</a:t>
            </a:r>
          </a:p>
          <a:p>
            <a:pPr marL="228600" indent="-228600">
              <a:buFont typeface="+mj-lt"/>
              <a:buAutoNum type="arabicPeriod"/>
            </a:pPr>
            <a:r>
              <a:rPr lang="en-GB" dirty="0">
                <a:solidFill>
                  <a:schemeClr val="tx1"/>
                </a:solidFill>
              </a:rPr>
              <a:t>Global Initiative for Asthma. Global strategy for asthma management and prevention (2018 update). http://www.ginasthma.org. Accessed 12 June 2019.</a:t>
            </a:r>
          </a:p>
          <a:p>
            <a:pPr marL="234385" indent="-234385">
              <a:buFont typeface="+mj-lt"/>
              <a:buAutoNum type="arabicPeriod"/>
            </a:pPr>
            <a:r>
              <a:rPr lang="en-GB" dirty="0">
                <a:solidFill>
                  <a:schemeClr val="tx1"/>
                </a:solidFill>
              </a:rPr>
              <a:t>Schatz M, Zeiger RS, Vollmer WM, </a:t>
            </a:r>
            <a:r>
              <a:rPr lang="en-GB" dirty="0" err="1">
                <a:solidFill>
                  <a:schemeClr val="tx1"/>
                </a:solidFill>
              </a:rPr>
              <a:t>Mosen</a:t>
            </a:r>
            <a:r>
              <a:rPr lang="en-GB" dirty="0">
                <a:solidFill>
                  <a:schemeClr val="tx1"/>
                </a:solidFill>
              </a:rPr>
              <a:t> D, </a:t>
            </a:r>
            <a:r>
              <a:rPr lang="en-GB" dirty="0" err="1">
                <a:solidFill>
                  <a:schemeClr val="tx1"/>
                </a:solidFill>
              </a:rPr>
              <a:t>Apter</a:t>
            </a:r>
            <a:r>
              <a:rPr lang="en-GB" dirty="0">
                <a:solidFill>
                  <a:schemeClr val="tx1"/>
                </a:solidFill>
              </a:rPr>
              <a:t> AJ, </a:t>
            </a:r>
            <a:r>
              <a:rPr lang="en-GB" dirty="0" err="1">
                <a:solidFill>
                  <a:schemeClr val="tx1"/>
                </a:solidFill>
              </a:rPr>
              <a:t>Stibolt</a:t>
            </a:r>
            <a:r>
              <a:rPr lang="en-GB" dirty="0">
                <a:solidFill>
                  <a:schemeClr val="tx1"/>
                </a:solidFill>
              </a:rPr>
              <a:t> TB, Leong A, Johnson MS, Mendoza G, Cook EF. Validation of a beta-agonist long-term asthma control scale derived from computerized pharmacy data. </a:t>
            </a:r>
            <a:r>
              <a:rPr lang="en-GB" i="1" dirty="0">
                <a:solidFill>
                  <a:schemeClr val="tx1"/>
                </a:solidFill>
              </a:rPr>
              <a:t>J Allergy Clin Immunol</a:t>
            </a:r>
            <a:r>
              <a:rPr lang="en-GB" dirty="0">
                <a:solidFill>
                  <a:schemeClr val="tx1"/>
                </a:solidFill>
              </a:rPr>
              <a:t>. 2006;117:995-1000.</a:t>
            </a:r>
          </a:p>
          <a:p>
            <a:pPr marL="234385" indent="-234385">
              <a:buFont typeface="+mj-lt"/>
              <a:buAutoNum type="arabicPeriod"/>
            </a:pPr>
            <a:r>
              <a:rPr lang="en-GB" dirty="0" err="1">
                <a:solidFill>
                  <a:schemeClr val="tx1"/>
                </a:solidFill>
              </a:rPr>
              <a:t>Tattersfield</a:t>
            </a:r>
            <a:r>
              <a:rPr lang="en-GB" dirty="0">
                <a:solidFill>
                  <a:schemeClr val="tx1"/>
                </a:solidFill>
              </a:rPr>
              <a:t> AE, Postma DS, Barnes PJ, </a:t>
            </a:r>
            <a:r>
              <a:rPr lang="en-GB" dirty="0" err="1">
                <a:solidFill>
                  <a:schemeClr val="tx1"/>
                </a:solidFill>
              </a:rPr>
              <a:t>Svensson</a:t>
            </a:r>
            <a:r>
              <a:rPr lang="en-GB" dirty="0">
                <a:solidFill>
                  <a:schemeClr val="tx1"/>
                </a:solidFill>
              </a:rPr>
              <a:t> K, Bauer CA, O'Byrne PM, </a:t>
            </a:r>
            <a:r>
              <a:rPr lang="en-GB" dirty="0" err="1">
                <a:solidFill>
                  <a:schemeClr val="tx1"/>
                </a:solidFill>
              </a:rPr>
              <a:t>Löfdahl</a:t>
            </a:r>
            <a:r>
              <a:rPr lang="en-GB" dirty="0">
                <a:solidFill>
                  <a:schemeClr val="tx1"/>
                </a:solidFill>
              </a:rPr>
              <a:t> CG, Pauwels RA, Ullman A. Exacerbations of asthma: a descriptive study of 425 severe exacerbations. The FACET International Study Group. </a:t>
            </a:r>
            <a:r>
              <a:rPr lang="en-GB" i="1" dirty="0">
                <a:solidFill>
                  <a:schemeClr val="tx1"/>
                </a:solidFill>
              </a:rPr>
              <a:t>Am J Respir </a:t>
            </a:r>
            <a:r>
              <a:rPr lang="en-GB" i="1" dirty="0" err="1">
                <a:solidFill>
                  <a:schemeClr val="tx1"/>
                </a:solidFill>
              </a:rPr>
              <a:t>Crit</a:t>
            </a:r>
            <a:r>
              <a:rPr lang="en-GB" i="1" dirty="0">
                <a:solidFill>
                  <a:schemeClr val="tx1"/>
                </a:solidFill>
              </a:rPr>
              <a:t> Care Med</a:t>
            </a:r>
            <a:r>
              <a:rPr lang="en-GB" dirty="0">
                <a:solidFill>
                  <a:schemeClr val="tx1"/>
                </a:solidFill>
              </a:rPr>
              <a:t>. 1999;160:594-599.</a:t>
            </a:r>
          </a:p>
          <a:p>
            <a:pPr marL="234385" indent="-234385">
              <a:buFont typeface="+mj-lt"/>
              <a:buAutoNum type="arabicPeriod"/>
            </a:pPr>
            <a:r>
              <a:rPr lang="en-GB" dirty="0">
                <a:solidFill>
                  <a:schemeClr val="tx1"/>
                </a:solidFill>
              </a:rPr>
              <a:t>O’Byrne PM, Jenkins C, Bateman ED. The paradoxes of asthma management: time for a new approach? </a:t>
            </a:r>
            <a:r>
              <a:rPr lang="en-GB" i="1" dirty="0">
                <a:solidFill>
                  <a:schemeClr val="tx1"/>
                </a:solidFill>
              </a:rPr>
              <a:t>Eur Respir J</a:t>
            </a:r>
            <a:r>
              <a:rPr lang="en-GB" dirty="0">
                <a:solidFill>
                  <a:schemeClr val="tx1"/>
                </a:solidFill>
              </a:rPr>
              <a:t>. 2017;50:pii: 1701103.</a:t>
            </a:r>
            <a:r>
              <a:rPr lang="en-US" altLang="en-US" dirty="0">
                <a:solidFill>
                  <a:schemeClr val="tx1"/>
                </a:solidFill>
              </a:rPr>
              <a:t> </a:t>
            </a:r>
          </a:p>
          <a:p>
            <a:pPr marL="228600" lvl="0" indent="-228600">
              <a:buFont typeface="+mj-lt"/>
              <a:buAutoNum type="arabicPeriod"/>
            </a:pPr>
            <a:r>
              <a:rPr lang="es-UY" sz="1200" kern="1200" dirty="0" err="1">
                <a:solidFill>
                  <a:schemeClr val="tx1"/>
                </a:solidFill>
                <a:effectLst/>
                <a:latin typeface="Arial" panose="020B0604020202020204" pitchFamily="34" charset="0"/>
                <a:ea typeface="+mn-ea"/>
                <a:cs typeface="Arial" panose="020B0604020202020204" pitchFamily="34" charset="0"/>
              </a:rPr>
              <a:t>Rabe</a:t>
            </a:r>
            <a:r>
              <a:rPr lang="es-UY" sz="1200" kern="1200" dirty="0">
                <a:solidFill>
                  <a:schemeClr val="tx1"/>
                </a:solidFill>
                <a:effectLst/>
                <a:latin typeface="Arial" panose="020B0604020202020204" pitchFamily="34" charset="0"/>
                <a:ea typeface="+mn-ea"/>
                <a:cs typeface="Arial" panose="020B0604020202020204" pitchFamily="34" charset="0"/>
              </a:rPr>
              <a:t> KF, Atienza T, Magyar P, et al.  </a:t>
            </a:r>
            <a:r>
              <a:rPr lang="en-US" sz="1200" kern="1200" dirty="0">
                <a:solidFill>
                  <a:schemeClr val="tx1"/>
                </a:solidFill>
                <a:effectLst/>
                <a:latin typeface="Arial" panose="020B0604020202020204" pitchFamily="34" charset="0"/>
                <a:ea typeface="+mn-ea"/>
                <a:cs typeface="Arial" panose="020B0604020202020204" pitchFamily="34" charset="0"/>
              </a:rPr>
              <a:t>Effect of budesonide in combination with formoterol for reliever therapy in asthma exacerbations: a randomized controlled, double-blind study. </a:t>
            </a:r>
            <a:r>
              <a:rPr lang="en-US" sz="1200" i="1" kern="1200" dirty="0">
                <a:solidFill>
                  <a:schemeClr val="tx1"/>
                </a:solidFill>
                <a:effectLst/>
                <a:latin typeface="Arial" panose="020B0604020202020204" pitchFamily="34" charset="0"/>
                <a:ea typeface="+mn-ea"/>
                <a:cs typeface="Arial" panose="020B0604020202020204" pitchFamily="34" charset="0"/>
              </a:rPr>
              <a:t>Lancet</a:t>
            </a:r>
            <a:r>
              <a:rPr lang="en-US" sz="1200" kern="1200" dirty="0">
                <a:solidFill>
                  <a:schemeClr val="tx1"/>
                </a:solidFill>
                <a:effectLst/>
                <a:latin typeface="Arial" panose="020B0604020202020204" pitchFamily="34" charset="0"/>
                <a:ea typeface="+mn-ea"/>
                <a:cs typeface="Arial" panose="020B0604020202020204" pitchFamily="34" charset="0"/>
              </a:rPr>
              <a:t>. 2006;368:744-753</a:t>
            </a:r>
            <a:r>
              <a:rPr lang="en-GB" sz="1200" kern="1200" dirty="0">
                <a:solidFill>
                  <a:schemeClr val="tx1"/>
                </a:solidFill>
                <a:effectLst/>
                <a:latin typeface="Arial" panose="020B0604020202020204" pitchFamily="34" charset="0"/>
                <a:ea typeface="+mn-ea"/>
                <a:cs typeface="Arial" panose="020B0604020202020204" pitchFamily="34" charset="0"/>
              </a:rPr>
              <a:t>.</a:t>
            </a:r>
          </a:p>
          <a:p>
            <a:pPr marL="228600" lvl="0" indent="-228600">
              <a:buFont typeface="+mj-lt"/>
              <a:buAutoNum type="arabicPeriod"/>
            </a:pPr>
            <a:r>
              <a:rPr lang="en-GB" sz="1200" kern="1200" dirty="0" err="1">
                <a:solidFill>
                  <a:schemeClr val="tx1"/>
                </a:solidFill>
                <a:effectLst/>
                <a:latin typeface="Arial" panose="020B0604020202020204" pitchFamily="34" charset="0"/>
                <a:ea typeface="+mn-ea"/>
                <a:cs typeface="Arial" panose="020B0604020202020204" pitchFamily="34" charset="0"/>
              </a:rPr>
              <a:t>Seberová</a:t>
            </a:r>
            <a:r>
              <a:rPr lang="en-GB" sz="1200" kern="1200" dirty="0">
                <a:solidFill>
                  <a:schemeClr val="tx1"/>
                </a:solidFill>
                <a:effectLst/>
                <a:latin typeface="Arial" panose="020B0604020202020204" pitchFamily="34" charset="0"/>
                <a:ea typeface="+mn-ea"/>
                <a:cs typeface="Arial" panose="020B0604020202020204" pitchFamily="34" charset="0"/>
              </a:rPr>
              <a:t> E, Andersson A.  </a:t>
            </a:r>
            <a:r>
              <a:rPr lang="en-GB" sz="1200" kern="1200" dirty="0" err="1">
                <a:solidFill>
                  <a:schemeClr val="tx1"/>
                </a:solidFill>
                <a:effectLst/>
                <a:latin typeface="Arial" panose="020B0604020202020204" pitchFamily="34" charset="0"/>
                <a:ea typeface="+mn-ea"/>
                <a:cs typeface="Arial" panose="020B0604020202020204" pitchFamily="34" charset="0"/>
              </a:rPr>
              <a:t>Oxis</a:t>
            </a:r>
            <a:r>
              <a:rPr lang="en-GB" sz="1200" kern="1200" baseline="30000" dirty="0">
                <a:solidFill>
                  <a:schemeClr val="tx1"/>
                </a:solidFill>
                <a:effectLst/>
                <a:latin typeface="Arial" panose="020B0604020202020204" pitchFamily="34" charset="0"/>
                <a:ea typeface="+mn-ea"/>
                <a:cs typeface="Arial" panose="020B0604020202020204" pitchFamily="34" charset="0"/>
                <a:sym typeface="Symbol" panose="05050102010706020507" pitchFamily="18" charset="2"/>
              </a:rPr>
              <a:t></a:t>
            </a:r>
            <a:r>
              <a:rPr lang="en-GB" sz="1200" kern="1200" dirty="0">
                <a:solidFill>
                  <a:schemeClr val="tx1"/>
                </a:solidFill>
                <a:effectLst/>
                <a:latin typeface="Arial" panose="020B0604020202020204" pitchFamily="34" charset="0"/>
                <a:ea typeface="+mn-ea"/>
                <a:cs typeface="Arial" panose="020B0604020202020204" pitchFamily="34" charset="0"/>
              </a:rPr>
              <a:t> (formoterol given by Turbuhaler</a:t>
            </a:r>
            <a:r>
              <a:rPr lang="en-GB" sz="1200" kern="1200" baseline="30000" dirty="0">
                <a:solidFill>
                  <a:schemeClr val="tx1"/>
                </a:solidFill>
                <a:effectLst/>
                <a:latin typeface="Arial" panose="020B0604020202020204" pitchFamily="34" charset="0"/>
                <a:ea typeface="+mn-ea"/>
                <a:cs typeface="Arial" panose="020B0604020202020204" pitchFamily="34" charset="0"/>
                <a:sym typeface="Symbol" panose="05050102010706020507" pitchFamily="18" charset="2"/>
              </a:rPr>
              <a:t></a:t>
            </a:r>
            <a:r>
              <a:rPr lang="en-GB" sz="1200" kern="1200" dirty="0">
                <a:solidFill>
                  <a:schemeClr val="tx1"/>
                </a:solidFill>
                <a:effectLst/>
                <a:latin typeface="Arial" panose="020B0604020202020204" pitchFamily="34" charset="0"/>
                <a:ea typeface="+mn-ea"/>
                <a:cs typeface="Arial" panose="020B0604020202020204" pitchFamily="34" charset="0"/>
              </a:rPr>
              <a:t>) showed as rapid an onset of action as salbutamol given by </a:t>
            </a:r>
            <a:r>
              <a:rPr lang="en-GB" sz="1200" kern="1200" dirty="0" err="1">
                <a:solidFill>
                  <a:schemeClr val="tx1"/>
                </a:solidFill>
                <a:effectLst/>
                <a:latin typeface="Arial" panose="020B0604020202020204" pitchFamily="34" charset="0"/>
                <a:ea typeface="+mn-ea"/>
                <a:cs typeface="Arial" panose="020B0604020202020204" pitchFamily="34" charset="0"/>
              </a:rPr>
              <a:t>pMDI</a:t>
            </a:r>
            <a:r>
              <a:rPr lang="en-GB" sz="1200" kern="1200" dirty="0">
                <a:solidFill>
                  <a:schemeClr val="tx1"/>
                </a:solidFill>
                <a:effectLst/>
                <a:latin typeface="Arial" panose="020B0604020202020204" pitchFamily="34" charset="0"/>
                <a:ea typeface="+mn-ea"/>
                <a:cs typeface="Arial" panose="020B0604020202020204" pitchFamily="34" charset="0"/>
              </a:rPr>
              <a:t>. </a:t>
            </a:r>
            <a:r>
              <a:rPr lang="en-GB" sz="1200" i="1" kern="1200" dirty="0">
                <a:solidFill>
                  <a:schemeClr val="tx1"/>
                </a:solidFill>
                <a:effectLst/>
                <a:latin typeface="Arial" panose="020B0604020202020204" pitchFamily="34" charset="0"/>
                <a:ea typeface="+mn-ea"/>
                <a:cs typeface="Arial" panose="020B0604020202020204" pitchFamily="34" charset="0"/>
              </a:rPr>
              <a:t>Respir Med. </a:t>
            </a:r>
            <a:r>
              <a:rPr lang="en-GB" sz="1200" kern="1200" dirty="0">
                <a:solidFill>
                  <a:schemeClr val="tx1"/>
                </a:solidFill>
                <a:effectLst/>
                <a:latin typeface="Arial" panose="020B0604020202020204" pitchFamily="34" charset="0"/>
                <a:ea typeface="+mn-ea"/>
                <a:cs typeface="Arial" panose="020B0604020202020204" pitchFamily="34" charset="0"/>
              </a:rPr>
              <a:t>2000; 94:607-611.</a:t>
            </a:r>
          </a:p>
          <a:p>
            <a:pPr marL="228600" lvl="0" indent="-228600">
              <a:buFont typeface="+mj-lt"/>
              <a:buAutoNum type="arabicPeriod"/>
            </a:pPr>
            <a:r>
              <a:rPr lang="en-GB" sz="1200" kern="1200" dirty="0">
                <a:solidFill>
                  <a:schemeClr val="tx1"/>
                </a:solidFill>
                <a:effectLst/>
                <a:latin typeface="Arial" panose="020B0604020202020204" pitchFamily="34" charset="0"/>
                <a:ea typeface="+mn-ea"/>
                <a:cs typeface="Arial" panose="020B0604020202020204" pitchFamily="34" charset="0"/>
              </a:rPr>
              <a:t>Gibson PG, </a:t>
            </a:r>
            <a:r>
              <a:rPr lang="en-GB" sz="1200" kern="1200" dirty="0" err="1">
                <a:solidFill>
                  <a:schemeClr val="tx1"/>
                </a:solidFill>
                <a:effectLst/>
                <a:latin typeface="Arial" panose="020B0604020202020204" pitchFamily="34" charset="0"/>
                <a:ea typeface="+mn-ea"/>
                <a:cs typeface="Arial" panose="020B0604020202020204" pitchFamily="34" charset="0"/>
              </a:rPr>
              <a:t>Saltos</a:t>
            </a:r>
            <a:r>
              <a:rPr lang="en-GB" sz="1200" kern="1200" dirty="0">
                <a:solidFill>
                  <a:schemeClr val="tx1"/>
                </a:solidFill>
                <a:effectLst/>
                <a:latin typeface="Arial" panose="020B0604020202020204" pitchFamily="34" charset="0"/>
                <a:ea typeface="+mn-ea"/>
                <a:cs typeface="Arial" panose="020B0604020202020204" pitchFamily="34" charset="0"/>
              </a:rPr>
              <a:t> N, Fakes K. Acute anti-inflammatory effects of inhaled budesonide in asthma: a randomized controlled trial. </a:t>
            </a:r>
            <a:r>
              <a:rPr lang="en-GB" sz="1200" i="1" kern="1200" dirty="0">
                <a:solidFill>
                  <a:schemeClr val="tx1"/>
                </a:solidFill>
                <a:effectLst/>
                <a:latin typeface="Arial" panose="020B0604020202020204" pitchFamily="34" charset="0"/>
                <a:ea typeface="+mn-ea"/>
                <a:cs typeface="Arial" panose="020B0604020202020204" pitchFamily="34" charset="0"/>
              </a:rPr>
              <a:t>Am J Respir </a:t>
            </a:r>
            <a:r>
              <a:rPr lang="en-GB" sz="1200" i="1" kern="1200" dirty="0" err="1">
                <a:solidFill>
                  <a:schemeClr val="tx1"/>
                </a:solidFill>
                <a:effectLst/>
                <a:latin typeface="Arial" panose="020B0604020202020204" pitchFamily="34" charset="0"/>
                <a:ea typeface="+mn-ea"/>
                <a:cs typeface="Arial" panose="020B0604020202020204" pitchFamily="34" charset="0"/>
              </a:rPr>
              <a:t>Crit</a:t>
            </a:r>
            <a:r>
              <a:rPr lang="en-GB" sz="1200" i="1" kern="1200" dirty="0">
                <a:solidFill>
                  <a:schemeClr val="tx1"/>
                </a:solidFill>
                <a:effectLst/>
                <a:latin typeface="Arial" panose="020B0604020202020204" pitchFamily="34" charset="0"/>
                <a:ea typeface="+mn-ea"/>
                <a:cs typeface="Arial" panose="020B0604020202020204" pitchFamily="34" charset="0"/>
              </a:rPr>
              <a:t> Care Med. </a:t>
            </a:r>
            <a:r>
              <a:rPr lang="en-GB" sz="1200" kern="1200" dirty="0">
                <a:solidFill>
                  <a:schemeClr val="tx1"/>
                </a:solidFill>
                <a:effectLst/>
                <a:latin typeface="Arial" panose="020B0604020202020204" pitchFamily="34" charset="0"/>
                <a:ea typeface="+mn-ea"/>
                <a:cs typeface="Arial" panose="020B0604020202020204" pitchFamily="34" charset="0"/>
              </a:rPr>
              <a:t>2001;163:32-36.</a:t>
            </a:r>
          </a:p>
          <a:p>
            <a:pPr marL="228600" indent="-228600">
              <a:buFont typeface="+mj-lt"/>
              <a:buAutoNum type="arabicPeriod"/>
            </a:pPr>
            <a:r>
              <a:rPr lang="en-GB" sz="1200" kern="1200" dirty="0">
                <a:solidFill>
                  <a:schemeClr val="tx1"/>
                </a:solidFill>
                <a:effectLst/>
                <a:latin typeface="Arial" panose="020B0604020202020204" pitchFamily="34" charset="0"/>
                <a:ea typeface="+mn-ea"/>
                <a:cs typeface="Arial" panose="020B0604020202020204" pitchFamily="34" charset="0"/>
              </a:rPr>
              <a:t>Beasley R, Holliday M,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Braithwaite I, </a:t>
            </a:r>
            <a:r>
              <a:rPr lang="en-GB" sz="1200" kern="1200" dirty="0" err="1">
                <a:solidFill>
                  <a:schemeClr val="tx1"/>
                </a:solidFill>
                <a:effectLst/>
                <a:latin typeface="Arial" panose="020B0604020202020204" pitchFamily="34" charset="0"/>
                <a:ea typeface="+mn-ea"/>
                <a:cs typeface="Arial" panose="020B0604020202020204" pitchFamily="34" charset="0"/>
              </a:rPr>
              <a:t>Ebmeier</a:t>
            </a:r>
            <a:r>
              <a:rPr lang="en-GB" sz="1200" kern="1200" dirty="0">
                <a:solidFill>
                  <a:schemeClr val="tx1"/>
                </a:solidFill>
                <a:effectLst/>
                <a:latin typeface="Arial" panose="020B0604020202020204" pitchFamily="34" charset="0"/>
                <a:ea typeface="+mn-ea"/>
                <a:cs typeface="Arial" panose="020B0604020202020204" pitchFamily="34" charset="0"/>
              </a:rPr>
              <a:t> S,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dirty="0" err="1">
                <a:solidFill>
                  <a:schemeClr val="tx1"/>
                </a:solidFill>
                <a:effectLst/>
                <a:latin typeface="Arial" panose="020B0604020202020204" pitchFamily="34" charset="0"/>
                <a:ea typeface="+mn-ea"/>
                <a:cs typeface="Arial" panose="020B0604020202020204" pitchFamily="34" charset="0"/>
              </a:rPr>
              <a:t>Papi</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Pavord</a:t>
            </a:r>
            <a:r>
              <a:rPr lang="en-GB" sz="1200" kern="1200" dirty="0">
                <a:solidFill>
                  <a:schemeClr val="tx1"/>
                </a:solidFill>
                <a:effectLst/>
                <a:latin typeface="Arial" panose="020B0604020202020204" pitchFamily="34" charset="0"/>
                <a:ea typeface="+mn-ea"/>
                <a:cs typeface="Arial" panose="020B0604020202020204" pitchFamily="34" charset="0"/>
              </a:rPr>
              <a:t> ID, Williams M, Weatherall M; Novel START Study Team. Controlled Trial of Budesonide-Formoterol as Needed for Mild Asthma. </a:t>
            </a:r>
            <a:r>
              <a:rPr lang="en-GB" sz="1200" i="1" kern="1200" dirty="0">
                <a:solidFill>
                  <a:schemeClr val="tx1"/>
                </a:solidFill>
                <a:effectLst/>
                <a:latin typeface="Arial" panose="020B0604020202020204" pitchFamily="34" charset="0"/>
                <a:ea typeface="+mn-ea"/>
                <a:cs typeface="Arial" panose="020B0604020202020204" pitchFamily="34" charset="0"/>
              </a:rPr>
              <a:t>N </a:t>
            </a:r>
            <a:r>
              <a:rPr lang="en-GB" sz="1200" i="1" kern="1200" dirty="0" err="1">
                <a:solidFill>
                  <a:schemeClr val="tx1"/>
                </a:solidFill>
                <a:effectLst/>
                <a:latin typeface="Arial" panose="020B0604020202020204" pitchFamily="34" charset="0"/>
                <a:ea typeface="+mn-ea"/>
                <a:cs typeface="Arial" panose="020B0604020202020204" pitchFamily="34" charset="0"/>
              </a:rPr>
              <a:t>Engl</a:t>
            </a:r>
            <a:r>
              <a:rPr lang="en-GB" sz="1200" i="1" kern="1200" dirty="0">
                <a:solidFill>
                  <a:schemeClr val="tx1"/>
                </a:solidFill>
                <a:effectLst/>
                <a:latin typeface="Arial" panose="020B0604020202020204" pitchFamily="34" charset="0"/>
                <a:ea typeface="+mn-ea"/>
                <a:cs typeface="Arial" panose="020B0604020202020204" pitchFamily="34" charset="0"/>
              </a:rPr>
              <a:t> J Med</a:t>
            </a:r>
            <a:r>
              <a:rPr lang="en-GB" sz="1200" kern="1200" dirty="0">
                <a:solidFill>
                  <a:schemeClr val="tx1"/>
                </a:solidFill>
                <a:effectLst/>
                <a:latin typeface="Arial" panose="020B0604020202020204" pitchFamily="34" charset="0"/>
                <a:ea typeface="+mn-ea"/>
                <a:cs typeface="Arial" panose="020B0604020202020204" pitchFamily="34" charset="0"/>
              </a:rPr>
              <a:t>. 2019;380:2020-2030</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Rabe KF, </a:t>
            </a:r>
            <a:r>
              <a:rPr lang="en-US" sz="1200" kern="1200" dirty="0" err="1">
                <a:solidFill>
                  <a:schemeClr val="tx1"/>
                </a:solidFill>
                <a:effectLst/>
                <a:latin typeface="Arial" panose="020B0604020202020204" pitchFamily="34" charset="0"/>
                <a:ea typeface="+mn-ea"/>
                <a:cs typeface="Arial" panose="020B0604020202020204" pitchFamily="34" charset="0"/>
              </a:rPr>
              <a:t>Pizzichini</a:t>
            </a:r>
            <a:r>
              <a:rPr lang="en-US" sz="1200" kern="1200" dirty="0">
                <a:solidFill>
                  <a:schemeClr val="tx1"/>
                </a:solidFill>
                <a:effectLst/>
                <a:latin typeface="Arial" panose="020B0604020202020204" pitchFamily="34" charset="0"/>
                <a:ea typeface="+mn-ea"/>
                <a:cs typeface="Arial" panose="020B0604020202020204" pitchFamily="34" charset="0"/>
              </a:rPr>
              <a:t> E, </a:t>
            </a:r>
            <a:r>
              <a:rPr lang="en-US" sz="1200" kern="1200" dirty="0" err="1">
                <a:solidFill>
                  <a:schemeClr val="tx1"/>
                </a:solidFill>
                <a:effectLst/>
                <a:latin typeface="Arial" panose="020B0604020202020204" pitchFamily="34" charset="0"/>
                <a:ea typeface="+mn-ea"/>
                <a:cs typeface="Arial" panose="020B0604020202020204" pitchFamily="34" charset="0"/>
              </a:rPr>
              <a:t>Stallberg</a:t>
            </a:r>
            <a:r>
              <a:rPr lang="en-US" sz="1200" kern="1200" dirty="0">
                <a:solidFill>
                  <a:schemeClr val="tx1"/>
                </a:solidFill>
                <a:effectLst/>
                <a:latin typeface="Arial" panose="020B0604020202020204" pitchFamily="34" charset="0"/>
                <a:ea typeface="+mn-ea"/>
                <a:cs typeface="Arial" panose="020B0604020202020204" pitchFamily="34" charset="0"/>
              </a:rPr>
              <a:t> B, et al.  Budesonide/formoterol in a single inhaler for maintenance and relief in mild to moderate asthma. </a:t>
            </a:r>
            <a:r>
              <a:rPr lang="en-US" sz="1200" i="1" kern="1200" dirty="0">
                <a:solidFill>
                  <a:schemeClr val="tx1"/>
                </a:solidFill>
                <a:effectLst/>
                <a:latin typeface="Arial" panose="020B0604020202020204" pitchFamily="34" charset="0"/>
                <a:ea typeface="+mn-ea"/>
                <a:cs typeface="Arial" panose="020B0604020202020204" pitchFamily="34" charset="0"/>
              </a:rPr>
              <a:t>Chest. </a:t>
            </a:r>
            <a:r>
              <a:rPr lang="en-US" sz="1200" kern="1200" dirty="0">
                <a:solidFill>
                  <a:schemeClr val="tx1"/>
                </a:solidFill>
                <a:effectLst/>
                <a:latin typeface="Arial" panose="020B0604020202020204" pitchFamily="34" charset="0"/>
                <a:ea typeface="+mn-ea"/>
                <a:cs typeface="Arial" panose="020B0604020202020204" pitchFamily="34" charset="0"/>
              </a:rPr>
              <a:t>2006;129:246-256</a:t>
            </a:r>
            <a:r>
              <a:rPr lang="en-GB" sz="1200" kern="1200" dirty="0">
                <a:solidFill>
                  <a:schemeClr val="tx1"/>
                </a:solidFill>
                <a:effectLst/>
                <a:latin typeface="Arial" panose="020B0604020202020204" pitchFamily="34" charset="0"/>
                <a:ea typeface="+mn-ea"/>
                <a:cs typeface="Arial" panose="020B0604020202020204" pitchFamily="34" charset="0"/>
              </a:rPr>
              <a:t>.</a:t>
            </a:r>
          </a:p>
          <a:p>
            <a:pPr marL="228600" lvl="0" indent="-228600">
              <a:buFont typeface="+mj-lt"/>
              <a:buAutoNum type="arabicPeriod"/>
            </a:pPr>
            <a:r>
              <a:rPr lang="es-UY" sz="1200" kern="1200" dirty="0" err="1">
                <a:solidFill>
                  <a:schemeClr val="tx1"/>
                </a:solidFill>
                <a:effectLst/>
                <a:latin typeface="Arial" panose="020B0604020202020204" pitchFamily="34" charset="0"/>
                <a:ea typeface="+mn-ea"/>
                <a:cs typeface="Arial" panose="020B0604020202020204" pitchFamily="34" charset="0"/>
              </a:rPr>
              <a:t>Scicchitano</a:t>
            </a:r>
            <a:r>
              <a:rPr lang="es-UY" sz="1200" kern="1200" dirty="0">
                <a:solidFill>
                  <a:schemeClr val="tx1"/>
                </a:solidFill>
                <a:effectLst/>
                <a:latin typeface="Arial" panose="020B0604020202020204" pitchFamily="34" charset="0"/>
                <a:ea typeface="+mn-ea"/>
                <a:cs typeface="Arial" panose="020B0604020202020204" pitchFamily="34" charset="0"/>
              </a:rPr>
              <a:t> R, </a:t>
            </a:r>
            <a:r>
              <a:rPr lang="es-UY" sz="1200" kern="1200" dirty="0" err="1">
                <a:solidFill>
                  <a:schemeClr val="tx1"/>
                </a:solidFill>
                <a:effectLst/>
                <a:latin typeface="Arial" panose="020B0604020202020204" pitchFamily="34" charset="0"/>
                <a:ea typeface="+mn-ea"/>
                <a:cs typeface="Arial" panose="020B0604020202020204" pitchFamily="34" charset="0"/>
              </a:rPr>
              <a:t>Aalbers</a:t>
            </a:r>
            <a:r>
              <a:rPr lang="es-UY" sz="1200" kern="1200" dirty="0">
                <a:solidFill>
                  <a:schemeClr val="tx1"/>
                </a:solidFill>
                <a:effectLst/>
                <a:latin typeface="Arial" panose="020B0604020202020204" pitchFamily="34" charset="0"/>
                <a:ea typeface="+mn-ea"/>
                <a:cs typeface="Arial" panose="020B0604020202020204" pitchFamily="34" charset="0"/>
              </a:rPr>
              <a:t> R, </a:t>
            </a:r>
            <a:r>
              <a:rPr lang="es-UY" sz="1200" kern="1200" dirty="0" err="1">
                <a:solidFill>
                  <a:schemeClr val="tx1"/>
                </a:solidFill>
                <a:effectLst/>
                <a:latin typeface="Arial" panose="020B0604020202020204" pitchFamily="34" charset="0"/>
                <a:ea typeface="+mn-ea"/>
                <a:cs typeface="Arial" panose="020B0604020202020204" pitchFamily="34" charset="0"/>
              </a:rPr>
              <a:t>Ukena</a:t>
            </a:r>
            <a:r>
              <a:rPr lang="es-UY" sz="1200" kern="1200" dirty="0">
                <a:solidFill>
                  <a:schemeClr val="tx1"/>
                </a:solidFill>
                <a:effectLst/>
                <a:latin typeface="Arial" panose="020B0604020202020204" pitchFamily="34" charset="0"/>
                <a:ea typeface="+mn-ea"/>
                <a:cs typeface="Arial" panose="020B0604020202020204" pitchFamily="34" charset="0"/>
              </a:rPr>
              <a:t> D, et al.  </a:t>
            </a:r>
            <a:r>
              <a:rPr lang="en-US" sz="1200" kern="1200" dirty="0">
                <a:solidFill>
                  <a:schemeClr val="tx1"/>
                </a:solidFill>
                <a:effectLst/>
                <a:latin typeface="Arial" panose="020B0604020202020204" pitchFamily="34" charset="0"/>
                <a:ea typeface="+mn-ea"/>
                <a:cs typeface="Arial" panose="020B0604020202020204" pitchFamily="34" charset="0"/>
              </a:rPr>
              <a:t>Efficacy and safety of budesonide/formoterol single inhaler therapy versus a higher dose of budesonide in moderate to severe asthma. </a:t>
            </a:r>
            <a:r>
              <a:rPr lang="en-US" sz="1200" i="1" kern="1200" dirty="0" err="1">
                <a:solidFill>
                  <a:schemeClr val="tx1"/>
                </a:solidFill>
                <a:effectLst/>
                <a:latin typeface="Arial" panose="020B0604020202020204" pitchFamily="34" charset="0"/>
                <a:ea typeface="+mn-ea"/>
                <a:cs typeface="Arial" panose="020B0604020202020204" pitchFamily="34" charset="0"/>
              </a:rPr>
              <a:t>Curr</a:t>
            </a:r>
            <a:r>
              <a:rPr lang="en-US" sz="1200" i="1" kern="1200" dirty="0">
                <a:solidFill>
                  <a:schemeClr val="tx1"/>
                </a:solidFill>
                <a:effectLst/>
                <a:latin typeface="Arial" panose="020B0604020202020204" pitchFamily="34" charset="0"/>
                <a:ea typeface="+mn-ea"/>
                <a:cs typeface="Arial" panose="020B0604020202020204" pitchFamily="34" charset="0"/>
              </a:rPr>
              <a:t> Med Res </a:t>
            </a:r>
            <a:r>
              <a:rPr lang="en-US" sz="1200" i="1" kern="1200" dirty="0" err="1">
                <a:solidFill>
                  <a:schemeClr val="tx1"/>
                </a:solidFill>
                <a:effectLst/>
                <a:latin typeface="Arial" panose="020B0604020202020204" pitchFamily="34" charset="0"/>
                <a:ea typeface="+mn-ea"/>
                <a:cs typeface="Arial" panose="020B0604020202020204" pitchFamily="34" charset="0"/>
              </a:rPr>
              <a:t>Opin</a:t>
            </a:r>
            <a:r>
              <a:rPr lang="en-US" sz="1200" kern="1200" dirty="0">
                <a:solidFill>
                  <a:schemeClr val="tx1"/>
                </a:solidFill>
                <a:effectLst/>
                <a:latin typeface="Arial" panose="020B0604020202020204" pitchFamily="34" charset="0"/>
                <a:ea typeface="+mn-ea"/>
                <a:cs typeface="Arial" panose="020B0604020202020204" pitchFamily="34" charset="0"/>
              </a:rPr>
              <a:t>. 2004;20:1403-1418</a:t>
            </a:r>
            <a:r>
              <a:rPr lang="en-GB" sz="1200" kern="1200" dirty="0">
                <a:solidFill>
                  <a:schemeClr val="tx1"/>
                </a:solidFill>
                <a:effectLst/>
                <a:latin typeface="Arial" panose="020B0604020202020204" pitchFamily="34" charset="0"/>
                <a:ea typeface="+mn-ea"/>
                <a:cs typeface="Arial" panose="020B0604020202020204" pitchFamily="34" charset="0"/>
              </a:rPr>
              <a:t>.</a:t>
            </a:r>
          </a:p>
          <a:p>
            <a:pPr marL="228600" lvl="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O’Byrne PM, Bisgaard H, Godard PP, et al.  Budesonide/formoterol combination therapy as both maintenance and reliever medication in asthma. </a:t>
            </a:r>
            <a:r>
              <a:rPr lang="en-US" sz="1200" i="1" kern="1200" dirty="0">
                <a:solidFill>
                  <a:schemeClr val="tx1"/>
                </a:solidFill>
                <a:effectLst/>
                <a:latin typeface="Arial" panose="020B0604020202020204" pitchFamily="34" charset="0"/>
                <a:ea typeface="+mn-ea"/>
                <a:cs typeface="Arial" panose="020B0604020202020204" pitchFamily="34" charset="0"/>
              </a:rPr>
              <a:t>Am J Respir </a:t>
            </a:r>
            <a:r>
              <a:rPr lang="en-US" sz="1200" i="1" kern="1200" dirty="0" err="1">
                <a:solidFill>
                  <a:schemeClr val="tx1"/>
                </a:solidFill>
                <a:effectLst/>
                <a:latin typeface="Arial" panose="020B0604020202020204" pitchFamily="34" charset="0"/>
                <a:ea typeface="+mn-ea"/>
                <a:cs typeface="Arial" panose="020B0604020202020204" pitchFamily="34" charset="0"/>
              </a:rPr>
              <a:t>Crit</a:t>
            </a:r>
            <a:r>
              <a:rPr lang="en-US" sz="1200" i="1" kern="1200" dirty="0">
                <a:solidFill>
                  <a:schemeClr val="tx1"/>
                </a:solidFill>
                <a:effectLst/>
                <a:latin typeface="Arial" panose="020B0604020202020204" pitchFamily="34" charset="0"/>
                <a:ea typeface="+mn-ea"/>
                <a:cs typeface="Arial" panose="020B0604020202020204" pitchFamily="34" charset="0"/>
              </a:rPr>
              <a:t> Care Med.</a:t>
            </a:r>
            <a:r>
              <a:rPr lang="en-US" sz="1200" kern="1200" dirty="0">
                <a:solidFill>
                  <a:schemeClr val="tx1"/>
                </a:solidFill>
                <a:effectLst/>
                <a:latin typeface="Arial" panose="020B0604020202020204" pitchFamily="34" charset="0"/>
                <a:ea typeface="+mn-ea"/>
                <a:cs typeface="Arial" panose="020B0604020202020204" pitchFamily="34" charset="0"/>
              </a:rPr>
              <a:t> 2005;171:129-136</a:t>
            </a:r>
            <a:r>
              <a:rPr lang="en-GB" sz="1200" kern="1200" dirty="0">
                <a:solidFill>
                  <a:schemeClr val="tx1"/>
                </a:solidFill>
                <a:effectLst/>
                <a:latin typeface="Arial" panose="020B0604020202020204" pitchFamily="34" charset="0"/>
                <a:ea typeface="+mn-ea"/>
                <a:cs typeface="Arial" panose="020B0604020202020204" pitchFamily="34" charset="0"/>
              </a:rPr>
              <a:t>.</a:t>
            </a:r>
          </a:p>
          <a:p>
            <a:pPr marL="228600" lvl="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Kuna P, Peters MJ, Manjra AI, et al.  Effect of budesonide/formoterol maintenance and reliever therapy on asthma exacerbations. </a:t>
            </a:r>
            <a:r>
              <a:rPr lang="en-US" sz="1200" i="1" kern="1200" dirty="0">
                <a:solidFill>
                  <a:schemeClr val="tx1"/>
                </a:solidFill>
                <a:effectLst/>
                <a:latin typeface="Arial" panose="020B0604020202020204" pitchFamily="34" charset="0"/>
                <a:ea typeface="+mn-ea"/>
                <a:cs typeface="Arial" panose="020B0604020202020204" pitchFamily="34" charset="0"/>
              </a:rPr>
              <a:t>Int J Clin </a:t>
            </a:r>
            <a:r>
              <a:rPr lang="en-US" sz="1200" i="1" kern="1200" dirty="0" err="1">
                <a:solidFill>
                  <a:schemeClr val="tx1"/>
                </a:solidFill>
                <a:effectLst/>
                <a:latin typeface="Arial" panose="020B0604020202020204" pitchFamily="34" charset="0"/>
                <a:ea typeface="+mn-ea"/>
                <a:cs typeface="Arial" panose="020B0604020202020204" pitchFamily="34" charset="0"/>
              </a:rPr>
              <a:t>Pract</a:t>
            </a:r>
            <a:r>
              <a:rPr lang="en-US" sz="1200" i="1" kern="1200" dirty="0">
                <a:solidFill>
                  <a:schemeClr val="tx1"/>
                </a:solidFill>
                <a:effectLst/>
                <a:latin typeface="Arial" panose="020B0604020202020204" pitchFamily="34" charset="0"/>
                <a:ea typeface="+mn-ea"/>
                <a:cs typeface="Arial" panose="020B0604020202020204" pitchFamily="34" charset="0"/>
              </a:rPr>
              <a:t>.</a:t>
            </a:r>
            <a:r>
              <a:rPr lang="en-US" sz="1200" kern="1200" dirty="0">
                <a:solidFill>
                  <a:schemeClr val="tx1"/>
                </a:solidFill>
                <a:effectLst/>
                <a:latin typeface="Arial" panose="020B0604020202020204" pitchFamily="34" charset="0"/>
                <a:ea typeface="+mn-ea"/>
                <a:cs typeface="Arial" panose="020B0604020202020204" pitchFamily="34" charset="0"/>
              </a:rPr>
              <a:t> 2007;61:725-736</a:t>
            </a:r>
            <a:r>
              <a:rPr lang="en-GB" sz="1200" kern="1200" dirty="0">
                <a:solidFill>
                  <a:schemeClr val="tx1"/>
                </a:solidFill>
                <a:effectLst/>
                <a:latin typeface="Arial" panose="020B0604020202020204" pitchFamily="34" charset="0"/>
                <a:ea typeface="+mn-ea"/>
                <a:cs typeface="Arial" panose="020B0604020202020204" pitchFamily="34" charset="0"/>
              </a:rPr>
              <a:t>.</a:t>
            </a:r>
          </a:p>
          <a:p>
            <a:pPr marL="228600" indent="-228600">
              <a:buFont typeface="+mj-lt"/>
              <a:buAutoNum type="arabicPeriod"/>
            </a:pPr>
            <a:r>
              <a:rPr lang="en-US" sz="1200" kern="1200" dirty="0">
                <a:solidFill>
                  <a:schemeClr val="tx1"/>
                </a:solidFill>
                <a:effectLst/>
                <a:latin typeface="Arial" panose="020B0604020202020204" pitchFamily="34" charset="0"/>
                <a:ea typeface="+mn-ea"/>
                <a:cs typeface="Arial" panose="020B0604020202020204" pitchFamily="34" charset="0"/>
              </a:rPr>
              <a:t>Bousquet J, Boulet L-P, Peters MJ, et al.  Budesonide/formoterol for maintenance and relief in uncontrolled asthma vs. high-dose salmeterol/fluticasone. </a:t>
            </a:r>
            <a:r>
              <a:rPr lang="en-US" sz="1200" i="1" kern="1200" dirty="0">
                <a:solidFill>
                  <a:schemeClr val="tx1"/>
                </a:solidFill>
                <a:effectLst/>
                <a:latin typeface="Arial" panose="020B0604020202020204" pitchFamily="34" charset="0"/>
                <a:ea typeface="+mn-ea"/>
                <a:cs typeface="Arial" panose="020B0604020202020204" pitchFamily="34" charset="0"/>
              </a:rPr>
              <a:t>Respir Med.</a:t>
            </a:r>
            <a:r>
              <a:rPr lang="en-US" sz="1200" kern="1200" dirty="0">
                <a:solidFill>
                  <a:schemeClr val="tx1"/>
                </a:solidFill>
                <a:effectLst/>
                <a:latin typeface="Arial" panose="020B0604020202020204" pitchFamily="34" charset="0"/>
                <a:ea typeface="+mn-ea"/>
                <a:cs typeface="Arial" panose="020B0604020202020204" pitchFamily="34" charset="0"/>
              </a:rPr>
              <a:t> 2007;101:2437-2446.</a:t>
            </a:r>
            <a:endParaRPr lang="en-GB" dirty="0">
              <a:solidFill>
                <a:schemeClr val="tx1"/>
              </a:solidFill>
            </a:endParaRPr>
          </a:p>
          <a:p>
            <a:endParaRPr lang="en-GB" sz="1000" dirty="0">
              <a:solidFill>
                <a:schemeClr val="tx1"/>
              </a:solidFill>
            </a:endParaRPr>
          </a:p>
        </p:txBody>
      </p:sp>
      <p:sp>
        <p:nvSpPr>
          <p:cNvPr id="4" name="Slide Number Placeholder 3"/>
          <p:cNvSpPr>
            <a:spLocks noGrp="1"/>
          </p:cNvSpPr>
          <p:nvPr>
            <p:ph type="sldNum" sz="quarter" idx="5"/>
          </p:nvPr>
        </p:nvSpPr>
        <p:spPr/>
        <p:txBody>
          <a:bodyPr/>
          <a:lstStyle/>
          <a:p>
            <a:pPr defTabSz="468770">
              <a:defRPr/>
            </a:pPr>
            <a:fld id="{FAD751AE-7ABC-314D-AFAD-47B860ED6FFE}" type="slidenum">
              <a:rPr lang="en-US">
                <a:solidFill>
                  <a:prstClr val="black"/>
                </a:solidFill>
                <a:latin typeface="Calibri"/>
              </a:rPr>
              <a:pPr defTabSz="468770">
                <a:defRPr/>
              </a:pPr>
              <a:t>46</a:t>
            </a:fld>
            <a:endParaRPr lang="en-US">
              <a:solidFill>
                <a:prstClr val="black"/>
              </a:solidFill>
              <a:latin typeface="Calibri"/>
            </a:endParaRPr>
          </a:p>
        </p:txBody>
      </p:sp>
    </p:spTree>
    <p:extLst>
      <p:ext uri="{BB962C8B-B14F-4D97-AF65-F5344CB8AC3E}">
        <p14:creationId xmlns:p14="http://schemas.microsoft.com/office/powerpoint/2010/main" val="33580696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AD751AE-7ABC-314D-AFAD-47B860ED6FFE}" type="slidenum">
              <a:rPr lang="en-US" smtClean="0"/>
              <a:pPr/>
              <a:t>47</a:t>
            </a:fld>
            <a:endParaRPr lang="en-US"/>
          </a:p>
        </p:txBody>
      </p:sp>
    </p:spTree>
    <p:extLst>
      <p:ext uri="{BB962C8B-B14F-4D97-AF65-F5344CB8AC3E}">
        <p14:creationId xmlns:p14="http://schemas.microsoft.com/office/powerpoint/2010/main" val="42330583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tx1"/>
                </a:solidFill>
              </a:rPr>
              <a:t>Key point:</a:t>
            </a:r>
          </a:p>
          <a:p>
            <a:pPr marL="177705" indent="-177705">
              <a:buFont typeface="Arial" panose="020B0604020202020204" pitchFamily="34" charset="0"/>
              <a:buChar char="•"/>
            </a:pPr>
            <a:r>
              <a:rPr lang="en-US">
                <a:solidFill>
                  <a:schemeClr val="tx1"/>
                </a:solidFill>
              </a:rPr>
              <a:t>Higher adherence to controller therapy correlates with fewer severe exacerbations</a:t>
            </a:r>
          </a:p>
          <a:p>
            <a:r>
              <a:rPr lang="en-US" b="1">
                <a:solidFill>
                  <a:schemeClr val="tx1"/>
                </a:solidFill>
              </a:rPr>
              <a:t>Additional points:</a:t>
            </a:r>
          </a:p>
          <a:p>
            <a:pPr marL="177705" indent="-177705">
              <a:buFont typeface="Arial" panose="020B0604020202020204" pitchFamily="34" charset="0"/>
              <a:buChar char="•"/>
            </a:pPr>
            <a:r>
              <a:rPr lang="en-US">
                <a:solidFill>
                  <a:schemeClr val="tx1"/>
                </a:solidFill>
              </a:rPr>
              <a:t>Extensive literature search of PubMed from inception to 1 January 2014 to identify studies that 1) assessed medication adherence to asthma controller therapy; 2) had severe asthma exacerbation as outcome of interest and 3) evaluated association between adherence and exacerbation as primary or secondary endpoint. 2319 articles were identified and 23 were included in the review</a:t>
            </a:r>
          </a:p>
          <a:p>
            <a:pPr marL="177705" indent="-177705">
              <a:buFont typeface="Arial" panose="020B0604020202020204" pitchFamily="34" charset="0"/>
              <a:buChar char="•"/>
            </a:pPr>
            <a:r>
              <a:rPr lang="en-US">
                <a:solidFill>
                  <a:schemeClr val="tx1"/>
                </a:solidFill>
              </a:rPr>
              <a:t>Differences in design, exposure, outcome, cutoff values, assessments and definitions precluded a formal meta-analysis</a:t>
            </a:r>
          </a:p>
          <a:p>
            <a:pPr marL="177705" indent="-177705">
              <a:buFont typeface="Arial" panose="020B0604020202020204" pitchFamily="34" charset="0"/>
              <a:buChar char="•"/>
            </a:pPr>
            <a:endParaRPr lang="en-US">
              <a:solidFill>
                <a:schemeClr val="tx1"/>
              </a:solidFill>
            </a:endParaRPr>
          </a:p>
          <a:p>
            <a:r>
              <a:rPr lang="en-US" b="1">
                <a:solidFill>
                  <a:schemeClr val="tx1"/>
                </a:solidFill>
              </a:rPr>
              <a:t>Full reference:</a:t>
            </a:r>
          </a:p>
          <a:p>
            <a:r>
              <a:rPr lang="en-US" err="1">
                <a:solidFill>
                  <a:schemeClr val="tx1"/>
                </a:solidFill>
              </a:rPr>
              <a:t>Engelkes</a:t>
            </a:r>
            <a:r>
              <a:rPr lang="en-US">
                <a:solidFill>
                  <a:schemeClr val="tx1"/>
                </a:solidFill>
              </a:rPr>
              <a:t> M, </a:t>
            </a:r>
            <a:r>
              <a:rPr lang="nl-NL">
                <a:solidFill>
                  <a:schemeClr val="tx1"/>
                </a:solidFill>
              </a:rPr>
              <a:t>Janssens HM, de Jongste JC, Sturkenboom MC, Verhamme KM</a:t>
            </a:r>
            <a:r>
              <a:rPr lang="en-US">
                <a:solidFill>
                  <a:schemeClr val="tx1"/>
                </a:solidFill>
              </a:rPr>
              <a:t>. </a:t>
            </a:r>
            <a:r>
              <a:rPr lang="en-GB">
                <a:solidFill>
                  <a:schemeClr val="tx1"/>
                </a:solidFill>
              </a:rPr>
              <a:t>Medication adherence and the risk of severe asthma exacerbations: a systematic review. </a:t>
            </a:r>
            <a:r>
              <a:rPr lang="en-US" i="1">
                <a:solidFill>
                  <a:schemeClr val="tx1"/>
                </a:solidFill>
              </a:rPr>
              <a:t>Eur Respir J.</a:t>
            </a:r>
            <a:r>
              <a:rPr lang="en-US">
                <a:solidFill>
                  <a:schemeClr val="tx1"/>
                </a:solidFill>
              </a:rPr>
              <a:t> 2015;45:396-407.</a:t>
            </a:r>
            <a:endParaRPr lang="en-US" b="1">
              <a:solidFill>
                <a:schemeClr val="tx1"/>
              </a:solidFill>
            </a:endParaRPr>
          </a:p>
        </p:txBody>
      </p:sp>
      <p:sp>
        <p:nvSpPr>
          <p:cNvPr id="4" name="Slide Number Placeholder 3"/>
          <p:cNvSpPr>
            <a:spLocks noGrp="1"/>
          </p:cNvSpPr>
          <p:nvPr>
            <p:ph type="sldNum" sz="quarter" idx="5"/>
          </p:nvPr>
        </p:nvSpPr>
        <p:spPr/>
        <p:txBody>
          <a:bodyPr/>
          <a:lstStyle/>
          <a:p>
            <a:pPr defTabSz="473879">
              <a:defRPr/>
            </a:pPr>
            <a:fld id="{FAD751AE-7ABC-314D-AFAD-47B860ED6FFE}" type="slidenum">
              <a:rPr lang="en-US">
                <a:solidFill>
                  <a:prstClr val="black"/>
                </a:solidFill>
                <a:latin typeface="Calibri"/>
              </a:rPr>
              <a:pPr defTabSz="473879">
                <a:defRPr/>
              </a:pPr>
              <a:t>48</a:t>
            </a:fld>
            <a:endParaRPr lang="en-US">
              <a:solidFill>
                <a:prstClr val="black"/>
              </a:solidFill>
              <a:latin typeface="Calibri"/>
            </a:endParaRPr>
          </a:p>
        </p:txBody>
      </p:sp>
    </p:spTree>
    <p:extLst>
      <p:ext uri="{BB962C8B-B14F-4D97-AF65-F5344CB8AC3E}">
        <p14:creationId xmlns:p14="http://schemas.microsoft.com/office/powerpoint/2010/main" val="19135689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r>
              <a:rPr lang="en-CA" sz="1200" b="1">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s-UY" sz="1200" kern="1200" err="1">
                <a:solidFill>
                  <a:schemeClr val="tx1"/>
                </a:solidFill>
                <a:effectLst/>
                <a:latin typeface="Arial" panose="020B0604020202020204" pitchFamily="34" charset="0"/>
                <a:ea typeface="+mn-ea"/>
                <a:cs typeface="Arial" panose="020B0604020202020204" pitchFamily="34" charset="0"/>
              </a:rPr>
              <a:t>Scicchitano</a:t>
            </a:r>
            <a:r>
              <a:rPr lang="es-UY" sz="1200" kern="1200">
                <a:solidFill>
                  <a:schemeClr val="tx1"/>
                </a:solidFill>
                <a:effectLst/>
                <a:latin typeface="Arial" panose="020B0604020202020204" pitchFamily="34" charset="0"/>
                <a:ea typeface="+mn-ea"/>
                <a:cs typeface="Arial" panose="020B0604020202020204" pitchFamily="34" charset="0"/>
              </a:rPr>
              <a:t> R, </a:t>
            </a:r>
            <a:r>
              <a:rPr lang="es-UY" sz="1200" kern="1200" err="1">
                <a:solidFill>
                  <a:schemeClr val="tx1"/>
                </a:solidFill>
                <a:effectLst/>
                <a:latin typeface="Arial" panose="020B0604020202020204" pitchFamily="34" charset="0"/>
                <a:ea typeface="+mn-ea"/>
                <a:cs typeface="Arial" panose="020B0604020202020204" pitchFamily="34" charset="0"/>
              </a:rPr>
              <a:t>Aalbers</a:t>
            </a:r>
            <a:r>
              <a:rPr lang="es-UY" sz="1200" kern="1200">
                <a:solidFill>
                  <a:schemeClr val="tx1"/>
                </a:solidFill>
                <a:effectLst/>
                <a:latin typeface="Arial" panose="020B0604020202020204" pitchFamily="34" charset="0"/>
                <a:ea typeface="+mn-ea"/>
                <a:cs typeface="Arial" panose="020B0604020202020204" pitchFamily="34" charset="0"/>
              </a:rPr>
              <a:t> R, </a:t>
            </a:r>
            <a:r>
              <a:rPr lang="es-UY" sz="1200" kern="1200" err="1">
                <a:solidFill>
                  <a:schemeClr val="tx1"/>
                </a:solidFill>
                <a:effectLst/>
                <a:latin typeface="Arial" panose="020B0604020202020204" pitchFamily="34" charset="0"/>
                <a:ea typeface="+mn-ea"/>
                <a:cs typeface="Arial" panose="020B0604020202020204" pitchFamily="34" charset="0"/>
              </a:rPr>
              <a:t>Ukena</a:t>
            </a:r>
            <a:r>
              <a:rPr lang="es-UY" sz="1200" kern="1200">
                <a:solidFill>
                  <a:schemeClr val="tx1"/>
                </a:solidFill>
                <a:effectLst/>
                <a:latin typeface="Arial" panose="020B0604020202020204" pitchFamily="34" charset="0"/>
                <a:ea typeface="+mn-ea"/>
                <a:cs typeface="Arial" panose="020B0604020202020204" pitchFamily="34" charset="0"/>
              </a:rPr>
              <a:t> D, et al.  </a:t>
            </a:r>
            <a:r>
              <a:rPr lang="en-US" sz="1200" kern="1200">
                <a:solidFill>
                  <a:schemeClr val="tx1"/>
                </a:solidFill>
                <a:effectLst/>
                <a:latin typeface="Arial" panose="020B0604020202020204" pitchFamily="34" charset="0"/>
                <a:ea typeface="+mn-ea"/>
                <a:cs typeface="Arial" panose="020B0604020202020204" pitchFamily="34" charset="0"/>
              </a:rPr>
              <a:t>Efficacy and safety of budesonide/formoterol single inhaler therapy versus a higher dose of budesonide in moderate to severe asthma. </a:t>
            </a:r>
            <a:r>
              <a:rPr lang="en-US" sz="1200" i="1" kern="1200" err="1">
                <a:solidFill>
                  <a:schemeClr val="tx1"/>
                </a:solidFill>
                <a:effectLst/>
                <a:latin typeface="Arial" panose="020B0604020202020204" pitchFamily="34" charset="0"/>
                <a:ea typeface="+mn-ea"/>
                <a:cs typeface="Arial" panose="020B0604020202020204" pitchFamily="34" charset="0"/>
              </a:rPr>
              <a:t>Curr</a:t>
            </a:r>
            <a:r>
              <a:rPr lang="en-US" sz="1200" i="1" kern="1200">
                <a:solidFill>
                  <a:schemeClr val="tx1"/>
                </a:solidFill>
                <a:effectLst/>
                <a:latin typeface="Arial" panose="020B0604020202020204" pitchFamily="34" charset="0"/>
                <a:ea typeface="+mn-ea"/>
                <a:cs typeface="Arial" panose="020B0604020202020204" pitchFamily="34" charset="0"/>
              </a:rPr>
              <a:t> Med Res </a:t>
            </a:r>
            <a:r>
              <a:rPr lang="en-US" sz="1200" i="1" kern="1200" err="1">
                <a:solidFill>
                  <a:schemeClr val="tx1"/>
                </a:solidFill>
                <a:effectLst/>
                <a:latin typeface="Arial" panose="020B0604020202020204" pitchFamily="34" charset="0"/>
                <a:ea typeface="+mn-ea"/>
                <a:cs typeface="Arial" panose="020B0604020202020204" pitchFamily="34" charset="0"/>
              </a:rPr>
              <a:t>Opin</a:t>
            </a:r>
            <a:r>
              <a:rPr lang="en-US" sz="1200" kern="1200">
                <a:solidFill>
                  <a:schemeClr val="tx1"/>
                </a:solidFill>
                <a:effectLst/>
                <a:latin typeface="Arial" panose="020B0604020202020204" pitchFamily="34" charset="0"/>
                <a:ea typeface="+mn-ea"/>
                <a:cs typeface="Arial" panose="020B0604020202020204" pitchFamily="34" charset="0"/>
              </a:rPr>
              <a:t>. 2004;20:1403-1418</a:t>
            </a:r>
            <a:r>
              <a:rPr lang="en-GB" sz="1200" kern="1200">
                <a:solidFill>
                  <a:schemeClr val="tx1"/>
                </a:solidFill>
                <a:effectLst/>
                <a:latin typeface="Arial" panose="020B0604020202020204" pitchFamily="34" charset="0"/>
                <a:ea typeface="+mn-ea"/>
                <a:cs typeface="Arial" panose="020B0604020202020204" pitchFamily="34" charset="0"/>
              </a:rPr>
              <a:t>.</a:t>
            </a:r>
          </a:p>
          <a:p>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49</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4025103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tx1"/>
                </a:solidFill>
              </a:rPr>
              <a:t>Key points: </a:t>
            </a:r>
          </a:p>
          <a:p>
            <a:pPr marL="177705" indent="-177705">
              <a:buFont typeface="Arial" panose="020B0604020202020204" pitchFamily="34" charset="0"/>
              <a:buChar char="•"/>
            </a:pPr>
            <a:r>
              <a:rPr lang="en-US">
                <a:solidFill>
                  <a:schemeClr val="tx1"/>
                </a:solidFill>
              </a:rPr>
              <a:t>There are 339 million patients in the world with asthma</a:t>
            </a:r>
          </a:p>
          <a:p>
            <a:pPr marL="177705" indent="-177705">
              <a:buFont typeface="Arial" panose="020B0604020202020204" pitchFamily="34" charset="0"/>
              <a:buChar char="•"/>
            </a:pPr>
            <a:r>
              <a:rPr lang="en-US">
                <a:solidFill>
                  <a:schemeClr val="tx1"/>
                </a:solidFill>
              </a:rPr>
              <a:t>Globally, 176 million asthma exacerbations occur per year </a:t>
            </a:r>
          </a:p>
          <a:p>
            <a:pPr marL="177705" indent="-177705">
              <a:buFont typeface="Arial" panose="020B0604020202020204" pitchFamily="34" charset="0"/>
              <a:buChar char="•"/>
            </a:pPr>
            <a:r>
              <a:rPr lang="en-US" b="1" i="1">
                <a:solidFill>
                  <a:schemeClr val="tx1"/>
                </a:solidFill>
                <a:highlight>
                  <a:srgbClr val="FFFF00"/>
                </a:highlight>
              </a:rPr>
              <a:t>Present country-specific exacerbation data</a:t>
            </a:r>
          </a:p>
          <a:p>
            <a:endParaRPr lang="en-US" b="1">
              <a:solidFill>
                <a:schemeClr val="tx1"/>
              </a:solidFill>
            </a:endParaRPr>
          </a:p>
          <a:p>
            <a:r>
              <a:rPr lang="en-GB" b="1">
                <a:solidFill>
                  <a:schemeClr val="tx1"/>
                </a:solidFill>
              </a:rPr>
              <a:t>Reference: </a:t>
            </a:r>
          </a:p>
          <a:p>
            <a:r>
              <a:rPr lang="it-IT">
                <a:solidFill>
                  <a:schemeClr val="tx1"/>
                </a:solidFill>
              </a:rPr>
              <a:t>AstraZeneca Pharmaceuticals. Data on file. Budesonide/formoterol: Annual Rate of Exacerbations Globally (ID:SD-3010-ALL-0017).</a:t>
            </a:r>
          </a:p>
          <a:p>
            <a:endParaRPr lang="it-IT" b="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a:solidFill>
                  <a:schemeClr val="tx1"/>
                </a:solidFill>
              </a:rPr>
              <a:t>Full references:</a:t>
            </a:r>
          </a:p>
          <a:p>
            <a:pPr marR="0" lvl="0" algn="l" defTabSz="457200" rtl="0" eaLnBrk="1" fontAlgn="auto" latinLnBrk="0" hangingPunct="1">
              <a:lnSpc>
                <a:spcPct val="100000"/>
              </a:lnSpc>
              <a:spcBef>
                <a:spcPts val="0"/>
              </a:spcBef>
              <a:spcAft>
                <a:spcPts val="0"/>
              </a:spcAft>
              <a:buClrTx/>
              <a:buSzTx/>
              <a:tabLst/>
              <a:defRPr/>
            </a:pPr>
            <a:r>
              <a:rPr lang="it-IT">
                <a:solidFill>
                  <a:schemeClr val="tx1"/>
                </a:solidFill>
              </a:rPr>
              <a:t>AstraZeneca Pharmaceuticals. Data on file. Budesonide/formoterol: Annual Rate of Exacerbations Globally (ID:SD-3010-ALL-0017).</a:t>
            </a:r>
            <a:endParaRPr lang="en-GB">
              <a:solidFill>
                <a:schemeClr val="tx1"/>
              </a:solidFill>
              <a:cs typeface="Arial" panose="020B0604020202020204" pitchFamily="34" charset="0"/>
            </a:endParaRPr>
          </a:p>
          <a:p>
            <a:r>
              <a:rPr lang="en-GB" err="1">
                <a:solidFill>
                  <a:schemeClr val="tx1"/>
                </a:solidFill>
              </a:rPr>
              <a:t>Sastre</a:t>
            </a:r>
            <a:r>
              <a:rPr lang="en-GB">
                <a:solidFill>
                  <a:schemeClr val="tx1"/>
                </a:solidFill>
              </a:rPr>
              <a:t> J, </a:t>
            </a:r>
            <a:r>
              <a:rPr lang="en-GB" err="1">
                <a:solidFill>
                  <a:schemeClr val="tx1"/>
                </a:solidFill>
              </a:rPr>
              <a:t>Fabbri</a:t>
            </a:r>
            <a:r>
              <a:rPr lang="en-GB">
                <a:solidFill>
                  <a:schemeClr val="tx1"/>
                </a:solidFill>
              </a:rPr>
              <a:t> LM, Price D, </a:t>
            </a:r>
            <a:r>
              <a:rPr lang="en-GB" err="1">
                <a:solidFill>
                  <a:schemeClr val="tx1"/>
                </a:solidFill>
              </a:rPr>
              <a:t>Wahn</a:t>
            </a:r>
            <a:r>
              <a:rPr lang="en-GB">
                <a:solidFill>
                  <a:schemeClr val="tx1"/>
                </a:solidFill>
              </a:rPr>
              <a:t> HU, Bousquet J, Fish JE, Murphy K, Sears MR. Insights, attitudes, and perceptions about asthma and its treatment: a multinational survey of patients from Europe and Canada. </a:t>
            </a:r>
            <a:r>
              <a:rPr lang="en-GB" i="1">
                <a:solidFill>
                  <a:schemeClr val="tx1"/>
                </a:solidFill>
              </a:rPr>
              <a:t>World Allergy Organ J. </a:t>
            </a:r>
            <a:r>
              <a:rPr lang="en-GB">
                <a:solidFill>
                  <a:schemeClr val="tx1"/>
                </a:solidFill>
              </a:rPr>
              <a:t>2016;9:13.</a:t>
            </a:r>
          </a:p>
          <a:p>
            <a:pPr marR="0" lvl="0" algn="l" defTabSz="457200" rtl="0" eaLnBrk="1" fontAlgn="auto" latinLnBrk="0" hangingPunct="1">
              <a:lnSpc>
                <a:spcPct val="100000"/>
              </a:lnSpc>
              <a:spcBef>
                <a:spcPts val="0"/>
              </a:spcBef>
              <a:spcAft>
                <a:spcPts val="0"/>
              </a:spcAft>
              <a:buClrTx/>
              <a:buSzTx/>
              <a:tabLst/>
              <a:defRPr/>
            </a:pPr>
            <a:r>
              <a:rPr lang="en-GB">
                <a:solidFill>
                  <a:schemeClr val="tx1"/>
                </a:solidFill>
                <a:cs typeface="Arial" panose="020B0604020202020204" pitchFamily="34" charset="0"/>
              </a:rPr>
              <a:t>Asthma UK. http://www.asthma.org.uk/get-involved/campaigns/data-visualisations/. Accessed 12 March 2019.</a:t>
            </a:r>
            <a:endParaRPr lang="en-US">
              <a:solidFill>
                <a:schemeClr val="tx1"/>
              </a:solidFill>
              <a:cs typeface="Arial" panose="020B0604020202020204" pitchFamily="34" charset="0"/>
            </a:endParaRPr>
          </a:p>
          <a:p>
            <a:endParaRPr lang="en-GB" b="0">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5</a:t>
            </a:fld>
            <a:endParaRPr lang="en-US"/>
          </a:p>
        </p:txBody>
      </p:sp>
    </p:spTree>
    <p:extLst>
      <p:ext uri="{BB962C8B-B14F-4D97-AF65-F5344CB8AC3E}">
        <p14:creationId xmlns:p14="http://schemas.microsoft.com/office/powerpoint/2010/main" val="350162375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Arial" panose="020B0604020202020204" pitchFamily="34" charset="0"/>
                <a:ea typeface="+mn-ea"/>
                <a:cs typeface="Arial" panose="020B0604020202020204" pitchFamily="34" charset="0"/>
              </a:rPr>
              <a:t>Rabe KF, </a:t>
            </a:r>
            <a:r>
              <a:rPr lang="en-US" sz="1200" kern="1200" err="1">
                <a:solidFill>
                  <a:schemeClr val="tx1"/>
                </a:solidFill>
                <a:effectLst/>
                <a:latin typeface="Arial" panose="020B0604020202020204" pitchFamily="34" charset="0"/>
                <a:ea typeface="+mn-ea"/>
                <a:cs typeface="Arial" panose="020B0604020202020204" pitchFamily="34" charset="0"/>
              </a:rPr>
              <a:t>Pizzichini</a:t>
            </a:r>
            <a:r>
              <a:rPr lang="en-US" sz="1200" kern="1200">
                <a:solidFill>
                  <a:schemeClr val="tx1"/>
                </a:solidFill>
                <a:effectLst/>
                <a:latin typeface="Arial" panose="020B0604020202020204" pitchFamily="34" charset="0"/>
                <a:ea typeface="+mn-ea"/>
                <a:cs typeface="Arial" panose="020B0604020202020204" pitchFamily="34" charset="0"/>
              </a:rPr>
              <a:t> E, </a:t>
            </a:r>
            <a:r>
              <a:rPr lang="en-US" sz="1200" kern="1200" err="1">
                <a:solidFill>
                  <a:schemeClr val="tx1"/>
                </a:solidFill>
                <a:effectLst/>
                <a:latin typeface="Arial" panose="020B0604020202020204" pitchFamily="34" charset="0"/>
                <a:ea typeface="+mn-ea"/>
                <a:cs typeface="Arial" panose="020B0604020202020204" pitchFamily="34" charset="0"/>
              </a:rPr>
              <a:t>Stallberg</a:t>
            </a:r>
            <a:r>
              <a:rPr lang="en-US" sz="1200" kern="1200">
                <a:solidFill>
                  <a:schemeClr val="tx1"/>
                </a:solidFill>
                <a:effectLst/>
                <a:latin typeface="Arial" panose="020B0604020202020204" pitchFamily="34" charset="0"/>
                <a:ea typeface="+mn-ea"/>
                <a:cs typeface="Arial" panose="020B0604020202020204" pitchFamily="34" charset="0"/>
              </a:rPr>
              <a:t> B, et al.  Budesonide/formoterol in a single inhaler for maintenance and relief in mild to moderate asthma. </a:t>
            </a:r>
            <a:r>
              <a:rPr lang="en-US" sz="1200" i="1" kern="1200">
                <a:solidFill>
                  <a:schemeClr val="tx1"/>
                </a:solidFill>
                <a:effectLst/>
                <a:latin typeface="Arial" panose="020B0604020202020204" pitchFamily="34" charset="0"/>
                <a:ea typeface="+mn-ea"/>
                <a:cs typeface="Arial" panose="020B0604020202020204" pitchFamily="34" charset="0"/>
              </a:rPr>
              <a:t>Chest. </a:t>
            </a:r>
            <a:r>
              <a:rPr lang="en-US" sz="1200" kern="1200">
                <a:solidFill>
                  <a:schemeClr val="tx1"/>
                </a:solidFill>
                <a:effectLst/>
                <a:latin typeface="Arial" panose="020B0604020202020204" pitchFamily="34" charset="0"/>
                <a:ea typeface="+mn-ea"/>
                <a:cs typeface="Arial" panose="020B0604020202020204" pitchFamily="34" charset="0"/>
              </a:rPr>
              <a:t>2006;129:246-256</a:t>
            </a:r>
            <a:r>
              <a:rPr lang="en-GB" sz="1200" kern="1200">
                <a:solidFill>
                  <a:schemeClr val="tx1"/>
                </a:solidFill>
                <a:effectLst/>
                <a:latin typeface="Arial" panose="020B0604020202020204" pitchFamily="34" charset="0"/>
                <a:ea typeface="+mn-ea"/>
                <a:cs typeface="Arial" panose="020B0604020202020204" pitchFamily="34" charset="0"/>
              </a:rPr>
              <a:t>.</a:t>
            </a:r>
          </a:p>
          <a:p>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50</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32301864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Arial" panose="020B0604020202020204" pitchFamily="34" charset="0"/>
                <a:ea typeface="+mn-ea"/>
                <a:cs typeface="Arial" panose="020B0604020202020204" pitchFamily="34" charset="0"/>
              </a:rPr>
              <a:t>O’Byrne PM, Bisgaard H, Godard PP, et al.  Budesonide/formoterol combination therapy as both maintenance and reliever medication in asthma. </a:t>
            </a:r>
            <a:r>
              <a:rPr lang="en-US" sz="1200" i="1" kern="1200">
                <a:solidFill>
                  <a:schemeClr val="tx1"/>
                </a:solidFill>
                <a:effectLst/>
                <a:latin typeface="Arial" panose="020B0604020202020204" pitchFamily="34" charset="0"/>
                <a:ea typeface="+mn-ea"/>
                <a:cs typeface="Arial" panose="020B0604020202020204" pitchFamily="34" charset="0"/>
              </a:rPr>
              <a:t>Am J Respir </a:t>
            </a:r>
            <a:r>
              <a:rPr lang="en-US" sz="1200" i="1" kern="1200" err="1">
                <a:solidFill>
                  <a:schemeClr val="tx1"/>
                </a:solidFill>
                <a:effectLst/>
                <a:latin typeface="Arial" panose="020B0604020202020204" pitchFamily="34" charset="0"/>
                <a:ea typeface="+mn-ea"/>
                <a:cs typeface="Arial" panose="020B0604020202020204" pitchFamily="34" charset="0"/>
              </a:rPr>
              <a:t>Crit</a:t>
            </a:r>
            <a:r>
              <a:rPr lang="en-US" sz="1200" i="1" kern="1200">
                <a:solidFill>
                  <a:schemeClr val="tx1"/>
                </a:solidFill>
                <a:effectLst/>
                <a:latin typeface="Arial" panose="020B0604020202020204" pitchFamily="34" charset="0"/>
                <a:ea typeface="+mn-ea"/>
                <a:cs typeface="Arial" panose="020B0604020202020204" pitchFamily="34" charset="0"/>
              </a:rPr>
              <a:t> Care Med.</a:t>
            </a:r>
            <a:r>
              <a:rPr lang="en-US" sz="1200" kern="1200">
                <a:solidFill>
                  <a:schemeClr val="tx1"/>
                </a:solidFill>
                <a:effectLst/>
                <a:latin typeface="Arial" panose="020B0604020202020204" pitchFamily="34" charset="0"/>
                <a:ea typeface="+mn-ea"/>
                <a:cs typeface="Arial" panose="020B0604020202020204" pitchFamily="34" charset="0"/>
              </a:rPr>
              <a:t> 2005;171:129-136</a:t>
            </a:r>
            <a:r>
              <a:rPr lang="en-GB" sz="1200" kern="1200">
                <a:solidFill>
                  <a:schemeClr val="tx1"/>
                </a:solidFill>
                <a:effectLst/>
                <a:latin typeface="Arial" panose="020B0604020202020204" pitchFamily="34" charset="0"/>
                <a:ea typeface="+mn-ea"/>
                <a:cs typeface="Arial" panose="020B0604020202020204" pitchFamily="34" charset="0"/>
              </a:rPr>
              <a:t>.</a:t>
            </a:r>
          </a:p>
          <a:p>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51</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2036707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r>
              <a:rPr lang="es-UY" sz="1200" kern="1200" err="1">
                <a:solidFill>
                  <a:schemeClr val="tx1"/>
                </a:solidFill>
                <a:effectLst/>
                <a:latin typeface="Arial" panose="020B0604020202020204" pitchFamily="34" charset="0"/>
                <a:ea typeface="+mn-ea"/>
                <a:cs typeface="Arial" panose="020B0604020202020204" pitchFamily="34" charset="0"/>
              </a:rPr>
              <a:t>Rabe</a:t>
            </a:r>
            <a:r>
              <a:rPr lang="es-UY" sz="1200" kern="1200">
                <a:solidFill>
                  <a:schemeClr val="tx1"/>
                </a:solidFill>
                <a:effectLst/>
                <a:latin typeface="Arial" panose="020B0604020202020204" pitchFamily="34" charset="0"/>
                <a:ea typeface="+mn-ea"/>
                <a:cs typeface="Arial" panose="020B0604020202020204" pitchFamily="34" charset="0"/>
              </a:rPr>
              <a:t> KF, Atienza T, Magyar P, et al.  </a:t>
            </a:r>
            <a:r>
              <a:rPr lang="en-US" sz="1200" kern="1200">
                <a:solidFill>
                  <a:schemeClr val="tx1"/>
                </a:solidFill>
                <a:effectLst/>
                <a:latin typeface="Arial" panose="020B0604020202020204" pitchFamily="34" charset="0"/>
                <a:ea typeface="+mn-ea"/>
                <a:cs typeface="Arial" panose="020B0604020202020204" pitchFamily="34" charset="0"/>
              </a:rPr>
              <a:t>Effect of budesonide in combination with formoterol for reliever therapy in asthma exacerbations: a randomized controlled, double-blind study. </a:t>
            </a:r>
            <a:r>
              <a:rPr lang="en-US" sz="1200" i="1" kern="1200">
                <a:solidFill>
                  <a:schemeClr val="tx1"/>
                </a:solidFill>
                <a:effectLst/>
                <a:latin typeface="Arial" panose="020B0604020202020204" pitchFamily="34" charset="0"/>
                <a:ea typeface="+mn-ea"/>
                <a:cs typeface="Arial" panose="020B0604020202020204" pitchFamily="34" charset="0"/>
              </a:rPr>
              <a:t>Lancet</a:t>
            </a:r>
            <a:r>
              <a:rPr lang="en-US" sz="1200" kern="1200">
                <a:solidFill>
                  <a:schemeClr val="tx1"/>
                </a:solidFill>
                <a:effectLst/>
                <a:latin typeface="Arial" panose="020B0604020202020204" pitchFamily="34" charset="0"/>
                <a:ea typeface="+mn-ea"/>
                <a:cs typeface="Arial" panose="020B0604020202020204" pitchFamily="34" charset="0"/>
              </a:rPr>
              <a:t>. 2006;368:744-753</a:t>
            </a:r>
            <a:r>
              <a:rPr lang="en-GB" sz="1200" kern="1200">
                <a:solidFill>
                  <a:schemeClr val="tx1"/>
                </a:solidFill>
                <a:effectLst/>
                <a:latin typeface="Arial" panose="020B0604020202020204" pitchFamily="34" charset="0"/>
                <a:ea typeface="+mn-ea"/>
                <a:cs typeface="Arial" panose="020B0604020202020204" pitchFamily="34" charset="0"/>
              </a:rPr>
              <a:t>.</a:t>
            </a:r>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52</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5868917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r>
              <a:rPr lang="en-US" sz="1200" kern="1200">
                <a:solidFill>
                  <a:schemeClr val="tx1"/>
                </a:solidFill>
                <a:effectLst/>
                <a:latin typeface="Arial" panose="020B0604020202020204" pitchFamily="34" charset="0"/>
                <a:ea typeface="+mn-ea"/>
                <a:cs typeface="Arial" panose="020B0604020202020204" pitchFamily="34" charset="0"/>
              </a:rPr>
              <a:t>Kuna P, Peters MJ, Manjra AI, et al.  Effect of budesonide/formoterol maintenance and reliever therapy on asthma exacerbations. </a:t>
            </a:r>
            <a:r>
              <a:rPr lang="en-US" sz="1200" i="1" kern="1200">
                <a:solidFill>
                  <a:schemeClr val="tx1"/>
                </a:solidFill>
                <a:effectLst/>
                <a:latin typeface="Arial" panose="020B0604020202020204" pitchFamily="34" charset="0"/>
                <a:ea typeface="+mn-ea"/>
                <a:cs typeface="Arial" panose="020B0604020202020204" pitchFamily="34" charset="0"/>
              </a:rPr>
              <a:t>Int J Clin </a:t>
            </a:r>
            <a:r>
              <a:rPr lang="en-US" sz="1200" i="1" kern="1200" err="1">
                <a:solidFill>
                  <a:schemeClr val="tx1"/>
                </a:solidFill>
                <a:effectLst/>
                <a:latin typeface="Arial" panose="020B0604020202020204" pitchFamily="34" charset="0"/>
                <a:ea typeface="+mn-ea"/>
                <a:cs typeface="Arial" panose="020B0604020202020204" pitchFamily="34" charset="0"/>
              </a:rPr>
              <a:t>Pract</a:t>
            </a:r>
            <a:r>
              <a:rPr lang="en-US" sz="1200" i="1" kern="1200">
                <a:solidFill>
                  <a:schemeClr val="tx1"/>
                </a:solidFill>
                <a:effectLst/>
                <a:latin typeface="Arial" panose="020B0604020202020204" pitchFamily="34" charset="0"/>
                <a:ea typeface="+mn-ea"/>
                <a:cs typeface="Arial" panose="020B0604020202020204" pitchFamily="34" charset="0"/>
              </a:rPr>
              <a:t>.</a:t>
            </a:r>
            <a:r>
              <a:rPr lang="en-US" sz="1200" kern="1200">
                <a:solidFill>
                  <a:schemeClr val="tx1"/>
                </a:solidFill>
                <a:effectLst/>
                <a:latin typeface="Arial" panose="020B0604020202020204" pitchFamily="34" charset="0"/>
                <a:ea typeface="+mn-ea"/>
                <a:cs typeface="Arial" panose="020B0604020202020204" pitchFamily="34" charset="0"/>
              </a:rPr>
              <a:t> 2007;61:725-736.</a:t>
            </a:r>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53</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14182626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r>
              <a:rPr lang="en-US" sz="1200" kern="1200">
                <a:solidFill>
                  <a:schemeClr val="tx1"/>
                </a:solidFill>
                <a:effectLst/>
                <a:latin typeface="Arial" panose="020B0604020202020204" pitchFamily="34" charset="0"/>
                <a:ea typeface="+mn-ea"/>
                <a:cs typeface="Arial" panose="020B0604020202020204" pitchFamily="34" charset="0"/>
              </a:rPr>
              <a:t>Bousquet J, Boulet L-P, Peters MJ, et al.  Budesonide/formoterol for maintenance and relief in uncontrolled asthma vs. high-dose salmeterol/fluticasone. </a:t>
            </a:r>
            <a:r>
              <a:rPr lang="en-US" sz="1200" i="1" kern="1200">
                <a:solidFill>
                  <a:schemeClr val="tx1"/>
                </a:solidFill>
                <a:effectLst/>
                <a:latin typeface="Arial" panose="020B0604020202020204" pitchFamily="34" charset="0"/>
                <a:ea typeface="+mn-ea"/>
                <a:cs typeface="Arial" panose="020B0604020202020204" pitchFamily="34" charset="0"/>
              </a:rPr>
              <a:t>Respir Med.</a:t>
            </a:r>
            <a:r>
              <a:rPr lang="en-US" sz="1200" kern="1200">
                <a:solidFill>
                  <a:schemeClr val="tx1"/>
                </a:solidFill>
                <a:effectLst/>
                <a:latin typeface="Arial" panose="020B0604020202020204" pitchFamily="34" charset="0"/>
                <a:ea typeface="+mn-ea"/>
                <a:cs typeface="Arial" panose="020B0604020202020204" pitchFamily="34" charset="0"/>
              </a:rPr>
              <a:t> 2007;101:2437-2446.</a:t>
            </a:r>
          </a:p>
          <a:p>
            <a:endParaRPr lang="en-US" sz="1200" kern="120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54</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2663659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8770">
              <a:defRPr/>
            </a:pPr>
            <a:r>
              <a:rPr lang="en-CA" sz="1200" b="1">
                <a:solidFill>
                  <a:schemeClr val="tx1"/>
                </a:solidFill>
              </a:rPr>
              <a:t>Present slide</a:t>
            </a:r>
          </a:p>
          <a:p>
            <a:endParaRPr lang="en-CA"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CA" sz="1200" b="1">
                <a:solidFill>
                  <a:schemeClr val="tx1"/>
                </a:solidFill>
              </a:rPr>
              <a:t>Full reference:</a:t>
            </a:r>
          </a:p>
          <a:p>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Reddel HK. Inhaled Combined Budesonide-Formoterol as Needed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endParaRPr lang="en-CA" sz="12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55</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160900045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GB" b="1">
                <a:solidFill>
                  <a:schemeClr val="tx1"/>
                </a:solidFill>
              </a:rPr>
              <a:t>Present slide</a:t>
            </a:r>
            <a:endParaRPr lang="en-GB">
              <a:solidFill>
                <a:schemeClr val="tx1"/>
              </a:solidFill>
            </a:endParaRPr>
          </a:p>
          <a:p>
            <a:pPr defTabSz="473879">
              <a:defRPr/>
            </a:pPr>
            <a:r>
              <a:rPr lang="en-GB" b="1">
                <a:solidFill>
                  <a:schemeClr val="tx1"/>
                </a:solidFill>
              </a:rPr>
              <a:t>Additional point:</a:t>
            </a:r>
          </a:p>
          <a:p>
            <a:pPr marL="175789" indent="-175789" defTabSz="473879">
              <a:buFont typeface="Arial" panose="020B0604020202020204" pitchFamily="34" charset="0"/>
              <a:buChar char="•"/>
              <a:defRPr/>
            </a:pPr>
            <a:r>
              <a:rPr lang="en-GB">
                <a:solidFill>
                  <a:schemeClr val="tx1"/>
                </a:solidFill>
              </a:rPr>
              <a:t>SYGMA 2 was designed to complement SYGMA 1 while utilising a more pragmatic study design without daily reminders to use maintenance medication </a:t>
            </a:r>
          </a:p>
          <a:p>
            <a:pPr defTabSz="473879">
              <a:defRPr/>
            </a:pPr>
            <a:endParaRPr lang="en-GB">
              <a:solidFill>
                <a:schemeClr val="tx1"/>
              </a:solidFill>
            </a:endParaRPr>
          </a:p>
          <a:p>
            <a:r>
              <a:rPr lang="en-CA" sz="1200" b="1">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a:solidFill>
                  <a:schemeClr val="tx1"/>
                </a:solidFill>
                <a:effectLst/>
                <a:latin typeface="Arial" panose="020B0604020202020204" pitchFamily="34" charset="0"/>
                <a:ea typeface="+mn-ea"/>
                <a:cs typeface="Arial" panose="020B0604020202020204" pitchFamily="34" charset="0"/>
              </a:rPr>
              <a:t>Bateman ED, Reddel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p>
          <a:p>
            <a:endParaRPr lang="en-CA" sz="90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56</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5921080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a:solidFill>
                  <a:schemeClr val="tx1"/>
                </a:solidFill>
              </a:rPr>
              <a:t>Present slide</a:t>
            </a:r>
          </a:p>
          <a:p>
            <a:r>
              <a:rPr lang="en-CA" b="1">
                <a:solidFill>
                  <a:schemeClr val="tx1"/>
                </a:solidFill>
              </a:rPr>
              <a:t>Additional points:</a:t>
            </a:r>
          </a:p>
          <a:p>
            <a:pPr marL="175789" indent="-175789">
              <a:buFont typeface="Arial" panose="020B0604020202020204" pitchFamily="34" charset="0"/>
              <a:buChar char="•"/>
            </a:pPr>
            <a:r>
              <a:rPr lang="en-US" b="0">
                <a:solidFill>
                  <a:schemeClr val="tx1"/>
                </a:solidFill>
              </a:rPr>
              <a:t>This open-label, </a:t>
            </a:r>
            <a:r>
              <a:rPr lang="en-US">
                <a:solidFill>
                  <a:schemeClr val="tx1"/>
                </a:solidFill>
              </a:rPr>
              <a:t>externally-sponsored research study</a:t>
            </a:r>
            <a:r>
              <a:rPr lang="en-US" b="0">
                <a:solidFill>
                  <a:schemeClr val="tx1"/>
                </a:solidFill>
              </a:rPr>
              <a:t> was designed to address two potential ‘real-world’ advantages of an anti-inflammatory reliever (</a:t>
            </a:r>
            <a:r>
              <a:rPr lang="en-US" b="0" err="1">
                <a:solidFill>
                  <a:schemeClr val="tx1"/>
                </a:solidFill>
              </a:rPr>
              <a:t>ie</a:t>
            </a:r>
            <a:r>
              <a:rPr lang="en-US" b="0">
                <a:solidFill>
                  <a:schemeClr val="tx1"/>
                </a:solidFill>
              </a:rPr>
              <a:t> the use of a single inhaler and no requirement for regular inhaler use)</a:t>
            </a:r>
            <a:endParaRPr lang="en-US" b="0" baseline="30000">
              <a:solidFill>
                <a:schemeClr val="tx1"/>
              </a:solidFill>
            </a:endParaRPr>
          </a:p>
          <a:p>
            <a:pPr marL="175789" indent="-175789" defTabSz="473879">
              <a:buFont typeface="Arial" panose="020B0604020202020204" pitchFamily="34" charset="0"/>
              <a:buChar char="•"/>
              <a:defRPr/>
            </a:pPr>
            <a:r>
              <a:rPr lang="en-US" b="0">
                <a:solidFill>
                  <a:schemeClr val="tx1"/>
                </a:solidFill>
              </a:rPr>
              <a:t>BUD/FORM as needed and BUD were delivered via </a:t>
            </a:r>
            <a:r>
              <a:rPr lang="en-US" b="0" err="1">
                <a:solidFill>
                  <a:schemeClr val="tx1"/>
                </a:solidFill>
              </a:rPr>
              <a:t>Turbuhaler</a:t>
            </a:r>
            <a:r>
              <a:rPr lang="en-US" b="0">
                <a:solidFill>
                  <a:schemeClr val="tx1"/>
                </a:solidFill>
              </a:rPr>
              <a:t> but albuterol was delivered via pMDI; thus patients in the BUD maintenance group used two different inhalers </a:t>
            </a:r>
            <a:endParaRPr lang="en-GB" b="0">
              <a:solidFill>
                <a:schemeClr val="tx1"/>
              </a:solidFill>
            </a:endParaRPr>
          </a:p>
          <a:p>
            <a:pPr marL="134514" indent="-134514"/>
            <a:endParaRPr lang="en-US" baseline="30000">
              <a:solidFill>
                <a:schemeClr val="tx1"/>
              </a:solidFill>
            </a:endParaRPr>
          </a:p>
          <a:p>
            <a:r>
              <a:rPr lang="en-CA" sz="1200" b="1">
                <a:solidFill>
                  <a:schemeClr val="tx1"/>
                </a:solidFill>
              </a:rPr>
              <a:t>Full reference:</a:t>
            </a:r>
          </a:p>
          <a:p>
            <a:pPr lvl="0"/>
            <a:r>
              <a:rPr lang="en-GB" sz="1200" kern="1200">
                <a:solidFill>
                  <a:schemeClr val="tx1"/>
                </a:solidFill>
                <a:effectLst/>
                <a:latin typeface="Arial" panose="020B0604020202020204" pitchFamily="34" charset="0"/>
                <a:ea typeface="+mn-ea"/>
                <a:cs typeface="Arial" panose="020B0604020202020204" pitchFamily="34" charset="0"/>
              </a:rPr>
              <a:t>Beasley R, Holliday M, Reddel HK, Braithwaite I, </a:t>
            </a:r>
            <a:r>
              <a:rPr lang="en-GB" sz="1200" kern="1200" err="1">
                <a:solidFill>
                  <a:schemeClr val="tx1"/>
                </a:solidFill>
                <a:effectLst/>
                <a:latin typeface="Arial" panose="020B0604020202020204" pitchFamily="34" charset="0"/>
                <a:ea typeface="+mn-ea"/>
                <a:cs typeface="Arial" panose="020B0604020202020204" pitchFamily="34" charset="0"/>
              </a:rPr>
              <a:t>Ebmeier</a:t>
            </a:r>
            <a:r>
              <a:rPr lang="en-GB" sz="1200" kern="1200">
                <a:solidFill>
                  <a:schemeClr val="tx1"/>
                </a:solidFill>
                <a:effectLst/>
                <a:latin typeface="Arial" panose="020B0604020202020204" pitchFamily="34" charset="0"/>
                <a:ea typeface="+mn-ea"/>
                <a:cs typeface="Arial" panose="020B0604020202020204" pitchFamily="34" charset="0"/>
              </a:rPr>
              <a:t> S, </a:t>
            </a:r>
            <a:r>
              <a:rPr lang="en-GB" sz="1200" kern="1200" err="1">
                <a:solidFill>
                  <a:schemeClr val="tx1"/>
                </a:solidFill>
                <a:effectLst/>
                <a:latin typeface="Arial" panose="020B0604020202020204" pitchFamily="34" charset="0"/>
                <a:ea typeface="+mn-ea"/>
                <a:cs typeface="Arial" panose="020B0604020202020204" pitchFamily="34" charset="0"/>
              </a:rPr>
              <a:t>Hancox</a:t>
            </a:r>
            <a:r>
              <a:rPr lang="en-GB" sz="1200" kern="1200">
                <a:solidFill>
                  <a:schemeClr val="tx1"/>
                </a:solidFill>
                <a:effectLst/>
                <a:latin typeface="Arial" panose="020B0604020202020204" pitchFamily="34" charset="0"/>
                <a:ea typeface="+mn-ea"/>
                <a:cs typeface="Arial" panose="020B0604020202020204" pitchFamily="34" charset="0"/>
              </a:rPr>
              <a:t> RJ, Harrison T, Houghton C, Oldfield K, </a:t>
            </a:r>
            <a:r>
              <a:rPr lang="en-GB" sz="1200" kern="1200" err="1">
                <a:solidFill>
                  <a:schemeClr val="tx1"/>
                </a:solidFill>
                <a:effectLst/>
                <a:latin typeface="Arial" panose="020B0604020202020204" pitchFamily="34" charset="0"/>
                <a:ea typeface="+mn-ea"/>
                <a:cs typeface="Arial" panose="020B0604020202020204" pitchFamily="34" charset="0"/>
              </a:rPr>
              <a:t>Papi</a:t>
            </a:r>
            <a:r>
              <a:rPr lang="en-GB" sz="1200" kern="1200">
                <a:solidFill>
                  <a:schemeClr val="tx1"/>
                </a:solidFill>
                <a:effectLst/>
                <a:latin typeface="Arial" panose="020B0604020202020204" pitchFamily="34" charset="0"/>
                <a:ea typeface="+mn-ea"/>
                <a:cs typeface="Arial" panose="020B0604020202020204" pitchFamily="34" charset="0"/>
              </a:rPr>
              <a:t> A, Pavord ID, Williams M, Weatherall M; Novel START Study Team. Controlled Trial of Budesonide-Formoterol as Needed for Mild Asthma. Article and supplementary material.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a:t>
            </a:r>
            <a:r>
              <a:rPr lang="en-GB" sz="1200" kern="1200">
                <a:solidFill>
                  <a:schemeClr val="tx1"/>
                </a:solidFill>
                <a:effectLst/>
                <a:latin typeface="Arial" panose="020B0604020202020204" pitchFamily="34" charset="0"/>
                <a:ea typeface="+mn-ea"/>
                <a:cs typeface="Arial" panose="020B0604020202020204" pitchFamily="34" charset="0"/>
              </a:rPr>
              <a:t>. 2019;380:2020-2030.</a:t>
            </a: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57</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34474418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73879">
              <a:defRPr/>
            </a:pPr>
            <a:r>
              <a:rPr lang="en-GB" b="1" dirty="0">
                <a:solidFill>
                  <a:schemeClr val="tx1"/>
                </a:solidFill>
              </a:rPr>
              <a:t>Present slide</a:t>
            </a:r>
            <a:endParaRPr lang="en-GB" dirty="0">
              <a:solidFill>
                <a:schemeClr val="tx1"/>
              </a:solidFill>
            </a:endParaRPr>
          </a:p>
          <a:p>
            <a:pPr defTabSz="473879">
              <a:defRPr/>
            </a:pPr>
            <a:r>
              <a:rPr lang="en-GB" b="1" dirty="0">
                <a:solidFill>
                  <a:schemeClr val="tx1"/>
                </a:solidFill>
              </a:rPr>
              <a:t>Additional point:</a:t>
            </a:r>
          </a:p>
          <a:p>
            <a:pPr marL="175789" indent="-175789" defTabSz="473879">
              <a:buFont typeface="Arial" panose="020B0604020202020204" pitchFamily="34" charset="0"/>
              <a:buChar char="•"/>
              <a:defRPr/>
            </a:pPr>
            <a:r>
              <a:rPr lang="en-GB" dirty="0">
                <a:solidFill>
                  <a:schemeClr val="tx1"/>
                </a:solidFill>
              </a:rPr>
              <a:t>PRACTICAL was an independently funded, open-label study using a pragmatic design conducted at 15 sites in New Zealand</a:t>
            </a:r>
          </a:p>
          <a:p>
            <a:pPr marL="175789" indent="-175789" defTabSz="473879">
              <a:buFont typeface="Arial" panose="020B0604020202020204" pitchFamily="34" charset="0"/>
              <a:buChar char="•"/>
              <a:defRPr/>
            </a:pPr>
            <a:r>
              <a:rPr lang="en-GB" dirty="0">
                <a:solidFill>
                  <a:schemeClr val="tx1"/>
                </a:solidFill>
              </a:rPr>
              <a:t>Patients were adults aged between 18 and 75 years with a self-reported doctor’s diagnosis of asthma; patients were taking SABA reliver therapy alone or together with low-to-moderate doses of ICS 12 weeks prior to randomisation  </a:t>
            </a:r>
          </a:p>
          <a:p>
            <a:pPr marL="175789" indent="-175789" defTabSz="473879">
              <a:buFont typeface="Arial" panose="020B0604020202020204" pitchFamily="34" charset="0"/>
              <a:buChar char="•"/>
              <a:defRPr/>
            </a:pPr>
            <a:r>
              <a:rPr lang="en-GB" dirty="0">
                <a:solidFill>
                  <a:schemeClr val="tx1"/>
                </a:solidFill>
              </a:rPr>
              <a:t>A subgroup of 110 participants were provided electronic inhaler usage monitors and were aware that the monitors recorded date and time of inhaler use</a:t>
            </a:r>
          </a:p>
          <a:p>
            <a:pPr defTabSz="473879">
              <a:defRPr/>
            </a:pPr>
            <a:endParaRPr lang="en-GB" dirty="0">
              <a:solidFill>
                <a:schemeClr val="tx1"/>
              </a:solidFill>
            </a:endParaRPr>
          </a:p>
          <a:p>
            <a:r>
              <a:rPr lang="en-CA" sz="1200" b="1" dirty="0">
                <a:solidFill>
                  <a:schemeClr val="tx1"/>
                </a:solidFill>
              </a:rPr>
              <a:t>Full reference:</a:t>
            </a:r>
          </a:p>
          <a:p>
            <a:pPr marL="0" marR="0" lvl="0" indent="0" algn="l" defTabSz="4572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Arial" panose="020B0604020202020204" pitchFamily="34" charset="0"/>
                <a:ea typeface="+mn-ea"/>
                <a:cs typeface="Arial" panose="020B0604020202020204" pitchFamily="34" charset="0"/>
              </a:rPr>
              <a:t>Hardy J, Baggott, </a:t>
            </a:r>
            <a:r>
              <a:rPr lang="en-GB" sz="1200" kern="1200" dirty="0" err="1">
                <a:solidFill>
                  <a:schemeClr val="tx1"/>
                </a:solidFill>
                <a:effectLst/>
                <a:latin typeface="Arial" panose="020B0604020202020204" pitchFamily="34" charset="0"/>
                <a:ea typeface="+mn-ea"/>
                <a:cs typeface="Arial" panose="020B0604020202020204" pitchFamily="34" charset="0"/>
              </a:rPr>
              <a:t>Fingleton</a:t>
            </a:r>
            <a:r>
              <a:rPr lang="en-GB" sz="1200" kern="1200" dirty="0">
                <a:solidFill>
                  <a:schemeClr val="tx1"/>
                </a:solidFill>
                <a:effectLst/>
                <a:latin typeface="Arial" panose="020B0604020202020204" pitchFamily="34" charset="0"/>
                <a:ea typeface="+mn-ea"/>
                <a:cs typeface="Arial" panose="020B0604020202020204" pitchFamily="34" charset="0"/>
              </a:rPr>
              <a:t> J, </a:t>
            </a:r>
            <a:r>
              <a:rPr lang="en-GB" sz="1200" kern="1200" dirty="0" err="1">
                <a:solidFill>
                  <a:schemeClr val="tx1"/>
                </a:solidFill>
                <a:effectLst/>
                <a:latin typeface="Arial" panose="020B0604020202020204" pitchFamily="34" charset="0"/>
                <a:ea typeface="+mn-ea"/>
                <a:cs typeface="Arial" panose="020B0604020202020204" pitchFamily="34" charset="0"/>
              </a:rPr>
              <a:t>Reddel</a:t>
            </a:r>
            <a:r>
              <a:rPr lang="en-GB" sz="1200" kern="1200" dirty="0">
                <a:solidFill>
                  <a:schemeClr val="tx1"/>
                </a:solidFill>
                <a:effectLst/>
                <a:latin typeface="Arial" panose="020B0604020202020204" pitchFamily="34" charset="0"/>
                <a:ea typeface="+mn-ea"/>
                <a:cs typeface="Arial" panose="020B0604020202020204" pitchFamily="34" charset="0"/>
              </a:rPr>
              <a:t> HK, </a:t>
            </a:r>
            <a:r>
              <a:rPr lang="en-GB" sz="1200" kern="1200" dirty="0" err="1">
                <a:solidFill>
                  <a:schemeClr val="tx1"/>
                </a:solidFill>
                <a:effectLst/>
                <a:latin typeface="Arial" panose="020B0604020202020204" pitchFamily="34" charset="0"/>
                <a:ea typeface="+mn-ea"/>
                <a:cs typeface="Arial" panose="020B0604020202020204" pitchFamily="34" charset="0"/>
              </a:rPr>
              <a:t>Hancox</a:t>
            </a:r>
            <a:r>
              <a:rPr lang="en-GB" sz="1200" kern="1200" dirty="0">
                <a:solidFill>
                  <a:schemeClr val="tx1"/>
                </a:solidFill>
                <a:effectLst/>
                <a:latin typeface="Arial" panose="020B0604020202020204" pitchFamily="34" charset="0"/>
                <a:ea typeface="+mn-ea"/>
                <a:cs typeface="Arial" panose="020B0604020202020204" pitchFamily="34" charset="0"/>
              </a:rPr>
              <a:t> RJ, Harwood M, </a:t>
            </a:r>
            <a:r>
              <a:rPr lang="en-GB" sz="1200" kern="1200" dirty="0" err="1">
                <a:solidFill>
                  <a:schemeClr val="tx1"/>
                </a:solidFill>
                <a:effectLst/>
                <a:latin typeface="Arial" panose="020B0604020202020204" pitchFamily="34" charset="0"/>
                <a:ea typeface="+mn-ea"/>
                <a:cs typeface="Arial" panose="020B0604020202020204" pitchFamily="34" charset="0"/>
              </a:rPr>
              <a:t>Corin</a:t>
            </a:r>
            <a:r>
              <a:rPr lang="en-GB" sz="1200" kern="1200" dirty="0">
                <a:solidFill>
                  <a:schemeClr val="tx1"/>
                </a:solidFill>
                <a:effectLst/>
                <a:latin typeface="Arial" panose="020B0604020202020204" pitchFamily="34" charset="0"/>
                <a:ea typeface="+mn-ea"/>
                <a:cs typeface="Arial" panose="020B0604020202020204" pitchFamily="34" charset="0"/>
              </a:rPr>
              <a:t> A, Sparks J, Hall D, Sabbagh D, Mane S, </a:t>
            </a:r>
            <a:r>
              <a:rPr lang="en-GB" sz="1200" kern="1200" dirty="0" err="1">
                <a:solidFill>
                  <a:schemeClr val="tx1"/>
                </a:solidFill>
                <a:effectLst/>
                <a:latin typeface="Arial" panose="020B0604020202020204" pitchFamily="34" charset="0"/>
                <a:ea typeface="+mn-ea"/>
                <a:cs typeface="Arial" panose="020B0604020202020204" pitchFamily="34" charset="0"/>
              </a:rPr>
              <a:t>Vohlidkova</a:t>
            </a:r>
            <a:r>
              <a:rPr lang="en-GB" sz="1200" kern="1200" dirty="0">
                <a:solidFill>
                  <a:schemeClr val="tx1"/>
                </a:solidFill>
                <a:effectLst/>
                <a:latin typeface="Arial" panose="020B0604020202020204" pitchFamily="34" charset="0"/>
                <a:ea typeface="+mn-ea"/>
                <a:cs typeface="Arial" panose="020B0604020202020204" pitchFamily="34" charset="0"/>
              </a:rPr>
              <a:t> A, </a:t>
            </a:r>
            <a:r>
              <a:rPr lang="en-GB" sz="1200" kern="1200" dirty="0" err="1">
                <a:solidFill>
                  <a:schemeClr val="tx1"/>
                </a:solidFill>
                <a:effectLst/>
                <a:latin typeface="Arial" panose="020B0604020202020204" pitchFamily="34" charset="0"/>
                <a:ea typeface="+mn-ea"/>
                <a:cs typeface="Arial" panose="020B0604020202020204" pitchFamily="34" charset="0"/>
              </a:rPr>
              <a:t>Martindane</a:t>
            </a:r>
            <a:r>
              <a:rPr lang="en-GB" sz="1200" kern="1200" dirty="0">
                <a:solidFill>
                  <a:schemeClr val="tx1"/>
                </a:solidFill>
                <a:effectLst/>
                <a:latin typeface="Arial" panose="020B0604020202020204" pitchFamily="34" charset="0"/>
                <a:ea typeface="+mn-ea"/>
                <a:cs typeface="Arial" panose="020B0604020202020204" pitchFamily="34" charset="0"/>
              </a:rPr>
              <a:t> J, Williams W, </a:t>
            </a:r>
            <a:r>
              <a:rPr lang="en-GB" sz="1200" kern="1200" dirty="0" err="1">
                <a:solidFill>
                  <a:schemeClr val="tx1"/>
                </a:solidFill>
                <a:effectLst/>
                <a:latin typeface="Arial" panose="020B0604020202020204" pitchFamily="34" charset="0"/>
                <a:ea typeface="+mn-ea"/>
                <a:cs typeface="Arial" panose="020B0604020202020204" pitchFamily="34" charset="0"/>
              </a:rPr>
              <a:t>Shirtcliffe</a:t>
            </a:r>
            <a:r>
              <a:rPr lang="en-GB" sz="1200" kern="1200" dirty="0">
                <a:solidFill>
                  <a:schemeClr val="tx1"/>
                </a:solidFill>
                <a:effectLst/>
                <a:latin typeface="Arial" panose="020B0604020202020204" pitchFamily="34" charset="0"/>
                <a:ea typeface="+mn-ea"/>
                <a:cs typeface="Arial" panose="020B0604020202020204" pitchFamily="34" charset="0"/>
              </a:rPr>
              <a:t> P, Holliday M, Weatherall M, Beasley R. Budesonide–Formoterol Reliever Therapy Vs Maintenance Budesonide Plus Terbutaline Reliever </a:t>
            </a:r>
            <a:r>
              <a:rPr lang="en-GB" sz="1200" kern="1200" dirty="0" err="1">
                <a:solidFill>
                  <a:schemeClr val="tx1"/>
                </a:solidFill>
                <a:effectLst/>
                <a:latin typeface="Arial" panose="020B0604020202020204" pitchFamily="34" charset="0"/>
                <a:ea typeface="+mn-ea"/>
                <a:cs typeface="Arial" panose="020B0604020202020204" pitchFamily="34" charset="0"/>
              </a:rPr>
              <a:t>Thearpy</a:t>
            </a:r>
            <a:r>
              <a:rPr lang="en-GB" sz="1200" kern="1200" dirty="0">
                <a:solidFill>
                  <a:schemeClr val="tx1"/>
                </a:solidFill>
                <a:effectLst/>
                <a:latin typeface="Arial" panose="020B0604020202020204" pitchFamily="34" charset="0"/>
                <a:ea typeface="+mn-ea"/>
                <a:cs typeface="Arial" panose="020B0604020202020204" pitchFamily="34" charset="0"/>
              </a:rPr>
              <a:t> in Adults with Mild to Moderate Asthma: The PRACTICAL Study, an Independent Open-Label Randomised Controlled Trial.  </a:t>
            </a:r>
            <a:r>
              <a:rPr lang="en-GB" sz="1200" i="1" kern="1200" dirty="0">
                <a:solidFill>
                  <a:schemeClr val="tx1"/>
                </a:solidFill>
                <a:effectLst/>
                <a:latin typeface="Arial" panose="020B0604020202020204" pitchFamily="34" charset="0"/>
                <a:ea typeface="+mn-ea"/>
                <a:cs typeface="Arial" panose="020B0604020202020204" pitchFamily="34" charset="0"/>
              </a:rPr>
              <a:t>Lancet. </a:t>
            </a:r>
            <a:r>
              <a:rPr lang="en-GB" sz="1200" kern="1200" dirty="0">
                <a:solidFill>
                  <a:schemeClr val="tx1"/>
                </a:solidFill>
                <a:effectLst/>
                <a:latin typeface="Arial" panose="020B0604020202020204" pitchFamily="34" charset="0"/>
                <a:ea typeface="+mn-ea"/>
                <a:cs typeface="Arial" panose="020B0604020202020204" pitchFamily="34" charset="0"/>
              </a:rPr>
              <a:t>2019. Online publication</a:t>
            </a:r>
          </a:p>
          <a:p>
            <a:endParaRPr lang="en-CA" sz="900" dirty="0">
              <a:solidFill>
                <a:schemeClr val="tx1"/>
              </a:solidFill>
            </a:endParaRPr>
          </a:p>
        </p:txBody>
      </p:sp>
      <p:sp>
        <p:nvSpPr>
          <p:cNvPr id="4" name="Slide Number Placeholder 3"/>
          <p:cNvSpPr>
            <a:spLocks noGrp="1"/>
          </p:cNvSpPr>
          <p:nvPr>
            <p:ph type="sldNum" sz="quarter" idx="10"/>
          </p:nvPr>
        </p:nvSpPr>
        <p:spPr/>
        <p:txBody>
          <a:bodyPr/>
          <a:lstStyle/>
          <a:p>
            <a:pPr defTabSz="947758">
              <a:defRPr/>
            </a:pPr>
            <a:fld id="{FAD751AE-7ABC-314D-AFAD-47B860ED6FFE}" type="slidenum">
              <a:rPr lang="en-US" sz="1000">
                <a:solidFill>
                  <a:srgbClr val="000000"/>
                </a:solidFill>
                <a:latin typeface="Arial" panose="020B0604020202020204"/>
              </a:rPr>
              <a:pPr defTabSz="947758">
                <a:defRPr/>
              </a:pPr>
              <a:t>58</a:t>
            </a:fld>
            <a:endParaRPr lang="en-US" sz="1000">
              <a:solidFill>
                <a:srgbClr val="000000"/>
              </a:solidFill>
              <a:latin typeface="Arial" panose="020B0604020202020204"/>
            </a:endParaRPr>
          </a:p>
        </p:txBody>
      </p:sp>
    </p:spTree>
    <p:extLst>
      <p:ext uri="{BB962C8B-B14F-4D97-AF65-F5344CB8AC3E}">
        <p14:creationId xmlns:p14="http://schemas.microsoft.com/office/powerpoint/2010/main" val="592108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solidFill>
                  <a:schemeClr val="tx1"/>
                </a:solidFill>
              </a:rPr>
              <a:t>Key points:</a:t>
            </a:r>
          </a:p>
          <a:p>
            <a:pPr marL="177705" indent="-177705">
              <a:buFont typeface="Arial" panose="020B0604020202020204" pitchFamily="34" charset="0"/>
              <a:buChar char="•"/>
            </a:pPr>
            <a:r>
              <a:rPr lang="en-US" sz="1200">
                <a:solidFill>
                  <a:schemeClr val="tx1"/>
                </a:solidFill>
              </a:rPr>
              <a:t>Each increase in BTS step was associated with shorter median times to first exacerbation </a:t>
            </a:r>
          </a:p>
          <a:p>
            <a:pPr marL="177705" indent="-177705">
              <a:buFont typeface="Arial" panose="020B0604020202020204" pitchFamily="34" charset="0"/>
              <a:buChar char="•"/>
            </a:pPr>
            <a:r>
              <a:rPr lang="en-US" sz="1200">
                <a:solidFill>
                  <a:schemeClr val="tx1"/>
                </a:solidFill>
              </a:rPr>
              <a:t>Each increase in BTS step was associated with an increased rate of exacerbations compared with BTS Step 1 </a:t>
            </a:r>
          </a:p>
          <a:p>
            <a:pPr marL="646475" lvl="1" indent="-177705">
              <a:buFont typeface="Arial" panose="020B0604020202020204" pitchFamily="34" charset="0"/>
              <a:buChar char="•"/>
            </a:pPr>
            <a:r>
              <a:rPr lang="en-US" sz="1200">
                <a:solidFill>
                  <a:schemeClr val="tx1"/>
                </a:solidFill>
              </a:rPr>
              <a:t>Mean (95% CI) population rate per BTS steps was:</a:t>
            </a:r>
          </a:p>
          <a:p>
            <a:pPr marL="1115245" lvl="2" indent="-177705">
              <a:buFont typeface="Arial" panose="020B0604020202020204" pitchFamily="34" charset="0"/>
              <a:buChar char="•"/>
            </a:pPr>
            <a:r>
              <a:rPr lang="en-US" sz="1200">
                <a:solidFill>
                  <a:schemeClr val="tx1"/>
                </a:solidFill>
              </a:rPr>
              <a:t>BTS Step 1: 2.39 (2.30, 2.49)</a:t>
            </a:r>
          </a:p>
          <a:p>
            <a:pPr marL="1115245" lvl="2" indent="-177705">
              <a:buFont typeface="Arial" panose="020B0604020202020204" pitchFamily="34" charset="0"/>
              <a:buChar char="•"/>
            </a:pPr>
            <a:r>
              <a:rPr lang="en-US" sz="1200">
                <a:solidFill>
                  <a:schemeClr val="tx1"/>
                </a:solidFill>
              </a:rPr>
              <a:t>BTS Step 2: 3.73 (3.62, 3.85)</a:t>
            </a:r>
          </a:p>
          <a:p>
            <a:pPr marL="1115245" lvl="2" indent="-177705">
              <a:buFont typeface="Arial" panose="020B0604020202020204" pitchFamily="34" charset="0"/>
              <a:buChar char="•"/>
            </a:pPr>
            <a:r>
              <a:rPr lang="en-US" sz="1200">
                <a:solidFill>
                  <a:schemeClr val="tx1"/>
                </a:solidFill>
              </a:rPr>
              <a:t>BTS Step 3: 5.87 (5.58, 6.19)</a:t>
            </a:r>
          </a:p>
          <a:p>
            <a:pPr marL="1115245" lvl="2" indent="-177705">
              <a:buFont typeface="Arial" panose="020B0604020202020204" pitchFamily="34" charset="0"/>
              <a:buChar char="•"/>
            </a:pPr>
            <a:r>
              <a:rPr lang="en-US" sz="1200">
                <a:solidFill>
                  <a:schemeClr val="tx1"/>
                </a:solidFill>
              </a:rPr>
              <a:t>BTS Step 4: 6.51 (6.30, 6.74)</a:t>
            </a:r>
          </a:p>
          <a:p>
            <a:pPr marL="1115245" lvl="2" indent="-177705">
              <a:buFont typeface="Arial" panose="020B0604020202020204" pitchFamily="34" charset="0"/>
              <a:buChar char="•"/>
            </a:pPr>
            <a:r>
              <a:rPr lang="en-US" sz="1200">
                <a:solidFill>
                  <a:schemeClr val="tx1"/>
                </a:solidFill>
              </a:rPr>
              <a:t>BTS Step 5: 9.28 (8.50, 10.20)</a:t>
            </a:r>
          </a:p>
          <a:p>
            <a:pPr marL="1115245" lvl="2" indent="-177705">
              <a:buFont typeface="Arial" panose="020B0604020202020204" pitchFamily="34" charset="0"/>
              <a:buChar char="•"/>
            </a:pPr>
            <a:r>
              <a:rPr lang="en-US" sz="1200">
                <a:solidFill>
                  <a:schemeClr val="tx1"/>
                </a:solidFill>
              </a:rPr>
              <a:t>BTS Step 6: 47.64 (38.21, 65.43) </a:t>
            </a:r>
          </a:p>
          <a:p>
            <a:endParaRPr lang="en-US" sz="1200">
              <a:solidFill>
                <a:schemeClr val="tx1"/>
              </a:solidFill>
            </a:endParaRPr>
          </a:p>
          <a:p>
            <a:r>
              <a:rPr lang="en-US" sz="1200" b="1">
                <a:solidFill>
                  <a:schemeClr val="tx1"/>
                </a:solidFill>
              </a:rPr>
              <a:t>Additional points:</a:t>
            </a:r>
          </a:p>
          <a:p>
            <a:pPr marL="177705" indent="-177705">
              <a:buFont typeface="Arial" panose="020B0604020202020204" pitchFamily="34" charset="0"/>
              <a:buChar char="•"/>
            </a:pPr>
            <a:r>
              <a:rPr lang="en-US" sz="1200">
                <a:solidFill>
                  <a:schemeClr val="tx1"/>
                </a:solidFill>
              </a:rPr>
              <a:t>UK population-based cohort study using national electronic health records from Clinical Practice Research Datalink (CPRD)-linked practices for patients with asthma. CPRD includes 674 general practices and coverage for over 11.3 million UK patients</a:t>
            </a:r>
          </a:p>
          <a:p>
            <a:pPr marL="177705" indent="-177705">
              <a:buFont typeface="Arial" panose="020B0604020202020204" pitchFamily="34" charset="0"/>
              <a:buChar char="•"/>
            </a:pPr>
            <a:r>
              <a:rPr lang="en-US" sz="1200">
                <a:solidFill>
                  <a:schemeClr val="tx1"/>
                </a:solidFill>
                <a:sym typeface="Symbol" panose="05050102010706020507" pitchFamily="18" charset="2"/>
              </a:rPr>
              <a:t>Patient cohorts were divided by age (&lt;5 years, 5–17 years, 18–54 years and 55 years and older)</a:t>
            </a:r>
          </a:p>
          <a:p>
            <a:pPr marL="177705" indent="-177705">
              <a:buFont typeface="Arial" panose="020B0604020202020204" pitchFamily="34" charset="0"/>
              <a:buChar char="•"/>
            </a:pPr>
            <a:r>
              <a:rPr lang="en-US" sz="1200">
                <a:solidFill>
                  <a:schemeClr val="tx1"/>
                </a:solidFill>
                <a:sym typeface="Symbol" panose="05050102010706020507" pitchFamily="18" charset="2"/>
              </a:rPr>
              <a:t>Asthma severity was classified according to the 2016 British Thoracic Society’s guidelines (Step 1 least severe; Step 6 most severe)</a:t>
            </a:r>
            <a:endParaRPr lang="en-US" sz="1200">
              <a:solidFill>
                <a:schemeClr val="tx1"/>
              </a:solidFill>
            </a:endParaRPr>
          </a:p>
          <a:p>
            <a:pPr marL="177705" indent="-177705">
              <a:buFont typeface="Arial" panose="020B0604020202020204" pitchFamily="34" charset="0"/>
              <a:buChar char="•"/>
            </a:pPr>
            <a:r>
              <a:rPr lang="en-US" sz="1200">
                <a:solidFill>
                  <a:schemeClr val="tx1"/>
                </a:solidFill>
              </a:rPr>
              <a:t>The main outcome was asthma exacerbations, defined as </a:t>
            </a:r>
            <a:r>
              <a:rPr lang="en-US" sz="1200">
                <a:solidFill>
                  <a:schemeClr val="tx1"/>
                </a:solidFill>
                <a:sym typeface="Symbol" panose="05050102010706020507" pitchFamily="18" charset="2"/>
              </a:rPr>
              <a:t>300 mg oral corticosteroids (150 mg in children younger than 5 years) not prescribed during an annual asthma review, or an emergency department visit, or a hospital admission. Exacerbation rates were adjusted for age, sex, socioeconomic deprivation, select comorbidities (</a:t>
            </a:r>
            <a:r>
              <a:rPr lang="en-US" sz="1200" err="1">
                <a:solidFill>
                  <a:schemeClr val="tx1"/>
                </a:solidFill>
                <a:sym typeface="Symbol" panose="05050102010706020507" pitchFamily="18" charset="2"/>
              </a:rPr>
              <a:t>ie</a:t>
            </a:r>
            <a:r>
              <a:rPr lang="en-US" sz="1200">
                <a:solidFill>
                  <a:schemeClr val="tx1"/>
                </a:solidFill>
                <a:sym typeface="Symbol" panose="05050102010706020507" pitchFamily="18" charset="2"/>
              </a:rPr>
              <a:t> atopy, rhinitis, reflux, depression, anxiety, chronic obstructive pulmonary disease), smoking and body mass index</a:t>
            </a:r>
          </a:p>
          <a:p>
            <a:pPr marL="177705" indent="-177705">
              <a:buFont typeface="Arial" panose="020B0604020202020204" pitchFamily="34" charset="0"/>
              <a:buChar char="•"/>
            </a:pPr>
            <a:endParaRPr lang="en-US" sz="1200">
              <a:solidFill>
                <a:schemeClr val="tx1"/>
              </a:solidFill>
              <a:sym typeface="Symbol" panose="05050102010706020507" pitchFamily="18" charset="2"/>
            </a:endParaRPr>
          </a:p>
          <a:p>
            <a:r>
              <a:rPr lang="en-US" sz="1200" b="1">
                <a:solidFill>
                  <a:schemeClr val="tx1"/>
                </a:solidFill>
                <a:sym typeface="Symbol" panose="05050102010706020507" pitchFamily="18" charset="2"/>
              </a:rPr>
              <a:t>Even patients with mild asthma are at risk: study details </a:t>
            </a:r>
          </a:p>
          <a:p>
            <a:pPr fontAlgn="t"/>
            <a:endParaRPr lang="en-US" sz="1200" b="1">
              <a:solidFill>
                <a:schemeClr val="tx1"/>
              </a:solidFill>
            </a:endParaRPr>
          </a:p>
          <a:p>
            <a:pPr fontAlgn="ctr"/>
            <a:r>
              <a:rPr lang="en-US" sz="1200" b="1" u="sng">
                <a:solidFill>
                  <a:schemeClr val="tx1"/>
                </a:solidFill>
              </a:rPr>
              <a:t>Bloom et al.</a:t>
            </a:r>
            <a:r>
              <a:rPr lang="en-US" sz="1200" b="1" u="sng" baseline="30000">
                <a:solidFill>
                  <a:schemeClr val="tx1"/>
                </a:solidFill>
              </a:rPr>
              <a:t>1</a:t>
            </a:r>
            <a:endParaRPr lang="en-GB" sz="1200" b="1" u="sng" baseline="30000">
              <a:solidFill>
                <a:schemeClr val="tx1"/>
              </a:solidFill>
            </a:endParaRPr>
          </a:p>
          <a:p>
            <a:pPr fontAlgn="ctr"/>
            <a:endParaRPr lang="en-GB" sz="1200" b="1" u="sng" baseline="30000">
              <a:solidFill>
                <a:schemeClr val="tx1"/>
              </a:solidFill>
            </a:endParaRPr>
          </a:p>
          <a:p>
            <a:pPr fontAlgn="ctr"/>
            <a:r>
              <a:rPr lang="en-US" sz="1200" b="1">
                <a:solidFill>
                  <a:schemeClr val="tx1"/>
                </a:solidFill>
              </a:rPr>
              <a:t>Study type: </a:t>
            </a:r>
            <a:r>
              <a:rPr lang="en-US" sz="1200">
                <a:solidFill>
                  <a:schemeClr val="tx1"/>
                </a:solidFill>
              </a:rPr>
              <a:t>Population-based cohort study</a:t>
            </a: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Definition of exacerbation: </a:t>
            </a:r>
            <a:r>
              <a:rPr lang="en-US" sz="1200">
                <a:solidFill>
                  <a:schemeClr val="tx1"/>
                </a:solidFill>
              </a:rPr>
              <a:t>≤300 mg OCS, A&amp;E visit or </a:t>
            </a:r>
            <a:r>
              <a:rPr lang="en-GB" sz="1200">
                <a:solidFill>
                  <a:schemeClr val="tx1"/>
                </a:solidFill>
              </a:rPr>
              <a:t>hospitalisation</a:t>
            </a: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Total number of patients: </a:t>
            </a:r>
            <a:r>
              <a:rPr lang="en-US" sz="1200">
                <a:solidFill>
                  <a:schemeClr val="tx1"/>
                </a:solidFill>
              </a:rPr>
              <a:t>BTS Step 1 – 86360</a:t>
            </a:r>
            <a:r>
              <a:rPr lang="en-GB" sz="1200">
                <a:solidFill>
                  <a:schemeClr val="tx1"/>
                </a:solidFill>
              </a:rPr>
              <a:t>; </a:t>
            </a:r>
            <a:r>
              <a:rPr lang="en-US" sz="1200">
                <a:solidFill>
                  <a:schemeClr val="tx1"/>
                </a:solidFill>
              </a:rPr>
              <a:t>BTS Step 2 – 54773 </a:t>
            </a:r>
            <a:endParaRPr lang="en-GB" sz="1200">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 experiencing an exacerbation within previous 12 months: </a:t>
            </a:r>
            <a:r>
              <a:rPr lang="en-US" sz="1200">
                <a:solidFill>
                  <a:schemeClr val="tx1"/>
                </a:solidFill>
              </a:rPr>
              <a:t>BTS Step 1 – 31; BTS Step 2 – 36 </a:t>
            </a:r>
          </a:p>
          <a:p>
            <a:pPr marL="0" marR="0" lvl="0" indent="0" algn="l" defTabSz="457200" rtl="0" eaLnBrk="1" fontAlgn="ctr" latinLnBrk="0" hangingPunct="1">
              <a:lnSpc>
                <a:spcPct val="100000"/>
              </a:lnSpc>
              <a:spcBef>
                <a:spcPts val="0"/>
              </a:spcBef>
              <a:spcAft>
                <a:spcPts val="0"/>
              </a:spcAft>
              <a:buClrTx/>
              <a:buSzTx/>
              <a:buFontTx/>
              <a:buNone/>
              <a:tabLst/>
              <a:defRPr/>
            </a:pPr>
            <a:r>
              <a:rPr lang="en-GB" sz="1200">
                <a:solidFill>
                  <a:schemeClr val="tx1"/>
                </a:solidFill>
              </a:rPr>
              <a:t>Patients were stratified according to age – &lt;5 years, 5–17 years, 18–54 years and ≥55 years. The table reports the results for the 18–54 years group.</a:t>
            </a:r>
            <a:endParaRPr lang="en-US" altLang="en-US" sz="1200">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endParaRPr lang="en-GB" sz="1200">
              <a:solidFill>
                <a:schemeClr val="tx1"/>
              </a:solidFill>
            </a:endParaRPr>
          </a:p>
          <a:p>
            <a:pPr fontAlgn="t"/>
            <a:r>
              <a:rPr lang="en-US" sz="1200" b="1" u="sng">
                <a:solidFill>
                  <a:schemeClr val="tx1"/>
                </a:solidFill>
              </a:rPr>
              <a:t>O’Byrne et al.</a:t>
            </a:r>
            <a:r>
              <a:rPr lang="en-US" sz="1200" b="1" u="sng" baseline="30000">
                <a:solidFill>
                  <a:schemeClr val="tx1"/>
                </a:solidFill>
              </a:rPr>
              <a:t>2</a:t>
            </a:r>
            <a:r>
              <a:rPr lang="en-US" sz="1200" b="1" u="sng">
                <a:solidFill>
                  <a:schemeClr val="tx1"/>
                </a:solidFill>
              </a:rPr>
              <a:t> (OPTIMA)</a:t>
            </a:r>
          </a:p>
          <a:p>
            <a:pPr fontAlgn="t"/>
            <a:endParaRPr lang="en-US" sz="1200">
              <a:solidFill>
                <a:schemeClr val="tx1"/>
              </a:solidFill>
            </a:endParaRPr>
          </a:p>
          <a:p>
            <a:pPr fontAlgn="t"/>
            <a:r>
              <a:rPr lang="en-US" sz="1200" b="1">
                <a:solidFill>
                  <a:schemeClr val="tx1"/>
                </a:solidFill>
              </a:rPr>
              <a:t>Study type: </a:t>
            </a:r>
            <a:r>
              <a:rPr lang="en-US" sz="1200" err="1">
                <a:solidFill>
                  <a:schemeClr val="tx1"/>
                </a:solidFill>
              </a:rPr>
              <a:t>Randomised</a:t>
            </a:r>
            <a:r>
              <a:rPr lang="en-US" sz="1200">
                <a:solidFill>
                  <a:schemeClr val="tx1"/>
                </a:solidFill>
              </a:rPr>
              <a:t> clinical trial </a:t>
            </a:r>
            <a:endParaRPr lang="en-GB" sz="1200">
              <a:solidFill>
                <a:schemeClr val="tx1"/>
              </a:solidFill>
            </a:endParaRPr>
          </a:p>
          <a:p>
            <a:pPr fontAlgn="ctr"/>
            <a:r>
              <a:rPr lang="en-US" sz="1200" b="1">
                <a:solidFill>
                  <a:schemeClr val="tx1"/>
                </a:solidFill>
              </a:rPr>
              <a:t>Definition of exacerbation: </a:t>
            </a:r>
            <a:r>
              <a:rPr lang="en-US" sz="1200">
                <a:solidFill>
                  <a:schemeClr val="tx1"/>
                </a:solidFill>
              </a:rPr>
              <a:t>Use of additional SCS medication</a:t>
            </a:r>
            <a:endParaRPr lang="en-GB" sz="1200">
              <a:solidFill>
                <a:schemeClr val="tx1"/>
              </a:solidFill>
            </a:endParaRPr>
          </a:p>
          <a:p>
            <a:pPr fontAlgn="ctr"/>
            <a:r>
              <a:rPr lang="en-US" sz="1200" b="1">
                <a:solidFill>
                  <a:schemeClr val="tx1"/>
                </a:solidFill>
              </a:rPr>
              <a:t>Total number of patients: </a:t>
            </a:r>
            <a:r>
              <a:rPr lang="en-US" sz="1200">
                <a:solidFill>
                  <a:schemeClr val="tx1"/>
                </a:solidFill>
              </a:rPr>
              <a:t>Group B (BUD 200 µg) – 317</a:t>
            </a:r>
            <a:endParaRPr lang="en-GB" sz="1200" b="0">
              <a:solidFill>
                <a:schemeClr val="tx1"/>
              </a:solidFill>
            </a:endParaRPr>
          </a:p>
          <a:p>
            <a:pPr fontAlgn="ctr"/>
            <a:r>
              <a:rPr lang="en-US" sz="1200" b="1">
                <a:solidFill>
                  <a:schemeClr val="tx1"/>
                </a:solidFill>
              </a:rPr>
              <a:t>% experiencing an exacerbation within previous 12 months: </a:t>
            </a:r>
            <a:r>
              <a:rPr lang="en-US" sz="1200" b="0">
                <a:solidFill>
                  <a:schemeClr val="tx1"/>
                </a:solidFill>
              </a:rPr>
              <a:t>25.6</a:t>
            </a:r>
          </a:p>
          <a:p>
            <a:pPr lvl="0"/>
            <a:r>
              <a:rPr lang="en-US" altLang="en-US" sz="1200">
                <a:solidFill>
                  <a:schemeClr val="tx1"/>
                </a:solidFill>
              </a:rPr>
              <a:t>Group A patients (n=698) were prescribed daily placebo, BUD 200 µg or BUD 200 µg + FORM 9 µg. Group B patients (n=1272) were prescribed BUD 200 µg with or without FORM 9 µg, or BUD 400 µg with or without FORM 9 µg. The table presents the results for the Group B (BUD 200 µg). </a:t>
            </a:r>
          </a:p>
          <a:p>
            <a:pPr fontAlgn="t"/>
            <a:endParaRPr lang="en-US" sz="1200" b="1" u="sng">
              <a:solidFill>
                <a:schemeClr val="tx1"/>
              </a:solidFill>
            </a:endParaRPr>
          </a:p>
          <a:p>
            <a:pPr fontAlgn="ctr"/>
            <a:r>
              <a:rPr lang="en-US" sz="1200" b="1" u="sng">
                <a:solidFill>
                  <a:schemeClr val="tx1"/>
                </a:solidFill>
              </a:rPr>
              <a:t>Price et al.</a:t>
            </a:r>
            <a:r>
              <a:rPr lang="en-US" sz="1200" b="1" u="sng" baseline="30000">
                <a:solidFill>
                  <a:schemeClr val="tx1"/>
                </a:solidFill>
              </a:rPr>
              <a:t>3</a:t>
            </a:r>
            <a:r>
              <a:rPr lang="en-US" sz="1200" b="1" u="sng">
                <a:solidFill>
                  <a:schemeClr val="tx1"/>
                </a:solidFill>
              </a:rPr>
              <a:t> (REALISE)</a:t>
            </a:r>
          </a:p>
          <a:p>
            <a:pPr fontAlgn="ctr"/>
            <a:endParaRPr lang="en-US" sz="1200" b="1" u="sng">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Study type: </a:t>
            </a:r>
            <a:r>
              <a:rPr lang="en-US" sz="1200">
                <a:solidFill>
                  <a:schemeClr val="tx1"/>
                </a:solidFill>
              </a:rPr>
              <a:t>Quantitative questionnaire</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Definition of exacerbation: </a:t>
            </a:r>
            <a:r>
              <a:rPr lang="en-US" sz="1200">
                <a:solidFill>
                  <a:schemeClr val="tx1"/>
                </a:solidFill>
              </a:rPr>
              <a:t>Acute exacerbation: ≥1 course of OCS in the previous 12 months</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Total number of patients: </a:t>
            </a:r>
            <a:r>
              <a:rPr lang="en-US" sz="1200">
                <a:solidFill>
                  <a:schemeClr val="tx1"/>
                </a:solidFill>
              </a:rPr>
              <a:t>Reliever only – 1419; Single-drug preventer inhaler –1923</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 experiencing an exacerbation within previous 12 months: </a:t>
            </a:r>
            <a:r>
              <a:rPr lang="en-US" sz="1200">
                <a:solidFill>
                  <a:schemeClr val="tx1"/>
                </a:solidFill>
              </a:rPr>
              <a:t>Reliever only </a:t>
            </a:r>
            <a:r>
              <a:rPr lang="en-US" sz="1200" b="0">
                <a:solidFill>
                  <a:schemeClr val="tx1"/>
                </a:solidFill>
              </a:rPr>
              <a:t>– 26.1; Single-drug preventer inhaler – 29.2</a:t>
            </a:r>
            <a:endParaRPr lang="en-GB" sz="1200" b="0">
              <a:solidFill>
                <a:schemeClr val="tx1"/>
              </a:solidFill>
            </a:endParaRPr>
          </a:p>
          <a:p>
            <a:pPr fontAlgn="t"/>
            <a:endParaRPr lang="en-US" sz="1200" b="1" u="sng">
              <a:solidFill>
                <a:schemeClr val="tx1"/>
              </a:solidFill>
            </a:endParaRPr>
          </a:p>
          <a:p>
            <a:pPr fontAlgn="ctr"/>
            <a:r>
              <a:rPr lang="en-US" sz="1200" b="1" u="sng" err="1">
                <a:solidFill>
                  <a:schemeClr val="tx1"/>
                </a:solidFill>
              </a:rPr>
              <a:t>Suruki</a:t>
            </a:r>
            <a:r>
              <a:rPr lang="en-US" sz="1200" b="1" u="sng">
                <a:solidFill>
                  <a:schemeClr val="tx1"/>
                </a:solidFill>
              </a:rPr>
              <a:t> et al.</a:t>
            </a:r>
            <a:r>
              <a:rPr lang="en-US" sz="1200" b="1" u="sng" baseline="30000">
                <a:solidFill>
                  <a:schemeClr val="tx1"/>
                </a:solidFill>
              </a:rPr>
              <a:t>4</a:t>
            </a:r>
            <a:endParaRPr lang="en-GB" sz="1200" b="1" u="sng" baseline="30000">
              <a:solidFill>
                <a:schemeClr val="tx1"/>
              </a:solidFill>
            </a:endParaRPr>
          </a:p>
          <a:p>
            <a:pPr fontAlgn="ctr"/>
            <a:endParaRPr lang="en-GB" sz="1200" b="1" u="sng" baseline="30000">
              <a:solidFill>
                <a:schemeClr val="tx1"/>
              </a:solidFill>
            </a:endParaRPr>
          </a:p>
          <a:p>
            <a:pPr fontAlgn="ctr"/>
            <a:r>
              <a:rPr lang="en-US" sz="1200" b="1">
                <a:solidFill>
                  <a:schemeClr val="tx1"/>
                </a:solidFill>
              </a:rPr>
              <a:t>Study type: </a:t>
            </a:r>
            <a:r>
              <a:rPr lang="en-US" sz="1200">
                <a:solidFill>
                  <a:schemeClr val="tx1"/>
                </a:solidFill>
              </a:rPr>
              <a:t>Retrospective cohort study</a:t>
            </a:r>
            <a:endParaRPr lang="en-GB" sz="1200">
              <a:solidFill>
                <a:schemeClr val="tx1"/>
              </a:solidFill>
            </a:endParaRPr>
          </a:p>
          <a:p>
            <a:pPr fontAlgn="ctr"/>
            <a:r>
              <a:rPr lang="en-US" sz="1200" b="1">
                <a:solidFill>
                  <a:schemeClr val="tx1"/>
                </a:solidFill>
              </a:rPr>
              <a:t>Definition of exacerbation: </a:t>
            </a:r>
            <a:r>
              <a:rPr lang="en-US" sz="1200">
                <a:solidFill>
                  <a:schemeClr val="tx1"/>
                </a:solidFill>
              </a:rPr>
              <a:t>ED/hospital admission or OCS treatment during 12 months after index date</a:t>
            </a:r>
            <a:endParaRPr lang="en-GB" sz="1200">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Total number of patients: </a:t>
            </a:r>
            <a:r>
              <a:rPr lang="en-US" sz="1200">
                <a:solidFill>
                  <a:schemeClr val="tx1"/>
                </a:solidFill>
              </a:rPr>
              <a:t>US – 36616; UK – 35488 </a:t>
            </a: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 experiencing an exacerbation within previous 12 months: </a:t>
            </a:r>
            <a:r>
              <a:rPr lang="en-US" sz="1200" b="0">
                <a:solidFill>
                  <a:schemeClr val="tx1"/>
                </a:solidFill>
              </a:rPr>
              <a:t>US – 14.9; UK – 11.8</a:t>
            </a:r>
            <a:endParaRPr lang="en-US" sz="1200" b="1" u="sng">
              <a:solidFill>
                <a:schemeClr val="tx1"/>
              </a:solidFill>
            </a:endParaRPr>
          </a:p>
          <a:p>
            <a:pPr fontAlgn="t"/>
            <a:endParaRPr lang="en-US" sz="1200" b="1" u="sng">
              <a:solidFill>
                <a:schemeClr val="tx1"/>
              </a:solidFill>
            </a:endParaRPr>
          </a:p>
          <a:p>
            <a:pPr fontAlgn="ctr"/>
            <a:r>
              <a:rPr lang="en-US" sz="1200" b="1" u="sng">
                <a:solidFill>
                  <a:schemeClr val="tx1"/>
                </a:solidFill>
              </a:rPr>
              <a:t>O’Byrne et al.</a:t>
            </a:r>
            <a:r>
              <a:rPr lang="en-US" sz="1200" b="1" u="sng" baseline="30000">
                <a:solidFill>
                  <a:schemeClr val="tx1"/>
                </a:solidFill>
              </a:rPr>
              <a:t>5</a:t>
            </a:r>
            <a:r>
              <a:rPr lang="en-US" sz="1200" b="1" u="sng">
                <a:solidFill>
                  <a:schemeClr val="tx1"/>
                </a:solidFill>
              </a:rPr>
              <a:t> (SYGMA 1)</a:t>
            </a:r>
          </a:p>
          <a:p>
            <a:pPr fontAlgn="ctr"/>
            <a:endParaRPr lang="en-US" sz="1200" b="1" u="sng">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Study type: </a:t>
            </a:r>
            <a:r>
              <a:rPr lang="en-US" sz="1200" err="1">
                <a:solidFill>
                  <a:schemeClr val="tx1"/>
                </a:solidFill>
              </a:rPr>
              <a:t>Randomised</a:t>
            </a:r>
            <a:r>
              <a:rPr lang="en-US" sz="1200">
                <a:solidFill>
                  <a:schemeClr val="tx1"/>
                </a:solidFill>
              </a:rPr>
              <a:t> clinical trial </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Definition of exacerbation: </a:t>
            </a:r>
            <a:r>
              <a:rPr lang="en-US" sz="1200">
                <a:solidFill>
                  <a:schemeClr val="tx1"/>
                </a:solidFill>
              </a:rPr>
              <a:t>Severe exacerbation: ≥3 days OCS use, hospitalisation or ED visit</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Total number of patients: </a:t>
            </a:r>
            <a:r>
              <a:rPr lang="en-US" sz="1200">
                <a:solidFill>
                  <a:schemeClr val="tx1"/>
                </a:solidFill>
              </a:rPr>
              <a:t>3836</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 experiencing an exacerbation within previous 12 months: </a:t>
            </a:r>
            <a:r>
              <a:rPr lang="en-US" sz="1200" b="0">
                <a:solidFill>
                  <a:schemeClr val="tx1"/>
                </a:solidFill>
              </a:rPr>
              <a:t>19.7</a:t>
            </a:r>
            <a:endParaRPr lang="en-GB" sz="1200" b="0">
              <a:solidFill>
                <a:schemeClr val="tx1"/>
              </a:solidFill>
            </a:endParaRPr>
          </a:p>
          <a:p>
            <a:pPr fontAlgn="ctr"/>
            <a:endParaRPr lang="en-GB" sz="1200" b="1" u="sng">
              <a:solidFill>
                <a:schemeClr val="tx1"/>
              </a:solidFill>
            </a:endParaRPr>
          </a:p>
          <a:p>
            <a:pPr fontAlgn="ctr"/>
            <a:r>
              <a:rPr lang="en-US" sz="1200" b="1" u="sng">
                <a:solidFill>
                  <a:schemeClr val="tx1"/>
                </a:solidFill>
              </a:rPr>
              <a:t>Bateman et al.</a:t>
            </a:r>
            <a:r>
              <a:rPr lang="en-US" sz="1200" b="1" u="sng" baseline="30000">
                <a:solidFill>
                  <a:schemeClr val="tx1"/>
                </a:solidFill>
              </a:rPr>
              <a:t>6</a:t>
            </a:r>
            <a:r>
              <a:rPr lang="en-US" sz="1200" b="1" u="sng">
                <a:solidFill>
                  <a:schemeClr val="tx1"/>
                </a:solidFill>
              </a:rPr>
              <a:t> (SYGMA 2)</a:t>
            </a:r>
          </a:p>
          <a:p>
            <a:pPr fontAlgn="ctr"/>
            <a:endParaRPr lang="en-US" sz="1200">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Study type: </a:t>
            </a:r>
            <a:r>
              <a:rPr lang="en-US" sz="1200" err="1">
                <a:solidFill>
                  <a:schemeClr val="tx1"/>
                </a:solidFill>
              </a:rPr>
              <a:t>Randomised</a:t>
            </a:r>
            <a:r>
              <a:rPr lang="en-US" sz="1200">
                <a:solidFill>
                  <a:schemeClr val="tx1"/>
                </a:solidFill>
              </a:rPr>
              <a:t> clinical trial </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Definition of exacerbation: </a:t>
            </a:r>
            <a:r>
              <a:rPr lang="en-US" sz="1200">
                <a:solidFill>
                  <a:schemeClr val="tx1"/>
                </a:solidFill>
              </a:rPr>
              <a:t>Severe exacerbation: ≥3 days OCS use, hospitalisation or ED visit</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Total number of patients: </a:t>
            </a:r>
            <a:r>
              <a:rPr lang="en-US" sz="1200">
                <a:solidFill>
                  <a:schemeClr val="tx1"/>
                </a:solidFill>
              </a:rPr>
              <a:t>4176</a:t>
            </a:r>
            <a:endParaRPr lang="en-US" sz="1200" b="1">
              <a:solidFill>
                <a:schemeClr val="tx1"/>
              </a:solidFill>
            </a:endParaRPr>
          </a:p>
          <a:p>
            <a:pPr marL="0" marR="0" lvl="0" indent="0" algn="l" defTabSz="457200" rtl="0" eaLnBrk="1" fontAlgn="ctr" latinLnBrk="0" hangingPunct="1">
              <a:lnSpc>
                <a:spcPct val="100000"/>
              </a:lnSpc>
              <a:spcBef>
                <a:spcPts val="0"/>
              </a:spcBef>
              <a:spcAft>
                <a:spcPts val="0"/>
              </a:spcAft>
              <a:buClrTx/>
              <a:buSzTx/>
              <a:buFontTx/>
              <a:buNone/>
              <a:tabLst/>
              <a:defRPr/>
            </a:pPr>
            <a:r>
              <a:rPr lang="en-US" sz="1200" b="1">
                <a:solidFill>
                  <a:schemeClr val="tx1"/>
                </a:solidFill>
              </a:rPr>
              <a:t>% experiencing an exacerbation within previous 12 months: </a:t>
            </a:r>
            <a:r>
              <a:rPr lang="en-US" sz="1200" b="0">
                <a:solidFill>
                  <a:schemeClr val="tx1"/>
                </a:solidFill>
              </a:rPr>
              <a:t>22</a:t>
            </a:r>
            <a:endParaRPr lang="en-GB" sz="1200" b="0">
              <a:solidFill>
                <a:schemeClr val="tx1"/>
              </a:solidFill>
            </a:endParaRPr>
          </a:p>
          <a:p>
            <a:endParaRPr lang="en-US" sz="1200">
              <a:solidFill>
                <a:schemeClr val="tx1"/>
              </a:solidFill>
              <a:sym typeface="Symbol" panose="05050102010706020507" pitchFamily="18" charset="2"/>
            </a:endParaRPr>
          </a:p>
          <a:p>
            <a:pPr marL="228600" indent="-228600">
              <a:buAutoNum type="arabicPeriod"/>
            </a:pPr>
            <a:endParaRPr lang="en-US" altLang="en-US" sz="1200">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a:solidFill>
                  <a:schemeClr val="tx1"/>
                </a:solidFill>
              </a:rPr>
              <a:t>Full references:</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lang="en-GB" altLang="en-US" sz="1200">
                <a:solidFill>
                  <a:schemeClr val="tx1"/>
                </a:solidFill>
              </a:rPr>
              <a:t>Bloom CI, Nissen F, Douglas IJ, Smeeth L, Cullinan P, Quint JK. Exacerbation risk and characterisation of the UK's asthma population from infants to old age. </a:t>
            </a:r>
            <a:r>
              <a:rPr lang="en-GB" altLang="en-US" sz="1200" i="1">
                <a:solidFill>
                  <a:schemeClr val="tx1"/>
                </a:solidFill>
              </a:rPr>
              <a:t>Thorax</a:t>
            </a:r>
            <a:r>
              <a:rPr lang="en-GB" altLang="en-US" sz="1200">
                <a:solidFill>
                  <a:schemeClr val="tx1"/>
                </a:solidFill>
              </a:rPr>
              <a:t>. 2018;73:313-320.</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lang="en-US" altLang="en-US" sz="1200">
                <a:solidFill>
                  <a:schemeClr val="tx1"/>
                </a:solidFill>
              </a:rPr>
              <a:t>O’Byrne PM, Barnes PJ, Rodriguez-Roisin R, </a:t>
            </a:r>
            <a:r>
              <a:rPr lang="en-US" altLang="en-US" sz="1200" err="1">
                <a:solidFill>
                  <a:schemeClr val="tx1"/>
                </a:solidFill>
              </a:rPr>
              <a:t>Runnerstrom</a:t>
            </a:r>
            <a:r>
              <a:rPr lang="en-US" altLang="en-US" sz="1200">
                <a:solidFill>
                  <a:schemeClr val="tx1"/>
                </a:solidFill>
              </a:rPr>
              <a:t> E, Sandstrom T, </a:t>
            </a:r>
            <a:r>
              <a:rPr lang="en-US" altLang="en-US" sz="1200" err="1">
                <a:solidFill>
                  <a:schemeClr val="tx1"/>
                </a:solidFill>
              </a:rPr>
              <a:t>Svensson</a:t>
            </a:r>
            <a:r>
              <a:rPr lang="en-US" altLang="en-US" sz="1200">
                <a:solidFill>
                  <a:schemeClr val="tx1"/>
                </a:solidFill>
              </a:rPr>
              <a:t> K, </a:t>
            </a:r>
            <a:r>
              <a:rPr lang="en-US" altLang="en-US" sz="1200" err="1">
                <a:solidFill>
                  <a:schemeClr val="tx1"/>
                </a:solidFill>
              </a:rPr>
              <a:t>Tattersfield</a:t>
            </a:r>
            <a:r>
              <a:rPr lang="en-US" altLang="en-US" sz="1200">
                <a:solidFill>
                  <a:schemeClr val="tx1"/>
                </a:solidFill>
              </a:rPr>
              <a:t> A. </a:t>
            </a:r>
            <a:r>
              <a:rPr lang="en-GB" altLang="en-US" sz="1200">
                <a:solidFill>
                  <a:schemeClr val="tx1"/>
                </a:solidFill>
              </a:rPr>
              <a:t>Low dose inhaled budesonide and formoterol in mild persistent asthma: the OPTIMA randomized trial. </a:t>
            </a:r>
            <a:r>
              <a:rPr lang="en-US" altLang="en-US" sz="1200" i="1">
                <a:solidFill>
                  <a:schemeClr val="tx1"/>
                </a:solidFill>
              </a:rPr>
              <a:t>Am J Resp </a:t>
            </a:r>
            <a:r>
              <a:rPr lang="en-US" altLang="en-US" sz="1200" i="1" err="1">
                <a:solidFill>
                  <a:schemeClr val="tx1"/>
                </a:solidFill>
              </a:rPr>
              <a:t>Crit</a:t>
            </a:r>
            <a:r>
              <a:rPr lang="en-US" altLang="en-US" sz="1200" i="1">
                <a:solidFill>
                  <a:schemeClr val="tx1"/>
                </a:solidFill>
              </a:rPr>
              <a:t> Care Med. </a:t>
            </a:r>
            <a:r>
              <a:rPr lang="en-US" altLang="en-US" sz="1200">
                <a:solidFill>
                  <a:schemeClr val="tx1"/>
                </a:solidFill>
              </a:rPr>
              <a:t>2001;164:1392-1397.</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lang="en-US" altLang="en-US" sz="1200">
                <a:solidFill>
                  <a:schemeClr val="tx1"/>
                </a:solidFill>
              </a:rPr>
              <a:t>Price D, </a:t>
            </a:r>
            <a:r>
              <a:rPr lang="de-DE" altLang="en-US" sz="1200">
                <a:solidFill>
                  <a:schemeClr val="tx1"/>
                </a:solidFill>
              </a:rPr>
              <a:t>Fletcher M, van der Molen T</a:t>
            </a:r>
            <a:r>
              <a:rPr lang="en-US" altLang="en-US" sz="1200">
                <a:solidFill>
                  <a:schemeClr val="tx1"/>
                </a:solidFill>
              </a:rPr>
              <a:t>. </a:t>
            </a:r>
            <a:r>
              <a:rPr lang="en-GB" altLang="en-US" sz="1200">
                <a:solidFill>
                  <a:schemeClr val="tx1"/>
                </a:solidFill>
              </a:rPr>
              <a:t>Asthma control and management in 8,000 European patients: the </a:t>
            </a:r>
            <a:r>
              <a:rPr lang="en-GB" altLang="en-US" sz="1200" err="1">
                <a:solidFill>
                  <a:schemeClr val="tx1"/>
                </a:solidFill>
              </a:rPr>
              <a:t>REcognise</a:t>
            </a:r>
            <a:r>
              <a:rPr lang="en-GB" altLang="en-US" sz="1200">
                <a:solidFill>
                  <a:schemeClr val="tx1"/>
                </a:solidFill>
              </a:rPr>
              <a:t> Asthma and </a:t>
            </a:r>
            <a:r>
              <a:rPr lang="en-GB" altLang="en-US" sz="1200" err="1">
                <a:solidFill>
                  <a:schemeClr val="tx1"/>
                </a:solidFill>
              </a:rPr>
              <a:t>LInk</a:t>
            </a:r>
            <a:r>
              <a:rPr lang="en-GB" altLang="en-US" sz="1200">
                <a:solidFill>
                  <a:schemeClr val="tx1"/>
                </a:solidFill>
              </a:rPr>
              <a:t> to Symptoms and Experience (REALISE) survey. </a:t>
            </a:r>
            <a:r>
              <a:rPr lang="en-US" altLang="en-US" sz="1200" i="1">
                <a:solidFill>
                  <a:schemeClr val="tx1"/>
                </a:solidFill>
              </a:rPr>
              <a:t>NPJ Prim Care Resp Med. </a:t>
            </a:r>
            <a:r>
              <a:rPr lang="en-US" altLang="en-US" sz="1200">
                <a:solidFill>
                  <a:schemeClr val="tx1"/>
                </a:solidFill>
              </a:rPr>
              <a:t>2014;24:14009.</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lang="en-US" altLang="en-US" sz="1200" err="1">
                <a:solidFill>
                  <a:schemeClr val="tx1"/>
                </a:solidFill>
              </a:rPr>
              <a:t>Suruki</a:t>
            </a:r>
            <a:r>
              <a:rPr lang="en-US" altLang="en-US" sz="1200">
                <a:solidFill>
                  <a:schemeClr val="tx1"/>
                </a:solidFill>
              </a:rPr>
              <a:t> RY, </a:t>
            </a:r>
            <a:r>
              <a:rPr lang="en-GB" altLang="en-US" sz="1200">
                <a:solidFill>
                  <a:schemeClr val="tx1"/>
                </a:solidFill>
              </a:rPr>
              <a:t>Daugherty JB, </a:t>
            </a:r>
            <a:r>
              <a:rPr lang="en-GB" altLang="en-US" sz="1200" err="1">
                <a:solidFill>
                  <a:schemeClr val="tx1"/>
                </a:solidFill>
              </a:rPr>
              <a:t>Boudiaf</a:t>
            </a:r>
            <a:r>
              <a:rPr lang="en-GB" altLang="en-US" sz="1200">
                <a:solidFill>
                  <a:schemeClr val="tx1"/>
                </a:solidFill>
              </a:rPr>
              <a:t> N, Albers FC</a:t>
            </a:r>
            <a:r>
              <a:rPr lang="en-US" altLang="en-US" sz="1200">
                <a:solidFill>
                  <a:schemeClr val="tx1"/>
                </a:solidFill>
              </a:rPr>
              <a:t>. </a:t>
            </a:r>
            <a:r>
              <a:rPr lang="en-GB" altLang="en-US" sz="1200">
                <a:solidFill>
                  <a:schemeClr val="tx1"/>
                </a:solidFill>
              </a:rPr>
              <a:t>The frequency of asthma exacerbations and healthcare utilization in patients with asthma from the UK and USA. </a:t>
            </a:r>
            <a:r>
              <a:rPr lang="en-US" altLang="en-US" sz="1200" i="1">
                <a:solidFill>
                  <a:schemeClr val="tx1"/>
                </a:solidFill>
              </a:rPr>
              <a:t>BMC </a:t>
            </a:r>
            <a:r>
              <a:rPr lang="en-US" altLang="en-US" sz="1200" i="1" err="1">
                <a:solidFill>
                  <a:schemeClr val="tx1"/>
                </a:solidFill>
              </a:rPr>
              <a:t>Pulm</a:t>
            </a:r>
            <a:r>
              <a:rPr lang="en-US" altLang="en-US" sz="1200" i="1">
                <a:solidFill>
                  <a:schemeClr val="tx1"/>
                </a:solidFill>
              </a:rPr>
              <a:t> Med. </a:t>
            </a:r>
            <a:r>
              <a:rPr lang="en-US" altLang="en-US" sz="1200">
                <a:solidFill>
                  <a:schemeClr val="tx1"/>
                </a:solidFill>
              </a:rPr>
              <a:t>2017;17:74.</a:t>
            </a:r>
          </a:p>
          <a:p>
            <a:pPr marL="228600" indent="-228600">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O’Byrne PM, FitzGerald JM, Bateman ED,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Ivanov S, </a:t>
            </a:r>
            <a:r>
              <a:rPr lang="en-GB" sz="1200" kern="1200" err="1">
                <a:solidFill>
                  <a:schemeClr val="tx1"/>
                </a:solidFill>
                <a:effectLst/>
                <a:latin typeface="Arial" panose="020B0604020202020204" pitchFamily="34" charset="0"/>
                <a:ea typeface="+mn-ea"/>
                <a:cs typeface="Arial" panose="020B0604020202020204" pitchFamily="34" charset="0"/>
              </a:rPr>
              <a:t>Reddel</a:t>
            </a:r>
            <a:r>
              <a:rPr lang="en-GB" sz="1200" kern="1200">
                <a:solidFill>
                  <a:schemeClr val="tx1"/>
                </a:solidFill>
                <a:effectLst/>
                <a:latin typeface="Arial" panose="020B0604020202020204" pitchFamily="34" charset="0"/>
                <a:ea typeface="+mn-ea"/>
                <a:cs typeface="Arial" panose="020B0604020202020204" pitchFamily="34" charset="0"/>
              </a:rPr>
              <a:t> HK. Inhaled Combined Budesonide-Formoterol as Needed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2018;378:1865-1876.</a:t>
            </a:r>
          </a:p>
          <a:p>
            <a:pPr marL="228600" indent="-228600">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Bateman </a:t>
            </a:r>
            <a:r>
              <a:rPr lang="en-GB" sz="1200" kern="1200" err="1">
                <a:solidFill>
                  <a:schemeClr val="tx1"/>
                </a:solidFill>
                <a:effectLst/>
                <a:latin typeface="Arial" panose="020B0604020202020204" pitchFamily="34" charset="0"/>
                <a:ea typeface="+mn-ea"/>
                <a:cs typeface="Arial" panose="020B0604020202020204" pitchFamily="34" charset="0"/>
              </a:rPr>
              <a:t>ED,Reddel</a:t>
            </a:r>
            <a:r>
              <a:rPr lang="en-GB" sz="1200" kern="1200">
                <a:solidFill>
                  <a:schemeClr val="tx1"/>
                </a:solidFill>
                <a:effectLst/>
                <a:latin typeface="Arial" panose="020B0604020202020204" pitchFamily="34" charset="0"/>
                <a:ea typeface="+mn-ea"/>
                <a:cs typeface="Arial" panose="020B0604020202020204" pitchFamily="34" charset="0"/>
              </a:rPr>
              <a:t> HK, O’Byrne PM, Barnes PJ, Zhong N, Keen C, </a:t>
            </a:r>
            <a:r>
              <a:rPr lang="en-GB" sz="1200" kern="1200" err="1">
                <a:solidFill>
                  <a:schemeClr val="tx1"/>
                </a:solidFill>
                <a:effectLst/>
                <a:latin typeface="Arial" panose="020B0604020202020204" pitchFamily="34" charset="0"/>
                <a:ea typeface="+mn-ea"/>
                <a:cs typeface="Arial" panose="020B0604020202020204" pitchFamily="34" charset="0"/>
              </a:rPr>
              <a:t>Jorup</a:t>
            </a:r>
            <a:r>
              <a:rPr lang="en-GB" sz="1200" kern="1200">
                <a:solidFill>
                  <a:schemeClr val="tx1"/>
                </a:solidFill>
                <a:effectLst/>
                <a:latin typeface="Arial" panose="020B0604020202020204" pitchFamily="34" charset="0"/>
                <a:ea typeface="+mn-ea"/>
                <a:cs typeface="Arial" panose="020B0604020202020204" pitchFamily="34" charset="0"/>
              </a:rPr>
              <a:t> C, </a:t>
            </a:r>
            <a:r>
              <a:rPr lang="en-GB" sz="1200" kern="1200" err="1">
                <a:solidFill>
                  <a:schemeClr val="tx1"/>
                </a:solidFill>
                <a:effectLst/>
                <a:latin typeface="Arial" panose="020B0604020202020204" pitchFamily="34" charset="0"/>
                <a:ea typeface="+mn-ea"/>
                <a:cs typeface="Arial" panose="020B0604020202020204" pitchFamily="34" charset="0"/>
              </a:rPr>
              <a:t>Lamarca</a:t>
            </a:r>
            <a:r>
              <a:rPr lang="en-GB" sz="1200" kern="1200">
                <a:solidFill>
                  <a:schemeClr val="tx1"/>
                </a:solidFill>
                <a:effectLst/>
                <a:latin typeface="Arial" panose="020B0604020202020204" pitchFamily="34" charset="0"/>
                <a:ea typeface="+mn-ea"/>
                <a:cs typeface="Arial" panose="020B0604020202020204" pitchFamily="34" charset="0"/>
              </a:rPr>
              <a:t> R, </a:t>
            </a:r>
            <a:r>
              <a:rPr lang="en-GB" sz="1200" kern="1200" err="1">
                <a:solidFill>
                  <a:schemeClr val="tx1"/>
                </a:solidFill>
                <a:effectLst/>
                <a:latin typeface="Arial" panose="020B0604020202020204" pitchFamily="34" charset="0"/>
                <a:ea typeface="+mn-ea"/>
                <a:cs typeface="Arial" panose="020B0604020202020204" pitchFamily="34" charset="0"/>
              </a:rPr>
              <a:t>Siwek-Posluszna</a:t>
            </a:r>
            <a:r>
              <a:rPr lang="en-GB" sz="1200" kern="1200">
                <a:solidFill>
                  <a:schemeClr val="tx1"/>
                </a:solidFill>
                <a:effectLst/>
                <a:latin typeface="Arial" panose="020B0604020202020204" pitchFamily="34" charset="0"/>
                <a:ea typeface="+mn-ea"/>
                <a:cs typeface="Arial" panose="020B0604020202020204" pitchFamily="34" charset="0"/>
              </a:rPr>
              <a:t> A, FitzGerald JM. As-Needed Budesonide–Formoterol versus Maintenance Budesonide in Mild Asthma. </a:t>
            </a:r>
            <a:r>
              <a:rPr lang="en-GB" sz="1200" i="1" kern="1200">
                <a:solidFill>
                  <a:schemeClr val="tx1"/>
                </a:solidFill>
                <a:effectLst/>
                <a:latin typeface="Arial" panose="020B0604020202020204" pitchFamily="34" charset="0"/>
                <a:ea typeface="+mn-ea"/>
                <a:cs typeface="Arial" panose="020B0604020202020204" pitchFamily="34" charset="0"/>
              </a:rPr>
              <a:t>N </a:t>
            </a:r>
            <a:r>
              <a:rPr lang="en-GB" sz="1200" i="1" kern="1200" err="1">
                <a:solidFill>
                  <a:schemeClr val="tx1"/>
                </a:solidFill>
                <a:effectLst/>
                <a:latin typeface="Arial" panose="020B0604020202020204" pitchFamily="34" charset="0"/>
                <a:ea typeface="+mn-ea"/>
                <a:cs typeface="Arial" panose="020B0604020202020204" pitchFamily="34" charset="0"/>
              </a:rPr>
              <a:t>Engl</a:t>
            </a:r>
            <a:r>
              <a:rPr lang="en-GB" sz="1200" i="1" kern="1200">
                <a:solidFill>
                  <a:schemeClr val="tx1"/>
                </a:solidFill>
                <a:effectLst/>
                <a:latin typeface="Arial" panose="020B0604020202020204" pitchFamily="34" charset="0"/>
                <a:ea typeface="+mn-ea"/>
                <a:cs typeface="Arial" panose="020B0604020202020204" pitchFamily="34" charset="0"/>
              </a:rPr>
              <a:t> J Med. </a:t>
            </a:r>
            <a:r>
              <a:rPr lang="en-GB" sz="1200" kern="1200">
                <a:solidFill>
                  <a:schemeClr val="tx1"/>
                </a:solidFill>
                <a:effectLst/>
                <a:latin typeface="Arial" panose="020B0604020202020204" pitchFamily="34" charset="0"/>
                <a:ea typeface="+mn-ea"/>
                <a:cs typeface="Arial" panose="020B0604020202020204" pitchFamily="34" charset="0"/>
              </a:rPr>
              <a:t>2018;378:1877-1887.</a:t>
            </a:r>
          </a:p>
          <a:p>
            <a:pPr marL="228600" indent="-228600">
              <a:buAutoNum type="arabicPeriod"/>
            </a:pPr>
            <a:endParaRPr lang="en-US" altLang="en-US" sz="1200">
              <a:solidFill>
                <a:schemeClr val="tx1"/>
              </a:solidFill>
            </a:endParaRPr>
          </a:p>
        </p:txBody>
      </p:sp>
      <p:sp>
        <p:nvSpPr>
          <p:cNvPr id="4" name="Slide Number Placeholder 3"/>
          <p:cNvSpPr>
            <a:spLocks noGrp="1"/>
          </p:cNvSpPr>
          <p:nvPr>
            <p:ph type="sldNum" sz="quarter" idx="5"/>
          </p:nvPr>
        </p:nvSpPr>
        <p:spPr/>
        <p:txBody>
          <a:bodyPr/>
          <a:lstStyle/>
          <a:p>
            <a:pPr defTabSz="947758">
              <a:defRPr/>
            </a:pPr>
            <a:fld id="{6CC04D30-F281-4F90-A4E7-C548C6515F00}" type="slidenum">
              <a:rPr lang="en-GB">
                <a:solidFill>
                  <a:prstClr val="black"/>
                </a:solidFill>
                <a:latin typeface="Calibri" panose="020F0502020204030204"/>
              </a:rPr>
              <a:pPr defTabSz="947758">
                <a:defRPr/>
              </a:pPr>
              <a:t>6</a:t>
            </a:fld>
            <a:endParaRPr lang="en-GB">
              <a:solidFill>
                <a:prstClr val="black"/>
              </a:solidFill>
              <a:latin typeface="Calibri" panose="020F0502020204030204"/>
            </a:endParaRPr>
          </a:p>
        </p:txBody>
      </p:sp>
    </p:spTree>
    <p:extLst>
      <p:ext uri="{BB962C8B-B14F-4D97-AF65-F5344CB8AC3E}">
        <p14:creationId xmlns:p14="http://schemas.microsoft.com/office/powerpoint/2010/main" val="3705605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solidFill>
                  <a:schemeClr val="tx1"/>
                </a:solidFill>
              </a:rPr>
              <a:t>Key points:</a:t>
            </a:r>
          </a:p>
          <a:p>
            <a:pPr marL="177705" indent="-177705">
              <a:buFont typeface="Arial" panose="020B0604020202020204" pitchFamily="34" charset="0"/>
              <a:buChar char="•"/>
            </a:pPr>
            <a:r>
              <a:rPr lang="en-US">
                <a:solidFill>
                  <a:schemeClr val="tx1"/>
                </a:solidFill>
              </a:rPr>
              <a:t>Despite adherence to ICS therapy, patients experience exacerbations</a:t>
            </a:r>
            <a:r>
              <a:rPr lang="en-US" baseline="30000">
                <a:solidFill>
                  <a:schemeClr val="tx1"/>
                </a:solidFill>
              </a:rPr>
              <a:t>1</a:t>
            </a:r>
          </a:p>
          <a:p>
            <a:pPr marL="177705" indent="-177705">
              <a:buFont typeface="Arial" panose="020B0604020202020204" pitchFamily="34" charset="0"/>
              <a:buChar char="•"/>
            </a:pPr>
            <a:r>
              <a:rPr lang="en-US">
                <a:solidFill>
                  <a:schemeClr val="tx1"/>
                </a:solidFill>
              </a:rPr>
              <a:t>In addition, patients with both controlled and uncontrolled asthma (as defined by GINA) experience exacerbations</a:t>
            </a:r>
            <a:r>
              <a:rPr lang="en-US" baseline="30000">
                <a:solidFill>
                  <a:schemeClr val="tx1"/>
                </a:solidFill>
              </a:rPr>
              <a:t>2</a:t>
            </a:r>
            <a:r>
              <a:rPr lang="en-US">
                <a:solidFill>
                  <a:schemeClr val="tx1"/>
                </a:solidFill>
              </a:rPr>
              <a:t> </a:t>
            </a:r>
          </a:p>
          <a:p>
            <a:endParaRPr lang="en-US" b="1">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a:solidFill>
                  <a:schemeClr val="tx1"/>
                </a:solidFill>
              </a:rPr>
              <a:t>Full references:</a:t>
            </a:r>
          </a:p>
          <a:p>
            <a:pPr marL="228600" indent="-228600">
              <a:buFont typeface="+mj-lt"/>
              <a:buAutoNum type="arabicPeriod"/>
            </a:pPr>
            <a:r>
              <a:rPr lang="en-GB" err="1">
                <a:solidFill>
                  <a:schemeClr val="tx1"/>
                </a:solidFill>
              </a:rPr>
              <a:t>Papi</a:t>
            </a:r>
            <a:r>
              <a:rPr lang="en-GB">
                <a:solidFill>
                  <a:schemeClr val="tx1"/>
                </a:solidFill>
              </a:rPr>
              <a:t> A, Ryan D, Soriano JB, </a:t>
            </a:r>
            <a:r>
              <a:rPr lang="en-GB" err="1">
                <a:solidFill>
                  <a:schemeClr val="tx1"/>
                </a:solidFill>
              </a:rPr>
              <a:t>Chrystyn</a:t>
            </a:r>
            <a:r>
              <a:rPr lang="en-GB">
                <a:solidFill>
                  <a:schemeClr val="tx1"/>
                </a:solidFill>
              </a:rPr>
              <a:t> H, </a:t>
            </a:r>
            <a:r>
              <a:rPr lang="en-GB" err="1">
                <a:solidFill>
                  <a:schemeClr val="tx1"/>
                </a:solidFill>
              </a:rPr>
              <a:t>Bjermer</a:t>
            </a:r>
            <a:r>
              <a:rPr lang="en-GB">
                <a:solidFill>
                  <a:schemeClr val="tx1"/>
                </a:solidFill>
              </a:rPr>
              <a:t> L, Rodríguez-Roisin R, </a:t>
            </a:r>
            <a:r>
              <a:rPr lang="en-GB" err="1">
                <a:solidFill>
                  <a:schemeClr val="tx1"/>
                </a:solidFill>
              </a:rPr>
              <a:t>Dolovich</a:t>
            </a:r>
            <a:r>
              <a:rPr lang="en-GB">
                <a:solidFill>
                  <a:schemeClr val="tx1"/>
                </a:solidFill>
              </a:rPr>
              <a:t> MB, Harris M, Wood L, </a:t>
            </a:r>
            <a:r>
              <a:rPr lang="en-GB" err="1">
                <a:solidFill>
                  <a:schemeClr val="tx1"/>
                </a:solidFill>
              </a:rPr>
              <a:t>Batsiou</a:t>
            </a:r>
            <a:r>
              <a:rPr lang="en-GB">
                <a:solidFill>
                  <a:schemeClr val="tx1"/>
                </a:solidFill>
              </a:rPr>
              <a:t> M, Thornhill SI, Price DB. Relationship of Inhaled Corticosteroid Adherence to Asthma Exacerbations in Patients with Moderate-to-Severe Asthma. </a:t>
            </a:r>
            <a:r>
              <a:rPr lang="en-GB" i="1">
                <a:solidFill>
                  <a:schemeClr val="tx1"/>
                </a:solidFill>
              </a:rPr>
              <a:t>J Allergy Clin Immunol </a:t>
            </a:r>
            <a:r>
              <a:rPr lang="en-GB" i="1" err="1">
                <a:solidFill>
                  <a:schemeClr val="tx1"/>
                </a:solidFill>
              </a:rPr>
              <a:t>Pract</a:t>
            </a:r>
            <a:r>
              <a:rPr lang="en-GB" i="1">
                <a:solidFill>
                  <a:schemeClr val="tx1"/>
                </a:solidFill>
              </a:rPr>
              <a:t>.</a:t>
            </a:r>
            <a:r>
              <a:rPr lang="en-GB">
                <a:solidFill>
                  <a:schemeClr val="tx1"/>
                </a:solidFill>
              </a:rPr>
              <a:t> 2018;6:1989-1998.</a:t>
            </a:r>
          </a:p>
          <a:p>
            <a:pPr marL="228600" indent="-228600">
              <a:buFont typeface="+mj-lt"/>
              <a:buAutoNum type="arabicPeriod"/>
            </a:pPr>
            <a:r>
              <a:rPr lang="en-GB">
                <a:solidFill>
                  <a:schemeClr val="tx1"/>
                </a:solidFill>
                <a:latin typeface="Arial"/>
              </a:rPr>
              <a:t>Price D, </a:t>
            </a:r>
            <a:r>
              <a:rPr lang="de-DE">
                <a:solidFill>
                  <a:schemeClr val="tx1"/>
                </a:solidFill>
                <a:latin typeface="Arial"/>
              </a:rPr>
              <a:t>Fletcher M, van der Molen T</a:t>
            </a:r>
            <a:r>
              <a:rPr lang="en-GB">
                <a:solidFill>
                  <a:schemeClr val="tx1"/>
                </a:solidFill>
                <a:latin typeface="Arial"/>
              </a:rPr>
              <a:t>. Asthma control and management in 8,000 European patients: the </a:t>
            </a:r>
            <a:r>
              <a:rPr lang="en-GB" err="1">
                <a:solidFill>
                  <a:schemeClr val="tx1"/>
                </a:solidFill>
                <a:latin typeface="Arial"/>
              </a:rPr>
              <a:t>REcognise</a:t>
            </a:r>
            <a:r>
              <a:rPr lang="en-GB">
                <a:solidFill>
                  <a:schemeClr val="tx1"/>
                </a:solidFill>
                <a:latin typeface="Arial"/>
              </a:rPr>
              <a:t> Asthma and </a:t>
            </a:r>
            <a:r>
              <a:rPr lang="en-GB" err="1">
                <a:solidFill>
                  <a:schemeClr val="tx1"/>
                </a:solidFill>
                <a:latin typeface="Arial"/>
              </a:rPr>
              <a:t>LInk</a:t>
            </a:r>
            <a:r>
              <a:rPr lang="en-GB">
                <a:solidFill>
                  <a:schemeClr val="tx1"/>
                </a:solidFill>
                <a:latin typeface="Arial"/>
              </a:rPr>
              <a:t> to Symptoms and Experience (REALISE) survey. </a:t>
            </a:r>
            <a:r>
              <a:rPr lang="en-US" i="1">
                <a:solidFill>
                  <a:schemeClr val="tx1"/>
                </a:solidFill>
                <a:latin typeface="Arial"/>
              </a:rPr>
              <a:t>NPJ Prim Care Respir Med. </a:t>
            </a:r>
            <a:r>
              <a:rPr lang="en-US">
                <a:solidFill>
                  <a:schemeClr val="tx1"/>
                </a:solidFill>
                <a:latin typeface="Arial"/>
              </a:rPr>
              <a:t>2014;24:14009.</a:t>
            </a:r>
          </a:p>
          <a:p>
            <a:pPr marL="236940" indent="-236940">
              <a:buAutoNum type="arabicPeriod"/>
            </a:pPr>
            <a:endParaRPr lang="en-US" b="1">
              <a:solidFill>
                <a:schemeClr val="tx1"/>
              </a:solidFill>
            </a:endParaRPr>
          </a:p>
        </p:txBody>
      </p:sp>
      <p:sp>
        <p:nvSpPr>
          <p:cNvPr id="4" name="Slide Number Placeholder 3"/>
          <p:cNvSpPr>
            <a:spLocks noGrp="1"/>
          </p:cNvSpPr>
          <p:nvPr>
            <p:ph type="sldNum" sz="quarter" idx="5"/>
          </p:nvPr>
        </p:nvSpPr>
        <p:spPr/>
        <p:txBody>
          <a:bodyPr/>
          <a:lstStyle/>
          <a:p>
            <a:pPr defTabSz="947758">
              <a:defRPr/>
            </a:pPr>
            <a:fld id="{34C189A6-9AA2-304C-A01C-4640F4659122}" type="slidenum">
              <a:rPr lang="en-US">
                <a:solidFill>
                  <a:prstClr val="black"/>
                </a:solidFill>
                <a:latin typeface="Calibri" panose="020F0502020204030204"/>
              </a:rPr>
              <a:pPr defTabSz="947758">
                <a:defRPr/>
              </a:pPr>
              <a:t>7</a:t>
            </a:fld>
            <a:endParaRPr lang="en-US">
              <a:solidFill>
                <a:prstClr val="black"/>
              </a:solidFill>
              <a:latin typeface="Calibri" panose="020F0502020204030204"/>
            </a:endParaRPr>
          </a:p>
        </p:txBody>
      </p:sp>
    </p:spTree>
    <p:extLst>
      <p:ext uri="{BB962C8B-B14F-4D97-AF65-F5344CB8AC3E}">
        <p14:creationId xmlns:p14="http://schemas.microsoft.com/office/powerpoint/2010/main" val="1740805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1">
                <a:solidFill>
                  <a:schemeClr val="tx1"/>
                </a:solidFill>
              </a:rPr>
              <a:t>Version 1 (Local guidelines do not recommend SABA only)</a:t>
            </a:r>
          </a:p>
          <a:p>
            <a:pPr marL="177705" indent="-177705" defTabSz="468770">
              <a:buFont typeface="Arial" panose="020B0604020202020204" pitchFamily="34" charset="0"/>
              <a:buChar char="•"/>
              <a:defRPr/>
            </a:pPr>
            <a:r>
              <a:rPr lang="en-GB">
                <a:solidFill>
                  <a:schemeClr val="tx1"/>
                </a:solidFill>
              </a:rPr>
              <a:t>Asthma is caused by airway inflammation;</a:t>
            </a:r>
            <a:r>
              <a:rPr lang="en-GB" baseline="30000">
                <a:solidFill>
                  <a:schemeClr val="tx1"/>
                </a:solidFill>
              </a:rPr>
              <a:t>1</a:t>
            </a:r>
            <a:r>
              <a:rPr lang="en-GB">
                <a:solidFill>
                  <a:schemeClr val="tx1"/>
                </a:solidFill>
              </a:rPr>
              <a:t> local guidelines recommended prescribing SABA monotherapy only as the initial medication for patients with mild asthma</a:t>
            </a:r>
          </a:p>
          <a:p>
            <a:pPr marL="177705" indent="-177705" defTabSz="468770">
              <a:buFont typeface="Arial" panose="020B0604020202020204" pitchFamily="34" charset="0"/>
              <a:buChar char="•"/>
              <a:defRPr/>
            </a:pPr>
            <a:r>
              <a:rPr lang="en-GB">
                <a:solidFill>
                  <a:schemeClr val="tx1"/>
                </a:solidFill>
              </a:rPr>
              <a:t>Recent guidelines do not recommend prescribing SABA monotherapy as needed because SABAs may be able to reduce symptoms, but they do not treat the underlying cause of asthma (inflammation)</a:t>
            </a:r>
            <a:r>
              <a:rPr lang="en-GB" baseline="30000">
                <a:solidFill>
                  <a:schemeClr val="tx1"/>
                </a:solidFill>
              </a:rPr>
              <a:t>2</a:t>
            </a:r>
            <a:endParaRPr lang="en-GB" b="1" i="1">
              <a:solidFill>
                <a:schemeClr val="tx1"/>
              </a:solidFill>
            </a:endParaRPr>
          </a:p>
          <a:p>
            <a:endParaRPr lang="en-GB" b="1" i="1">
              <a:solidFill>
                <a:schemeClr val="tx1"/>
              </a:solidFill>
            </a:endParaRPr>
          </a:p>
          <a:p>
            <a:pPr defTabSz="468770">
              <a:defRPr/>
            </a:pPr>
            <a:r>
              <a:rPr lang="en-GB" b="1" i="1">
                <a:solidFill>
                  <a:schemeClr val="tx1"/>
                </a:solidFill>
              </a:rPr>
              <a:t>Version 2 (Local guidelines recommend SABA only)</a:t>
            </a:r>
          </a:p>
          <a:p>
            <a:r>
              <a:rPr lang="en-GB" b="1">
                <a:solidFill>
                  <a:schemeClr val="tx1"/>
                </a:solidFill>
              </a:rPr>
              <a:t>Local guidelines used on slide face:</a:t>
            </a:r>
          </a:p>
          <a:p>
            <a:pPr marL="177705" indent="-177705">
              <a:buFont typeface="Arial" panose="020B0604020202020204" pitchFamily="34" charset="0"/>
              <a:buChar char="•"/>
            </a:pPr>
            <a:r>
              <a:rPr lang="en-GB">
                <a:solidFill>
                  <a:schemeClr val="tx1"/>
                </a:solidFill>
              </a:rPr>
              <a:t>Asthma is caused by airway inflammation;</a:t>
            </a:r>
            <a:r>
              <a:rPr lang="en-GB" baseline="30000">
                <a:solidFill>
                  <a:schemeClr val="tx1"/>
                </a:solidFill>
              </a:rPr>
              <a:t>1</a:t>
            </a:r>
            <a:r>
              <a:rPr lang="en-GB">
                <a:solidFill>
                  <a:schemeClr val="tx1"/>
                </a:solidFill>
              </a:rPr>
              <a:t> local guidelines recommend prescribing SABA monotherapy only as the initial medication for patients with mild asthma</a:t>
            </a:r>
            <a:endParaRPr lang="en-GB" baseline="30000">
              <a:solidFill>
                <a:schemeClr val="tx1"/>
              </a:solidFill>
            </a:endParaRPr>
          </a:p>
          <a:p>
            <a:pPr marL="177705" indent="-177705">
              <a:buFont typeface="Arial" panose="020B0604020202020204" pitchFamily="34" charset="0"/>
              <a:buChar char="•"/>
            </a:pPr>
            <a:r>
              <a:rPr lang="en-GB">
                <a:solidFill>
                  <a:schemeClr val="tx1"/>
                </a:solidFill>
              </a:rPr>
              <a:t>SABAs may be able to reduce symptoms, but they do not treat the underlying cause of asthma (inflammation)</a:t>
            </a:r>
            <a:r>
              <a:rPr lang="en-GB" baseline="30000">
                <a:solidFill>
                  <a:schemeClr val="tx1"/>
                </a:solidFill>
              </a:rPr>
              <a:t>2</a:t>
            </a:r>
          </a:p>
          <a:p>
            <a:pPr defTabSz="468770">
              <a:defRPr/>
            </a:pPr>
            <a:r>
              <a:rPr lang="en-GB" b="1">
                <a:solidFill>
                  <a:schemeClr val="tx1"/>
                </a:solidFill>
              </a:rPr>
              <a:t>GINA 2018 guidelines used on slide face:</a:t>
            </a:r>
          </a:p>
          <a:p>
            <a:pPr marL="177705" indent="-177705">
              <a:buFont typeface="Arial" panose="020B0604020202020204" pitchFamily="34" charset="0"/>
              <a:buChar char="•"/>
            </a:pPr>
            <a:r>
              <a:rPr lang="en-GB">
                <a:solidFill>
                  <a:schemeClr val="tx1"/>
                </a:solidFill>
              </a:rPr>
              <a:t>Asthma is caused by airway inflammation;</a:t>
            </a:r>
            <a:r>
              <a:rPr lang="en-GB" baseline="30000">
                <a:solidFill>
                  <a:schemeClr val="tx1"/>
                </a:solidFill>
              </a:rPr>
              <a:t>1</a:t>
            </a:r>
            <a:r>
              <a:rPr lang="en-GB">
                <a:solidFill>
                  <a:schemeClr val="tx1"/>
                </a:solidFill>
              </a:rPr>
              <a:t> GINA recommends prescribing SABA monotherapy only as the initial medication for patients with mild asthma at Step 1 </a:t>
            </a:r>
          </a:p>
          <a:p>
            <a:pPr marL="177705" indent="-177705">
              <a:buFont typeface="Arial" panose="020B0604020202020204" pitchFamily="34" charset="0"/>
              <a:buChar char="•"/>
            </a:pPr>
            <a:r>
              <a:rPr lang="en-GB">
                <a:solidFill>
                  <a:schemeClr val="tx1"/>
                </a:solidFill>
              </a:rPr>
              <a:t>SABAs may be able to reduce symptoms, but they do not treat the underlying cause of asthma (inflammation)</a:t>
            </a:r>
            <a:r>
              <a:rPr lang="en-GB" baseline="30000">
                <a:solidFill>
                  <a:schemeClr val="tx1"/>
                </a:solidFill>
              </a:rPr>
              <a:t>2</a:t>
            </a:r>
            <a:endParaRPr lang="en-GB" b="1">
              <a:solidFill>
                <a:schemeClr val="tx1"/>
              </a:solidFill>
            </a:endParaRPr>
          </a:p>
          <a:p>
            <a:endParaRPr lang="en-GB" b="1">
              <a:solidFill>
                <a:schemeClr val="tx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a:solidFill>
                  <a:schemeClr val="tx1"/>
                </a:solidFill>
              </a:rPr>
              <a:t>Full references:</a:t>
            </a:r>
          </a:p>
          <a:p>
            <a:pPr marL="228600" indent="-228600">
              <a:buFont typeface="+mj-lt"/>
              <a:buAutoNum type="arabicPeriod"/>
            </a:pPr>
            <a:r>
              <a:rPr lang="en-GB">
                <a:solidFill>
                  <a:schemeClr val="tx1"/>
                </a:solidFill>
              </a:rPr>
              <a:t>Global Initiative for Asthma. Global strategy for asthma management and prevention (2018 update). http://www.ginasthma.org. Accessed 12 June 2019.</a:t>
            </a:r>
          </a:p>
          <a:p>
            <a:pPr marL="228600" indent="-228600">
              <a:buFont typeface="+mj-lt"/>
              <a:buAutoNum type="arabicPeriod"/>
            </a:pPr>
            <a:r>
              <a:rPr lang="en-GB" sz="1200" kern="1200">
                <a:solidFill>
                  <a:schemeClr val="tx1"/>
                </a:solidFill>
                <a:effectLst/>
                <a:latin typeface="Arial" panose="020B0604020202020204" pitchFamily="34" charset="0"/>
                <a:ea typeface="+mn-ea"/>
                <a:cs typeface="Arial" panose="020B0604020202020204" pitchFamily="34" charset="0"/>
              </a:rPr>
              <a:t>O’Byrne PM, Jenkins C, Bateman ED. The paradoxes of asthma management: time for a new approach? </a:t>
            </a:r>
            <a:r>
              <a:rPr lang="en-GB" sz="1200" i="1" kern="1200">
                <a:solidFill>
                  <a:schemeClr val="tx1"/>
                </a:solidFill>
                <a:effectLst/>
                <a:latin typeface="Arial" panose="020B0604020202020204" pitchFamily="34" charset="0"/>
                <a:ea typeface="+mn-ea"/>
                <a:cs typeface="Arial" panose="020B0604020202020204" pitchFamily="34" charset="0"/>
              </a:rPr>
              <a:t>Eur Respir J</a:t>
            </a:r>
            <a:r>
              <a:rPr lang="en-GB" sz="1200" kern="1200">
                <a:solidFill>
                  <a:schemeClr val="tx1"/>
                </a:solidFill>
                <a:effectLst/>
                <a:latin typeface="Arial" panose="020B0604020202020204" pitchFamily="34" charset="0"/>
                <a:ea typeface="+mn-ea"/>
                <a:cs typeface="Arial" panose="020B0604020202020204" pitchFamily="34" charset="0"/>
              </a:rPr>
              <a:t>. 2017;50:pii: 1701103.</a:t>
            </a:r>
          </a:p>
          <a:p>
            <a:pPr marL="236940" indent="-236940">
              <a:buAutoNum type="arabicPeriod"/>
            </a:pPr>
            <a:endParaRPr lang="en-GB">
              <a:solidFill>
                <a:schemeClr val="tx1"/>
              </a:solidFill>
            </a:endParaRPr>
          </a:p>
          <a:p>
            <a:endParaRPr lang="en-GB" sz="1100">
              <a:solidFill>
                <a:schemeClr val="tx1"/>
              </a:solidFill>
            </a:endParaRPr>
          </a:p>
        </p:txBody>
      </p:sp>
      <p:sp>
        <p:nvSpPr>
          <p:cNvPr id="4" name="Slide Number Placeholder 3"/>
          <p:cNvSpPr>
            <a:spLocks noGrp="1"/>
          </p:cNvSpPr>
          <p:nvPr>
            <p:ph type="sldNum" sz="quarter" idx="5"/>
          </p:nvPr>
        </p:nvSpPr>
        <p:spPr/>
        <p:txBody>
          <a:bodyPr/>
          <a:lstStyle/>
          <a:p>
            <a:fld id="{FAD751AE-7ABC-314D-AFAD-47B860ED6FFE}" type="slidenum">
              <a:rPr lang="en-US" smtClean="0"/>
              <a:pPr/>
              <a:t>8</a:t>
            </a:fld>
            <a:endParaRPr lang="en-US"/>
          </a:p>
        </p:txBody>
      </p:sp>
    </p:spTree>
    <p:extLst>
      <p:ext uri="{BB962C8B-B14F-4D97-AF65-F5344CB8AC3E}">
        <p14:creationId xmlns:p14="http://schemas.microsoft.com/office/powerpoint/2010/main" val="3391756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7540">
              <a:defRPr/>
            </a:pPr>
            <a:r>
              <a:rPr lang="en-GB" b="1">
                <a:solidFill>
                  <a:schemeClr val="tx1"/>
                </a:solidFill>
              </a:rPr>
              <a:t>Key points:</a:t>
            </a:r>
          </a:p>
          <a:p>
            <a:pPr marL="175789" indent="-175789" defTabSz="937540">
              <a:buFont typeface="Arial" panose="020B0604020202020204" pitchFamily="34" charset="0"/>
              <a:buChar char="•"/>
              <a:defRPr/>
            </a:pPr>
            <a:r>
              <a:rPr lang="en-GB">
                <a:solidFill>
                  <a:schemeClr val="tx1"/>
                </a:solidFill>
              </a:rPr>
              <a:t>Asthma is a chronic inflammatory disease; inflammation is central to exacerbations.</a:t>
            </a:r>
            <a:r>
              <a:rPr lang="en-GB" baseline="30000">
                <a:solidFill>
                  <a:schemeClr val="tx1"/>
                </a:solidFill>
              </a:rPr>
              <a:t>1 </a:t>
            </a:r>
            <a:r>
              <a:rPr lang="en-GB">
                <a:solidFill>
                  <a:schemeClr val="tx1"/>
                </a:solidFill>
              </a:rPr>
              <a:t>Exacerbations may occur in patients across the spectrum of disease</a:t>
            </a:r>
            <a:r>
              <a:rPr lang="en-GB" baseline="30000">
                <a:solidFill>
                  <a:schemeClr val="tx1"/>
                </a:solidFill>
              </a:rPr>
              <a:t>2 </a:t>
            </a:r>
          </a:p>
          <a:p>
            <a:pPr marL="175789" indent="-175789" defTabSz="937540">
              <a:buFont typeface="Arial" panose="020B0604020202020204" pitchFamily="34" charset="0"/>
              <a:buChar char="•"/>
              <a:defRPr/>
            </a:pPr>
            <a:r>
              <a:rPr lang="en-GB">
                <a:solidFill>
                  <a:schemeClr val="tx1"/>
                </a:solidFill>
              </a:rPr>
              <a:t>Inflammation has been shown to be a distinctive feature of asthma, from mild allergic asthma to severe asthma, and histopathologic features are similar across the spectrum</a:t>
            </a:r>
            <a:r>
              <a:rPr lang="en-GB" baseline="30000">
                <a:solidFill>
                  <a:schemeClr val="tx1"/>
                </a:solidFill>
              </a:rPr>
              <a:t>3 </a:t>
            </a:r>
          </a:p>
          <a:p>
            <a:pPr marL="175789" indent="-175789" defTabSz="937540">
              <a:buFont typeface="Arial" panose="020B0604020202020204" pitchFamily="34" charset="0"/>
              <a:buChar char="•"/>
              <a:defRPr/>
            </a:pPr>
            <a:r>
              <a:rPr lang="en-GB">
                <a:solidFill>
                  <a:schemeClr val="tx1"/>
                </a:solidFill>
              </a:rPr>
              <a:t>Marked tissue disruption may occur in early asthma</a:t>
            </a:r>
            <a:r>
              <a:rPr lang="en-GB" baseline="30000">
                <a:solidFill>
                  <a:schemeClr val="tx1"/>
                </a:solidFill>
              </a:rPr>
              <a:t>3</a:t>
            </a:r>
          </a:p>
          <a:p>
            <a:pPr marL="175789" indent="-175789" defTabSz="937540">
              <a:buFont typeface="Arial" panose="020B0604020202020204" pitchFamily="34" charset="0"/>
              <a:buChar char="•"/>
              <a:defRPr/>
            </a:pPr>
            <a:r>
              <a:rPr lang="en-GB">
                <a:solidFill>
                  <a:schemeClr val="tx1"/>
                </a:solidFill>
              </a:rPr>
              <a:t>The implications of these findings are that management of asthma should be directed toward resolving this inflammatory process, regardless of disease severity</a:t>
            </a:r>
            <a:r>
              <a:rPr lang="en-GB" baseline="30000">
                <a:solidFill>
                  <a:schemeClr val="tx1"/>
                </a:solidFill>
              </a:rPr>
              <a:t>3 </a:t>
            </a:r>
          </a:p>
          <a:p>
            <a:pPr defTabSz="937540">
              <a:defRPr/>
            </a:pPr>
            <a:endParaRPr lang="en-GB">
              <a:solidFill>
                <a:schemeClr val="tx1"/>
              </a:solidFill>
            </a:endParaRPr>
          </a:p>
          <a:p>
            <a:pPr defTabSz="937540">
              <a:defRPr/>
            </a:pPr>
            <a:r>
              <a:rPr lang="en-GB" b="1">
                <a:solidFill>
                  <a:schemeClr val="tx1"/>
                </a:solidFill>
              </a:rPr>
              <a:t>Full references:</a:t>
            </a:r>
          </a:p>
          <a:p>
            <a:pPr defTabSz="937540">
              <a:defRPr/>
            </a:pPr>
            <a:endParaRPr lang="en-GB" b="1">
              <a:solidFill>
                <a:schemeClr val="tx1"/>
              </a:solidFill>
            </a:endParaRPr>
          </a:p>
          <a:p>
            <a:pPr marL="234385" indent="-234385" defTabSz="937540">
              <a:buFontTx/>
              <a:buAutoNum type="arabicPeriod"/>
              <a:defRPr/>
            </a:pPr>
            <a:r>
              <a:rPr lang="en-GB">
                <a:solidFill>
                  <a:schemeClr val="tx1"/>
                </a:solidFill>
              </a:rPr>
              <a:t>Global Initiative for Asthma. 2019 GINA Report, Global Strategy for Asthma Management and Prevention. http://www.ginasthma.org. Accessed 12 June 2019.</a:t>
            </a:r>
          </a:p>
          <a:p>
            <a:pPr marL="234385" indent="-234385" defTabSz="937540">
              <a:buFontTx/>
              <a:buAutoNum type="arabicPeriod"/>
              <a:defRPr/>
            </a:pPr>
            <a:r>
              <a:rPr lang="en-US" err="1">
                <a:solidFill>
                  <a:schemeClr val="tx1"/>
                </a:solidFill>
              </a:rPr>
              <a:t>Dusser</a:t>
            </a:r>
            <a:r>
              <a:rPr lang="en-US">
                <a:solidFill>
                  <a:schemeClr val="tx1"/>
                </a:solidFill>
              </a:rPr>
              <a:t> D, </a:t>
            </a:r>
            <a:r>
              <a:rPr lang="en-US" err="1">
                <a:solidFill>
                  <a:schemeClr val="tx1"/>
                </a:solidFill>
              </a:rPr>
              <a:t>Montani</a:t>
            </a:r>
            <a:r>
              <a:rPr lang="en-US">
                <a:solidFill>
                  <a:schemeClr val="tx1"/>
                </a:solidFill>
              </a:rPr>
              <a:t> D, </a:t>
            </a:r>
            <a:r>
              <a:rPr lang="en-US" err="1">
                <a:solidFill>
                  <a:schemeClr val="tx1"/>
                </a:solidFill>
              </a:rPr>
              <a:t>Chanez</a:t>
            </a:r>
            <a:r>
              <a:rPr lang="en-US">
                <a:solidFill>
                  <a:schemeClr val="tx1"/>
                </a:solidFill>
              </a:rPr>
              <a:t> P, de </a:t>
            </a:r>
            <a:r>
              <a:rPr lang="en-US" err="1">
                <a:solidFill>
                  <a:schemeClr val="tx1"/>
                </a:solidFill>
              </a:rPr>
              <a:t>Blic</a:t>
            </a:r>
            <a:r>
              <a:rPr lang="en-US">
                <a:solidFill>
                  <a:schemeClr val="tx1"/>
                </a:solidFill>
              </a:rPr>
              <a:t> J, </a:t>
            </a:r>
            <a:r>
              <a:rPr lang="en-US" err="1">
                <a:solidFill>
                  <a:schemeClr val="tx1"/>
                </a:solidFill>
              </a:rPr>
              <a:t>Delacourt</a:t>
            </a:r>
            <a:r>
              <a:rPr lang="en-US">
                <a:solidFill>
                  <a:schemeClr val="tx1"/>
                </a:solidFill>
              </a:rPr>
              <a:t> C, </a:t>
            </a:r>
            <a:r>
              <a:rPr lang="en-US" err="1">
                <a:solidFill>
                  <a:schemeClr val="tx1"/>
                </a:solidFill>
              </a:rPr>
              <a:t>Deschildre</a:t>
            </a:r>
            <a:r>
              <a:rPr lang="en-US">
                <a:solidFill>
                  <a:schemeClr val="tx1"/>
                </a:solidFill>
              </a:rPr>
              <a:t> A, </a:t>
            </a:r>
            <a:r>
              <a:rPr lang="en-US" err="1">
                <a:solidFill>
                  <a:schemeClr val="tx1"/>
                </a:solidFill>
              </a:rPr>
              <a:t>Devillier</a:t>
            </a:r>
            <a:r>
              <a:rPr lang="en-US">
                <a:solidFill>
                  <a:schemeClr val="tx1"/>
                </a:solidFill>
              </a:rPr>
              <a:t> P, Didier A, </a:t>
            </a:r>
            <a:r>
              <a:rPr lang="en-US" err="1">
                <a:solidFill>
                  <a:schemeClr val="tx1"/>
                </a:solidFill>
              </a:rPr>
              <a:t>Leroyer</a:t>
            </a:r>
            <a:r>
              <a:rPr lang="en-US">
                <a:solidFill>
                  <a:schemeClr val="tx1"/>
                </a:solidFill>
              </a:rPr>
              <a:t> C, </a:t>
            </a:r>
            <a:r>
              <a:rPr lang="en-US" err="1">
                <a:solidFill>
                  <a:schemeClr val="tx1"/>
                </a:solidFill>
              </a:rPr>
              <a:t>Marguet</a:t>
            </a:r>
            <a:r>
              <a:rPr lang="en-US">
                <a:solidFill>
                  <a:schemeClr val="tx1"/>
                </a:solidFill>
              </a:rPr>
              <a:t> C, </a:t>
            </a:r>
            <a:r>
              <a:rPr lang="en-US" err="1">
                <a:solidFill>
                  <a:schemeClr val="tx1"/>
                </a:solidFill>
              </a:rPr>
              <a:t>Martinat</a:t>
            </a:r>
            <a:r>
              <a:rPr lang="en-US">
                <a:solidFill>
                  <a:schemeClr val="tx1"/>
                </a:solidFill>
              </a:rPr>
              <a:t> Y, Piquet J, </a:t>
            </a:r>
            <a:r>
              <a:rPr lang="en-US" err="1">
                <a:solidFill>
                  <a:schemeClr val="tx1"/>
                </a:solidFill>
              </a:rPr>
              <a:t>Raherison</a:t>
            </a:r>
            <a:r>
              <a:rPr lang="en-US">
                <a:solidFill>
                  <a:schemeClr val="tx1"/>
                </a:solidFill>
              </a:rPr>
              <a:t> C, </a:t>
            </a:r>
            <a:r>
              <a:rPr lang="en-US" err="1">
                <a:solidFill>
                  <a:schemeClr val="tx1"/>
                </a:solidFill>
              </a:rPr>
              <a:t>Serrier</a:t>
            </a:r>
            <a:r>
              <a:rPr lang="en-US">
                <a:solidFill>
                  <a:schemeClr val="tx1"/>
                </a:solidFill>
              </a:rPr>
              <a:t> P, Tillie-</a:t>
            </a:r>
            <a:r>
              <a:rPr lang="en-US" err="1">
                <a:solidFill>
                  <a:schemeClr val="tx1"/>
                </a:solidFill>
              </a:rPr>
              <a:t>Leblond</a:t>
            </a:r>
            <a:r>
              <a:rPr lang="en-US">
                <a:solidFill>
                  <a:schemeClr val="tx1"/>
                </a:solidFill>
              </a:rPr>
              <a:t> I, </a:t>
            </a:r>
            <a:r>
              <a:rPr lang="en-US" err="1">
                <a:solidFill>
                  <a:schemeClr val="tx1"/>
                </a:solidFill>
              </a:rPr>
              <a:t>Tonnel</a:t>
            </a:r>
            <a:r>
              <a:rPr lang="en-US">
                <a:solidFill>
                  <a:schemeClr val="tx1"/>
                </a:solidFill>
              </a:rPr>
              <a:t> AB, </a:t>
            </a:r>
            <a:r>
              <a:rPr lang="en-US" err="1">
                <a:solidFill>
                  <a:schemeClr val="tx1"/>
                </a:solidFill>
              </a:rPr>
              <a:t>Tunon</a:t>
            </a:r>
            <a:r>
              <a:rPr lang="en-US">
                <a:solidFill>
                  <a:schemeClr val="tx1"/>
                </a:solidFill>
              </a:rPr>
              <a:t> de Lara M, Humbert M. </a:t>
            </a:r>
            <a:r>
              <a:rPr lang="en-GB">
                <a:solidFill>
                  <a:schemeClr val="tx1"/>
                </a:solidFill>
              </a:rPr>
              <a:t>Mild asthma: an expert review on epidemiology, clinical characteristics and treatment recommendations. </a:t>
            </a:r>
            <a:r>
              <a:rPr lang="en-US" i="1">
                <a:solidFill>
                  <a:schemeClr val="tx1"/>
                </a:solidFill>
              </a:rPr>
              <a:t>Allergy </a:t>
            </a:r>
            <a:r>
              <a:rPr lang="en-US">
                <a:solidFill>
                  <a:schemeClr val="tx1"/>
                </a:solidFill>
              </a:rPr>
              <a:t>2007;62:591-604.</a:t>
            </a:r>
          </a:p>
          <a:p>
            <a:pPr marL="234385" marR="0" lvl="0" indent="-234385" algn="l" defTabSz="937540" rtl="0" eaLnBrk="1" fontAlgn="auto" latinLnBrk="0" hangingPunct="1">
              <a:lnSpc>
                <a:spcPct val="100000"/>
              </a:lnSpc>
              <a:spcBef>
                <a:spcPts val="0"/>
              </a:spcBef>
              <a:spcAft>
                <a:spcPts val="0"/>
              </a:spcAft>
              <a:buClrTx/>
              <a:buSzTx/>
              <a:buFontTx/>
              <a:buAutoNum type="arabicPeriod"/>
              <a:tabLst/>
              <a:defRPr/>
            </a:pPr>
            <a:r>
              <a:rPr lang="en-GB">
                <a:solidFill>
                  <a:schemeClr val="tx1"/>
                </a:solidFill>
              </a:rPr>
              <a:t>Beasley R, Burgess C, Crane J, Pearce N, Roche W. Pathology of asthma and its clinical implications. </a:t>
            </a:r>
            <a:r>
              <a:rPr lang="en-GB" i="1">
                <a:solidFill>
                  <a:schemeClr val="tx1"/>
                </a:solidFill>
              </a:rPr>
              <a:t>J Allergy Clin Immunol </a:t>
            </a:r>
            <a:r>
              <a:rPr lang="en-GB">
                <a:solidFill>
                  <a:schemeClr val="tx1"/>
                </a:solidFill>
              </a:rPr>
              <a:t>1993;92:148–154.</a:t>
            </a:r>
          </a:p>
          <a:p>
            <a:pPr marL="171450" indent="-171450" defTabSz="937540">
              <a:buFont typeface="Arial" panose="020B0604020202020204" pitchFamily="34" charset="0"/>
              <a:buChar char="•"/>
              <a:defRPr/>
            </a:pPr>
            <a:endParaRPr lang="en-GB" b="1">
              <a:solidFill>
                <a:schemeClr val="tx1"/>
              </a:solidFill>
            </a:endParaRPr>
          </a:p>
        </p:txBody>
      </p:sp>
      <p:sp>
        <p:nvSpPr>
          <p:cNvPr id="4" name="Slide Number Placeholder 3"/>
          <p:cNvSpPr>
            <a:spLocks noGrp="1"/>
          </p:cNvSpPr>
          <p:nvPr>
            <p:ph type="sldNum" sz="quarter" idx="10"/>
          </p:nvPr>
        </p:nvSpPr>
        <p:spPr/>
        <p:txBody>
          <a:bodyPr/>
          <a:lstStyle/>
          <a:p>
            <a:fld id="{083B60BD-6F31-4EB2-83CB-6FA635826645}" type="slidenum">
              <a:rPr lang="en-GB" smtClean="0"/>
              <a:t>9</a:t>
            </a:fld>
            <a:endParaRPr lang="en-GB"/>
          </a:p>
        </p:txBody>
      </p:sp>
    </p:spTree>
    <p:extLst>
      <p:ext uri="{BB962C8B-B14F-4D97-AF65-F5344CB8AC3E}">
        <p14:creationId xmlns:p14="http://schemas.microsoft.com/office/powerpoint/2010/main" val="20363296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48348" y="894059"/>
            <a:ext cx="8563468" cy="519694"/>
          </a:xfrm>
          <a:prstGeom prst="rect">
            <a:avLst/>
          </a:prstGeom>
        </p:spPr>
        <p:txBody>
          <a:bodyPr vert="horz" anchor="t"/>
          <a:lstStyle>
            <a:lvl1pPr algn="l">
              <a:lnSpc>
                <a:spcPct val="100000"/>
              </a:lnSpc>
              <a:defRPr sz="3000" b="1" baseline="0">
                <a:solidFill>
                  <a:schemeClr val="tx1"/>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20"/>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914628"/>
            <a:ext cx="8856000" cy="2125664"/>
          </a:xfrm>
          <a:prstGeom prst="rect">
            <a:avLst/>
          </a:prstGeom>
        </p:spPr>
      </p:pic>
      <p:sp>
        <p:nvSpPr>
          <p:cNvPr id="10" name="Text Placeholder 29"/>
          <p:cNvSpPr>
            <a:spLocks noGrp="1"/>
          </p:cNvSpPr>
          <p:nvPr>
            <p:ph type="body" sz="quarter" idx="11" hasCustomPrompt="1"/>
          </p:nvPr>
        </p:nvSpPr>
        <p:spPr>
          <a:xfrm>
            <a:off x="254818" y="2438399"/>
            <a:ext cx="8556998" cy="438151"/>
          </a:xfrm>
          <a:prstGeom prst="rect">
            <a:avLst/>
          </a:prstGeom>
        </p:spPr>
        <p:txBody>
          <a:bodyPr vert="horz">
            <a:noAutofit/>
          </a:bodyPr>
          <a:lstStyle>
            <a:lvl1pPr marL="0" indent="0">
              <a:lnSpc>
                <a:spcPct val="100000"/>
              </a:lnSpc>
              <a:spcBef>
                <a:spcPts val="0"/>
              </a:spcBef>
              <a:buNone/>
              <a:defRPr sz="1800" b="1">
                <a:solidFill>
                  <a:schemeClr val="tx1"/>
                </a:solidFill>
                <a:latin typeface="Arial" pitchFamily="34" charset="0"/>
                <a:cs typeface="Arial" pitchFamily="34" charset="0"/>
              </a:defRPr>
            </a:lvl1pPr>
          </a:lstStyle>
          <a:p>
            <a:pPr lvl="0"/>
            <a:r>
              <a:rPr lang="en-GB" noProof="0"/>
              <a:t>Click to add speaker title</a:t>
            </a:r>
          </a:p>
        </p:txBody>
      </p:sp>
    </p:spTree>
    <p:extLst>
      <p:ext uri="{BB962C8B-B14F-4D97-AF65-F5344CB8AC3E}">
        <p14:creationId xmlns:p14="http://schemas.microsoft.com/office/powerpoint/2010/main" val="1670479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212233322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6094" y="64800"/>
            <a:ext cx="8369865" cy="674989"/>
          </a:xfrm>
          <a:prstGeom prst="rect">
            <a:avLst/>
          </a:prstGeom>
        </p:spPr>
        <p:txBody>
          <a:bodyPr/>
          <a:lstStyle/>
          <a:p>
            <a:r>
              <a:rPr lang="en-GB"/>
              <a:t>Click to edit Master title style</a:t>
            </a:r>
            <a:endParaRPr lang="en-US"/>
          </a:p>
        </p:txBody>
      </p:sp>
      <p:sp>
        <p:nvSpPr>
          <p:cNvPr id="6" name="Text Placeholder 20">
            <a:extLst>
              <a:ext uri="{FF2B5EF4-FFF2-40B4-BE49-F238E27FC236}">
                <a16:creationId xmlns:a16="http://schemas.microsoft.com/office/drawing/2014/main" id="{98BC78B5-43A6-4BF4-B89F-DE2DF97DA37C}"/>
              </a:ext>
            </a:extLst>
          </p:cNvPr>
          <p:cNvSpPr>
            <a:spLocks noGrp="1"/>
          </p:cNvSpPr>
          <p:nvPr>
            <p:ph type="body" sz="quarter" idx="11" hasCustomPrompt="1"/>
          </p:nvPr>
        </p:nvSpPr>
        <p:spPr>
          <a:xfrm>
            <a:off x="1" y="4738424"/>
            <a:ext cx="8639861" cy="404993"/>
          </a:xfrm>
          <a:prstGeom prst="rect">
            <a:avLst/>
          </a:prstGeom>
        </p:spPr>
        <p:txBody>
          <a:bodyPr wrap="square" lIns="89999" tIns="46799" rIns="89999" bIns="46799" anchor="b">
            <a:noAutofit/>
          </a:bodyPr>
          <a:lstStyle>
            <a:lvl1pPr marL="0" indent="0" algn="l">
              <a:lnSpc>
                <a:spcPct val="100000"/>
              </a:lnSpc>
              <a:spcBef>
                <a:spcPts val="225"/>
              </a:spcBef>
              <a:spcAft>
                <a:spcPts val="0"/>
              </a:spcAft>
              <a:buNone/>
              <a:defRPr sz="750" b="0">
                <a:solidFill>
                  <a:schemeClr val="tx1"/>
                </a:solidFill>
                <a:latin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233109111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Top text">
    <p:spTree>
      <p:nvGrpSpPr>
        <p:cNvPr id="1" name=""/>
        <p:cNvGrpSpPr/>
        <p:nvPr/>
      </p:nvGrpSpPr>
      <p:grpSpPr>
        <a:xfrm>
          <a:off x="0" y="0"/>
          <a:ext cx="0" cy="0"/>
          <a:chOff x="0" y="0"/>
          <a:chExt cx="0" cy="0"/>
        </a:xfrm>
      </p:grpSpPr>
      <p:sp>
        <p:nvSpPr>
          <p:cNvPr id="2" name="Title 1"/>
          <p:cNvSpPr>
            <a:spLocks noGrp="1"/>
          </p:cNvSpPr>
          <p:nvPr>
            <p:ph type="title"/>
          </p:nvPr>
        </p:nvSpPr>
        <p:spPr>
          <a:xfrm>
            <a:off x="386094" y="64800"/>
            <a:ext cx="8369865" cy="674989"/>
          </a:xfrm>
          <a:prstGeom prst="rect">
            <a:avLst/>
          </a:prstGeom>
        </p:spPr>
        <p:txBody>
          <a:bodyPr wrap="square" lIns="0" tIns="46799" rIns="89999" bIns="46799" anchor="b">
            <a:noAutofit/>
          </a:bodyPr>
          <a:lstStyle>
            <a:lvl1pPr algn="l">
              <a:defRPr sz="2100" b="1" i="0">
                <a:solidFill>
                  <a:srgbClr val="5C5C5C"/>
                </a:solidFill>
                <a:latin typeface="Arial (Headings)"/>
              </a:defRPr>
            </a:lvl1pPr>
          </a:lstStyle>
          <a:p>
            <a:r>
              <a:rPr lang="en-GB"/>
              <a:t>Click to edit Master title style</a:t>
            </a:r>
            <a:endParaRPr lang="en-US"/>
          </a:p>
        </p:txBody>
      </p:sp>
      <p:sp>
        <p:nvSpPr>
          <p:cNvPr id="3" name="Content Placeholder 2"/>
          <p:cNvSpPr>
            <a:spLocks noGrp="1"/>
          </p:cNvSpPr>
          <p:nvPr>
            <p:ph idx="1"/>
          </p:nvPr>
        </p:nvSpPr>
        <p:spPr>
          <a:xfrm>
            <a:off x="386094" y="809999"/>
            <a:ext cx="8369865" cy="1315015"/>
          </a:xfrm>
          <a:prstGeom prst="rect">
            <a:avLst/>
          </a:prstGeom>
        </p:spPr>
        <p:txBody>
          <a:bodyPr/>
          <a:lstStyle>
            <a:lvl1pPr>
              <a:defRPr b="0">
                <a:latin typeface="+mn-lt"/>
              </a:defRPr>
            </a:lvl1pPr>
            <a:lvl2pPr>
              <a:buClr>
                <a:schemeClr val="tx2"/>
              </a:buClr>
              <a:defRPr b="0">
                <a:latin typeface="+mn-lt"/>
              </a:defRPr>
            </a:lvl2pPr>
            <a:lvl3pPr>
              <a:buClr>
                <a:schemeClr val="tx2"/>
              </a:buClr>
              <a:defRPr b="0">
                <a:latin typeface="+mn-lt"/>
              </a:defRPr>
            </a:lvl3pPr>
            <a:lvl4pPr>
              <a:buClr>
                <a:schemeClr val="tx2"/>
              </a:buClr>
              <a:defRPr b="0">
                <a:latin typeface="+mn-lt"/>
              </a:defRPr>
            </a:lvl4pPr>
            <a:lvl5pPr>
              <a:buClr>
                <a:schemeClr val="tx2"/>
              </a:buClr>
              <a:defRPr b="0">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0">
            <a:extLst>
              <a:ext uri="{FF2B5EF4-FFF2-40B4-BE49-F238E27FC236}">
                <a16:creationId xmlns:a16="http://schemas.microsoft.com/office/drawing/2014/main" id="{96397412-895A-4F25-A34B-C60E9E2CAFF4}"/>
              </a:ext>
            </a:extLst>
          </p:cNvPr>
          <p:cNvSpPr>
            <a:spLocks noGrp="1"/>
          </p:cNvSpPr>
          <p:nvPr>
            <p:ph type="body" sz="quarter" idx="11" hasCustomPrompt="1"/>
          </p:nvPr>
        </p:nvSpPr>
        <p:spPr>
          <a:xfrm>
            <a:off x="1" y="4738424"/>
            <a:ext cx="8639861" cy="404993"/>
          </a:xfrm>
          <a:prstGeom prst="rect">
            <a:avLst/>
          </a:prstGeom>
        </p:spPr>
        <p:txBody>
          <a:bodyPr wrap="square" lIns="89999" tIns="46799" rIns="89999" bIns="46799" anchor="b">
            <a:noAutofit/>
          </a:bodyPr>
          <a:lstStyle>
            <a:lvl1pPr marL="0" indent="0" algn="l">
              <a:lnSpc>
                <a:spcPct val="100000"/>
              </a:lnSpc>
              <a:spcBef>
                <a:spcPts val="225"/>
              </a:spcBef>
              <a:spcAft>
                <a:spcPts val="0"/>
              </a:spcAft>
              <a:buNone/>
              <a:defRPr sz="750" b="0">
                <a:solidFill>
                  <a:schemeClr val="tx1"/>
                </a:solidFill>
                <a:latin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17455637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75947701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userDrawn="1">
  <p:cSld name="2_Title and Content_ no background">
    <p:spTree>
      <p:nvGrpSpPr>
        <p:cNvPr id="1" name=""/>
        <p:cNvGrpSpPr/>
        <p:nvPr/>
      </p:nvGrpSpPr>
      <p:grpSpPr>
        <a:xfrm>
          <a:off x="0" y="0"/>
          <a:ext cx="0" cy="0"/>
          <a:chOff x="0" y="0"/>
          <a:chExt cx="0" cy="0"/>
        </a:xfrm>
      </p:grpSpPr>
      <p:sp>
        <p:nvSpPr>
          <p:cNvPr id="13" name="Title Placeholder 1"/>
          <p:cNvSpPr>
            <a:spLocks noGrp="1"/>
          </p:cNvSpPr>
          <p:nvPr>
            <p:ph type="title" hasCustomPrompt="1"/>
          </p:nvPr>
        </p:nvSpPr>
        <p:spPr>
          <a:xfrm>
            <a:off x="596213" y="533930"/>
            <a:ext cx="7947285" cy="577215"/>
          </a:xfrm>
          <a:prstGeom prst="rect">
            <a:avLst/>
          </a:prstGeom>
        </p:spPr>
        <p:txBody>
          <a:bodyPr vert="horz" lIns="0" tIns="0" rIns="0" bIns="0" rtlCol="0" anchor="b" anchorCtr="0">
            <a:noAutofit/>
          </a:bodyPr>
          <a:lstStyle>
            <a:lvl1pPr algn="l">
              <a:defRPr/>
            </a:lvl1pPr>
          </a:lstStyle>
          <a:p>
            <a:r>
              <a:rPr lang="en-GB"/>
              <a:t>Click to edit master</a:t>
            </a:r>
            <a:br>
              <a:rPr lang="en-GB"/>
            </a:br>
            <a:r>
              <a:rPr lang="en-GB"/>
              <a:t>title style</a:t>
            </a:r>
            <a:endParaRPr lang="en-US"/>
          </a:p>
        </p:txBody>
      </p:sp>
      <p:sp>
        <p:nvSpPr>
          <p:cNvPr id="19" name="Content Placeholder 18"/>
          <p:cNvSpPr>
            <a:spLocks noGrp="1"/>
          </p:cNvSpPr>
          <p:nvPr>
            <p:ph sz="quarter" idx="10" hasCustomPrompt="1"/>
          </p:nvPr>
        </p:nvSpPr>
        <p:spPr>
          <a:xfrm>
            <a:off x="596693" y="1385340"/>
            <a:ext cx="7946805" cy="2723062"/>
          </a:xfrm>
        </p:spPr>
        <p:txBody>
          <a:bodyPr tIns="0" rIns="0" bIns="0" numCol="2" spcCol="720000">
            <a:noAutofit/>
          </a:bodyPr>
          <a:lstStyle>
            <a:lvl1pPr marL="133347" indent="-133347">
              <a:buClr>
                <a:schemeClr val="accent1"/>
              </a:buClr>
              <a:buFont typeface="Arial" charset="0"/>
              <a:buChar char="•"/>
              <a:defRPr/>
            </a:lvl1pPr>
            <a:lvl2pPr marL="336938" indent="-203592">
              <a:buClr>
                <a:schemeClr val="accent1"/>
              </a:buClr>
              <a:buFont typeface="Arial" charset="0"/>
              <a:buChar char="•"/>
              <a:defRPr/>
            </a:lvl2pPr>
            <a:lvl3pPr marL="471476" indent="-134538">
              <a:buClr>
                <a:schemeClr val="accent1"/>
              </a:buClr>
              <a:buFont typeface="Arial" charset="0"/>
              <a:buChar char="•"/>
              <a:defRPr/>
            </a:lvl3pPr>
            <a:lvl4pPr marL="1200120" indent="-171446">
              <a:buClr>
                <a:schemeClr val="accent1"/>
              </a:buClr>
              <a:buFont typeface="Arial" charset="0"/>
              <a:buChar char="•"/>
              <a:defRPr/>
            </a:lvl4pPr>
            <a:lvl5pPr marL="1543012" indent="-171446">
              <a:buClr>
                <a:schemeClr val="accent1"/>
              </a:buClr>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20"/>
          <p:cNvSpPr>
            <a:spLocks noGrp="1"/>
          </p:cNvSpPr>
          <p:nvPr>
            <p:ph type="body" sz="quarter" idx="11" hasCustomPrompt="1"/>
          </p:nvPr>
        </p:nvSpPr>
        <p:spPr>
          <a:xfrm>
            <a:off x="180946" y="4627961"/>
            <a:ext cx="7947285" cy="394079"/>
          </a:xfrm>
        </p:spPr>
        <p:txBody>
          <a:bodyPr tIns="0" rIns="0" bIns="0" anchor="b">
            <a:noAutofit/>
          </a:bodyPr>
          <a:lstStyle>
            <a:lvl1pPr marL="0" indent="0">
              <a:spcBef>
                <a:spcPts val="0"/>
              </a:spcBef>
              <a:spcAft>
                <a:spcPts val="0"/>
              </a:spcAft>
              <a:buNone/>
              <a:defRPr sz="750">
                <a:solidFill>
                  <a:schemeClr val="tx1"/>
                </a:solidFill>
              </a:defRPr>
            </a:lvl1pPr>
          </a:lstStyle>
          <a:p>
            <a:pPr lvl="0"/>
            <a:r>
              <a:rPr lang="en-US"/>
              <a:t>Click to edit Master text styles</a:t>
            </a:r>
          </a:p>
        </p:txBody>
      </p:sp>
      <p:cxnSp>
        <p:nvCxnSpPr>
          <p:cNvPr id="25" name="Straight Connector 24"/>
          <p:cNvCxnSpPr/>
          <p:nvPr userDrawn="1"/>
        </p:nvCxnSpPr>
        <p:spPr>
          <a:xfrm>
            <a:off x="596213" y="1264682"/>
            <a:ext cx="7947285" cy="0"/>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8889566"/>
      </p:ext>
    </p:extLst>
  </p:cSld>
  <p:clrMapOvr>
    <a:masterClrMapping/>
  </p:clrMapOvr>
  <p:extLst>
    <p:ext uri="{DCECCB84-F9BA-43D5-87BE-67443E8EF086}">
      <p15:sldGuideLst xmlns:p15="http://schemas.microsoft.com/office/powerpoint/2012/main">
        <p15:guide id="1" orient="horz" pos="436">
          <p15:clr>
            <a:srgbClr val="FBAE40"/>
          </p15:clr>
        </p15:guide>
        <p15:guide id="2" pos="2880">
          <p15:clr>
            <a:srgbClr val="FBAE40"/>
          </p15:clr>
        </p15:guide>
        <p15:guide id="3" pos="5397">
          <p15:clr>
            <a:srgbClr val="FBAE40"/>
          </p15:clr>
        </p15:guide>
        <p15:guide id="4" orient="horz" pos="3952">
          <p15:clr>
            <a:srgbClr val="FBAE40"/>
          </p15:clr>
        </p15:guide>
        <p15:guide id="5" orient="horz" pos="3453">
          <p15:clr>
            <a:srgbClr val="FBAE40"/>
          </p15:clr>
        </p15:guide>
        <p15:guide id="6" orient="horz" pos="3589">
          <p15:clr>
            <a:srgbClr val="FBAE40"/>
          </p15:clr>
        </p15:guide>
        <p15:guide id="7" orient="horz" pos="1162">
          <p15:clr>
            <a:srgbClr val="FBAE40"/>
          </p15:clr>
        </p15:guide>
        <p15:guide id="8" orient="horz" pos="935">
          <p15:clr>
            <a:srgbClr val="FBAE40"/>
          </p15:clr>
        </p15:guide>
        <p15:guide id="9" pos="363">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68" indent="-269868">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488" indent="-134997">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88" indent="-134997">
              <a:defRPr sz="1050">
                <a:latin typeface="Arial" pitchFamily="34" charset="0"/>
                <a:cs typeface="Arial" pitchFamily="34" charset="0"/>
              </a:defRPr>
            </a:lvl4pPr>
            <a:lvl5pPr marL="467088">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3" y="144000"/>
            <a:ext cx="8765651" cy="504000"/>
          </a:xfrm>
          <a:prstGeom prst="rect">
            <a:avLst/>
          </a:prstGeom>
        </p:spPr>
        <p:txBody>
          <a:bodyPr vert="horz"/>
          <a:lstStyle>
            <a:lvl1pPr algn="l" defTabSz="457189"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89784845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FF445E5-F42D-422B-A336-403D431DF87A}"/>
              </a:ext>
            </a:extLst>
          </p:cNvPr>
          <p:cNvSpPr>
            <a:spLocks noGrp="1"/>
          </p:cNvSpPr>
          <p:nvPr>
            <p:ph type="title"/>
          </p:nvPr>
        </p:nvSpPr>
        <p:spPr>
          <a:xfrm>
            <a:off x="252581" y="170943"/>
            <a:ext cx="8650134" cy="600074"/>
          </a:xfrm>
        </p:spPr>
        <p:txBody>
          <a:bodyPr/>
          <a:lstStyle>
            <a:lvl1pPr>
              <a:defRPr sz="2400"/>
            </a:lvl1pPr>
          </a:lstStyle>
          <a:p>
            <a:r>
              <a:rPr lang="en-US"/>
              <a:t>Click to edit Master title style</a:t>
            </a:r>
          </a:p>
        </p:txBody>
      </p:sp>
      <p:sp>
        <p:nvSpPr>
          <p:cNvPr id="4" name="Text Placeholder 6">
            <a:extLst>
              <a:ext uri="{FF2B5EF4-FFF2-40B4-BE49-F238E27FC236}">
                <a16:creationId xmlns:a16="http://schemas.microsoft.com/office/drawing/2014/main" id="{14A82D63-C9BA-45DC-9708-A08D5EC244B8}"/>
              </a:ext>
            </a:extLst>
          </p:cNvPr>
          <p:cNvSpPr>
            <a:spLocks noGrp="1"/>
          </p:cNvSpPr>
          <p:nvPr>
            <p:ph type="body" sz="quarter" idx="13" hasCustomPrompt="1"/>
          </p:nvPr>
        </p:nvSpPr>
        <p:spPr>
          <a:xfrm>
            <a:off x="265520" y="4895409"/>
            <a:ext cx="8553020" cy="207749"/>
          </a:xfrm>
        </p:spPr>
        <p:txBody>
          <a:bodyPr anchor="b">
            <a:spAutoFit/>
          </a:bodyPr>
          <a:lstStyle>
            <a:lvl1pPr marL="0" indent="0">
              <a:spcBef>
                <a:spcPts val="0"/>
              </a:spcBef>
              <a:spcAft>
                <a:spcPts val="0"/>
              </a:spcAft>
              <a:buNone/>
              <a:defRPr sz="75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Tree>
    <p:extLst>
      <p:ext uri="{BB962C8B-B14F-4D97-AF65-F5344CB8AC3E}">
        <p14:creationId xmlns:p14="http://schemas.microsoft.com/office/powerpoint/2010/main" val="170679721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F7931E2-EDD0-4116-93D3-AFB5F385AD78}"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7432E5-F8E0-41AE-9A6B-AD730338B005}" type="slidenum">
              <a:rPr lang="en-US" smtClean="0"/>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88251313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62678" y="998999"/>
            <a:ext cx="8370000" cy="3483000"/>
          </a:xfrm>
        </p:spPr>
        <p:txBody>
          <a:bodyPr lIns="0">
            <a:noAutofit/>
          </a:bodyPr>
          <a:lstStyle>
            <a:lvl1pPr marL="213300" indent="-213300">
              <a:spcBef>
                <a:spcPts val="900"/>
              </a:spcBef>
              <a:spcAft>
                <a:spcPts val="0"/>
              </a:spcAft>
              <a:buClr>
                <a:schemeClr val="tx2"/>
              </a:buClr>
              <a:buFont typeface="Wingdings" panose="05000000000000000000" pitchFamily="2" charset="2"/>
              <a:buChar char="§"/>
              <a:defRPr sz="1500">
                <a:solidFill>
                  <a:schemeClr val="tx1"/>
                </a:solidFill>
              </a:defRPr>
            </a:lvl1pPr>
            <a:lvl2pPr marL="426600" indent="-213300">
              <a:spcBef>
                <a:spcPts val="450"/>
              </a:spcBef>
              <a:spcAft>
                <a:spcPts val="0"/>
              </a:spcAft>
              <a:buClr>
                <a:schemeClr val="tx2"/>
              </a:buClr>
              <a:buFont typeface="Arial" panose="020B0604020202020204" pitchFamily="34" charset="0"/>
              <a:buChar char="‒"/>
              <a:defRPr sz="1350">
                <a:solidFill>
                  <a:schemeClr val="tx1"/>
                </a:solidFill>
              </a:defRPr>
            </a:lvl2pPr>
            <a:lvl3pPr marL="639900" indent="-213300">
              <a:spcBef>
                <a:spcPts val="450"/>
              </a:spcBef>
              <a:spcAft>
                <a:spcPts val="0"/>
              </a:spcAft>
              <a:buClr>
                <a:schemeClr val="tx2"/>
              </a:buClr>
              <a:buSzPct val="100000"/>
              <a:buFont typeface="Wingdings" pitchFamily="2" charset="2"/>
              <a:buChar char="§"/>
              <a:defRPr sz="1200">
                <a:solidFill>
                  <a:schemeClr val="tx1"/>
                </a:solidFill>
              </a:defRPr>
            </a:lvl3pPr>
            <a:lvl4pPr marL="853200" indent="-213300">
              <a:spcBef>
                <a:spcPts val="450"/>
              </a:spcBef>
              <a:spcAft>
                <a:spcPts val="0"/>
              </a:spcAft>
              <a:buClr>
                <a:schemeClr val="tx2"/>
              </a:buClr>
              <a:buSzPct val="100000"/>
              <a:buFont typeface="Arial" panose="020B0604020202020204" pitchFamily="34" charset="0"/>
              <a:buChar char="‒"/>
              <a:defRPr sz="1050">
                <a:solidFill>
                  <a:schemeClr val="tx1"/>
                </a:solidFill>
              </a:defRPr>
            </a:lvl4pPr>
            <a:lvl5pPr marL="1066500" indent="-213300">
              <a:spcBef>
                <a:spcPts val="450"/>
              </a:spcBef>
              <a:spcAft>
                <a:spcPts val="0"/>
              </a:spcAft>
              <a:buClr>
                <a:schemeClr val="tx2"/>
              </a:buClr>
              <a:buSzPct val="100000"/>
              <a:buFont typeface="Wingdings" pitchFamily="2" charset="2"/>
              <a:buChar char="§"/>
              <a:defRPr sz="1050">
                <a:solidFill>
                  <a:schemeClr val="tx1"/>
                </a:solidFill>
              </a:defRPr>
            </a:lvl5pPr>
          </a:lstStyle>
          <a:p>
            <a:pPr lvl="0"/>
            <a:r>
              <a:rPr lang="en-US"/>
              <a:t>First level, 20pt</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468D7754-AAD8-834B-A478-C6575EEDC4A7}"/>
              </a:ext>
            </a:extLst>
          </p:cNvPr>
          <p:cNvSpPr>
            <a:spLocks noGrp="1"/>
          </p:cNvSpPr>
          <p:nvPr>
            <p:ph type="body" sz="quarter" idx="11"/>
          </p:nvPr>
        </p:nvSpPr>
        <p:spPr>
          <a:xfrm>
            <a:off x="362258" y="4679266"/>
            <a:ext cx="7425000" cy="295275"/>
          </a:xfrm>
        </p:spPr>
        <p:txBody>
          <a:bodyPr tIns="0" rIns="0" bIns="0" anchor="b" anchorCtr="0">
            <a:noAutofit/>
          </a:bodyPr>
          <a:lstStyle>
            <a:lvl1pPr marL="0" indent="0">
              <a:buNone/>
              <a:defRPr lang="en-US" sz="600" kern="1200" dirty="0" smtClean="0">
                <a:solidFill>
                  <a:schemeClr val="tx2"/>
                </a:solidFill>
                <a:latin typeface="+mn-lt"/>
                <a:ea typeface="+mn-ea"/>
                <a:cs typeface="+mn-cs"/>
              </a:defRPr>
            </a:lvl1pPr>
            <a:lvl2pPr>
              <a:defRPr lang="en-US" sz="600" kern="1200" dirty="0" smtClean="0">
                <a:solidFill>
                  <a:schemeClr val="tx2"/>
                </a:solidFill>
                <a:latin typeface="+mn-lt"/>
                <a:ea typeface="+mn-ea"/>
                <a:cs typeface="+mn-cs"/>
              </a:defRPr>
            </a:lvl2pPr>
            <a:lvl3pPr>
              <a:defRPr lang="en-US" sz="600" kern="1200" dirty="0" smtClean="0">
                <a:solidFill>
                  <a:schemeClr val="tx2"/>
                </a:solidFill>
                <a:latin typeface="+mn-lt"/>
                <a:ea typeface="+mn-ea"/>
                <a:cs typeface="+mn-cs"/>
              </a:defRPr>
            </a:lvl3pPr>
            <a:lvl4pPr>
              <a:defRPr lang="en-US" sz="600" kern="1200" dirty="0" smtClean="0">
                <a:solidFill>
                  <a:schemeClr val="tx2"/>
                </a:solidFill>
                <a:latin typeface="+mn-lt"/>
                <a:ea typeface="+mn-ea"/>
                <a:cs typeface="+mn-cs"/>
              </a:defRPr>
            </a:lvl4pPr>
            <a:lvl5pPr>
              <a:defRPr lang="en-US" sz="600" kern="1200" dirty="0">
                <a:solidFill>
                  <a:schemeClr val="tx2"/>
                </a:solidFill>
                <a:latin typeface="+mn-lt"/>
                <a:ea typeface="+mn-ea"/>
                <a:cs typeface="+mn-cs"/>
              </a:defRPr>
            </a:lvl5pPr>
          </a:lstStyle>
          <a:p>
            <a:pPr lvl="0"/>
            <a:r>
              <a:rPr lang="en-US"/>
              <a:t>Edit Master text styles</a:t>
            </a:r>
          </a:p>
        </p:txBody>
      </p:sp>
      <p:sp>
        <p:nvSpPr>
          <p:cNvPr id="4" name="Title 3">
            <a:extLst>
              <a:ext uri="{FF2B5EF4-FFF2-40B4-BE49-F238E27FC236}">
                <a16:creationId xmlns:a16="http://schemas.microsoft.com/office/drawing/2014/main" id="{EFA55AAF-E628-9341-8C43-E331212EF462}"/>
              </a:ext>
            </a:extLst>
          </p:cNvPr>
          <p:cNvSpPr>
            <a:spLocks noGrp="1"/>
          </p:cNvSpPr>
          <p:nvPr>
            <p:ph type="title"/>
          </p:nvPr>
        </p:nvSpPr>
        <p:spPr>
          <a:xfrm>
            <a:off x="362679" y="318752"/>
            <a:ext cx="7544800" cy="626669"/>
          </a:xfrm>
          <a:prstGeom prst="rect">
            <a:avLst/>
          </a:prstGeom>
        </p:spPr>
        <p:txBody>
          <a:bodyPr anchor="t"/>
          <a:lstStyle/>
          <a:p>
            <a:r>
              <a:rPr lang="en-US"/>
              <a:t>Click to edit Master title style</a:t>
            </a:r>
            <a:endParaRPr lang="en-GB"/>
          </a:p>
        </p:txBody>
      </p:sp>
    </p:spTree>
    <p:extLst>
      <p:ext uri="{BB962C8B-B14F-4D97-AF65-F5344CB8AC3E}">
        <p14:creationId xmlns:p14="http://schemas.microsoft.com/office/powerpoint/2010/main" val="1243617765"/>
      </p:ext>
    </p:extLst>
  </p:cSld>
  <p:clrMapOvr>
    <a:masterClrMapping/>
  </p:clrMapOvr>
  <p:extLst>
    <p:ext uri="{DCECCB84-F9BA-43D5-87BE-67443E8EF086}">
      <p15:sldGuideLst xmlns:p15="http://schemas.microsoft.com/office/powerpoint/2012/main"/>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48348" y="894059"/>
            <a:ext cx="8563468" cy="519694"/>
          </a:xfrm>
          <a:prstGeom prst="rect">
            <a:avLst/>
          </a:prstGeom>
        </p:spPr>
        <p:txBody>
          <a:bodyPr vert="horz" anchor="t"/>
          <a:lstStyle>
            <a:lvl1pPr algn="l">
              <a:lnSpc>
                <a:spcPct val="100000"/>
              </a:lnSpc>
              <a:defRPr sz="3000" b="1" baseline="0">
                <a:solidFill>
                  <a:schemeClr val="tx1"/>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20"/>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914628"/>
            <a:ext cx="8856000" cy="2125664"/>
          </a:xfrm>
          <a:prstGeom prst="rect">
            <a:avLst/>
          </a:prstGeom>
        </p:spPr>
      </p:pic>
      <p:sp>
        <p:nvSpPr>
          <p:cNvPr id="10" name="Text Placeholder 29"/>
          <p:cNvSpPr>
            <a:spLocks noGrp="1"/>
          </p:cNvSpPr>
          <p:nvPr>
            <p:ph type="body" sz="quarter" idx="11" hasCustomPrompt="1"/>
          </p:nvPr>
        </p:nvSpPr>
        <p:spPr>
          <a:xfrm>
            <a:off x="254818" y="2438399"/>
            <a:ext cx="8556998" cy="438151"/>
          </a:xfrm>
          <a:prstGeom prst="rect">
            <a:avLst/>
          </a:prstGeom>
        </p:spPr>
        <p:txBody>
          <a:bodyPr vert="horz">
            <a:noAutofit/>
          </a:bodyPr>
          <a:lstStyle>
            <a:lvl1pPr marL="0" indent="0">
              <a:lnSpc>
                <a:spcPct val="100000"/>
              </a:lnSpc>
              <a:spcBef>
                <a:spcPts val="0"/>
              </a:spcBef>
              <a:buNone/>
              <a:defRPr sz="1800" b="1">
                <a:solidFill>
                  <a:schemeClr val="tx1"/>
                </a:solidFill>
                <a:latin typeface="Arial" pitchFamily="34" charset="0"/>
                <a:cs typeface="Arial" pitchFamily="34" charset="0"/>
              </a:defRPr>
            </a:lvl1pPr>
          </a:lstStyle>
          <a:p>
            <a:pPr lvl="0"/>
            <a:r>
              <a:rPr lang="en-GB" noProof="0"/>
              <a:t>Click to add speaker title</a:t>
            </a:r>
          </a:p>
        </p:txBody>
      </p:sp>
    </p:spTree>
    <p:extLst>
      <p:ext uri="{BB962C8B-B14F-4D97-AF65-F5344CB8AC3E}">
        <p14:creationId xmlns:p14="http://schemas.microsoft.com/office/powerpoint/2010/main" val="101492362"/>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200"/>
            </a:lvl1pPr>
          </a:lstStyle>
          <a:p>
            <a:r>
              <a:rPr lang="en-US"/>
              <a:t>Click to edit Master title style</a:t>
            </a:r>
          </a:p>
        </p:txBody>
      </p:sp>
      <p:sp>
        <p:nvSpPr>
          <p:cNvPr id="3" name="Text Placeholder 6">
            <a:extLst>
              <a:ext uri="{FF2B5EF4-FFF2-40B4-BE49-F238E27FC236}">
                <a16:creationId xmlns:a16="http://schemas.microsoft.com/office/drawing/2014/main" id="{448CBCA1-8F14-4142-ACB1-9025E5E684FB}"/>
              </a:ext>
            </a:extLst>
          </p:cNvPr>
          <p:cNvSpPr>
            <a:spLocks noGrp="1"/>
          </p:cNvSpPr>
          <p:nvPr>
            <p:ph type="body" sz="quarter" idx="13" hasCustomPrompt="1"/>
          </p:nvPr>
        </p:nvSpPr>
        <p:spPr>
          <a:xfrm>
            <a:off x="246986" y="4867078"/>
            <a:ext cx="8602768" cy="184666"/>
          </a:xfrm>
        </p:spPr>
        <p:txBody>
          <a:bodyPr anchor="b">
            <a:noAutofit/>
          </a:bodyPr>
          <a:lstStyle>
            <a:lvl1pPr marL="0" indent="0">
              <a:spcBef>
                <a:spcPts val="0"/>
              </a:spcBef>
              <a:spcAft>
                <a:spcPts val="0"/>
              </a:spcAft>
              <a:buNone/>
              <a:defRPr sz="60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
        <p:nvSpPr>
          <p:cNvPr id="5" name="Slide Number Placeholder 3">
            <a:extLst>
              <a:ext uri="{FF2B5EF4-FFF2-40B4-BE49-F238E27FC236}">
                <a16:creationId xmlns:a16="http://schemas.microsoft.com/office/drawing/2014/main" id="{F6C06442-2F07-47E0-BED3-4A9F886BAD54}"/>
              </a:ext>
            </a:extLst>
          </p:cNvPr>
          <p:cNvSpPr>
            <a:spLocks noGrp="1"/>
          </p:cNvSpPr>
          <p:nvPr>
            <p:ph type="sldNum" sz="quarter" idx="4"/>
          </p:nvPr>
        </p:nvSpPr>
        <p:spPr>
          <a:xfrm>
            <a:off x="8849754" y="4822092"/>
            <a:ext cx="294246" cy="274637"/>
          </a:xfrm>
          <a:prstGeom prst="rect">
            <a:avLst/>
          </a:prstGeom>
        </p:spPr>
        <p:txBody>
          <a:bodyPr vert="horz" lIns="91440" tIns="45720" rIns="91440" bIns="45720" rtlCol="0" anchor="ctr"/>
          <a:lstStyle>
            <a:lvl1pPr algn="l">
              <a:defRPr sz="600" b="1">
                <a:solidFill>
                  <a:schemeClr val="tx1"/>
                </a:solidFill>
              </a:defRPr>
            </a:lvl1pPr>
          </a:lstStyle>
          <a:p>
            <a:fld id="{AD33B3E9-81E5-4A7D-BEBF-6D21691F4D11}" type="slidenum">
              <a:rPr lang="en-GB" smtClean="0"/>
              <a:pPr/>
              <a:t>‹#›</a:t>
            </a:fld>
            <a:endParaRPr lang="en-GB"/>
          </a:p>
        </p:txBody>
      </p:sp>
    </p:spTree>
    <p:extLst>
      <p:ext uri="{BB962C8B-B14F-4D97-AF65-F5344CB8AC3E}">
        <p14:creationId xmlns:p14="http://schemas.microsoft.com/office/powerpoint/2010/main" val="2907292286"/>
      </p:ext>
    </p:extLst>
  </p:cSld>
  <p:clrMapOvr>
    <a:masterClrMapping/>
  </p:clrMapOvr>
  <p:extLst>
    <p:ext uri="{DCECCB84-F9BA-43D5-87BE-67443E8EF086}">
      <p15:sldGuideLst xmlns:p15="http://schemas.microsoft.com/office/powerpoint/2012/main">
        <p15:guide id="1" pos="217">
          <p15:clr>
            <a:srgbClr val="FBAE40"/>
          </p15:clr>
        </p15:guide>
        <p15:guide id="2" orient="horz" pos="1620">
          <p15:clr>
            <a:srgbClr val="FBAE40"/>
          </p15:clr>
        </p15:guide>
        <p15:guide id="3" orient="horz" pos="31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
        <p:nvSpPr>
          <p:cNvPr id="9" name="TextBox 8"/>
          <p:cNvSpPr txBox="1"/>
          <p:nvPr userDrawn="1"/>
        </p:nvSpPr>
        <p:spPr>
          <a:xfrm>
            <a:off x="7652995" y="4840137"/>
            <a:ext cx="1409088" cy="246221"/>
          </a:xfrm>
          <a:prstGeom prst="rect">
            <a:avLst/>
          </a:prstGeom>
          <a:noFill/>
        </p:spPr>
        <p:txBody>
          <a:bodyPr wrap="square" rtlCol="0">
            <a:spAutoFit/>
          </a:bodyPr>
          <a:lstStyle/>
          <a:p>
            <a:pPr algn="r" defTabSz="914378"/>
            <a:r>
              <a:rPr lang="en-US" sz="1000">
                <a:solidFill>
                  <a:srgbClr val="FFFFFF"/>
                </a:solidFill>
                <a:cs typeface="Arial" pitchFamily="34" charset="0"/>
              </a:rPr>
              <a:t>© AstraZeneca 2018</a:t>
            </a:r>
          </a:p>
        </p:txBody>
      </p:sp>
    </p:spTree>
    <p:extLst>
      <p:ext uri="{BB962C8B-B14F-4D97-AF65-F5344CB8AC3E}">
        <p14:creationId xmlns:p14="http://schemas.microsoft.com/office/powerpoint/2010/main" val="223585292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200"/>
            </a:lvl1pPr>
          </a:lstStyle>
          <a:p>
            <a:r>
              <a:rPr lang="en-US"/>
              <a:t>Click to edit Master title style</a:t>
            </a:r>
          </a:p>
        </p:txBody>
      </p:sp>
      <p:sp>
        <p:nvSpPr>
          <p:cNvPr id="3" name="Text Placeholder 6">
            <a:extLst>
              <a:ext uri="{FF2B5EF4-FFF2-40B4-BE49-F238E27FC236}">
                <a16:creationId xmlns:a16="http://schemas.microsoft.com/office/drawing/2014/main" id="{448CBCA1-8F14-4142-ACB1-9025E5E684FB}"/>
              </a:ext>
            </a:extLst>
          </p:cNvPr>
          <p:cNvSpPr>
            <a:spLocks noGrp="1"/>
          </p:cNvSpPr>
          <p:nvPr>
            <p:ph type="body" sz="quarter" idx="13" hasCustomPrompt="1"/>
          </p:nvPr>
        </p:nvSpPr>
        <p:spPr>
          <a:xfrm>
            <a:off x="246987" y="4880048"/>
            <a:ext cx="5148622" cy="184666"/>
          </a:xfrm>
        </p:spPr>
        <p:txBody>
          <a:bodyPr anchor="b">
            <a:noAutofit/>
          </a:bodyPr>
          <a:lstStyle>
            <a:lvl1pPr marL="0" indent="0">
              <a:spcBef>
                <a:spcPts val="0"/>
              </a:spcBef>
              <a:spcAft>
                <a:spcPts val="0"/>
              </a:spcAft>
              <a:buNone/>
              <a:defRPr sz="60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
        <p:nvSpPr>
          <p:cNvPr id="5" name="Slide Number Placeholder 3">
            <a:extLst>
              <a:ext uri="{FF2B5EF4-FFF2-40B4-BE49-F238E27FC236}">
                <a16:creationId xmlns:a16="http://schemas.microsoft.com/office/drawing/2014/main" id="{F6C06442-2F07-47E0-BED3-4A9F886BAD54}"/>
              </a:ext>
            </a:extLst>
          </p:cNvPr>
          <p:cNvSpPr>
            <a:spLocks noGrp="1"/>
          </p:cNvSpPr>
          <p:nvPr>
            <p:ph type="sldNum" sz="quarter" idx="4"/>
          </p:nvPr>
        </p:nvSpPr>
        <p:spPr>
          <a:xfrm>
            <a:off x="8849754" y="4822092"/>
            <a:ext cx="294246" cy="274637"/>
          </a:xfrm>
          <a:prstGeom prst="rect">
            <a:avLst/>
          </a:prstGeom>
        </p:spPr>
        <p:txBody>
          <a:bodyPr vert="horz" lIns="91440" tIns="45720" rIns="91440" bIns="45720" rtlCol="0" anchor="ctr"/>
          <a:lstStyle>
            <a:lvl1pPr algn="l">
              <a:defRPr sz="600" b="1">
                <a:solidFill>
                  <a:schemeClr val="tx1"/>
                </a:solidFill>
              </a:defRPr>
            </a:lvl1pPr>
          </a:lstStyle>
          <a:p>
            <a:fld id="{AD33B3E9-81E5-4A7D-BEBF-6D21691F4D11}" type="slidenum">
              <a:rPr lang="en-GB" smtClean="0"/>
              <a:pPr/>
              <a:t>‹#›</a:t>
            </a:fld>
            <a:endParaRPr lang="en-GB"/>
          </a:p>
        </p:txBody>
      </p:sp>
    </p:spTree>
    <p:extLst>
      <p:ext uri="{BB962C8B-B14F-4D97-AF65-F5344CB8AC3E}">
        <p14:creationId xmlns:p14="http://schemas.microsoft.com/office/powerpoint/2010/main" val="2586205800"/>
      </p:ext>
    </p:extLst>
  </p:cSld>
  <p:clrMapOvr>
    <a:masterClrMapping/>
  </p:clrMapOvr>
  <p:extLst>
    <p:ext uri="{DCECCB84-F9BA-43D5-87BE-67443E8EF086}">
      <p15:sldGuideLst xmlns:p15="http://schemas.microsoft.com/office/powerpoint/2012/main">
        <p15:guide id="1" pos="217">
          <p15:clr>
            <a:srgbClr val="FBAE40"/>
          </p15:clr>
        </p15:guide>
        <p15:guide id="2" orient="horz" pos="1620">
          <p15:clr>
            <a:srgbClr val="FBAE40"/>
          </p15:clr>
        </p15:guide>
        <p15:guide id="3" orient="horz" pos="3140">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4" name="Picture 3" descr="AZ_RGB_H_COL.jpg">
            <a:extLst>
              <a:ext uri="{FF2B5EF4-FFF2-40B4-BE49-F238E27FC236}">
                <a16:creationId xmlns:a16="http://schemas.microsoft.com/office/drawing/2014/main" id="{2EC20EDF-A45D-4D6E-B0AB-18F2925023B2}"/>
              </a:ext>
            </a:extLst>
          </p:cNvPr>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5" name="Rectangle 4">
            <a:extLst>
              <a:ext uri="{FF2B5EF4-FFF2-40B4-BE49-F238E27FC236}">
                <a16:creationId xmlns:a16="http://schemas.microsoft.com/office/drawing/2014/main" id="{3FFB4CFE-3B78-4D1B-81E4-373446F40191}"/>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6" name="Rectangle 5">
            <a:extLst>
              <a:ext uri="{FF2B5EF4-FFF2-40B4-BE49-F238E27FC236}">
                <a16:creationId xmlns:a16="http://schemas.microsoft.com/office/drawing/2014/main" id="{E2ADA90F-1BC2-4ABB-B527-1D8DABA7731F}"/>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8" name="TextBox 7">
            <a:extLst>
              <a:ext uri="{FF2B5EF4-FFF2-40B4-BE49-F238E27FC236}">
                <a16:creationId xmlns:a16="http://schemas.microsoft.com/office/drawing/2014/main" id="{D9AB1177-7FBB-4540-B14D-D0818D09EFD6}"/>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9" name="Text Placeholder 7">
            <a:extLst>
              <a:ext uri="{FF2B5EF4-FFF2-40B4-BE49-F238E27FC236}">
                <a16:creationId xmlns:a16="http://schemas.microsoft.com/office/drawing/2014/main" id="{9076AF40-D738-436A-8E45-98E732EBB2E9}"/>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Z4-15650</a:t>
            </a:r>
          </a:p>
        </p:txBody>
      </p:sp>
      <p:sp>
        <p:nvSpPr>
          <p:cNvPr id="10" name="Text Placeholder 7">
            <a:extLst>
              <a:ext uri="{FF2B5EF4-FFF2-40B4-BE49-F238E27FC236}">
                <a16:creationId xmlns:a16="http://schemas.microsoft.com/office/drawing/2014/main" id="{A8F8C2A2-8D79-4D20-9542-5AFB08D2EB06}"/>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1" name="Text Placeholder 7">
            <a:extLst>
              <a:ext uri="{FF2B5EF4-FFF2-40B4-BE49-F238E27FC236}">
                <a16:creationId xmlns:a16="http://schemas.microsoft.com/office/drawing/2014/main" id="{FE885CC0-66A6-45B2-BC58-76CE720DAD8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263916461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443225599"/>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4266462807"/>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25763210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3" y="144000"/>
            <a:ext cx="8765651" cy="504000"/>
          </a:xfrm>
          <a:prstGeom prst="rect">
            <a:avLst/>
          </a:prstGeom>
        </p:spPr>
        <p:txBody>
          <a:bodyPr vert="horz"/>
          <a:lstStyle>
            <a:lvl1pPr algn="l" defTabSz="457189"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92" indent="0" algn="l">
              <a:buNone/>
              <a:defRPr sz="1050"/>
            </a:lvl2pPr>
            <a:lvl3pPr marL="685783" indent="0" algn="l">
              <a:buNone/>
              <a:defRPr sz="1050"/>
            </a:lvl3pPr>
            <a:lvl4pPr marL="1028675" indent="0" algn="l">
              <a:buNone/>
              <a:defRPr sz="1050"/>
            </a:lvl4pPr>
            <a:lvl5pPr marL="1371566"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160170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8033553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op text">
    <p:spTree>
      <p:nvGrpSpPr>
        <p:cNvPr id="1" name=""/>
        <p:cNvGrpSpPr/>
        <p:nvPr/>
      </p:nvGrpSpPr>
      <p:grpSpPr>
        <a:xfrm>
          <a:off x="0" y="0"/>
          <a:ext cx="0" cy="0"/>
          <a:chOff x="0" y="0"/>
          <a:chExt cx="0" cy="0"/>
        </a:xfrm>
      </p:grpSpPr>
      <p:sp>
        <p:nvSpPr>
          <p:cNvPr id="2" name="Title 1"/>
          <p:cNvSpPr>
            <a:spLocks noGrp="1"/>
          </p:cNvSpPr>
          <p:nvPr>
            <p:ph type="title"/>
          </p:nvPr>
        </p:nvSpPr>
        <p:spPr>
          <a:xfrm>
            <a:off x="386094" y="64800"/>
            <a:ext cx="8369865" cy="674989"/>
          </a:xfrm>
          <a:prstGeom prst="rect">
            <a:avLst/>
          </a:prstGeom>
        </p:spPr>
        <p:txBody>
          <a:bodyPr wrap="square" lIns="0" tIns="46799" rIns="89999" bIns="46799" anchor="b">
            <a:noAutofit/>
          </a:bodyPr>
          <a:lstStyle>
            <a:lvl1pPr algn="l">
              <a:defRPr sz="2100" b="1" i="0">
                <a:solidFill>
                  <a:srgbClr val="5C5C5C"/>
                </a:solidFill>
                <a:latin typeface="Arial (Headings)"/>
              </a:defRPr>
            </a:lvl1pPr>
          </a:lstStyle>
          <a:p>
            <a:r>
              <a:rPr lang="en-GB"/>
              <a:t>Click to edit Master title style</a:t>
            </a:r>
            <a:endParaRPr lang="en-US"/>
          </a:p>
        </p:txBody>
      </p:sp>
      <p:sp>
        <p:nvSpPr>
          <p:cNvPr id="3" name="Content Placeholder 2"/>
          <p:cNvSpPr>
            <a:spLocks noGrp="1"/>
          </p:cNvSpPr>
          <p:nvPr>
            <p:ph idx="1"/>
          </p:nvPr>
        </p:nvSpPr>
        <p:spPr>
          <a:xfrm>
            <a:off x="386094" y="809999"/>
            <a:ext cx="8369865" cy="1315015"/>
          </a:xfrm>
          <a:prstGeom prst="rect">
            <a:avLst/>
          </a:prstGeom>
        </p:spPr>
        <p:txBody>
          <a:bodyPr/>
          <a:lstStyle>
            <a:lvl1pPr>
              <a:defRPr b="0">
                <a:latin typeface="+mn-lt"/>
              </a:defRPr>
            </a:lvl1pPr>
            <a:lvl2pPr>
              <a:buClr>
                <a:schemeClr val="tx2"/>
              </a:buClr>
              <a:defRPr b="0">
                <a:latin typeface="+mn-lt"/>
              </a:defRPr>
            </a:lvl2pPr>
            <a:lvl3pPr>
              <a:buClr>
                <a:schemeClr val="tx2"/>
              </a:buClr>
              <a:defRPr b="0">
                <a:latin typeface="+mn-lt"/>
              </a:defRPr>
            </a:lvl3pPr>
            <a:lvl4pPr>
              <a:buClr>
                <a:schemeClr val="tx2"/>
              </a:buClr>
              <a:defRPr b="0">
                <a:latin typeface="+mn-lt"/>
              </a:defRPr>
            </a:lvl4pPr>
            <a:lvl5pPr>
              <a:buClr>
                <a:schemeClr val="tx2"/>
              </a:buClr>
              <a:defRPr b="0">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0">
            <a:extLst>
              <a:ext uri="{FF2B5EF4-FFF2-40B4-BE49-F238E27FC236}">
                <a16:creationId xmlns:a16="http://schemas.microsoft.com/office/drawing/2014/main" id="{96397412-895A-4F25-A34B-C60E9E2CAFF4}"/>
              </a:ext>
            </a:extLst>
          </p:cNvPr>
          <p:cNvSpPr>
            <a:spLocks noGrp="1"/>
          </p:cNvSpPr>
          <p:nvPr>
            <p:ph type="body" sz="quarter" idx="11" hasCustomPrompt="1"/>
          </p:nvPr>
        </p:nvSpPr>
        <p:spPr>
          <a:xfrm>
            <a:off x="1" y="4738424"/>
            <a:ext cx="8639861" cy="404993"/>
          </a:xfrm>
          <a:prstGeom prst="rect">
            <a:avLst/>
          </a:prstGeom>
        </p:spPr>
        <p:txBody>
          <a:bodyPr wrap="square" lIns="89999" tIns="46799" rIns="89999" bIns="46799" anchor="b">
            <a:noAutofit/>
          </a:bodyPr>
          <a:lstStyle>
            <a:lvl1pPr marL="0" indent="0" algn="l">
              <a:lnSpc>
                <a:spcPct val="100000"/>
              </a:lnSpc>
              <a:spcBef>
                <a:spcPts val="225"/>
              </a:spcBef>
              <a:spcAft>
                <a:spcPts val="0"/>
              </a:spcAft>
              <a:buNone/>
              <a:defRPr sz="750" b="0">
                <a:solidFill>
                  <a:schemeClr val="tx1"/>
                </a:solidFill>
                <a:latin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4490246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48349" y="894060"/>
            <a:ext cx="8563468" cy="519694"/>
          </a:xfrm>
          <a:prstGeom prst="rect">
            <a:avLst/>
          </a:prstGeom>
        </p:spPr>
        <p:txBody>
          <a:bodyPr vert="horz" anchor="t"/>
          <a:lstStyle>
            <a:lvl1pPr algn="l">
              <a:lnSpc>
                <a:spcPct val="100000"/>
              </a:lnSpc>
              <a:defRPr sz="3000" b="1" baseline="0">
                <a:solidFill>
                  <a:schemeClr val="tx1"/>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20"/>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914629"/>
            <a:ext cx="8856000" cy="2125664"/>
          </a:xfrm>
          <a:prstGeom prst="rect">
            <a:avLst/>
          </a:prstGeom>
        </p:spPr>
      </p:pic>
      <p:sp>
        <p:nvSpPr>
          <p:cNvPr id="10" name="Text Placeholder 29"/>
          <p:cNvSpPr>
            <a:spLocks noGrp="1"/>
          </p:cNvSpPr>
          <p:nvPr>
            <p:ph type="body" sz="quarter" idx="11" hasCustomPrompt="1"/>
          </p:nvPr>
        </p:nvSpPr>
        <p:spPr>
          <a:xfrm>
            <a:off x="254818" y="2438400"/>
            <a:ext cx="8556998" cy="438151"/>
          </a:xfrm>
          <a:prstGeom prst="rect">
            <a:avLst/>
          </a:prstGeom>
        </p:spPr>
        <p:txBody>
          <a:bodyPr vert="horz">
            <a:noAutofit/>
          </a:bodyPr>
          <a:lstStyle>
            <a:lvl1pPr marL="0" indent="0">
              <a:lnSpc>
                <a:spcPct val="100000"/>
              </a:lnSpc>
              <a:spcBef>
                <a:spcPts val="0"/>
              </a:spcBef>
              <a:buNone/>
              <a:defRPr sz="1800" b="1">
                <a:solidFill>
                  <a:schemeClr val="tx1"/>
                </a:solidFill>
                <a:latin typeface="Arial" pitchFamily="34" charset="0"/>
                <a:cs typeface="Arial" pitchFamily="34" charset="0"/>
              </a:defRPr>
            </a:lvl1pPr>
          </a:lstStyle>
          <a:p>
            <a:pPr lvl="0"/>
            <a:r>
              <a:rPr lang="en-GB" noProof="0"/>
              <a:t>Click to add speaker title</a:t>
            </a:r>
          </a:p>
        </p:txBody>
      </p:sp>
    </p:spTree>
    <p:extLst>
      <p:ext uri="{BB962C8B-B14F-4D97-AF65-F5344CB8AC3E}">
        <p14:creationId xmlns:p14="http://schemas.microsoft.com/office/powerpoint/2010/main" val="27104297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90"/>
            <a:ext cx="8717969" cy="600074"/>
          </a:xfrm>
        </p:spPr>
        <p:txBody>
          <a:bodyPr/>
          <a:lstStyle>
            <a:lvl1pPr>
              <a:defRPr sz="2200"/>
            </a:lvl1pPr>
          </a:lstStyle>
          <a:p>
            <a:r>
              <a:rPr lang="en-US"/>
              <a:t>Click to edit Master title style</a:t>
            </a:r>
          </a:p>
        </p:txBody>
      </p:sp>
      <p:sp>
        <p:nvSpPr>
          <p:cNvPr id="3" name="Text Placeholder 6">
            <a:extLst>
              <a:ext uri="{FF2B5EF4-FFF2-40B4-BE49-F238E27FC236}">
                <a16:creationId xmlns:a16="http://schemas.microsoft.com/office/drawing/2014/main" id="{448CBCA1-8F14-4142-ACB1-9025E5E684FB}"/>
              </a:ext>
            </a:extLst>
          </p:cNvPr>
          <p:cNvSpPr>
            <a:spLocks noGrp="1"/>
          </p:cNvSpPr>
          <p:nvPr>
            <p:ph type="body" sz="quarter" idx="13" hasCustomPrompt="1"/>
          </p:nvPr>
        </p:nvSpPr>
        <p:spPr>
          <a:xfrm>
            <a:off x="246987" y="4880049"/>
            <a:ext cx="5148622" cy="184666"/>
          </a:xfrm>
        </p:spPr>
        <p:txBody>
          <a:bodyPr anchor="b">
            <a:noAutofit/>
          </a:bodyPr>
          <a:lstStyle>
            <a:lvl1pPr marL="0" indent="0">
              <a:spcBef>
                <a:spcPts val="0"/>
              </a:spcBef>
              <a:spcAft>
                <a:spcPts val="0"/>
              </a:spcAft>
              <a:buNone/>
              <a:defRPr sz="700"/>
            </a:lvl1pPr>
            <a:lvl2pPr marL="171442" indent="0">
              <a:buNone/>
              <a:defRPr sz="750"/>
            </a:lvl2pPr>
            <a:lvl3pPr marL="342884" indent="0">
              <a:buNone/>
              <a:defRPr sz="750"/>
            </a:lvl3pPr>
            <a:lvl4pPr marL="514325" indent="0">
              <a:buNone/>
              <a:defRPr sz="750"/>
            </a:lvl4pPr>
            <a:lvl5pPr marL="685766" indent="0">
              <a:buNone/>
              <a:defRPr sz="750"/>
            </a:lvl5pPr>
          </a:lstStyle>
          <a:p>
            <a:pPr lvl="0"/>
            <a:r>
              <a:rPr lang="en-US"/>
              <a:t>Reference(s)</a:t>
            </a:r>
          </a:p>
        </p:txBody>
      </p:sp>
      <p:sp>
        <p:nvSpPr>
          <p:cNvPr id="5" name="Slide Number Placeholder 3">
            <a:extLst>
              <a:ext uri="{FF2B5EF4-FFF2-40B4-BE49-F238E27FC236}">
                <a16:creationId xmlns:a16="http://schemas.microsoft.com/office/drawing/2014/main" id="{F6C06442-2F07-47E0-BED3-4A9F886BAD54}"/>
              </a:ext>
            </a:extLst>
          </p:cNvPr>
          <p:cNvSpPr>
            <a:spLocks noGrp="1"/>
          </p:cNvSpPr>
          <p:nvPr>
            <p:ph type="sldNum" sz="quarter" idx="4"/>
          </p:nvPr>
        </p:nvSpPr>
        <p:spPr>
          <a:xfrm>
            <a:off x="8849754" y="4822093"/>
            <a:ext cx="294246" cy="274637"/>
          </a:xfrm>
          <a:prstGeom prst="rect">
            <a:avLst/>
          </a:prstGeom>
        </p:spPr>
        <p:txBody>
          <a:bodyPr vert="horz" lIns="91440" tIns="45720" rIns="91440" bIns="45720" rtlCol="0" anchor="ctr"/>
          <a:lstStyle>
            <a:lvl1pPr algn="l">
              <a:defRPr sz="600" b="1">
                <a:solidFill>
                  <a:schemeClr val="tx1"/>
                </a:solidFill>
              </a:defRPr>
            </a:lvl1pPr>
          </a:lstStyle>
          <a:p>
            <a:fld id="{AD33B3E9-81E5-4A7D-BEBF-6D21691F4D11}" type="slidenum">
              <a:rPr lang="en-GB" smtClean="0"/>
              <a:pPr/>
              <a:t>‹#›</a:t>
            </a:fld>
            <a:endParaRPr lang="en-GB"/>
          </a:p>
        </p:txBody>
      </p:sp>
    </p:spTree>
    <p:extLst>
      <p:ext uri="{BB962C8B-B14F-4D97-AF65-F5344CB8AC3E}">
        <p14:creationId xmlns:p14="http://schemas.microsoft.com/office/powerpoint/2010/main" val="459598604"/>
      </p:ext>
    </p:extLst>
  </p:cSld>
  <p:clrMapOvr>
    <a:masterClrMapping/>
  </p:clrMapOvr>
  <p:extLst>
    <p:ext uri="{DCECCB84-F9BA-43D5-87BE-67443E8EF086}">
      <p15:sldGuideLst xmlns:p15="http://schemas.microsoft.com/office/powerpoint/2012/main">
        <p15:guide id="1" pos="217">
          <p15:clr>
            <a:srgbClr val="FBAE40"/>
          </p15:clr>
        </p15:guide>
        <p15:guide id="2" orient="horz" pos="1620">
          <p15:clr>
            <a:srgbClr val="FBAE40"/>
          </p15:clr>
        </p15:guide>
        <p15:guide id="3" orient="horz" pos="31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4" name="Picture 3" descr="AZ_RGB_H_COL.jpg">
            <a:extLst>
              <a:ext uri="{FF2B5EF4-FFF2-40B4-BE49-F238E27FC236}">
                <a16:creationId xmlns:a16="http://schemas.microsoft.com/office/drawing/2014/main" id="{2EC20EDF-A45D-4D6E-B0AB-18F2925023B2}"/>
              </a:ext>
            </a:extLst>
          </p:cNvPr>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20"/>
            <a:ext cx="1998000" cy="659979"/>
          </a:xfrm>
          <a:prstGeom prst="rect">
            <a:avLst/>
          </a:prstGeom>
        </p:spPr>
      </p:pic>
      <p:sp>
        <p:nvSpPr>
          <p:cNvPr id="5" name="Rectangle 4">
            <a:extLst>
              <a:ext uri="{FF2B5EF4-FFF2-40B4-BE49-F238E27FC236}">
                <a16:creationId xmlns:a16="http://schemas.microsoft.com/office/drawing/2014/main" id="{3FFB4CFE-3B78-4D1B-81E4-373446F40191}"/>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6" name="Rectangle 5">
            <a:extLst>
              <a:ext uri="{FF2B5EF4-FFF2-40B4-BE49-F238E27FC236}">
                <a16:creationId xmlns:a16="http://schemas.microsoft.com/office/drawing/2014/main" id="{E2ADA90F-1BC2-4ABB-B527-1D8DABA7731F}"/>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8" name="TextBox 7">
            <a:extLst>
              <a:ext uri="{FF2B5EF4-FFF2-40B4-BE49-F238E27FC236}">
                <a16:creationId xmlns:a16="http://schemas.microsoft.com/office/drawing/2014/main" id="{D9AB1177-7FBB-4540-B14D-D0818D09EFD6}"/>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9" name="Text Placeholder 7">
            <a:extLst>
              <a:ext uri="{FF2B5EF4-FFF2-40B4-BE49-F238E27FC236}">
                <a16:creationId xmlns:a16="http://schemas.microsoft.com/office/drawing/2014/main" id="{9076AF40-D738-436A-8E45-98E732EBB2E9}"/>
              </a:ext>
            </a:extLst>
          </p:cNvPr>
          <p:cNvSpPr>
            <a:spLocks noGrp="1"/>
          </p:cNvSpPr>
          <p:nvPr>
            <p:ph type="body" sz="quarter" idx="14" hasCustomPrompt="1"/>
          </p:nvPr>
        </p:nvSpPr>
        <p:spPr>
          <a:xfrm>
            <a:off x="2162798" y="4399098"/>
            <a:ext cx="1088363" cy="137160"/>
          </a:xfrm>
        </p:spPr>
        <p:txBody>
          <a:bodyPr anchor="t">
            <a:noAutofit/>
          </a:bodyPr>
          <a:lstStyle>
            <a:lvl1pPr marL="0" indent="0">
              <a:spcBef>
                <a:spcPts val="225"/>
              </a:spcBef>
              <a:buNone/>
              <a:defRPr sz="750">
                <a:solidFill>
                  <a:schemeClr val="bg1"/>
                </a:solidFill>
              </a:defRPr>
            </a:lvl1pPr>
            <a:lvl2pPr marL="171446" indent="0">
              <a:buNone/>
              <a:defRPr/>
            </a:lvl2pPr>
            <a:lvl3pPr marL="342892" indent="0">
              <a:buNone/>
              <a:defRPr/>
            </a:lvl3pPr>
            <a:lvl4pPr marL="514337" indent="0">
              <a:buNone/>
              <a:defRPr/>
            </a:lvl4pPr>
            <a:lvl5pPr marL="685783" indent="0">
              <a:buNone/>
              <a:defRPr/>
            </a:lvl5pPr>
          </a:lstStyle>
          <a:p>
            <a:pPr lvl="0"/>
            <a:r>
              <a:rPr lang="en-US"/>
              <a:t>Z4-15650</a:t>
            </a:r>
          </a:p>
        </p:txBody>
      </p:sp>
      <p:sp>
        <p:nvSpPr>
          <p:cNvPr id="10" name="Text Placeholder 7">
            <a:extLst>
              <a:ext uri="{FF2B5EF4-FFF2-40B4-BE49-F238E27FC236}">
                <a16:creationId xmlns:a16="http://schemas.microsoft.com/office/drawing/2014/main" id="{A8F8C2A2-8D79-4D20-9542-5AFB08D2EB06}"/>
              </a:ext>
            </a:extLst>
          </p:cNvPr>
          <p:cNvSpPr>
            <a:spLocks noGrp="1"/>
          </p:cNvSpPr>
          <p:nvPr>
            <p:ph type="body" sz="quarter" idx="17" hasCustomPrompt="1"/>
          </p:nvPr>
        </p:nvSpPr>
        <p:spPr>
          <a:xfrm>
            <a:off x="978551" y="4573150"/>
            <a:ext cx="1088363" cy="137978"/>
          </a:xfrm>
        </p:spPr>
        <p:txBody>
          <a:bodyPr anchor="t">
            <a:noAutofit/>
          </a:bodyPr>
          <a:lstStyle>
            <a:lvl1pPr marL="0" indent="0">
              <a:spcBef>
                <a:spcPts val="225"/>
              </a:spcBef>
              <a:buNone/>
              <a:defRPr sz="750">
                <a:solidFill>
                  <a:schemeClr val="bg1"/>
                </a:solidFill>
              </a:defRPr>
            </a:lvl1pPr>
            <a:lvl2pPr marL="171446" indent="0">
              <a:buNone/>
              <a:defRPr/>
            </a:lvl2pPr>
            <a:lvl3pPr marL="342892" indent="0">
              <a:buNone/>
              <a:defRPr/>
            </a:lvl3pPr>
            <a:lvl4pPr marL="514337" indent="0">
              <a:buNone/>
              <a:defRPr/>
            </a:lvl4pPr>
            <a:lvl5pPr marL="685783" indent="0">
              <a:buNone/>
              <a:defRPr/>
            </a:lvl5pPr>
          </a:lstStyle>
          <a:p>
            <a:pPr lvl="0"/>
            <a:r>
              <a:rPr lang="en-US"/>
              <a:t>MM/YY</a:t>
            </a:r>
          </a:p>
        </p:txBody>
      </p:sp>
      <p:sp>
        <p:nvSpPr>
          <p:cNvPr id="11" name="Text Placeholder 7">
            <a:extLst>
              <a:ext uri="{FF2B5EF4-FFF2-40B4-BE49-F238E27FC236}">
                <a16:creationId xmlns:a16="http://schemas.microsoft.com/office/drawing/2014/main" id="{FE885CC0-66A6-45B2-BC58-76CE720DAD85}"/>
              </a:ext>
            </a:extLst>
          </p:cNvPr>
          <p:cNvSpPr>
            <a:spLocks noGrp="1"/>
          </p:cNvSpPr>
          <p:nvPr>
            <p:ph type="body" sz="quarter" idx="16" hasCustomPrompt="1"/>
          </p:nvPr>
        </p:nvSpPr>
        <p:spPr>
          <a:xfrm>
            <a:off x="981893" y="4740944"/>
            <a:ext cx="1088363" cy="137160"/>
          </a:xfrm>
        </p:spPr>
        <p:txBody>
          <a:bodyPr anchor="t">
            <a:noAutofit/>
          </a:bodyPr>
          <a:lstStyle>
            <a:lvl1pPr marL="0" indent="0">
              <a:spcBef>
                <a:spcPts val="225"/>
              </a:spcBef>
              <a:buNone/>
              <a:defRPr sz="750">
                <a:solidFill>
                  <a:schemeClr val="bg1"/>
                </a:solidFill>
              </a:defRPr>
            </a:lvl1pPr>
            <a:lvl2pPr marL="171446" indent="0">
              <a:buNone/>
              <a:defRPr/>
            </a:lvl2pPr>
            <a:lvl3pPr marL="342892" indent="0">
              <a:buNone/>
              <a:defRPr/>
            </a:lvl3pPr>
            <a:lvl4pPr marL="514337" indent="0">
              <a:buNone/>
              <a:defRPr/>
            </a:lvl4pPr>
            <a:lvl5pPr marL="685783" indent="0">
              <a:buNone/>
              <a:defRPr/>
            </a:lvl5pPr>
          </a:lstStyle>
          <a:p>
            <a:pPr lvl="0"/>
            <a:r>
              <a:rPr lang="en-US"/>
              <a:t>MM/YY</a:t>
            </a:r>
          </a:p>
        </p:txBody>
      </p:sp>
    </p:spTree>
    <p:extLst>
      <p:ext uri="{BB962C8B-B14F-4D97-AF65-F5344CB8AC3E}">
        <p14:creationId xmlns:p14="http://schemas.microsoft.com/office/powerpoint/2010/main" val="5685554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5"/>
            <a:endParaRPr lang="en-US" sz="1800">
              <a:solidFill>
                <a:srgbClr val="FFFFFF"/>
              </a:solidFill>
            </a:endParaRPr>
          </a:p>
        </p:txBody>
      </p:sp>
      <p:sp>
        <p:nvSpPr>
          <p:cNvPr id="2" name="Title 1"/>
          <p:cNvSpPr>
            <a:spLocks noGrp="1"/>
          </p:cNvSpPr>
          <p:nvPr>
            <p:ph type="title"/>
          </p:nvPr>
        </p:nvSpPr>
        <p:spPr>
          <a:xfrm>
            <a:off x="342900" y="904118"/>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
        <p:nvSpPr>
          <p:cNvPr id="9" name="TextBox 8"/>
          <p:cNvSpPr txBox="1"/>
          <p:nvPr userDrawn="1"/>
        </p:nvSpPr>
        <p:spPr>
          <a:xfrm>
            <a:off x="7652995" y="4840138"/>
            <a:ext cx="1409088" cy="246221"/>
          </a:xfrm>
          <a:prstGeom prst="rect">
            <a:avLst/>
          </a:prstGeom>
          <a:noFill/>
        </p:spPr>
        <p:txBody>
          <a:bodyPr wrap="square" rtlCol="0">
            <a:spAutoFit/>
          </a:bodyPr>
          <a:lstStyle/>
          <a:p>
            <a:pPr algn="r" defTabSz="914355"/>
            <a:r>
              <a:rPr lang="en-US" sz="1000">
                <a:solidFill>
                  <a:srgbClr val="FFFFFF"/>
                </a:solidFill>
                <a:cs typeface="Arial" pitchFamily="34" charset="0"/>
              </a:rPr>
              <a:t>© AstraZeneca 2018</a:t>
            </a:r>
          </a:p>
        </p:txBody>
      </p:sp>
    </p:spTree>
    <p:extLst>
      <p:ext uri="{BB962C8B-B14F-4D97-AF65-F5344CB8AC3E}">
        <p14:creationId xmlns:p14="http://schemas.microsoft.com/office/powerpoint/2010/main" val="29060265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5"/>
            <a:endParaRPr lang="en-US" sz="1800">
              <a:solidFill>
                <a:srgbClr val="FFFFFF"/>
              </a:solidFill>
            </a:endParaRPr>
          </a:p>
        </p:txBody>
      </p:sp>
      <p:sp>
        <p:nvSpPr>
          <p:cNvPr id="2" name="Title 1"/>
          <p:cNvSpPr>
            <a:spLocks noGrp="1"/>
          </p:cNvSpPr>
          <p:nvPr>
            <p:ph type="title"/>
          </p:nvPr>
        </p:nvSpPr>
        <p:spPr>
          <a:xfrm>
            <a:off x="342900" y="904118"/>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1107271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7" y="771526"/>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934446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200"/>
            </a:lvl1pPr>
          </a:lstStyle>
          <a:p>
            <a:r>
              <a:rPr lang="en-US"/>
              <a:t>Click to edit Master title style</a:t>
            </a:r>
          </a:p>
        </p:txBody>
      </p:sp>
      <p:sp>
        <p:nvSpPr>
          <p:cNvPr id="3" name="Text Placeholder 6">
            <a:extLst>
              <a:ext uri="{FF2B5EF4-FFF2-40B4-BE49-F238E27FC236}">
                <a16:creationId xmlns:a16="http://schemas.microsoft.com/office/drawing/2014/main" id="{448CBCA1-8F14-4142-ACB1-9025E5E684FB}"/>
              </a:ext>
            </a:extLst>
          </p:cNvPr>
          <p:cNvSpPr>
            <a:spLocks noGrp="1"/>
          </p:cNvSpPr>
          <p:nvPr>
            <p:ph type="body" sz="quarter" idx="13" hasCustomPrompt="1"/>
          </p:nvPr>
        </p:nvSpPr>
        <p:spPr>
          <a:xfrm>
            <a:off x="246986" y="4867078"/>
            <a:ext cx="8602768" cy="184666"/>
          </a:xfrm>
        </p:spPr>
        <p:txBody>
          <a:bodyPr anchor="b">
            <a:noAutofit/>
          </a:bodyPr>
          <a:lstStyle>
            <a:lvl1pPr marL="0" indent="0">
              <a:spcBef>
                <a:spcPts val="0"/>
              </a:spcBef>
              <a:spcAft>
                <a:spcPts val="0"/>
              </a:spcAft>
              <a:buNone/>
              <a:defRPr sz="60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
        <p:nvSpPr>
          <p:cNvPr id="5" name="Slide Number Placeholder 3">
            <a:extLst>
              <a:ext uri="{FF2B5EF4-FFF2-40B4-BE49-F238E27FC236}">
                <a16:creationId xmlns:a16="http://schemas.microsoft.com/office/drawing/2014/main" id="{F6C06442-2F07-47E0-BED3-4A9F886BAD54}"/>
              </a:ext>
            </a:extLst>
          </p:cNvPr>
          <p:cNvSpPr>
            <a:spLocks noGrp="1"/>
          </p:cNvSpPr>
          <p:nvPr>
            <p:ph type="sldNum" sz="quarter" idx="4"/>
          </p:nvPr>
        </p:nvSpPr>
        <p:spPr>
          <a:xfrm>
            <a:off x="8849754" y="4822092"/>
            <a:ext cx="294246" cy="274637"/>
          </a:xfrm>
          <a:prstGeom prst="rect">
            <a:avLst/>
          </a:prstGeom>
        </p:spPr>
        <p:txBody>
          <a:bodyPr vert="horz" lIns="91440" tIns="45720" rIns="91440" bIns="45720" rtlCol="0" anchor="ctr"/>
          <a:lstStyle>
            <a:lvl1pPr algn="l">
              <a:defRPr sz="600" b="1">
                <a:solidFill>
                  <a:schemeClr val="tx1"/>
                </a:solidFill>
              </a:defRPr>
            </a:lvl1pPr>
          </a:lstStyle>
          <a:p>
            <a:fld id="{AD33B3E9-81E5-4A7D-BEBF-6D21691F4D11}" type="slidenum">
              <a:rPr lang="en-GB" smtClean="0"/>
              <a:pPr/>
              <a:t>‹#›</a:t>
            </a:fld>
            <a:endParaRPr lang="en-GB"/>
          </a:p>
        </p:txBody>
      </p:sp>
    </p:spTree>
    <p:extLst>
      <p:ext uri="{BB962C8B-B14F-4D97-AF65-F5344CB8AC3E}">
        <p14:creationId xmlns:p14="http://schemas.microsoft.com/office/powerpoint/2010/main" val="2479278997"/>
      </p:ext>
    </p:extLst>
  </p:cSld>
  <p:clrMapOvr>
    <a:masterClrMapping/>
  </p:clrMapOvr>
  <p:extLst>
    <p:ext uri="{DCECCB84-F9BA-43D5-87BE-67443E8EF086}">
      <p15:sldGuideLst xmlns:p15="http://schemas.microsoft.com/office/powerpoint/2012/main">
        <p15:guide id="1" pos="217" userDrawn="1">
          <p15:clr>
            <a:srgbClr val="FBAE40"/>
          </p15:clr>
        </p15:guide>
        <p15:guide id="2" orient="horz" pos="1620" userDrawn="1">
          <p15:clr>
            <a:srgbClr val="FBAE40"/>
          </p15:clr>
        </p15:guide>
        <p15:guide id="3" orient="horz" pos="31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6095" y="64801"/>
            <a:ext cx="8369865" cy="674989"/>
          </a:xfrm>
          <a:prstGeom prst="rect">
            <a:avLst/>
          </a:prstGeom>
        </p:spPr>
        <p:txBody>
          <a:bodyPr wrap="square" lIns="0" tIns="46799" rIns="89999" bIns="46799" anchor="b">
            <a:noAutofit/>
          </a:bodyPr>
          <a:lstStyle>
            <a:lvl1pPr algn="l">
              <a:defRPr sz="2100" b="1" i="0">
                <a:solidFill>
                  <a:srgbClr val="5C5C5C"/>
                </a:solidFill>
                <a:latin typeface="Arial (Headings)"/>
              </a:defRPr>
            </a:lvl1pPr>
          </a:lstStyle>
          <a:p>
            <a:r>
              <a:rPr lang="en-GB"/>
              <a:t>Click to edit Master title style</a:t>
            </a:r>
            <a:endParaRPr lang="en-US"/>
          </a:p>
        </p:txBody>
      </p:sp>
      <p:sp>
        <p:nvSpPr>
          <p:cNvPr id="3" name="Content Placeholder 2"/>
          <p:cNvSpPr>
            <a:spLocks noGrp="1"/>
          </p:cNvSpPr>
          <p:nvPr>
            <p:ph idx="1"/>
          </p:nvPr>
        </p:nvSpPr>
        <p:spPr>
          <a:xfrm>
            <a:off x="386095" y="809999"/>
            <a:ext cx="8369865" cy="3825900"/>
          </a:xfrm>
          <a:prstGeom prst="rect">
            <a:avLst/>
          </a:prstGeom>
        </p:spPr>
        <p:txBody>
          <a:bodyPr/>
          <a:lstStyle>
            <a:lvl1pPr>
              <a:defRPr b="0">
                <a:latin typeface="+mn-lt"/>
              </a:defRPr>
            </a:lvl1pPr>
            <a:lvl2pPr>
              <a:buClr>
                <a:schemeClr val="tx2"/>
              </a:buClr>
              <a:defRPr b="0">
                <a:latin typeface="+mn-lt"/>
              </a:defRPr>
            </a:lvl2pPr>
            <a:lvl3pPr>
              <a:buClr>
                <a:schemeClr val="tx2"/>
              </a:buClr>
              <a:defRPr b="0">
                <a:latin typeface="+mn-lt"/>
              </a:defRPr>
            </a:lvl3pPr>
            <a:lvl4pPr>
              <a:buClr>
                <a:schemeClr val="tx2"/>
              </a:buClr>
              <a:defRPr b="0">
                <a:latin typeface="+mn-lt"/>
              </a:defRPr>
            </a:lvl4pPr>
            <a:lvl5pPr>
              <a:buClr>
                <a:schemeClr val="tx2"/>
              </a:buClr>
              <a:defRPr b="0">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ext Placeholder 20">
            <a:extLst>
              <a:ext uri="{FF2B5EF4-FFF2-40B4-BE49-F238E27FC236}">
                <a16:creationId xmlns:a16="http://schemas.microsoft.com/office/drawing/2014/main" id="{96397412-895A-4F25-A34B-C60E9E2CAFF4}"/>
              </a:ext>
            </a:extLst>
          </p:cNvPr>
          <p:cNvSpPr>
            <a:spLocks noGrp="1"/>
          </p:cNvSpPr>
          <p:nvPr>
            <p:ph type="body" sz="quarter" idx="11" hasCustomPrompt="1"/>
          </p:nvPr>
        </p:nvSpPr>
        <p:spPr>
          <a:xfrm>
            <a:off x="2" y="4738425"/>
            <a:ext cx="8639861" cy="404993"/>
          </a:xfrm>
          <a:prstGeom prst="rect">
            <a:avLst/>
          </a:prstGeom>
        </p:spPr>
        <p:txBody>
          <a:bodyPr wrap="square" lIns="89999" tIns="46799" rIns="89999" bIns="46799" anchor="b">
            <a:noAutofit/>
          </a:bodyPr>
          <a:lstStyle>
            <a:lvl1pPr marL="0" indent="0" algn="l">
              <a:lnSpc>
                <a:spcPct val="100000"/>
              </a:lnSpc>
              <a:spcBef>
                <a:spcPts val="225"/>
              </a:spcBef>
              <a:spcAft>
                <a:spcPts val="0"/>
              </a:spcAft>
              <a:buNone/>
              <a:defRPr sz="750" b="0">
                <a:solidFill>
                  <a:schemeClr val="tx1"/>
                </a:solidFill>
                <a:latin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28065169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3" y="1164514"/>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178" indent="0">
              <a:buNone/>
              <a:defRPr sz="2400"/>
            </a:lvl2pPr>
            <a:lvl3pPr marL="914355" indent="0">
              <a:buNone/>
              <a:defRPr sz="2400"/>
            </a:lvl3pPr>
            <a:lvl4pPr marL="1371532" indent="0">
              <a:buNone/>
              <a:defRPr sz="2400"/>
            </a:lvl4pPr>
            <a:lvl5pPr marL="1828709"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25197757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355"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355"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355"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355"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355"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355"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marL="0" marR="0" lvl="0" indent="0" defTabSz="914355"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355"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35486447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217171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16709209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20072657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6738053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701" y="1409916"/>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701" y="1914183"/>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701" y="24232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701" y="293394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701" y="344222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701" y="3958441"/>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178" indent="0">
              <a:buNone/>
              <a:defRPr sz="1800" b="1"/>
            </a:lvl2pPr>
            <a:lvl3pPr marL="914355" indent="0">
              <a:buNone/>
              <a:defRPr sz="1800" b="1"/>
            </a:lvl3pPr>
            <a:lvl4pPr marL="1371532" indent="0">
              <a:buNone/>
              <a:defRPr sz="1800" b="1"/>
            </a:lvl4pPr>
            <a:lvl5pPr marL="1828709"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3989743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10" name="Rectangle 9"/>
          <p:cNvSpPr>
            <a:spLocks noGrp="1" noChangeArrowheads="1"/>
          </p:cNvSpPr>
          <p:nvPr userDrawn="1"/>
        </p:nvSpPr>
        <p:spPr bwMode="auto">
          <a:xfrm>
            <a:off x="528760" y="3431381"/>
            <a:ext cx="2689225" cy="285750"/>
          </a:xfrm>
          <a:prstGeom prst="rect">
            <a:avLst/>
          </a:prstGeom>
          <a:noFill/>
          <a:ln w="9525">
            <a:noFill/>
            <a:miter lim="800000"/>
            <a:headEnd/>
            <a:tailEnd/>
          </a:ln>
          <a:effectLst/>
        </p:spPr>
        <p:txBody>
          <a:bodyPr anchor="b"/>
          <a:lstStyle/>
          <a:p>
            <a:pPr defTabSz="457178"/>
            <a:r>
              <a:rPr lang="en-GB" sz="1400" b="1">
                <a:solidFill>
                  <a:srgbClr val="000000"/>
                </a:solidFill>
                <a:cs typeface="Arial" pitchFamily="34" charset="0"/>
              </a:rPr>
              <a:t>Confidentiality Notice </a:t>
            </a:r>
            <a:endParaRPr lang="en-GB" sz="2400">
              <a:solidFill>
                <a:srgbClr val="000000"/>
              </a:solidFill>
              <a:cs typeface="Arial" pitchFamily="34" charset="0"/>
            </a:endParaRPr>
          </a:p>
        </p:txBody>
      </p:sp>
      <p:sp>
        <p:nvSpPr>
          <p:cNvPr id="11" name="Rectangle 10"/>
          <p:cNvSpPr>
            <a:spLocks noGrp="1" noChangeArrowheads="1"/>
          </p:cNvSpPr>
          <p:nvPr userDrawn="1"/>
        </p:nvSpPr>
        <p:spPr bwMode="auto">
          <a:xfrm>
            <a:off x="541459" y="3717131"/>
            <a:ext cx="7440493" cy="648000"/>
          </a:xfrm>
          <a:prstGeom prst="rect">
            <a:avLst/>
          </a:prstGeom>
          <a:noFill/>
          <a:ln w="9525">
            <a:noFill/>
            <a:miter lim="800000"/>
            <a:headEnd/>
            <a:tailEnd/>
          </a:ln>
          <a:effectLst/>
        </p:spPr>
        <p:txBody>
          <a:bodyPr/>
          <a:lstStyle/>
          <a:p>
            <a:pPr defTabSz="457178"/>
            <a:r>
              <a:rPr lang="en-GB" sz="900">
                <a:solidFill>
                  <a:srgbClr val="000000"/>
                </a:solidFill>
                <a:cs typeface="Arial" pitchFamily="34" charset="0"/>
              </a:rPr>
              <a:t>This file is</a:t>
            </a:r>
            <a:r>
              <a:rPr lang="en-US" sz="900">
                <a:solidFill>
                  <a:srgbClr val="000000"/>
                </a:solidFill>
                <a:cs typeface="Arial" pitchFamily="34" charset="0"/>
              </a:rPr>
              <a:t> private and may contain confidential and proprietary information. If you have received this file in error, please notify us and remove </a:t>
            </a:r>
          </a:p>
          <a:p>
            <a:pPr defTabSz="457178"/>
            <a:r>
              <a:rPr lang="en-US" sz="900">
                <a:solidFill>
                  <a:srgbClr val="000000"/>
                </a:solidFill>
                <a:cs typeface="Arial" pitchFamily="34" charset="0"/>
              </a:rPr>
              <a:t>it from your system and note that you must not copy, distribute or take any action in reliance on it. Any unauthorized use or disclosure of the contents of this file is not permitted and may be unlawful. AstraZeneca PLC, 2 Kingdom Street, London, W2 6BD, UK, T: +44(0)20 7604 </a:t>
            </a:r>
            <a:r>
              <a:rPr lang="en-GB" sz="900">
                <a:solidFill>
                  <a:srgbClr val="000000"/>
                </a:solidFill>
                <a:cs typeface="Arial" pitchFamily="34" charset="0"/>
              </a:rPr>
              <a:t>8000</a:t>
            </a:r>
            <a:r>
              <a:rPr lang="en-US" sz="900">
                <a:solidFill>
                  <a:srgbClr val="000000"/>
                </a:solidFill>
                <a:cs typeface="Arial" pitchFamily="34" charset="0"/>
              </a:rPr>
              <a:t>, </a:t>
            </a:r>
          </a:p>
          <a:p>
            <a:pPr defTabSz="457178"/>
            <a:r>
              <a:rPr lang="en-US" sz="900">
                <a:solidFill>
                  <a:srgbClr val="000000"/>
                </a:solidFill>
                <a:cs typeface="Arial" pitchFamily="34" charset="0"/>
              </a:rPr>
              <a:t>F: +44 (0)20 7604</a:t>
            </a:r>
            <a:r>
              <a:rPr lang="en-GB" sz="900">
                <a:solidFill>
                  <a:srgbClr val="000000"/>
                </a:solidFill>
                <a:cs typeface="Arial" pitchFamily="34" charset="0"/>
              </a:rPr>
              <a:t> 8151</a:t>
            </a:r>
            <a:r>
              <a:rPr lang="en-US" sz="900">
                <a:solidFill>
                  <a:srgbClr val="000000"/>
                </a:solidFill>
                <a:cs typeface="Arial" pitchFamily="34" charset="0"/>
              </a:rPr>
              <a:t>, www.astrazeneca.com</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8612326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4"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9" name="Content Placeholder 2"/>
          <p:cNvSpPr>
            <a:spLocks noGrp="1"/>
          </p:cNvSpPr>
          <p:nvPr>
            <p:ph idx="15" hasCustomPrompt="1"/>
          </p:nvPr>
        </p:nvSpPr>
        <p:spPr>
          <a:xfrm>
            <a:off x="237600" y="1121719"/>
            <a:ext cx="705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defTabSz="539723">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Tree>
    <p:extLst>
      <p:ext uri="{BB962C8B-B14F-4D97-AF65-F5344CB8AC3E}">
        <p14:creationId xmlns:p14="http://schemas.microsoft.com/office/powerpoint/2010/main" val="1250607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4" name="Picture 3" descr="AZ_RGB_H_COL.jpg">
            <a:extLst>
              <a:ext uri="{FF2B5EF4-FFF2-40B4-BE49-F238E27FC236}">
                <a16:creationId xmlns:a16="http://schemas.microsoft.com/office/drawing/2014/main" id="{2EC20EDF-A45D-4D6E-B0AB-18F2925023B2}"/>
              </a:ext>
            </a:extLst>
          </p:cNvPr>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5" name="Rectangle 4">
            <a:extLst>
              <a:ext uri="{FF2B5EF4-FFF2-40B4-BE49-F238E27FC236}">
                <a16:creationId xmlns:a16="http://schemas.microsoft.com/office/drawing/2014/main" id="{3FFB4CFE-3B78-4D1B-81E4-373446F40191}"/>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6" name="Rectangle 5">
            <a:extLst>
              <a:ext uri="{FF2B5EF4-FFF2-40B4-BE49-F238E27FC236}">
                <a16:creationId xmlns:a16="http://schemas.microsoft.com/office/drawing/2014/main" id="{E2ADA90F-1BC2-4ABB-B527-1D8DABA7731F}"/>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8" name="TextBox 7">
            <a:extLst>
              <a:ext uri="{FF2B5EF4-FFF2-40B4-BE49-F238E27FC236}">
                <a16:creationId xmlns:a16="http://schemas.microsoft.com/office/drawing/2014/main" id="{D9AB1177-7FBB-4540-B14D-D0818D09EFD6}"/>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9" name="Text Placeholder 7">
            <a:extLst>
              <a:ext uri="{FF2B5EF4-FFF2-40B4-BE49-F238E27FC236}">
                <a16:creationId xmlns:a16="http://schemas.microsoft.com/office/drawing/2014/main" id="{9076AF40-D738-436A-8E45-98E732EBB2E9}"/>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Z4-15650</a:t>
            </a:r>
          </a:p>
        </p:txBody>
      </p:sp>
      <p:sp>
        <p:nvSpPr>
          <p:cNvPr id="10" name="Text Placeholder 7">
            <a:extLst>
              <a:ext uri="{FF2B5EF4-FFF2-40B4-BE49-F238E27FC236}">
                <a16:creationId xmlns:a16="http://schemas.microsoft.com/office/drawing/2014/main" id="{A8F8C2A2-8D79-4D20-9542-5AFB08D2EB06}"/>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1" name="Text Placeholder 7">
            <a:extLst>
              <a:ext uri="{FF2B5EF4-FFF2-40B4-BE49-F238E27FC236}">
                <a16:creationId xmlns:a16="http://schemas.microsoft.com/office/drawing/2014/main" id="{FE885CC0-66A6-45B2-BC58-76CE720DAD8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341706247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ullet Content 1 with Subtitle">
    <p:spTree>
      <p:nvGrpSpPr>
        <p:cNvPr id="1" name=""/>
        <p:cNvGrpSpPr/>
        <p:nvPr/>
      </p:nvGrpSpPr>
      <p:grpSpPr>
        <a:xfrm>
          <a:off x="0" y="0"/>
          <a:ext cx="0" cy="0"/>
          <a:chOff x="0" y="0"/>
          <a:chExt cx="0" cy="0"/>
        </a:xfrm>
      </p:grpSpPr>
      <p:sp>
        <p:nvSpPr>
          <p:cNvPr id="8" name="Content Placeholder 2"/>
          <p:cNvSpPr>
            <a:spLocks noGrp="1"/>
          </p:cNvSpPr>
          <p:nvPr>
            <p:ph idx="15" hasCustomPrompt="1"/>
          </p:nvPr>
        </p:nvSpPr>
        <p:spPr>
          <a:xfrm>
            <a:off x="237600" y="1121719"/>
            <a:ext cx="705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defTabSz="539723">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5"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3"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884" indent="0" algn="ctr">
              <a:buNone/>
              <a:defRPr>
                <a:solidFill>
                  <a:schemeClr val="tx1">
                    <a:tint val="75000"/>
                  </a:schemeClr>
                </a:solidFill>
              </a:defRPr>
            </a:lvl2pPr>
            <a:lvl3pPr marL="685766" indent="0" algn="ctr">
              <a:buNone/>
              <a:defRPr>
                <a:solidFill>
                  <a:schemeClr val="tx1">
                    <a:tint val="75000"/>
                  </a:schemeClr>
                </a:solidFill>
              </a:defRPr>
            </a:lvl3pPr>
            <a:lvl4pPr marL="1028649" indent="0" algn="ctr">
              <a:buNone/>
              <a:defRPr>
                <a:solidFill>
                  <a:schemeClr val="tx1">
                    <a:tint val="75000"/>
                  </a:schemeClr>
                </a:solidFill>
              </a:defRPr>
            </a:lvl4pPr>
            <a:lvl5pPr marL="1371532" indent="0" algn="ctr">
              <a:buNone/>
              <a:defRPr>
                <a:solidFill>
                  <a:schemeClr val="tx1">
                    <a:tint val="75000"/>
                  </a:schemeClr>
                </a:solidFill>
              </a:defRPr>
            </a:lvl5pPr>
            <a:lvl6pPr marL="1714415" indent="0" algn="ctr">
              <a:buNone/>
              <a:defRPr>
                <a:solidFill>
                  <a:schemeClr val="tx1">
                    <a:tint val="75000"/>
                  </a:schemeClr>
                </a:solidFill>
              </a:defRPr>
            </a:lvl6pPr>
            <a:lvl7pPr marL="2057297" indent="0" algn="ctr">
              <a:buNone/>
              <a:defRPr>
                <a:solidFill>
                  <a:schemeClr val="tx1">
                    <a:tint val="75000"/>
                  </a:schemeClr>
                </a:solidFill>
              </a:defRPr>
            </a:lvl7pPr>
            <a:lvl8pPr marL="2400180" indent="0" algn="ctr">
              <a:buNone/>
              <a:defRPr>
                <a:solidFill>
                  <a:schemeClr val="tx1">
                    <a:tint val="75000"/>
                  </a:schemeClr>
                </a:solidFill>
              </a:defRPr>
            </a:lvl8pPr>
            <a:lvl9pPr marL="2743064"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32558570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34599655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766"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25" marR="0" indent="-197634" algn="l" defTabSz="685766" rtl="0" eaLnBrk="1" fontAlgn="base" latinLnBrk="0" hangingPunct="1">
              <a:lnSpc>
                <a:spcPct val="90000"/>
              </a:lnSpc>
              <a:spcBef>
                <a:spcPct val="0"/>
              </a:spcBef>
              <a:spcAft>
                <a:spcPct val="0"/>
              </a:spcAft>
              <a:buClrTx/>
              <a:buSzTx/>
              <a:buFontTx/>
              <a:buChar char="•"/>
              <a:tabLst/>
              <a:defRPr sz="1350"/>
            </a:lvl2pPr>
            <a:lvl3pPr marL="466701" marR="0" indent="-135725" algn="l" defTabSz="685766" rtl="0" eaLnBrk="1" fontAlgn="base" latinLnBrk="0" hangingPunct="1">
              <a:lnSpc>
                <a:spcPct val="90000"/>
              </a:lnSpc>
              <a:spcBef>
                <a:spcPct val="0"/>
              </a:spcBef>
              <a:spcAft>
                <a:spcPct val="0"/>
              </a:spcAft>
              <a:buClrTx/>
              <a:buSzTx/>
              <a:buFont typeface="Arial" charset="0"/>
              <a:buChar char="-"/>
              <a:tabLst/>
              <a:defRPr sz="1350"/>
            </a:lvl3pPr>
            <a:lvl4pPr marL="1242951" indent="-214303">
              <a:buFont typeface="Arial"/>
              <a:buChar char="•"/>
              <a:defRPr sz="1350"/>
            </a:lvl4pPr>
            <a:lvl5pPr marL="1585835" indent="-214303">
              <a:buFont typeface="Arial"/>
              <a:buChar char="•"/>
              <a:defRPr sz="1350"/>
            </a:lvl5pPr>
          </a:lstStyle>
          <a:p>
            <a:pPr lvl="0"/>
            <a:r>
              <a:rPr lang="en-GB" noProof="0"/>
              <a:t>Click to edit Master text styles</a:t>
            </a:r>
          </a:p>
        </p:txBody>
      </p:sp>
      <p:sp>
        <p:nvSpPr>
          <p:cNvPr id="9" name="Content Placeholder 2"/>
          <p:cNvSpPr>
            <a:spLocks noGrp="1"/>
          </p:cNvSpPr>
          <p:nvPr>
            <p:ph idx="14" hasCustomPrompt="1"/>
          </p:nvPr>
        </p:nvSpPr>
        <p:spPr>
          <a:xfrm>
            <a:off x="237600" y="2905963"/>
            <a:ext cx="7056000" cy="144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7"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8333657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4980" indent="-134994">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10" name="Content Placeholder 2"/>
          <p:cNvSpPr>
            <a:spLocks noGrp="1"/>
          </p:cNvSpPr>
          <p:nvPr>
            <p:ph idx="13" hasCustomPrompt="1"/>
          </p:nvPr>
        </p:nvSpPr>
        <p:spPr>
          <a:xfrm>
            <a:off x="237062" y="2908267"/>
            <a:ext cx="4086000" cy="1440000"/>
          </a:xfrm>
          <a:prstGeom prst="rect">
            <a:avLst/>
          </a:prstGeom>
        </p:spPr>
        <p:txBody>
          <a:bodyPr/>
          <a:lstStyle>
            <a:lvl1pPr marL="134994" indent="-134994">
              <a:lnSpc>
                <a:spcPct val="15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645718" indent="-285736" defTabSz="447653">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p:txBody>
      </p:sp>
      <p:sp>
        <p:nvSpPr>
          <p:cNvPr id="11" name="Content Placeholder 2"/>
          <p:cNvSpPr>
            <a:spLocks noGrp="1"/>
          </p:cNvSpPr>
          <p:nvPr>
            <p:ph idx="15" hasCustomPrompt="1"/>
          </p:nvPr>
        </p:nvSpPr>
        <p:spPr>
          <a:xfrm>
            <a:off x="4680000" y="2908267"/>
            <a:ext cx="4086000" cy="1440000"/>
          </a:xfrm>
          <a:prstGeom prst="rect">
            <a:avLst/>
          </a:prstGeom>
        </p:spPr>
        <p:txBody>
          <a:bodyPr/>
          <a:lstStyle>
            <a:lvl1pPr marL="134994" indent="-134994">
              <a:lnSpc>
                <a:spcPct val="15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7"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9553460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4980" indent="-134994">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12" name="Content Placeholder 2"/>
          <p:cNvSpPr>
            <a:spLocks noGrp="1"/>
          </p:cNvSpPr>
          <p:nvPr>
            <p:ph idx="15" hasCustomPrompt="1"/>
          </p:nvPr>
        </p:nvSpPr>
        <p:spPr>
          <a:xfrm>
            <a:off x="237061" y="2908267"/>
            <a:ext cx="2664000" cy="1440000"/>
          </a:xfrm>
          <a:prstGeom prst="rect">
            <a:avLst/>
          </a:prstGeom>
        </p:spPr>
        <p:txBody>
          <a:bodyPr/>
          <a:lstStyle>
            <a:lvl1pPr marL="134994" indent="-134994">
              <a:lnSpc>
                <a:spcPct val="15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4980" indent="-134994">
              <a:lnSpc>
                <a:spcPct val="15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3" name="Content Placeholder 2"/>
          <p:cNvSpPr>
            <a:spLocks noGrp="1"/>
          </p:cNvSpPr>
          <p:nvPr>
            <p:ph idx="16" hasCustomPrompt="1"/>
          </p:nvPr>
        </p:nvSpPr>
        <p:spPr>
          <a:xfrm>
            <a:off x="3250223" y="2908267"/>
            <a:ext cx="2664000" cy="1440000"/>
          </a:xfrm>
          <a:prstGeom prst="rect">
            <a:avLst/>
          </a:prstGeom>
        </p:spPr>
        <p:txBody>
          <a:bodyPr/>
          <a:lstStyle>
            <a:lvl1pPr marL="134994" indent="-134994">
              <a:lnSpc>
                <a:spcPct val="15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4980" indent="-134994">
              <a:lnSpc>
                <a:spcPct val="15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4" name="Content Placeholder 2"/>
          <p:cNvSpPr>
            <a:spLocks noGrp="1"/>
          </p:cNvSpPr>
          <p:nvPr>
            <p:ph idx="17" hasCustomPrompt="1"/>
          </p:nvPr>
        </p:nvSpPr>
        <p:spPr>
          <a:xfrm>
            <a:off x="6274223" y="2908267"/>
            <a:ext cx="2664000" cy="1440000"/>
          </a:xfrm>
          <a:prstGeom prst="rect">
            <a:avLst/>
          </a:prstGeom>
        </p:spPr>
        <p:txBody>
          <a:bodyPr/>
          <a:lstStyle>
            <a:lvl1pPr marL="134994" indent="-134994">
              <a:lnSpc>
                <a:spcPct val="15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4980" indent="-134994">
              <a:lnSpc>
                <a:spcPct val="15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10"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97524464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9"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59772999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8" name="Content Placeholder 2"/>
          <p:cNvSpPr>
            <a:spLocks noGrp="1"/>
          </p:cNvSpPr>
          <p:nvPr>
            <p:ph idx="14" hasCustomPrompt="1"/>
          </p:nvPr>
        </p:nvSpPr>
        <p:spPr>
          <a:xfrm>
            <a:off x="4680000" y="1127777"/>
            <a:ext cx="408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10"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275498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8" name="Content Placeholder 2"/>
          <p:cNvSpPr>
            <a:spLocks noGrp="1"/>
          </p:cNvSpPr>
          <p:nvPr>
            <p:ph idx="14" hasCustomPrompt="1"/>
          </p:nvPr>
        </p:nvSpPr>
        <p:spPr>
          <a:xfrm>
            <a:off x="4680000" y="1134333"/>
            <a:ext cx="408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9" name="Content Placeholder 2"/>
          <p:cNvSpPr>
            <a:spLocks noGrp="1"/>
          </p:cNvSpPr>
          <p:nvPr>
            <p:ph idx="15" hasCustomPrompt="1"/>
          </p:nvPr>
        </p:nvSpPr>
        <p:spPr>
          <a:xfrm>
            <a:off x="4678499" y="2793235"/>
            <a:ext cx="408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11"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92049915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10" name="Content Placeholder 2"/>
          <p:cNvSpPr>
            <a:spLocks noGrp="1"/>
          </p:cNvSpPr>
          <p:nvPr>
            <p:ph idx="15" hasCustomPrompt="1"/>
          </p:nvPr>
        </p:nvSpPr>
        <p:spPr>
          <a:xfrm>
            <a:off x="237061" y="1123700"/>
            <a:ext cx="408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9" name="Content Placeholder 2"/>
          <p:cNvSpPr>
            <a:spLocks noGrp="1"/>
          </p:cNvSpPr>
          <p:nvPr>
            <p:ph idx="14" hasCustomPrompt="1"/>
          </p:nvPr>
        </p:nvSpPr>
        <p:spPr>
          <a:xfrm>
            <a:off x="4680000" y="1123700"/>
            <a:ext cx="4086000" cy="1620000"/>
          </a:xfrm>
          <a:prstGeom prst="rect">
            <a:avLst/>
          </a:prstGeom>
        </p:spPr>
        <p:txBody>
          <a:bodyPr/>
          <a:lstStyle>
            <a:lvl1pPr marL="134994" indent="-134994">
              <a:lnSpc>
                <a:spcPct val="15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645718" indent="-285736">
              <a:lnSpc>
                <a:spcPct val="150000"/>
              </a:lnSpc>
              <a:spcBef>
                <a:spcPts val="0"/>
              </a:spcBef>
              <a:defRPr lang="en-GB" sz="1800" kern="1200" baseline="0" noProof="0" dirty="0" smtClean="0">
                <a:solidFill>
                  <a:schemeClr val="tx1"/>
                </a:solidFill>
                <a:latin typeface="Arial" pitchFamily="34" charset="0"/>
                <a:ea typeface="+mn-ea"/>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marL="539974" lvl="1" indent="-179992" algn="l" defTabSz="457178" rtl="0" eaLnBrk="1" latinLnBrk="0" hangingPunct="1">
              <a:lnSpc>
                <a:spcPct val="150000"/>
              </a:lnSpc>
              <a:spcBef>
                <a:spcPts val="0"/>
              </a:spcBef>
              <a:buFont typeface="Arial"/>
              <a:buChar char="–"/>
            </a:pPr>
            <a:r>
              <a:rPr lang="en-GB" noProof="0"/>
              <a:t>Second level</a:t>
            </a:r>
          </a:p>
          <a:p>
            <a:pPr marL="539974" lvl="1" indent="-179992" algn="l" defTabSz="457178" rtl="0" eaLnBrk="1" latinLnBrk="0" hangingPunct="1">
              <a:lnSpc>
                <a:spcPct val="150000"/>
              </a:lnSpc>
              <a:spcBef>
                <a:spcPts val="0"/>
              </a:spcBef>
              <a:buFont typeface="Arial"/>
              <a:buChar char="–"/>
            </a:pPr>
            <a:r>
              <a:rPr lang="en-GB" noProof="0"/>
              <a:t>Third level</a:t>
            </a:r>
          </a:p>
          <a:p>
            <a:pPr marL="539974" lvl="1" indent="-179992" algn="l" defTabSz="457178" rtl="0" eaLnBrk="1" latinLnBrk="0" hangingPunct="1">
              <a:lnSpc>
                <a:spcPct val="150000"/>
              </a:lnSpc>
              <a:spcBef>
                <a:spcPts val="0"/>
              </a:spcBef>
              <a:buFont typeface="Arial"/>
              <a:buChar char="–"/>
            </a:pPr>
            <a:r>
              <a:rPr lang="en-GB" noProof="0"/>
              <a:t>Fourth level</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8"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41503714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050" b="1"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050" b="1"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050" b="1"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9" name="Content Placeholder 2"/>
          <p:cNvSpPr>
            <a:spLocks noGrp="1"/>
          </p:cNvSpPr>
          <p:nvPr>
            <p:ph idx="14" hasCustomPrompt="1"/>
          </p:nvPr>
        </p:nvSpPr>
        <p:spPr>
          <a:xfrm>
            <a:off x="237600" y="2070554"/>
            <a:ext cx="2664000" cy="1620000"/>
          </a:xfrm>
          <a:prstGeom prst="rect">
            <a:avLst/>
          </a:prstGeom>
        </p:spPr>
        <p:txBody>
          <a:bodyPr/>
          <a:lstStyle>
            <a:lvl1pPr marL="134994" indent="-134994">
              <a:lnSpc>
                <a:spcPct val="150000"/>
              </a:lnSpc>
              <a:spcBef>
                <a:spcPts val="0"/>
              </a:spcBef>
              <a:buClr>
                <a:schemeClr val="tx2"/>
              </a:buClr>
              <a:buFont typeface="Arial" pitchFamily="34" charset="0"/>
              <a:buChar char="•"/>
              <a:defRPr sz="1050">
                <a:solidFill>
                  <a:schemeClr val="tx1"/>
                </a:solidFill>
                <a:latin typeface="Arial" pitchFamily="34" charset="0"/>
                <a:cs typeface="Arial" pitchFamily="34" charset="0"/>
              </a:defRPr>
            </a:lvl1pPr>
            <a:lvl2pPr marL="404980" indent="-134994">
              <a:lnSpc>
                <a:spcPct val="150000"/>
              </a:lnSpc>
              <a:spcBef>
                <a:spcPts val="0"/>
              </a:spcBef>
              <a:defRPr sz="10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0" name="Content Placeholder 2"/>
          <p:cNvSpPr>
            <a:spLocks noGrp="1"/>
          </p:cNvSpPr>
          <p:nvPr>
            <p:ph idx="15" hasCustomPrompt="1"/>
          </p:nvPr>
        </p:nvSpPr>
        <p:spPr>
          <a:xfrm>
            <a:off x="3250223" y="2070554"/>
            <a:ext cx="2664000" cy="1620000"/>
          </a:xfrm>
          <a:prstGeom prst="rect">
            <a:avLst/>
          </a:prstGeom>
        </p:spPr>
        <p:txBody>
          <a:bodyPr/>
          <a:lstStyle>
            <a:lvl1pPr marL="134994" indent="-134994">
              <a:lnSpc>
                <a:spcPct val="150000"/>
              </a:lnSpc>
              <a:spcBef>
                <a:spcPts val="0"/>
              </a:spcBef>
              <a:buClr>
                <a:schemeClr val="tx2"/>
              </a:buClr>
              <a:buFont typeface="Arial" pitchFamily="34" charset="0"/>
              <a:buChar char="•"/>
              <a:defRPr sz="1050">
                <a:solidFill>
                  <a:schemeClr val="tx1"/>
                </a:solidFill>
                <a:latin typeface="Arial" pitchFamily="34" charset="0"/>
                <a:cs typeface="Arial" pitchFamily="34" charset="0"/>
              </a:defRPr>
            </a:lvl1pPr>
            <a:lvl2pPr marL="404980" indent="-134994">
              <a:lnSpc>
                <a:spcPct val="150000"/>
              </a:lnSpc>
              <a:spcBef>
                <a:spcPts val="0"/>
              </a:spcBef>
              <a:defRPr sz="10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2" name="Content Placeholder 2"/>
          <p:cNvSpPr>
            <a:spLocks noGrp="1"/>
          </p:cNvSpPr>
          <p:nvPr>
            <p:ph idx="16" hasCustomPrompt="1"/>
          </p:nvPr>
        </p:nvSpPr>
        <p:spPr>
          <a:xfrm>
            <a:off x="6274223" y="2070554"/>
            <a:ext cx="2664000" cy="1620000"/>
          </a:xfrm>
          <a:prstGeom prst="rect">
            <a:avLst/>
          </a:prstGeom>
        </p:spPr>
        <p:txBody>
          <a:bodyPr/>
          <a:lstStyle>
            <a:lvl1pPr marL="134994" indent="-134994">
              <a:lnSpc>
                <a:spcPct val="150000"/>
              </a:lnSpc>
              <a:spcBef>
                <a:spcPts val="0"/>
              </a:spcBef>
              <a:buClr>
                <a:schemeClr val="tx2"/>
              </a:buClr>
              <a:buFont typeface="Arial" pitchFamily="34" charset="0"/>
              <a:buChar char="•"/>
              <a:defRPr sz="1050">
                <a:solidFill>
                  <a:schemeClr val="tx1"/>
                </a:solidFill>
                <a:latin typeface="Arial" pitchFamily="34" charset="0"/>
                <a:cs typeface="Arial" pitchFamily="34" charset="0"/>
              </a:defRPr>
            </a:lvl1pPr>
            <a:lvl2pPr marL="404980" indent="-134994">
              <a:lnSpc>
                <a:spcPct val="150000"/>
              </a:lnSpc>
              <a:spcBef>
                <a:spcPts val="0"/>
              </a:spcBef>
              <a:defRPr sz="10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14"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677336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
        <p:nvSpPr>
          <p:cNvPr id="9" name="TextBox 8"/>
          <p:cNvSpPr txBox="1"/>
          <p:nvPr userDrawn="1"/>
        </p:nvSpPr>
        <p:spPr>
          <a:xfrm>
            <a:off x="7652995" y="4840137"/>
            <a:ext cx="1409088" cy="246221"/>
          </a:xfrm>
          <a:prstGeom prst="rect">
            <a:avLst/>
          </a:prstGeom>
          <a:noFill/>
        </p:spPr>
        <p:txBody>
          <a:bodyPr wrap="square" rtlCol="0">
            <a:spAutoFit/>
          </a:bodyPr>
          <a:lstStyle/>
          <a:p>
            <a:pPr algn="r" defTabSz="914378"/>
            <a:r>
              <a:rPr lang="en-US" sz="1000">
                <a:solidFill>
                  <a:srgbClr val="FFFFFF"/>
                </a:solidFill>
                <a:cs typeface="Arial" pitchFamily="34" charset="0"/>
              </a:rPr>
              <a:t>© AstraZeneca 2018</a:t>
            </a:r>
          </a:p>
        </p:txBody>
      </p:sp>
    </p:spTree>
    <p:extLst>
      <p:ext uri="{BB962C8B-B14F-4D97-AF65-F5344CB8AC3E}">
        <p14:creationId xmlns:p14="http://schemas.microsoft.com/office/powerpoint/2010/main" val="244842419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7"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4746368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84" indent="0" algn="l">
              <a:buNone/>
              <a:defRPr sz="1050"/>
            </a:lvl2pPr>
            <a:lvl3pPr marL="685766" indent="0" algn="l">
              <a:buNone/>
              <a:defRPr sz="1050"/>
            </a:lvl3pPr>
            <a:lvl4pPr marL="1028649" indent="0" algn="l">
              <a:buNone/>
              <a:defRPr sz="1050"/>
            </a:lvl4pPr>
            <a:lvl5pPr marL="1371532"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8"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40660464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766"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25" marR="0" indent="-197634" algn="l" defTabSz="685766" rtl="0" eaLnBrk="1" fontAlgn="base" latinLnBrk="0" hangingPunct="1">
              <a:lnSpc>
                <a:spcPct val="90000"/>
              </a:lnSpc>
              <a:spcBef>
                <a:spcPct val="0"/>
              </a:spcBef>
              <a:spcAft>
                <a:spcPct val="0"/>
              </a:spcAft>
              <a:buClrTx/>
              <a:buSzTx/>
              <a:buFontTx/>
              <a:buChar char="•"/>
              <a:tabLst/>
              <a:defRPr sz="1350"/>
            </a:lvl2pPr>
            <a:lvl3pPr marL="466701" marR="0" indent="-135725" algn="l" defTabSz="685766" rtl="0" eaLnBrk="1" fontAlgn="base" latinLnBrk="0" hangingPunct="1">
              <a:lnSpc>
                <a:spcPct val="90000"/>
              </a:lnSpc>
              <a:spcBef>
                <a:spcPct val="0"/>
              </a:spcBef>
              <a:spcAft>
                <a:spcPct val="0"/>
              </a:spcAft>
              <a:buClrTx/>
              <a:buSzTx/>
              <a:buFont typeface="Arial" charset="0"/>
              <a:buChar char="-"/>
              <a:tabLst/>
              <a:defRPr sz="1350"/>
            </a:lvl3pPr>
            <a:lvl4pPr marL="1242951" indent="-214303">
              <a:buFont typeface="Arial"/>
              <a:buChar char="•"/>
              <a:defRPr sz="1350"/>
            </a:lvl4pPr>
            <a:lvl5pPr marL="1585835" indent="-21430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7"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5555974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766"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25" marR="0" indent="-197634" algn="l" defTabSz="685766" rtl="0" eaLnBrk="1" fontAlgn="base" latinLnBrk="0" hangingPunct="1">
              <a:lnSpc>
                <a:spcPct val="90000"/>
              </a:lnSpc>
              <a:spcBef>
                <a:spcPct val="0"/>
              </a:spcBef>
              <a:spcAft>
                <a:spcPct val="0"/>
              </a:spcAft>
              <a:buClrTx/>
              <a:buSzTx/>
              <a:buFontTx/>
              <a:buChar char="•"/>
              <a:tabLst/>
              <a:defRPr sz="1350"/>
            </a:lvl2pPr>
            <a:lvl3pPr marL="466701" marR="0" indent="-135725" algn="l" defTabSz="685766" rtl="0" eaLnBrk="1" fontAlgn="base" latinLnBrk="0" hangingPunct="1">
              <a:lnSpc>
                <a:spcPct val="90000"/>
              </a:lnSpc>
              <a:spcBef>
                <a:spcPct val="0"/>
              </a:spcBef>
              <a:spcAft>
                <a:spcPct val="0"/>
              </a:spcAft>
              <a:buClrTx/>
              <a:buSzTx/>
              <a:buFont typeface="Arial" charset="0"/>
              <a:buChar char="-"/>
              <a:tabLst/>
              <a:defRPr sz="1350"/>
            </a:lvl3pPr>
            <a:lvl4pPr marL="1242951" indent="-214303">
              <a:buFont typeface="Arial"/>
              <a:buChar char="•"/>
              <a:defRPr sz="1350"/>
            </a:lvl4pPr>
            <a:lvl5pPr marL="1585835" indent="-21430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8"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52436474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766"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25" marR="0" indent="-197634" algn="l" defTabSz="685766" rtl="0" eaLnBrk="1" fontAlgn="base" latinLnBrk="0" hangingPunct="1">
              <a:lnSpc>
                <a:spcPct val="90000"/>
              </a:lnSpc>
              <a:spcBef>
                <a:spcPct val="0"/>
              </a:spcBef>
              <a:spcAft>
                <a:spcPct val="0"/>
              </a:spcAft>
              <a:buClrTx/>
              <a:buSzTx/>
              <a:buFontTx/>
              <a:buChar char="•"/>
              <a:tabLst/>
              <a:defRPr sz="1350"/>
            </a:lvl2pPr>
            <a:lvl3pPr marL="466701" marR="0" indent="-135725" algn="l" defTabSz="685766" rtl="0" eaLnBrk="1" fontAlgn="base" latinLnBrk="0" hangingPunct="1">
              <a:lnSpc>
                <a:spcPct val="90000"/>
              </a:lnSpc>
              <a:spcBef>
                <a:spcPct val="0"/>
              </a:spcBef>
              <a:spcAft>
                <a:spcPct val="0"/>
              </a:spcAft>
              <a:buClrTx/>
              <a:buSzTx/>
              <a:buFont typeface="Arial" charset="0"/>
              <a:buChar char="-"/>
              <a:tabLst/>
              <a:defRPr sz="1350"/>
            </a:lvl3pPr>
            <a:lvl4pPr marL="1242951" indent="-214303">
              <a:buFont typeface="Arial"/>
              <a:buChar char="•"/>
              <a:defRPr sz="1350"/>
            </a:lvl4pPr>
            <a:lvl5pPr marL="1585835" indent="-21430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9"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0775441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61" indent="-269861">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476" indent="-134994">
              <a:lnSpc>
                <a:spcPct val="15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076" indent="-134994">
              <a:defRPr sz="1050">
                <a:latin typeface="Arial" pitchFamily="34" charset="0"/>
                <a:cs typeface="Arial" pitchFamily="34" charset="0"/>
              </a:defRPr>
            </a:lvl4pPr>
            <a:lvl5pPr marL="467076">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9"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289249114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6"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04571564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61748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2" name="Picture 1" descr="AZ_RGB_H_COL.jpg"/>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8" name="Rectangle 7"/>
          <p:cNvSpPr/>
          <p:nvPr userDrawn="1"/>
        </p:nvSpPr>
        <p:spPr>
          <a:xfrm>
            <a:off x="180760" y="1269110"/>
            <a:ext cx="8856000"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13" name="Title 8"/>
          <p:cNvSpPr>
            <a:spLocks noGrp="1"/>
          </p:cNvSpPr>
          <p:nvPr>
            <p:ph type="title" hasCustomPrompt="1"/>
          </p:nvPr>
        </p:nvSpPr>
        <p:spPr>
          <a:xfrm>
            <a:off x="216002" y="1386482"/>
            <a:ext cx="6822759" cy="504000"/>
          </a:xfrm>
          <a:prstGeom prst="rect">
            <a:avLst/>
          </a:prstGeom>
        </p:spPr>
        <p:txBody>
          <a:bodyPr vert="horz"/>
          <a:lstStyle>
            <a:lvl1pPr algn="l">
              <a:lnSpc>
                <a:spcPct val="90000"/>
              </a:lnSpc>
              <a:defRPr sz="2800" b="1" baseline="0">
                <a:solidFill>
                  <a:srgbClr val="FFFFFF"/>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6002" y="2392693"/>
            <a:ext cx="6822758" cy="1195721"/>
          </a:xfrm>
          <a:prstGeom prst="rect">
            <a:avLst/>
          </a:prstGeom>
        </p:spPr>
        <p:txBody>
          <a:bodyPr vert="horz" anchor="ctr">
            <a:normAutofit/>
          </a:bodyPr>
          <a:lstStyle>
            <a:lvl1pPr marL="0" indent="0">
              <a:lnSpc>
                <a:spcPts val="1100"/>
              </a:lnSpc>
              <a:spcBef>
                <a:spcPts val="0"/>
              </a:spcBef>
              <a:buNone/>
              <a:defRPr sz="2250" b="0">
                <a:solidFill>
                  <a:schemeClr val="bg1"/>
                </a:solidFill>
                <a:latin typeface="Arial" pitchFamily="34" charset="0"/>
                <a:cs typeface="Arial" pitchFamily="34" charset="0"/>
              </a:defRPr>
            </a:lvl1pPr>
          </a:lstStyle>
          <a:p>
            <a:pPr lvl="0"/>
            <a:r>
              <a:rPr lang="en-GB" noProof="0"/>
              <a:t>Click to add subtitle if necessary</a:t>
            </a:r>
          </a:p>
        </p:txBody>
      </p:sp>
      <p:sp>
        <p:nvSpPr>
          <p:cNvPr id="14" name="TextBox 13">
            <a:extLst>
              <a:ext uri="{FF2B5EF4-FFF2-40B4-BE49-F238E27FC236}">
                <a16:creationId xmlns:a16="http://schemas.microsoft.com/office/drawing/2014/main" id="{73483441-21AE-4117-994A-6649DC930E5E}"/>
              </a:ext>
            </a:extLst>
          </p:cNvPr>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
        <p:nvSpPr>
          <p:cNvPr id="10" name="Text Placeholder 7">
            <a:extLst>
              <a:ext uri="{FF2B5EF4-FFF2-40B4-BE49-F238E27FC236}">
                <a16:creationId xmlns:a16="http://schemas.microsoft.com/office/drawing/2014/main" id="{1FCA5801-9220-4E7B-9EDF-28B499B9CC48}"/>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XX-XXXX-ALL-XXXX</a:t>
            </a:r>
          </a:p>
        </p:txBody>
      </p:sp>
      <p:sp>
        <p:nvSpPr>
          <p:cNvPr id="5" name="TextBox 4">
            <a:extLst>
              <a:ext uri="{FF2B5EF4-FFF2-40B4-BE49-F238E27FC236}">
                <a16:creationId xmlns:a16="http://schemas.microsoft.com/office/drawing/2014/main" id="{E8AE57FD-B4CA-4FEC-8695-AC40C5080EF3}"/>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16" name="Text Placeholder 7">
            <a:extLst>
              <a:ext uri="{FF2B5EF4-FFF2-40B4-BE49-F238E27FC236}">
                <a16:creationId xmlns:a16="http://schemas.microsoft.com/office/drawing/2014/main" id="{15AE65CC-53A8-4B6D-A45D-F840C8C137F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7" name="Text Placeholder 7">
            <a:extLst>
              <a:ext uri="{FF2B5EF4-FFF2-40B4-BE49-F238E27FC236}">
                <a16:creationId xmlns:a16="http://schemas.microsoft.com/office/drawing/2014/main" id="{C46DDC66-D58B-400F-82BF-795384A740E7}"/>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76027143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60243164-1FC9-4009-B0AB-D56AA902E8BB}"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CC7432E5-F8E0-41AE-9A6B-AD730338B005}" type="slidenum">
              <a:rPr lang="en-US" smtClean="0"/>
              <a:pPr algn="ct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946404"/>
            <a:ext cx="84582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3246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15615205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bg1"/>
        </a:solidFill>
        <a:effectLst/>
      </p:bgPr>
    </p:bg>
    <p:spTree>
      <p:nvGrpSpPr>
        <p:cNvPr id="1" name=""/>
        <p:cNvGrpSpPr/>
        <p:nvPr/>
      </p:nvGrpSpPr>
      <p:grpSpPr>
        <a:xfrm>
          <a:off x="0" y="0"/>
          <a:ext cx="0" cy="0"/>
          <a:chOff x="0" y="0"/>
          <a:chExt cx="0" cy="0"/>
        </a:xfrm>
      </p:grpSpPr>
      <p:sp>
        <p:nvSpPr>
          <p:cNvPr id="10" name="Rectangle 9"/>
          <p:cNvSpPr/>
          <p:nvPr userDrawn="1"/>
        </p:nvSpPr>
        <p:spPr>
          <a:xfrm>
            <a:off x="145125" y="117088"/>
            <a:ext cx="8856000" cy="48417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rgbClr val="FFFFFF"/>
              </a:solidFill>
            </a:endParaRPr>
          </a:p>
        </p:txBody>
      </p:sp>
      <p:sp>
        <p:nvSpPr>
          <p:cNvPr id="2" name="Title 1"/>
          <p:cNvSpPr>
            <a:spLocks noGrp="1"/>
          </p:cNvSpPr>
          <p:nvPr>
            <p:ph type="title" hasCustomPrompt="1"/>
          </p:nvPr>
        </p:nvSpPr>
        <p:spPr>
          <a:xfrm>
            <a:off x="342900" y="952774"/>
            <a:ext cx="8458200" cy="424732"/>
          </a:xfrm>
        </p:spPr>
        <p:txBody>
          <a:bodyPr anchor="t">
            <a:spAutoFit/>
          </a:bodyPr>
          <a:lstStyle>
            <a:lvl1pPr>
              <a:defRPr sz="2400">
                <a:solidFill>
                  <a:schemeClr val="bg1"/>
                </a:solidFill>
              </a:defRPr>
            </a:lvl1pPr>
          </a:lstStyle>
          <a:p>
            <a:r>
              <a:rPr lang="en-US"/>
              <a:t>Click to add divider title</a:t>
            </a:r>
          </a:p>
        </p:txBody>
      </p:sp>
      <p:sp>
        <p:nvSpPr>
          <p:cNvPr id="4" name="Date Placeholder 3"/>
          <p:cNvSpPr>
            <a:spLocks noGrp="1"/>
          </p:cNvSpPr>
          <p:nvPr>
            <p:ph type="dt" sz="half" idx="10"/>
          </p:nvPr>
        </p:nvSpPr>
        <p:spPr/>
        <p:txBody>
          <a:bodyPr/>
          <a:lstStyle/>
          <a:p>
            <a:fld id="{74FA187F-77D8-44AB-99A3-596B6D28DB9F}"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11" name="Text Placeholder 6">
            <a:extLst>
              <a:ext uri="{FF2B5EF4-FFF2-40B4-BE49-F238E27FC236}">
                <a16:creationId xmlns:a16="http://schemas.microsoft.com/office/drawing/2014/main" id="{C290D6F0-A744-4762-BA4F-BBADC0F28504}"/>
              </a:ext>
            </a:extLst>
          </p:cNvPr>
          <p:cNvSpPr>
            <a:spLocks noGrp="1"/>
          </p:cNvSpPr>
          <p:nvPr>
            <p:ph type="body" sz="quarter" idx="13" hasCustomPrompt="1"/>
          </p:nvPr>
        </p:nvSpPr>
        <p:spPr>
          <a:xfrm>
            <a:off x="342900" y="4192877"/>
            <a:ext cx="7391400" cy="754380"/>
          </a:xfrm>
        </p:spPr>
        <p:txBody>
          <a:bodyPr anchor="b">
            <a:noAutofit/>
          </a:bodyPr>
          <a:lstStyle>
            <a:lvl1pPr marL="0" indent="0">
              <a:spcBef>
                <a:spcPts val="225"/>
              </a:spcBef>
              <a:buNone/>
              <a:defRPr sz="750">
                <a:solidFill>
                  <a:schemeClr val="bg1"/>
                </a:solidFill>
              </a:defRPr>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8" name="TextBox 7">
            <a:extLst>
              <a:ext uri="{FF2B5EF4-FFF2-40B4-BE49-F238E27FC236}">
                <a16:creationId xmlns:a16="http://schemas.microsoft.com/office/drawing/2014/main" id="{F59F0994-F17C-46C2-935A-B93E8CA3C61A}"/>
              </a:ext>
            </a:extLst>
          </p:cNvPr>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Tree>
    <p:extLst>
      <p:ext uri="{BB962C8B-B14F-4D97-AF65-F5344CB8AC3E}">
        <p14:creationId xmlns:p14="http://schemas.microsoft.com/office/powerpoint/2010/main" val="265439377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F7931E2-EDD0-4116-93D3-AFB5F385AD78}"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21291337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0"/>
          </p:nvPr>
        </p:nvSpPr>
        <p:spPr/>
        <p:txBody>
          <a:bodyPr/>
          <a:lstStyle/>
          <a:p>
            <a:fld id="{19A2B74B-AB22-448A-A265-268311487055}" type="datetime1">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9" name="Text Placeholder 8"/>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3" name="Content Placeholder 2"/>
          <p:cNvSpPr>
            <a:spLocks noGrp="1"/>
          </p:cNvSpPr>
          <p:nvPr>
            <p:ph sz="half" idx="1"/>
          </p:nvPr>
        </p:nvSpPr>
        <p:spPr>
          <a:xfrm>
            <a:off x="342900" y="946404"/>
            <a:ext cx="4229100" cy="34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46404"/>
            <a:ext cx="4229100" cy="34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21563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2900" y="171451"/>
            <a:ext cx="8458200" cy="600075"/>
          </a:xfrm>
        </p:spPr>
        <p:txBody>
          <a:bodyPr/>
          <a:lstStyle/>
          <a:p>
            <a:r>
              <a:rPr lang="en-US"/>
              <a:t>Click to edit Master title style</a:t>
            </a:r>
          </a:p>
        </p:txBody>
      </p:sp>
      <p:sp>
        <p:nvSpPr>
          <p:cNvPr id="3" name="Text Placeholder 2"/>
          <p:cNvSpPr>
            <a:spLocks noGrp="1"/>
          </p:cNvSpPr>
          <p:nvPr>
            <p:ph type="body" idx="1"/>
          </p:nvPr>
        </p:nvSpPr>
        <p:spPr>
          <a:xfrm>
            <a:off x="342900" y="948538"/>
            <a:ext cx="4229100" cy="321212"/>
          </a:xfrm>
        </p:spPr>
        <p:txBody>
          <a:bodyPr anchor="b">
            <a:normAutofit/>
          </a:bodyPr>
          <a:lstStyle>
            <a:lvl1pPr marL="0" indent="0">
              <a:buNone/>
              <a:defRPr sz="15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572000" y="948538"/>
            <a:ext cx="4229100" cy="321212"/>
          </a:xfrm>
        </p:spPr>
        <p:txBody>
          <a:bodyPr anchor="b">
            <a:normAutofit/>
          </a:bodyPr>
          <a:lstStyle>
            <a:lvl1pPr marL="0" indent="0">
              <a:buNone/>
              <a:defRPr sz="15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Date Placeholder 6"/>
          <p:cNvSpPr>
            <a:spLocks noGrp="1"/>
          </p:cNvSpPr>
          <p:nvPr>
            <p:ph type="dt" sz="half" idx="10"/>
          </p:nvPr>
        </p:nvSpPr>
        <p:spPr/>
        <p:txBody>
          <a:bodyPr/>
          <a:lstStyle/>
          <a:p>
            <a:fld id="{F8CB1101-080C-4B85-AC54-06AFAC4F0A81}" type="datetime1">
              <a:rPr lang="en-US" smtClean="0"/>
              <a:t>9/17/2019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11" name="Text Placeholder 10"/>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4" name="Content Placeholder 3"/>
          <p:cNvSpPr>
            <a:spLocks noGrp="1"/>
          </p:cNvSpPr>
          <p:nvPr>
            <p:ph sz="half" idx="2"/>
          </p:nvPr>
        </p:nvSpPr>
        <p:spPr>
          <a:xfrm>
            <a:off x="342900" y="1269748"/>
            <a:ext cx="4229100" cy="3102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572000" y="1269748"/>
            <a:ext cx="4229100" cy="3102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1432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171450"/>
            <a:ext cx="8458200" cy="600075"/>
          </a:xfrm>
        </p:spPr>
        <p:txBody>
          <a:bodyPr anchor="b">
            <a:normAutofit/>
          </a:bodyPr>
          <a:lstStyle>
            <a:lvl1pPr>
              <a:defRPr sz="1800"/>
            </a:lvl1pPr>
          </a:lstStyle>
          <a:p>
            <a:r>
              <a:rPr lang="en-US"/>
              <a:t>Click to edit Master title style</a:t>
            </a:r>
          </a:p>
        </p:txBody>
      </p:sp>
      <p:sp>
        <p:nvSpPr>
          <p:cNvPr id="4" name="Text Placeholder 3"/>
          <p:cNvSpPr>
            <a:spLocks noGrp="1"/>
          </p:cNvSpPr>
          <p:nvPr>
            <p:ph type="body" sz="half" idx="2" hasCustomPrompt="1"/>
          </p:nvPr>
        </p:nvSpPr>
        <p:spPr>
          <a:xfrm>
            <a:off x="877824" y="4080510"/>
            <a:ext cx="7406640" cy="274320"/>
          </a:xfrm>
          <a:prstGeom prst="roundRect">
            <a:avLst/>
          </a:prstGeom>
          <a:solidFill>
            <a:schemeClr val="accent2"/>
          </a:solidFill>
        </p:spPr>
        <p:txBody>
          <a:bodyPr anchor="ctr"/>
          <a:lstStyle>
            <a:lvl1pPr marL="0" indent="0" algn="ctr">
              <a:buNone/>
              <a:defRPr sz="1200" b="1" baseline="0">
                <a:solidFill>
                  <a:schemeClr val="bg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enter caption</a:t>
            </a:r>
          </a:p>
        </p:txBody>
      </p:sp>
      <p:sp>
        <p:nvSpPr>
          <p:cNvPr id="5" name="Date Placeholder 4"/>
          <p:cNvSpPr>
            <a:spLocks noGrp="1"/>
          </p:cNvSpPr>
          <p:nvPr>
            <p:ph type="dt" sz="half" idx="10"/>
          </p:nvPr>
        </p:nvSpPr>
        <p:spPr/>
        <p:txBody>
          <a:bodyPr/>
          <a:lstStyle/>
          <a:p>
            <a:fld id="{3E4588B8-10AE-4A18-A901-70972D5E175A}" type="datetime1">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9" name="Text Placeholder 8"/>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3" name="Content Placeholder 2"/>
          <p:cNvSpPr>
            <a:spLocks noGrp="1"/>
          </p:cNvSpPr>
          <p:nvPr>
            <p:ph idx="1"/>
          </p:nvPr>
        </p:nvSpPr>
        <p:spPr>
          <a:xfrm>
            <a:off x="342900" y="945358"/>
            <a:ext cx="8458200" cy="3138920"/>
          </a:xfrm>
        </p:spPr>
        <p:txBody>
          <a:bodyPr/>
          <a:lstStyle>
            <a:lvl1pPr>
              <a:defRPr sz="1500"/>
            </a:lvl1pPr>
            <a:lvl2pPr>
              <a:defRPr sz="1350"/>
            </a:lvl2pPr>
            <a:lvl3pPr>
              <a:defRPr sz="1200"/>
            </a:lvl3pPr>
            <a:lvl4pPr>
              <a:defRPr sz="120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28451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EE4230D-527C-497C-AE7B-88F10673E221}"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ctr"/>
            <a:fld id="{CC7432E5-F8E0-41AE-9A6B-AD730338B005}" type="slidenum">
              <a:rPr lang="en-US" smtClean="0"/>
              <a:pPr algn="ctr"/>
              <a:t>‹#›</a:t>
            </a:fld>
            <a:endParaRPr lang="en-US"/>
          </a:p>
        </p:txBody>
      </p:sp>
      <p:sp>
        <p:nvSpPr>
          <p:cNvPr id="8" name="Text Placeholder 7"/>
          <p:cNvSpPr>
            <a:spLocks noGrp="1"/>
          </p:cNvSpPr>
          <p:nvPr>
            <p:ph type="body" sz="quarter" idx="14" hasCustomPrompt="1"/>
          </p:nvPr>
        </p:nvSpPr>
        <p:spPr>
          <a:xfrm>
            <a:off x="877824" y="4080510"/>
            <a:ext cx="7406640" cy="271463"/>
          </a:xfrm>
          <a:prstGeom prst="roundRect">
            <a:avLst/>
          </a:prstGeom>
          <a:solidFill>
            <a:schemeClr val="accent2"/>
          </a:solidFill>
        </p:spPr>
        <p:txBody>
          <a:bodyPr>
            <a:normAutofit/>
          </a:bodyPr>
          <a:lstStyle>
            <a:lvl1pPr marL="0" indent="0" algn="ctr">
              <a:buNone/>
              <a:defRPr sz="1200" b="1">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Click to enter caption</a:t>
            </a:r>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20192783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ntent - No Line">
    <p:spTree>
      <p:nvGrpSpPr>
        <p:cNvPr id="1" name=""/>
        <p:cNvGrpSpPr/>
        <p:nvPr/>
      </p:nvGrpSpPr>
      <p:grpSpPr>
        <a:xfrm>
          <a:off x="0" y="0"/>
          <a:ext cx="0" cy="0"/>
          <a:chOff x="0" y="0"/>
          <a:chExt cx="0" cy="0"/>
        </a:xfrm>
      </p:grpSpPr>
      <p:sp>
        <p:nvSpPr>
          <p:cNvPr id="10" name="Rectangle 9"/>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Date Placeholder 3"/>
          <p:cNvSpPr>
            <a:spLocks noGrp="1"/>
          </p:cNvSpPr>
          <p:nvPr>
            <p:ph type="dt" sz="half" idx="10"/>
          </p:nvPr>
        </p:nvSpPr>
        <p:spPr/>
        <p:txBody>
          <a:bodyPr/>
          <a:lstStyle/>
          <a:p>
            <a:fld id="{CED11A09-3DD3-4814-BDCF-935499F15EA0}"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771525"/>
            <a:ext cx="8458200" cy="36038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7147734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9" name="Rectangle 8"/>
          <p:cNvSpPr/>
          <p:nvPr userDrawn="1"/>
        </p:nvSpPr>
        <p:spPr>
          <a:xfrm>
            <a:off x="7464383" y="4891108"/>
            <a:ext cx="1607475" cy="2490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Date Placeholder 3"/>
          <p:cNvSpPr>
            <a:spLocks noGrp="1"/>
          </p:cNvSpPr>
          <p:nvPr>
            <p:ph type="dt" sz="half" idx="10"/>
          </p:nvPr>
        </p:nvSpPr>
        <p:spPr/>
        <p:txBody>
          <a:bodyPr/>
          <a:lstStyle/>
          <a:p>
            <a:fld id="{3C4AE3A5-F483-4560-8FF9-FCB3A3589909}"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771525"/>
            <a:ext cx="8458200" cy="36038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566039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 No Line">
    <p:spTree>
      <p:nvGrpSpPr>
        <p:cNvPr id="1" name=""/>
        <p:cNvGrpSpPr/>
        <p:nvPr/>
      </p:nvGrpSpPr>
      <p:grpSpPr>
        <a:xfrm>
          <a:off x="0" y="0"/>
          <a:ext cx="0" cy="0"/>
          <a:chOff x="0" y="0"/>
          <a:chExt cx="0" cy="0"/>
        </a:xfrm>
      </p:grpSpPr>
      <p:sp>
        <p:nvSpPr>
          <p:cNvPr id="9" name="Rectangle 8"/>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C1012E-D535-4D45-93DD-9B16E0D20A43}"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54706741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554460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74922619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8573737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FF445E5-F42D-422B-A336-403D431DF87A}"/>
              </a:ext>
            </a:extLst>
          </p:cNvPr>
          <p:cNvSpPr>
            <a:spLocks noGrp="1"/>
          </p:cNvSpPr>
          <p:nvPr>
            <p:ph type="title"/>
          </p:nvPr>
        </p:nvSpPr>
        <p:spPr>
          <a:xfrm>
            <a:off x="252581" y="170943"/>
            <a:ext cx="8650134" cy="600074"/>
          </a:xfrm>
        </p:spPr>
        <p:txBody>
          <a:bodyPr/>
          <a:lstStyle>
            <a:lvl1pPr>
              <a:defRPr sz="2400"/>
            </a:lvl1pPr>
          </a:lstStyle>
          <a:p>
            <a:r>
              <a:rPr lang="en-US"/>
              <a:t>Click to edit Master title style</a:t>
            </a:r>
          </a:p>
        </p:txBody>
      </p:sp>
      <p:sp>
        <p:nvSpPr>
          <p:cNvPr id="4" name="Text Placeholder 6">
            <a:extLst>
              <a:ext uri="{FF2B5EF4-FFF2-40B4-BE49-F238E27FC236}">
                <a16:creationId xmlns:a16="http://schemas.microsoft.com/office/drawing/2014/main" id="{14A82D63-C9BA-45DC-9708-A08D5EC244B8}"/>
              </a:ext>
            </a:extLst>
          </p:cNvPr>
          <p:cNvSpPr>
            <a:spLocks noGrp="1"/>
          </p:cNvSpPr>
          <p:nvPr>
            <p:ph type="body" sz="quarter" idx="13" hasCustomPrompt="1"/>
          </p:nvPr>
        </p:nvSpPr>
        <p:spPr>
          <a:xfrm>
            <a:off x="265520" y="4906950"/>
            <a:ext cx="8553020" cy="196208"/>
          </a:xfrm>
        </p:spPr>
        <p:txBody>
          <a:bodyPr anchor="b">
            <a:spAutoFit/>
          </a:bodyPr>
          <a:lstStyle>
            <a:lvl1pPr marL="0" indent="0">
              <a:spcBef>
                <a:spcPts val="0"/>
              </a:spcBef>
              <a:spcAft>
                <a:spcPts val="0"/>
              </a:spcAft>
              <a:buNone/>
              <a:defRPr sz="75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Tree>
    <p:extLst>
      <p:ext uri="{BB962C8B-B14F-4D97-AF65-F5344CB8AC3E}">
        <p14:creationId xmlns:p14="http://schemas.microsoft.com/office/powerpoint/2010/main" val="228484708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45858" y="184390"/>
            <a:ext cx="8650134" cy="600074"/>
          </a:xfrm>
        </p:spPr>
        <p:txBody>
          <a:bodyPr/>
          <a:lstStyle>
            <a:lvl1pPr>
              <a:defRPr sz="2700"/>
            </a:lvl1pPr>
          </a:lstStyle>
          <a:p>
            <a:r>
              <a:rPr lang="en-US"/>
              <a:t>Click to edit Master title style</a:t>
            </a:r>
          </a:p>
        </p:txBody>
      </p:sp>
      <p:sp>
        <p:nvSpPr>
          <p:cNvPr id="3" name="Content Placeholder 2"/>
          <p:cNvSpPr>
            <a:spLocks noGrp="1"/>
          </p:cNvSpPr>
          <p:nvPr>
            <p:ph idx="1"/>
          </p:nvPr>
        </p:nvSpPr>
        <p:spPr>
          <a:xfrm>
            <a:off x="252326" y="907587"/>
            <a:ext cx="8656605" cy="391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258278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2" name="Picture 1" descr="AZ_RGB_H_COL.jpg"/>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8" name="Rectangle 7"/>
          <p:cNvSpPr/>
          <p:nvPr userDrawn="1"/>
        </p:nvSpPr>
        <p:spPr>
          <a:xfrm>
            <a:off x="180760" y="1269110"/>
            <a:ext cx="8856000"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13" name="Title 8"/>
          <p:cNvSpPr>
            <a:spLocks noGrp="1"/>
          </p:cNvSpPr>
          <p:nvPr>
            <p:ph type="title" hasCustomPrompt="1"/>
          </p:nvPr>
        </p:nvSpPr>
        <p:spPr>
          <a:xfrm>
            <a:off x="216002" y="1386482"/>
            <a:ext cx="6822759" cy="504000"/>
          </a:xfrm>
          <a:prstGeom prst="rect">
            <a:avLst/>
          </a:prstGeom>
        </p:spPr>
        <p:txBody>
          <a:bodyPr vert="horz"/>
          <a:lstStyle>
            <a:lvl1pPr algn="l">
              <a:lnSpc>
                <a:spcPct val="90000"/>
              </a:lnSpc>
              <a:defRPr sz="2800" b="1" baseline="0">
                <a:solidFill>
                  <a:srgbClr val="FFFFFF"/>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6002" y="2392693"/>
            <a:ext cx="6822758" cy="1195721"/>
          </a:xfrm>
          <a:prstGeom prst="rect">
            <a:avLst/>
          </a:prstGeom>
        </p:spPr>
        <p:txBody>
          <a:bodyPr vert="horz" anchor="ctr">
            <a:normAutofit/>
          </a:bodyPr>
          <a:lstStyle>
            <a:lvl1pPr marL="0" indent="0">
              <a:lnSpc>
                <a:spcPts val="1100"/>
              </a:lnSpc>
              <a:spcBef>
                <a:spcPts val="0"/>
              </a:spcBef>
              <a:buNone/>
              <a:defRPr sz="2250" b="0">
                <a:solidFill>
                  <a:schemeClr val="bg1"/>
                </a:solidFill>
                <a:latin typeface="Arial" pitchFamily="34" charset="0"/>
                <a:cs typeface="Arial" pitchFamily="34" charset="0"/>
              </a:defRPr>
            </a:lvl1pPr>
          </a:lstStyle>
          <a:p>
            <a:pPr lvl="0"/>
            <a:r>
              <a:rPr lang="en-GB" noProof="0"/>
              <a:t>Click to add subtitle if necessary</a:t>
            </a:r>
          </a:p>
        </p:txBody>
      </p:sp>
      <p:sp>
        <p:nvSpPr>
          <p:cNvPr id="14" name="TextBox 13">
            <a:extLst>
              <a:ext uri="{FF2B5EF4-FFF2-40B4-BE49-F238E27FC236}">
                <a16:creationId xmlns:a16="http://schemas.microsoft.com/office/drawing/2014/main" id="{73483441-21AE-4117-994A-6649DC930E5E}"/>
              </a:ext>
            </a:extLst>
          </p:cNvPr>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
        <p:nvSpPr>
          <p:cNvPr id="10" name="Text Placeholder 7">
            <a:extLst>
              <a:ext uri="{FF2B5EF4-FFF2-40B4-BE49-F238E27FC236}">
                <a16:creationId xmlns:a16="http://schemas.microsoft.com/office/drawing/2014/main" id="{1FCA5801-9220-4E7B-9EDF-28B499B9CC48}"/>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XX-XXXX-ALL-XXXX</a:t>
            </a:r>
          </a:p>
        </p:txBody>
      </p:sp>
      <p:sp>
        <p:nvSpPr>
          <p:cNvPr id="5" name="TextBox 4">
            <a:extLst>
              <a:ext uri="{FF2B5EF4-FFF2-40B4-BE49-F238E27FC236}">
                <a16:creationId xmlns:a16="http://schemas.microsoft.com/office/drawing/2014/main" id="{E8AE57FD-B4CA-4FEC-8695-AC40C5080EF3}"/>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16" name="Text Placeholder 7">
            <a:extLst>
              <a:ext uri="{FF2B5EF4-FFF2-40B4-BE49-F238E27FC236}">
                <a16:creationId xmlns:a16="http://schemas.microsoft.com/office/drawing/2014/main" id="{15AE65CC-53A8-4B6D-A45D-F840C8C137F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7" name="Text Placeholder 7">
            <a:extLst>
              <a:ext uri="{FF2B5EF4-FFF2-40B4-BE49-F238E27FC236}">
                <a16:creationId xmlns:a16="http://schemas.microsoft.com/office/drawing/2014/main" id="{C46DDC66-D58B-400F-82BF-795384A740E7}"/>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74654553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Date Placeholder 3"/>
          <p:cNvSpPr>
            <a:spLocks noGrp="1"/>
          </p:cNvSpPr>
          <p:nvPr>
            <p:ph type="dt" sz="half" idx="10"/>
          </p:nvPr>
        </p:nvSpPr>
        <p:spPr/>
        <p:txBody>
          <a:bodyPr/>
          <a:lstStyle/>
          <a:p>
            <a:fld id="{60243164-1FC9-4009-B0AB-D56AA902E8BB}"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CC7432E5-F8E0-41AE-9A6B-AD730338B005}" type="slidenum">
              <a:rPr lang="en-US" smtClean="0"/>
              <a:pPr algn="ct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946404"/>
            <a:ext cx="84582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353078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bg1"/>
        </a:solidFill>
        <a:effectLst/>
      </p:bgPr>
    </p:bg>
    <p:spTree>
      <p:nvGrpSpPr>
        <p:cNvPr id="1" name=""/>
        <p:cNvGrpSpPr/>
        <p:nvPr/>
      </p:nvGrpSpPr>
      <p:grpSpPr>
        <a:xfrm>
          <a:off x="0" y="0"/>
          <a:ext cx="0" cy="0"/>
          <a:chOff x="0" y="0"/>
          <a:chExt cx="0" cy="0"/>
        </a:xfrm>
      </p:grpSpPr>
      <p:sp>
        <p:nvSpPr>
          <p:cNvPr id="10" name="Rectangle 9"/>
          <p:cNvSpPr/>
          <p:nvPr userDrawn="1"/>
        </p:nvSpPr>
        <p:spPr>
          <a:xfrm>
            <a:off x="145125" y="117088"/>
            <a:ext cx="8856000" cy="48417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rgbClr val="FFFFFF"/>
              </a:solidFill>
            </a:endParaRPr>
          </a:p>
        </p:txBody>
      </p:sp>
      <p:sp>
        <p:nvSpPr>
          <p:cNvPr id="2" name="Title 1"/>
          <p:cNvSpPr>
            <a:spLocks noGrp="1"/>
          </p:cNvSpPr>
          <p:nvPr>
            <p:ph type="title" hasCustomPrompt="1"/>
          </p:nvPr>
        </p:nvSpPr>
        <p:spPr>
          <a:xfrm>
            <a:off x="342900" y="952774"/>
            <a:ext cx="8458200" cy="424732"/>
          </a:xfrm>
        </p:spPr>
        <p:txBody>
          <a:bodyPr anchor="t">
            <a:spAutoFit/>
          </a:bodyPr>
          <a:lstStyle>
            <a:lvl1pPr>
              <a:defRPr sz="2400">
                <a:solidFill>
                  <a:schemeClr val="bg1"/>
                </a:solidFill>
              </a:defRPr>
            </a:lvl1pPr>
          </a:lstStyle>
          <a:p>
            <a:r>
              <a:rPr lang="en-US"/>
              <a:t>Click to add divider title</a:t>
            </a:r>
          </a:p>
        </p:txBody>
      </p:sp>
      <p:sp>
        <p:nvSpPr>
          <p:cNvPr id="4" name="Date Placeholder 3"/>
          <p:cNvSpPr>
            <a:spLocks noGrp="1"/>
          </p:cNvSpPr>
          <p:nvPr>
            <p:ph type="dt" sz="half" idx="10"/>
          </p:nvPr>
        </p:nvSpPr>
        <p:spPr/>
        <p:txBody>
          <a:bodyPr/>
          <a:lstStyle/>
          <a:p>
            <a:fld id="{74FA187F-77D8-44AB-99A3-596B6D28DB9F}"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11" name="Text Placeholder 6">
            <a:extLst>
              <a:ext uri="{FF2B5EF4-FFF2-40B4-BE49-F238E27FC236}">
                <a16:creationId xmlns:a16="http://schemas.microsoft.com/office/drawing/2014/main" id="{C290D6F0-A744-4762-BA4F-BBADC0F28504}"/>
              </a:ext>
            </a:extLst>
          </p:cNvPr>
          <p:cNvSpPr>
            <a:spLocks noGrp="1"/>
          </p:cNvSpPr>
          <p:nvPr>
            <p:ph type="body" sz="quarter" idx="13" hasCustomPrompt="1"/>
          </p:nvPr>
        </p:nvSpPr>
        <p:spPr>
          <a:xfrm>
            <a:off x="342900" y="4192877"/>
            <a:ext cx="7391400" cy="754380"/>
          </a:xfrm>
        </p:spPr>
        <p:txBody>
          <a:bodyPr anchor="b">
            <a:noAutofit/>
          </a:bodyPr>
          <a:lstStyle>
            <a:lvl1pPr marL="0" indent="0">
              <a:spcBef>
                <a:spcPts val="225"/>
              </a:spcBef>
              <a:buNone/>
              <a:defRPr sz="750">
                <a:solidFill>
                  <a:schemeClr val="bg1"/>
                </a:solidFill>
              </a:defRPr>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8" name="TextBox 7">
            <a:extLst>
              <a:ext uri="{FF2B5EF4-FFF2-40B4-BE49-F238E27FC236}">
                <a16:creationId xmlns:a16="http://schemas.microsoft.com/office/drawing/2014/main" id="{F59F0994-F17C-46C2-935A-B93E8CA3C61A}"/>
              </a:ext>
            </a:extLst>
          </p:cNvPr>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Tree>
    <p:extLst>
      <p:ext uri="{BB962C8B-B14F-4D97-AF65-F5344CB8AC3E}">
        <p14:creationId xmlns:p14="http://schemas.microsoft.com/office/powerpoint/2010/main" val="211039853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F7931E2-EDD0-4116-93D3-AFB5F385AD78}"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244724696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0"/>
          </p:nvPr>
        </p:nvSpPr>
        <p:spPr/>
        <p:txBody>
          <a:bodyPr/>
          <a:lstStyle/>
          <a:p>
            <a:fld id="{19A2B74B-AB22-448A-A265-268311487055}" type="datetime1">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9" name="Text Placeholder 8"/>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3" name="Content Placeholder 2"/>
          <p:cNvSpPr>
            <a:spLocks noGrp="1"/>
          </p:cNvSpPr>
          <p:nvPr>
            <p:ph sz="half" idx="1"/>
          </p:nvPr>
        </p:nvSpPr>
        <p:spPr>
          <a:xfrm>
            <a:off x="342900" y="946404"/>
            <a:ext cx="4229100" cy="34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46404"/>
            <a:ext cx="4229100" cy="34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4863700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2900" y="171451"/>
            <a:ext cx="8458200" cy="600075"/>
          </a:xfrm>
        </p:spPr>
        <p:txBody>
          <a:bodyPr/>
          <a:lstStyle/>
          <a:p>
            <a:r>
              <a:rPr lang="en-US"/>
              <a:t>Click to edit Master title style</a:t>
            </a:r>
          </a:p>
        </p:txBody>
      </p:sp>
      <p:sp>
        <p:nvSpPr>
          <p:cNvPr id="3" name="Text Placeholder 2"/>
          <p:cNvSpPr>
            <a:spLocks noGrp="1"/>
          </p:cNvSpPr>
          <p:nvPr>
            <p:ph type="body" idx="1"/>
          </p:nvPr>
        </p:nvSpPr>
        <p:spPr>
          <a:xfrm>
            <a:off x="342900" y="948538"/>
            <a:ext cx="4229100" cy="321212"/>
          </a:xfrm>
        </p:spPr>
        <p:txBody>
          <a:bodyPr anchor="b">
            <a:normAutofit/>
          </a:bodyPr>
          <a:lstStyle>
            <a:lvl1pPr marL="0" indent="0">
              <a:buNone/>
              <a:defRPr sz="15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572000" y="948538"/>
            <a:ext cx="4229100" cy="321212"/>
          </a:xfrm>
        </p:spPr>
        <p:txBody>
          <a:bodyPr anchor="b">
            <a:normAutofit/>
          </a:bodyPr>
          <a:lstStyle>
            <a:lvl1pPr marL="0" indent="0">
              <a:buNone/>
              <a:defRPr sz="15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Date Placeholder 6"/>
          <p:cNvSpPr>
            <a:spLocks noGrp="1"/>
          </p:cNvSpPr>
          <p:nvPr>
            <p:ph type="dt" sz="half" idx="10"/>
          </p:nvPr>
        </p:nvSpPr>
        <p:spPr/>
        <p:txBody>
          <a:bodyPr/>
          <a:lstStyle/>
          <a:p>
            <a:fld id="{F8CB1101-080C-4B85-AC54-06AFAC4F0A81}" type="datetime1">
              <a:rPr lang="en-US" smtClean="0"/>
              <a:t>9/17/2019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11" name="Text Placeholder 10"/>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4" name="Content Placeholder 3"/>
          <p:cNvSpPr>
            <a:spLocks noGrp="1"/>
          </p:cNvSpPr>
          <p:nvPr>
            <p:ph sz="half" idx="2"/>
          </p:nvPr>
        </p:nvSpPr>
        <p:spPr>
          <a:xfrm>
            <a:off x="342900" y="1269748"/>
            <a:ext cx="4229100" cy="3102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572000" y="1269748"/>
            <a:ext cx="4229100" cy="3102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778602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171450"/>
            <a:ext cx="8458200" cy="600075"/>
          </a:xfrm>
        </p:spPr>
        <p:txBody>
          <a:bodyPr anchor="b">
            <a:normAutofit/>
          </a:bodyPr>
          <a:lstStyle>
            <a:lvl1pPr>
              <a:defRPr sz="1800"/>
            </a:lvl1pPr>
          </a:lstStyle>
          <a:p>
            <a:r>
              <a:rPr lang="en-US"/>
              <a:t>Click to edit Master title style</a:t>
            </a:r>
          </a:p>
        </p:txBody>
      </p:sp>
      <p:sp>
        <p:nvSpPr>
          <p:cNvPr id="4" name="Text Placeholder 3"/>
          <p:cNvSpPr>
            <a:spLocks noGrp="1"/>
          </p:cNvSpPr>
          <p:nvPr>
            <p:ph type="body" sz="half" idx="2" hasCustomPrompt="1"/>
          </p:nvPr>
        </p:nvSpPr>
        <p:spPr>
          <a:xfrm>
            <a:off x="877824" y="4080510"/>
            <a:ext cx="7406640" cy="274320"/>
          </a:xfrm>
          <a:prstGeom prst="roundRect">
            <a:avLst/>
          </a:prstGeom>
          <a:solidFill>
            <a:schemeClr val="accent2"/>
          </a:solidFill>
        </p:spPr>
        <p:txBody>
          <a:bodyPr anchor="ctr"/>
          <a:lstStyle>
            <a:lvl1pPr marL="0" indent="0" algn="ctr">
              <a:buNone/>
              <a:defRPr sz="1200" b="1" baseline="0">
                <a:solidFill>
                  <a:schemeClr val="bg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enter caption</a:t>
            </a:r>
          </a:p>
        </p:txBody>
      </p:sp>
      <p:sp>
        <p:nvSpPr>
          <p:cNvPr id="5" name="Date Placeholder 4"/>
          <p:cNvSpPr>
            <a:spLocks noGrp="1"/>
          </p:cNvSpPr>
          <p:nvPr>
            <p:ph type="dt" sz="half" idx="10"/>
          </p:nvPr>
        </p:nvSpPr>
        <p:spPr/>
        <p:txBody>
          <a:bodyPr/>
          <a:lstStyle/>
          <a:p>
            <a:fld id="{3E4588B8-10AE-4A18-A901-70972D5E175A}" type="datetime1">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9" name="Text Placeholder 8"/>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
        <p:nvSpPr>
          <p:cNvPr id="3" name="Content Placeholder 2"/>
          <p:cNvSpPr>
            <a:spLocks noGrp="1"/>
          </p:cNvSpPr>
          <p:nvPr>
            <p:ph idx="1"/>
          </p:nvPr>
        </p:nvSpPr>
        <p:spPr>
          <a:xfrm>
            <a:off x="342900" y="945358"/>
            <a:ext cx="8458200" cy="3138920"/>
          </a:xfrm>
        </p:spPr>
        <p:txBody>
          <a:bodyPr/>
          <a:lstStyle>
            <a:lvl1pPr>
              <a:defRPr sz="1500"/>
            </a:lvl1pPr>
            <a:lvl2pPr>
              <a:defRPr sz="1350"/>
            </a:lvl2pPr>
            <a:lvl3pPr>
              <a:defRPr sz="1200"/>
            </a:lvl3pPr>
            <a:lvl4pPr>
              <a:defRPr sz="120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2206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48348" y="894059"/>
            <a:ext cx="8563468" cy="519694"/>
          </a:xfrm>
          <a:prstGeom prst="rect">
            <a:avLst/>
          </a:prstGeom>
        </p:spPr>
        <p:txBody>
          <a:bodyPr vert="horz" anchor="t"/>
          <a:lstStyle>
            <a:lvl1pPr algn="l">
              <a:lnSpc>
                <a:spcPct val="100000"/>
              </a:lnSpc>
              <a:defRPr sz="3000" b="1" baseline="0">
                <a:solidFill>
                  <a:schemeClr val="tx1"/>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20"/>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914628"/>
            <a:ext cx="8856000" cy="2125664"/>
          </a:xfrm>
          <a:prstGeom prst="rect">
            <a:avLst/>
          </a:prstGeom>
        </p:spPr>
      </p:pic>
      <p:sp>
        <p:nvSpPr>
          <p:cNvPr id="10" name="Text Placeholder 29"/>
          <p:cNvSpPr>
            <a:spLocks noGrp="1"/>
          </p:cNvSpPr>
          <p:nvPr>
            <p:ph type="body" sz="quarter" idx="11" hasCustomPrompt="1"/>
          </p:nvPr>
        </p:nvSpPr>
        <p:spPr>
          <a:xfrm>
            <a:off x="254818" y="2438399"/>
            <a:ext cx="8556998" cy="438151"/>
          </a:xfrm>
          <a:prstGeom prst="rect">
            <a:avLst/>
          </a:prstGeom>
        </p:spPr>
        <p:txBody>
          <a:bodyPr vert="horz">
            <a:noAutofit/>
          </a:bodyPr>
          <a:lstStyle>
            <a:lvl1pPr marL="0" indent="0">
              <a:lnSpc>
                <a:spcPct val="100000"/>
              </a:lnSpc>
              <a:spcBef>
                <a:spcPts val="0"/>
              </a:spcBef>
              <a:buNone/>
              <a:defRPr sz="1800" b="1">
                <a:solidFill>
                  <a:schemeClr val="tx1"/>
                </a:solidFill>
                <a:latin typeface="Arial" pitchFamily="34" charset="0"/>
                <a:cs typeface="Arial" pitchFamily="34" charset="0"/>
              </a:defRPr>
            </a:lvl1pPr>
          </a:lstStyle>
          <a:p>
            <a:pPr lvl="0"/>
            <a:r>
              <a:rPr lang="en-GB" noProof="0"/>
              <a:t>Click to add speaker title</a:t>
            </a:r>
          </a:p>
        </p:txBody>
      </p:sp>
    </p:spTree>
    <p:extLst>
      <p:ext uri="{BB962C8B-B14F-4D97-AF65-F5344CB8AC3E}">
        <p14:creationId xmlns:p14="http://schemas.microsoft.com/office/powerpoint/2010/main" val="382448072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EE4230D-527C-497C-AE7B-88F10673E221}"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ctr"/>
            <a:fld id="{CC7432E5-F8E0-41AE-9A6B-AD730338B005}" type="slidenum">
              <a:rPr lang="en-US" smtClean="0"/>
              <a:pPr algn="ctr"/>
              <a:t>‹#›</a:t>
            </a:fld>
            <a:endParaRPr lang="en-US"/>
          </a:p>
        </p:txBody>
      </p:sp>
      <p:sp>
        <p:nvSpPr>
          <p:cNvPr id="8" name="Text Placeholder 7"/>
          <p:cNvSpPr>
            <a:spLocks noGrp="1"/>
          </p:cNvSpPr>
          <p:nvPr>
            <p:ph type="body" sz="quarter" idx="14" hasCustomPrompt="1"/>
          </p:nvPr>
        </p:nvSpPr>
        <p:spPr>
          <a:xfrm>
            <a:off x="877824" y="4080510"/>
            <a:ext cx="7406640" cy="271463"/>
          </a:xfrm>
          <a:prstGeom prst="roundRect">
            <a:avLst/>
          </a:prstGeom>
          <a:solidFill>
            <a:schemeClr val="accent2"/>
          </a:solidFill>
        </p:spPr>
        <p:txBody>
          <a:bodyPr>
            <a:normAutofit/>
          </a:bodyPr>
          <a:lstStyle>
            <a:lvl1pPr marL="0" indent="0" algn="ctr">
              <a:buNone/>
              <a:defRPr sz="1200" b="1">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Click to enter caption</a:t>
            </a:r>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282715329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ntent - No Line">
    <p:spTree>
      <p:nvGrpSpPr>
        <p:cNvPr id="1" name=""/>
        <p:cNvGrpSpPr/>
        <p:nvPr/>
      </p:nvGrpSpPr>
      <p:grpSpPr>
        <a:xfrm>
          <a:off x="0" y="0"/>
          <a:ext cx="0" cy="0"/>
          <a:chOff x="0" y="0"/>
          <a:chExt cx="0" cy="0"/>
        </a:xfrm>
      </p:grpSpPr>
      <p:sp>
        <p:nvSpPr>
          <p:cNvPr id="10" name="Rectangle 9"/>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Date Placeholder 3"/>
          <p:cNvSpPr>
            <a:spLocks noGrp="1"/>
          </p:cNvSpPr>
          <p:nvPr>
            <p:ph type="dt" sz="half" idx="10"/>
          </p:nvPr>
        </p:nvSpPr>
        <p:spPr/>
        <p:txBody>
          <a:bodyPr/>
          <a:lstStyle/>
          <a:p>
            <a:fld id="{CED11A09-3DD3-4814-BDCF-935499F15EA0}"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771525"/>
            <a:ext cx="8458200" cy="36038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869080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9" name="Rectangle 8"/>
          <p:cNvSpPr/>
          <p:nvPr userDrawn="1"/>
        </p:nvSpPr>
        <p:spPr>
          <a:xfrm>
            <a:off x="7464383" y="4891108"/>
            <a:ext cx="1607475" cy="2490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Date Placeholder 3"/>
          <p:cNvSpPr>
            <a:spLocks noGrp="1"/>
          </p:cNvSpPr>
          <p:nvPr>
            <p:ph type="dt" sz="half" idx="10"/>
          </p:nvPr>
        </p:nvSpPr>
        <p:spPr/>
        <p:txBody>
          <a:bodyPr/>
          <a:lstStyle/>
          <a:p>
            <a:fld id="{3C4AE3A5-F483-4560-8FF9-FCB3A3589909}" type="datetime1">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8" name="Text Placeholder 7"/>
          <p:cNvSpPr>
            <a:spLocks noGrp="1"/>
          </p:cNvSpPr>
          <p:nvPr>
            <p:ph type="body" sz="quarter" idx="13" hasCustomPrompt="1"/>
          </p:nvPr>
        </p:nvSpPr>
        <p:spPr>
          <a:xfrm>
            <a:off x="342900" y="4388702"/>
            <a:ext cx="7391400" cy="754380"/>
          </a:xfrm>
        </p:spPr>
        <p:txBody>
          <a:bodyPr anchor="b">
            <a:normAutofit/>
          </a:bodyPr>
          <a:lstStyle>
            <a:lvl1pPr marL="0" indent="0">
              <a:spcBef>
                <a:spcPts val="225"/>
              </a:spcBef>
              <a:buNone/>
              <a:defRPr sz="750"/>
            </a:lvl1pPr>
            <a:lvl2pPr marL="171450" indent="0">
              <a:buNone/>
              <a:defRPr/>
            </a:lvl2pPr>
            <a:lvl3pPr marL="342900" indent="0">
              <a:buNone/>
              <a:defRPr/>
            </a:lvl3pPr>
            <a:lvl4pPr marL="514350" indent="0">
              <a:buNone/>
              <a:defRPr/>
            </a:lvl4pPr>
            <a:lvl5pPr marL="685800" indent="0">
              <a:buNone/>
              <a:defRPr/>
            </a:lvl5pPr>
          </a:lstStyle>
          <a:p>
            <a:pPr lvl="0"/>
            <a:r>
              <a:rPr lang="en-US"/>
              <a:t>Reference(s)</a:t>
            </a:r>
          </a:p>
        </p:txBody>
      </p:sp>
      <p:sp>
        <p:nvSpPr>
          <p:cNvPr id="3" name="Content Placeholder 2"/>
          <p:cNvSpPr>
            <a:spLocks noGrp="1"/>
          </p:cNvSpPr>
          <p:nvPr>
            <p:ph idx="1"/>
          </p:nvPr>
        </p:nvSpPr>
        <p:spPr>
          <a:xfrm>
            <a:off x="342900" y="771525"/>
            <a:ext cx="8458200" cy="36038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00814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 No Line">
    <p:spTree>
      <p:nvGrpSpPr>
        <p:cNvPr id="1" name=""/>
        <p:cNvGrpSpPr/>
        <p:nvPr/>
      </p:nvGrpSpPr>
      <p:grpSpPr>
        <a:xfrm>
          <a:off x="0" y="0"/>
          <a:ext cx="0" cy="0"/>
          <a:chOff x="0" y="0"/>
          <a:chExt cx="0" cy="0"/>
        </a:xfrm>
      </p:grpSpPr>
      <p:sp>
        <p:nvSpPr>
          <p:cNvPr id="9" name="Rectangle 8"/>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C1012E-D535-4D45-93DD-9B16E0D20A43}"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lgn="ctr">
              <a:defRPr/>
            </a:lvl1pPr>
          </a:lstStyle>
          <a:p>
            <a:fld id="{CC7432E5-F8E0-41AE-9A6B-AD730338B005}" type="slidenum">
              <a:rPr lang="en-US" smtClean="0"/>
              <a:pPr/>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275484668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8" name="Rectangle 7"/>
          <p:cNvSpPr/>
          <p:nvPr userDrawn="1"/>
        </p:nvSpPr>
        <p:spPr>
          <a:xfrm>
            <a:off x="145126" y="771525"/>
            <a:ext cx="8998875" cy="187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hidden="1"/>
          <p:cNvSpPr>
            <a:spLocks noGrp="1"/>
          </p:cNvSpPr>
          <p:nvPr>
            <p:ph type="dt" sz="half" idx="10"/>
          </p:nvPr>
        </p:nvSpPr>
        <p:spPr/>
        <p:txBody>
          <a:bodyPr/>
          <a:lstStyle/>
          <a:p>
            <a:endParaRPr lang="en-US"/>
          </a:p>
        </p:txBody>
      </p:sp>
      <p:sp>
        <p:nvSpPr>
          <p:cNvPr id="3" name="Footer Placeholder 2" hidden="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85230033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3" y="1164514"/>
            <a:ext cx="7023713" cy="461665"/>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178" indent="0">
              <a:buNone/>
              <a:defRPr sz="2400"/>
            </a:lvl2pPr>
            <a:lvl3pPr marL="914355" indent="0">
              <a:buNone/>
              <a:defRPr sz="2400"/>
            </a:lvl3pPr>
            <a:lvl4pPr marL="1371532" indent="0">
              <a:buNone/>
              <a:defRPr sz="2400"/>
            </a:lvl4pPr>
            <a:lvl5pPr marL="1828709"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pPr defTabSz="685783"/>
            <a:fld id="{3C4F54F3-C349-4609-AFEE-01462D5C7942}" type="slidenum">
              <a:rPr lang="en-GB" smtClean="0">
                <a:solidFill>
                  <a:srgbClr val="000000"/>
                </a:solidFill>
              </a:rPr>
              <a:pPr defTabSz="685783"/>
              <a:t>‹#›</a:t>
            </a:fld>
            <a:endParaRPr lang="en-GB">
              <a:solidFill>
                <a:srgbClr val="000000"/>
              </a:solidFill>
            </a:endParaRPr>
          </a:p>
        </p:txBody>
      </p:sp>
    </p:spTree>
    <p:extLst>
      <p:ext uri="{BB962C8B-B14F-4D97-AF65-F5344CB8AC3E}">
        <p14:creationId xmlns:p14="http://schemas.microsoft.com/office/powerpoint/2010/main" val="159750888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391493046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FF445E5-F42D-422B-A336-403D431DF87A}"/>
              </a:ext>
            </a:extLst>
          </p:cNvPr>
          <p:cNvSpPr>
            <a:spLocks noGrp="1"/>
          </p:cNvSpPr>
          <p:nvPr>
            <p:ph type="title"/>
          </p:nvPr>
        </p:nvSpPr>
        <p:spPr>
          <a:xfrm>
            <a:off x="252581" y="170943"/>
            <a:ext cx="8650134" cy="600074"/>
          </a:xfrm>
        </p:spPr>
        <p:txBody>
          <a:bodyPr/>
          <a:lstStyle>
            <a:lvl1pPr>
              <a:defRPr sz="2400"/>
            </a:lvl1pPr>
          </a:lstStyle>
          <a:p>
            <a:r>
              <a:rPr lang="en-US"/>
              <a:t>Click to edit Master title style</a:t>
            </a:r>
          </a:p>
        </p:txBody>
      </p:sp>
      <p:sp>
        <p:nvSpPr>
          <p:cNvPr id="4" name="Text Placeholder 6">
            <a:extLst>
              <a:ext uri="{FF2B5EF4-FFF2-40B4-BE49-F238E27FC236}">
                <a16:creationId xmlns:a16="http://schemas.microsoft.com/office/drawing/2014/main" id="{14A82D63-C9BA-45DC-9708-A08D5EC244B8}"/>
              </a:ext>
            </a:extLst>
          </p:cNvPr>
          <p:cNvSpPr>
            <a:spLocks noGrp="1"/>
          </p:cNvSpPr>
          <p:nvPr>
            <p:ph type="body" sz="quarter" idx="13" hasCustomPrompt="1"/>
          </p:nvPr>
        </p:nvSpPr>
        <p:spPr>
          <a:xfrm>
            <a:off x="265520" y="4906950"/>
            <a:ext cx="8553020" cy="196208"/>
          </a:xfrm>
        </p:spPr>
        <p:txBody>
          <a:bodyPr anchor="b">
            <a:spAutoFit/>
          </a:bodyPr>
          <a:lstStyle>
            <a:lvl1pPr marL="0" indent="0">
              <a:spcBef>
                <a:spcPts val="0"/>
              </a:spcBef>
              <a:spcAft>
                <a:spcPts val="0"/>
              </a:spcAft>
              <a:buNone/>
              <a:defRPr sz="75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Tree>
    <p:extLst>
      <p:ext uri="{BB962C8B-B14F-4D97-AF65-F5344CB8AC3E}">
        <p14:creationId xmlns:p14="http://schemas.microsoft.com/office/powerpoint/2010/main" val="194418432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45858" y="184390"/>
            <a:ext cx="8650134" cy="600074"/>
          </a:xfrm>
        </p:spPr>
        <p:txBody>
          <a:bodyPr/>
          <a:lstStyle>
            <a:lvl1pPr>
              <a:defRPr sz="2700"/>
            </a:lvl1pPr>
          </a:lstStyle>
          <a:p>
            <a:r>
              <a:rPr lang="en-US"/>
              <a:t>Click to edit Master title style</a:t>
            </a:r>
          </a:p>
        </p:txBody>
      </p:sp>
      <p:sp>
        <p:nvSpPr>
          <p:cNvPr id="3" name="Content Placeholder 2"/>
          <p:cNvSpPr>
            <a:spLocks noGrp="1"/>
          </p:cNvSpPr>
          <p:nvPr>
            <p:ph idx="1"/>
          </p:nvPr>
        </p:nvSpPr>
        <p:spPr>
          <a:xfrm>
            <a:off x="252326" y="907587"/>
            <a:ext cx="8656605" cy="391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5504849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F7931E2-EDD0-4116-93D3-AFB5F385AD78}" type="datetime1">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7432E5-F8E0-41AE-9A6B-AD730338B005}" type="slidenum">
              <a:rPr lang="en-US" smtClean="0"/>
              <a:t>‹#›</a:t>
            </a:fld>
            <a:endParaRPr lang="en-US"/>
          </a:p>
        </p:txBody>
      </p:sp>
      <p:sp>
        <p:nvSpPr>
          <p:cNvPr id="7" name="Text Placeholder 6"/>
          <p:cNvSpPr>
            <a:spLocks noGrp="1"/>
          </p:cNvSpPr>
          <p:nvPr>
            <p:ph type="body" sz="quarter" idx="13" hasCustomPrompt="1"/>
          </p:nvPr>
        </p:nvSpPr>
        <p:spPr>
          <a:xfrm>
            <a:off x="342900" y="4388702"/>
            <a:ext cx="7391400" cy="754380"/>
          </a:xfrm>
        </p:spPr>
        <p:txBody>
          <a:bodyPr anchor="b">
            <a:noAutofit/>
          </a:bodyPr>
          <a:lstStyle>
            <a:lvl1pPr marL="0" indent="0">
              <a:spcBef>
                <a:spcPts val="225"/>
              </a:spcBef>
              <a:buNone/>
              <a:defRPr sz="750"/>
            </a:lvl1pPr>
            <a:lvl2pPr marL="171450" indent="0">
              <a:buNone/>
              <a:defRPr sz="750"/>
            </a:lvl2pPr>
            <a:lvl3pPr marL="342900" indent="0">
              <a:buNone/>
              <a:defRPr sz="750"/>
            </a:lvl3pPr>
            <a:lvl4pPr marL="514350" indent="0">
              <a:buNone/>
              <a:defRPr sz="750"/>
            </a:lvl4pPr>
            <a:lvl5pPr marL="685800" indent="0">
              <a:buNone/>
              <a:defRPr sz="750"/>
            </a:lvl5pPr>
          </a:lstStyle>
          <a:p>
            <a:pPr lvl="0"/>
            <a:r>
              <a:rPr lang="en-US"/>
              <a:t>Reference(s)</a:t>
            </a:r>
          </a:p>
        </p:txBody>
      </p:sp>
    </p:spTree>
    <p:extLst>
      <p:ext uri="{BB962C8B-B14F-4D97-AF65-F5344CB8AC3E}">
        <p14:creationId xmlns:p14="http://schemas.microsoft.com/office/powerpoint/2010/main" val="3752505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200"/>
            </a:lvl1pPr>
          </a:lstStyle>
          <a:p>
            <a:r>
              <a:rPr lang="en-US"/>
              <a:t>Click to edit Master title style</a:t>
            </a:r>
          </a:p>
        </p:txBody>
      </p:sp>
      <p:sp>
        <p:nvSpPr>
          <p:cNvPr id="3" name="Text Placeholder 6">
            <a:extLst>
              <a:ext uri="{FF2B5EF4-FFF2-40B4-BE49-F238E27FC236}">
                <a16:creationId xmlns:a16="http://schemas.microsoft.com/office/drawing/2014/main" id="{448CBCA1-8F14-4142-ACB1-9025E5E684FB}"/>
              </a:ext>
            </a:extLst>
          </p:cNvPr>
          <p:cNvSpPr>
            <a:spLocks noGrp="1"/>
          </p:cNvSpPr>
          <p:nvPr>
            <p:ph type="body" sz="quarter" idx="13" hasCustomPrompt="1"/>
          </p:nvPr>
        </p:nvSpPr>
        <p:spPr>
          <a:xfrm>
            <a:off x="246987" y="4880048"/>
            <a:ext cx="5148622" cy="184666"/>
          </a:xfrm>
        </p:spPr>
        <p:txBody>
          <a:bodyPr anchor="b">
            <a:noAutofit/>
          </a:bodyPr>
          <a:lstStyle>
            <a:lvl1pPr marL="0" indent="0">
              <a:spcBef>
                <a:spcPts val="0"/>
              </a:spcBef>
              <a:spcAft>
                <a:spcPts val="0"/>
              </a:spcAft>
              <a:buNone/>
              <a:defRPr sz="70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
        <p:nvSpPr>
          <p:cNvPr id="5" name="Slide Number Placeholder 3">
            <a:extLst>
              <a:ext uri="{FF2B5EF4-FFF2-40B4-BE49-F238E27FC236}">
                <a16:creationId xmlns:a16="http://schemas.microsoft.com/office/drawing/2014/main" id="{F6C06442-2F07-47E0-BED3-4A9F886BAD54}"/>
              </a:ext>
            </a:extLst>
          </p:cNvPr>
          <p:cNvSpPr>
            <a:spLocks noGrp="1"/>
          </p:cNvSpPr>
          <p:nvPr>
            <p:ph type="sldNum" sz="quarter" idx="4"/>
          </p:nvPr>
        </p:nvSpPr>
        <p:spPr>
          <a:xfrm>
            <a:off x="8849754" y="4822092"/>
            <a:ext cx="294246" cy="274637"/>
          </a:xfrm>
          <a:prstGeom prst="rect">
            <a:avLst/>
          </a:prstGeom>
        </p:spPr>
        <p:txBody>
          <a:bodyPr vert="horz" lIns="91440" tIns="45720" rIns="91440" bIns="45720" rtlCol="0" anchor="ctr"/>
          <a:lstStyle>
            <a:lvl1pPr algn="l">
              <a:defRPr sz="600" b="1">
                <a:solidFill>
                  <a:schemeClr val="tx1"/>
                </a:solidFill>
              </a:defRPr>
            </a:lvl1pPr>
          </a:lstStyle>
          <a:p>
            <a:fld id="{AD33B3E9-81E5-4A7D-BEBF-6D21691F4D11}" type="slidenum">
              <a:rPr lang="en-GB" smtClean="0"/>
              <a:pPr/>
              <a:t>‹#›</a:t>
            </a:fld>
            <a:endParaRPr lang="en-GB"/>
          </a:p>
        </p:txBody>
      </p:sp>
    </p:spTree>
    <p:extLst>
      <p:ext uri="{BB962C8B-B14F-4D97-AF65-F5344CB8AC3E}">
        <p14:creationId xmlns:p14="http://schemas.microsoft.com/office/powerpoint/2010/main" val="1860588056"/>
      </p:ext>
    </p:extLst>
  </p:cSld>
  <p:clrMapOvr>
    <a:masterClrMapping/>
  </p:clrMapOvr>
  <p:extLst>
    <p:ext uri="{DCECCB84-F9BA-43D5-87BE-67443E8EF086}">
      <p15:sldGuideLst xmlns:p15="http://schemas.microsoft.com/office/powerpoint/2012/main">
        <p15:guide id="1" pos="217">
          <p15:clr>
            <a:srgbClr val="FBAE40"/>
          </p15:clr>
        </p15:guide>
        <p15:guide id="2" orient="horz" pos="1620">
          <p15:clr>
            <a:srgbClr val="FBAE40"/>
          </p15:clr>
        </p15:guide>
        <p15:guide id="3" orient="horz" pos="3140">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700"/>
            </a:lvl1pPr>
          </a:lstStyle>
          <a:p>
            <a:r>
              <a:rPr lang="en-US"/>
              <a:t>Click to edit Master title style</a:t>
            </a:r>
          </a:p>
        </p:txBody>
      </p:sp>
    </p:spTree>
    <p:extLst>
      <p:ext uri="{BB962C8B-B14F-4D97-AF65-F5344CB8AC3E}">
        <p14:creationId xmlns:p14="http://schemas.microsoft.com/office/powerpoint/2010/main" val="392281974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62678" y="998999"/>
            <a:ext cx="8370000" cy="3483000"/>
          </a:xfrm>
        </p:spPr>
        <p:txBody>
          <a:bodyPr lIns="0">
            <a:noAutofit/>
          </a:bodyPr>
          <a:lstStyle>
            <a:lvl1pPr marL="213300" indent="-213300">
              <a:spcBef>
                <a:spcPts val="900"/>
              </a:spcBef>
              <a:spcAft>
                <a:spcPts val="0"/>
              </a:spcAft>
              <a:buClr>
                <a:schemeClr val="tx2"/>
              </a:buClr>
              <a:buFont typeface="Wingdings" panose="05000000000000000000" pitchFamily="2" charset="2"/>
              <a:buChar char="§"/>
              <a:defRPr sz="1500">
                <a:solidFill>
                  <a:schemeClr val="tx1"/>
                </a:solidFill>
              </a:defRPr>
            </a:lvl1pPr>
            <a:lvl2pPr marL="426600" indent="-213300">
              <a:spcBef>
                <a:spcPts val="450"/>
              </a:spcBef>
              <a:spcAft>
                <a:spcPts val="0"/>
              </a:spcAft>
              <a:buClr>
                <a:schemeClr val="tx2"/>
              </a:buClr>
              <a:buFont typeface="Arial" panose="020B0604020202020204" pitchFamily="34" charset="0"/>
              <a:buChar char="‒"/>
              <a:defRPr sz="1350">
                <a:solidFill>
                  <a:schemeClr val="tx1"/>
                </a:solidFill>
              </a:defRPr>
            </a:lvl2pPr>
            <a:lvl3pPr marL="639900" indent="-213300">
              <a:spcBef>
                <a:spcPts val="450"/>
              </a:spcBef>
              <a:spcAft>
                <a:spcPts val="0"/>
              </a:spcAft>
              <a:buClr>
                <a:schemeClr val="tx2"/>
              </a:buClr>
              <a:buSzPct val="100000"/>
              <a:buFont typeface="Wingdings" pitchFamily="2" charset="2"/>
              <a:buChar char="§"/>
              <a:defRPr sz="1200">
                <a:solidFill>
                  <a:schemeClr val="tx1"/>
                </a:solidFill>
              </a:defRPr>
            </a:lvl3pPr>
            <a:lvl4pPr marL="853200" indent="-213300">
              <a:spcBef>
                <a:spcPts val="450"/>
              </a:spcBef>
              <a:spcAft>
                <a:spcPts val="0"/>
              </a:spcAft>
              <a:buClr>
                <a:schemeClr val="tx2"/>
              </a:buClr>
              <a:buSzPct val="100000"/>
              <a:buFont typeface="Arial" panose="020B0604020202020204" pitchFamily="34" charset="0"/>
              <a:buChar char="‒"/>
              <a:defRPr sz="1050">
                <a:solidFill>
                  <a:schemeClr val="tx1"/>
                </a:solidFill>
              </a:defRPr>
            </a:lvl4pPr>
            <a:lvl5pPr marL="1066500" indent="-213300">
              <a:spcBef>
                <a:spcPts val="450"/>
              </a:spcBef>
              <a:spcAft>
                <a:spcPts val="0"/>
              </a:spcAft>
              <a:buClr>
                <a:schemeClr val="tx2"/>
              </a:buClr>
              <a:buSzPct val="100000"/>
              <a:buFont typeface="Wingdings" pitchFamily="2" charset="2"/>
              <a:buChar char="§"/>
              <a:defRPr sz="1050">
                <a:solidFill>
                  <a:schemeClr val="tx1"/>
                </a:solidFill>
              </a:defRPr>
            </a:lvl5pPr>
          </a:lstStyle>
          <a:p>
            <a:pPr lvl="0"/>
            <a:r>
              <a:rPr lang="en-US"/>
              <a:t>First level, 20pt</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468D7754-AAD8-834B-A478-C6575EEDC4A7}"/>
              </a:ext>
            </a:extLst>
          </p:cNvPr>
          <p:cNvSpPr>
            <a:spLocks noGrp="1"/>
          </p:cNvSpPr>
          <p:nvPr>
            <p:ph type="body" sz="quarter" idx="11"/>
          </p:nvPr>
        </p:nvSpPr>
        <p:spPr>
          <a:xfrm>
            <a:off x="362258" y="4679266"/>
            <a:ext cx="7425000" cy="295275"/>
          </a:xfrm>
        </p:spPr>
        <p:txBody>
          <a:bodyPr tIns="0" rIns="0" bIns="0" anchor="b" anchorCtr="0">
            <a:noAutofit/>
          </a:bodyPr>
          <a:lstStyle>
            <a:lvl1pPr marL="0" indent="0">
              <a:buNone/>
              <a:defRPr lang="en-US" sz="600" kern="1200" dirty="0" smtClean="0">
                <a:solidFill>
                  <a:schemeClr val="tx2"/>
                </a:solidFill>
                <a:latin typeface="+mn-lt"/>
                <a:ea typeface="+mn-ea"/>
                <a:cs typeface="+mn-cs"/>
              </a:defRPr>
            </a:lvl1pPr>
            <a:lvl2pPr>
              <a:defRPr lang="en-US" sz="600" kern="1200" dirty="0" smtClean="0">
                <a:solidFill>
                  <a:schemeClr val="tx2"/>
                </a:solidFill>
                <a:latin typeface="+mn-lt"/>
                <a:ea typeface="+mn-ea"/>
                <a:cs typeface="+mn-cs"/>
              </a:defRPr>
            </a:lvl2pPr>
            <a:lvl3pPr>
              <a:defRPr lang="en-US" sz="600" kern="1200" dirty="0" smtClean="0">
                <a:solidFill>
                  <a:schemeClr val="tx2"/>
                </a:solidFill>
                <a:latin typeface="+mn-lt"/>
                <a:ea typeface="+mn-ea"/>
                <a:cs typeface="+mn-cs"/>
              </a:defRPr>
            </a:lvl3pPr>
            <a:lvl4pPr>
              <a:defRPr lang="en-US" sz="600" kern="1200" dirty="0" smtClean="0">
                <a:solidFill>
                  <a:schemeClr val="tx2"/>
                </a:solidFill>
                <a:latin typeface="+mn-lt"/>
                <a:ea typeface="+mn-ea"/>
                <a:cs typeface="+mn-cs"/>
              </a:defRPr>
            </a:lvl4pPr>
            <a:lvl5pPr>
              <a:defRPr lang="en-US" sz="600" kern="1200" dirty="0">
                <a:solidFill>
                  <a:schemeClr val="tx2"/>
                </a:solidFill>
                <a:latin typeface="+mn-lt"/>
                <a:ea typeface="+mn-ea"/>
                <a:cs typeface="+mn-cs"/>
              </a:defRPr>
            </a:lvl5pPr>
          </a:lstStyle>
          <a:p>
            <a:pPr lvl="0"/>
            <a:r>
              <a:rPr lang="en-US"/>
              <a:t>Edit Master text styles</a:t>
            </a:r>
          </a:p>
        </p:txBody>
      </p:sp>
      <p:sp>
        <p:nvSpPr>
          <p:cNvPr id="4" name="Title 3">
            <a:extLst>
              <a:ext uri="{FF2B5EF4-FFF2-40B4-BE49-F238E27FC236}">
                <a16:creationId xmlns:a16="http://schemas.microsoft.com/office/drawing/2014/main" id="{EFA55AAF-E628-9341-8C43-E331212EF462}"/>
              </a:ext>
            </a:extLst>
          </p:cNvPr>
          <p:cNvSpPr>
            <a:spLocks noGrp="1"/>
          </p:cNvSpPr>
          <p:nvPr>
            <p:ph type="title"/>
          </p:nvPr>
        </p:nvSpPr>
        <p:spPr>
          <a:xfrm>
            <a:off x="362679" y="318752"/>
            <a:ext cx="7544800" cy="626669"/>
          </a:xfrm>
          <a:prstGeom prst="rect">
            <a:avLst/>
          </a:prstGeom>
        </p:spPr>
        <p:txBody>
          <a:bodyPr anchor="t"/>
          <a:lstStyle/>
          <a:p>
            <a:r>
              <a:rPr lang="en-US"/>
              <a:t>Click to edit Master title style</a:t>
            </a:r>
            <a:endParaRPr lang="en-GB"/>
          </a:p>
        </p:txBody>
      </p:sp>
    </p:spTree>
    <p:extLst>
      <p:ext uri="{BB962C8B-B14F-4D97-AF65-F5344CB8AC3E}">
        <p14:creationId xmlns:p14="http://schemas.microsoft.com/office/powerpoint/2010/main" val="3131302954"/>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48348" y="894059"/>
            <a:ext cx="8563468" cy="504000"/>
          </a:xfrm>
          <a:prstGeom prst="rect">
            <a:avLst/>
          </a:prstGeom>
        </p:spPr>
        <p:txBody>
          <a:bodyPr vert="horz" anchor="t"/>
          <a:lstStyle>
            <a:lvl1pPr algn="l">
              <a:lnSpc>
                <a:spcPct val="100000"/>
              </a:lnSpc>
              <a:defRPr sz="3000" b="1" baseline="0">
                <a:solidFill>
                  <a:schemeClr val="accent1"/>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20"/>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914628"/>
            <a:ext cx="8856000" cy="2125664"/>
          </a:xfrm>
          <a:prstGeom prst="rect">
            <a:avLst/>
          </a:prstGeom>
        </p:spPr>
      </p:pic>
      <p:sp>
        <p:nvSpPr>
          <p:cNvPr id="10" name="Text Placeholder 29"/>
          <p:cNvSpPr>
            <a:spLocks noGrp="1"/>
          </p:cNvSpPr>
          <p:nvPr>
            <p:ph type="body" sz="quarter" idx="11" hasCustomPrompt="1"/>
          </p:nvPr>
        </p:nvSpPr>
        <p:spPr>
          <a:xfrm>
            <a:off x="254818" y="1858189"/>
            <a:ext cx="8556998" cy="1018362"/>
          </a:xfrm>
          <a:prstGeom prst="rect">
            <a:avLst/>
          </a:prstGeom>
        </p:spPr>
        <p:txBody>
          <a:bodyPr vert="horz">
            <a:noAutofit/>
          </a:bodyPr>
          <a:lstStyle>
            <a:lvl1pPr marL="0" indent="0">
              <a:lnSpc>
                <a:spcPct val="100000"/>
              </a:lnSpc>
              <a:spcBef>
                <a:spcPts val="0"/>
              </a:spcBef>
              <a:buNone/>
              <a:defRPr sz="1800" b="1">
                <a:solidFill>
                  <a:schemeClr val="tx1"/>
                </a:solidFill>
                <a:latin typeface="Arial" pitchFamily="34" charset="0"/>
                <a:cs typeface="Arial" pitchFamily="34" charset="0"/>
              </a:defRPr>
            </a:lvl1pPr>
          </a:lstStyle>
          <a:p>
            <a:pPr lvl="0"/>
            <a:r>
              <a:rPr lang="en-GB" noProof="0"/>
              <a:t>Click to add speaker title</a:t>
            </a:r>
          </a:p>
        </p:txBody>
      </p:sp>
    </p:spTree>
    <p:extLst>
      <p:ext uri="{BB962C8B-B14F-4D97-AF65-F5344CB8AC3E}">
        <p14:creationId xmlns:p14="http://schemas.microsoft.com/office/powerpoint/2010/main" val="262803218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45858" y="184390"/>
            <a:ext cx="8650134" cy="600074"/>
          </a:xfrm>
        </p:spPr>
        <p:txBody>
          <a:bodyPr/>
          <a:lstStyle>
            <a:lvl1pPr>
              <a:defRPr sz="2700"/>
            </a:lvl1pPr>
          </a:lstStyle>
          <a:p>
            <a:r>
              <a:rPr lang="en-US"/>
              <a:t>Click to edit Master title style</a:t>
            </a:r>
          </a:p>
        </p:txBody>
      </p:sp>
      <p:sp>
        <p:nvSpPr>
          <p:cNvPr id="3" name="Content Placeholder 2"/>
          <p:cNvSpPr>
            <a:spLocks noGrp="1"/>
          </p:cNvSpPr>
          <p:nvPr>
            <p:ph idx="1"/>
          </p:nvPr>
        </p:nvSpPr>
        <p:spPr>
          <a:xfrm>
            <a:off x="252326" y="907587"/>
            <a:ext cx="8656605" cy="391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221219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700"/>
            </a:lvl1pPr>
          </a:lstStyle>
          <a:p>
            <a:r>
              <a:rPr lang="en-US"/>
              <a:t>Click to edit Master title style</a:t>
            </a:r>
          </a:p>
        </p:txBody>
      </p:sp>
    </p:spTree>
    <p:extLst>
      <p:ext uri="{BB962C8B-B14F-4D97-AF65-F5344CB8AC3E}">
        <p14:creationId xmlns:p14="http://schemas.microsoft.com/office/powerpoint/2010/main" val="425224097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Tree>
    <p:extLst>
      <p:ext uri="{BB962C8B-B14F-4D97-AF65-F5344CB8AC3E}">
        <p14:creationId xmlns:p14="http://schemas.microsoft.com/office/powerpoint/2010/main" val="74234488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
        <p:nvSpPr>
          <p:cNvPr id="9" name="TextBox 8"/>
          <p:cNvSpPr txBox="1"/>
          <p:nvPr userDrawn="1"/>
        </p:nvSpPr>
        <p:spPr>
          <a:xfrm>
            <a:off x="7652995" y="4840137"/>
            <a:ext cx="1409088" cy="246221"/>
          </a:xfrm>
          <a:prstGeom prst="rect">
            <a:avLst/>
          </a:prstGeom>
          <a:noFill/>
        </p:spPr>
        <p:txBody>
          <a:bodyPr wrap="square" rtlCol="0">
            <a:spAutoFit/>
          </a:bodyPr>
          <a:lstStyle/>
          <a:p>
            <a:pPr algn="r" defTabSz="914378"/>
            <a:r>
              <a:rPr lang="en-US" sz="1000">
                <a:solidFill>
                  <a:srgbClr val="FFFFFF"/>
                </a:solidFill>
                <a:cs typeface="Arial" pitchFamily="34" charset="0"/>
              </a:rPr>
              <a:t>© AstraZeneca 2018</a:t>
            </a:r>
          </a:p>
        </p:txBody>
      </p:sp>
    </p:spTree>
    <p:extLst>
      <p:ext uri="{BB962C8B-B14F-4D97-AF65-F5344CB8AC3E}">
        <p14:creationId xmlns:p14="http://schemas.microsoft.com/office/powerpoint/2010/main" val="75109244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4_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45125" y="117088"/>
            <a:ext cx="8856000" cy="491925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2" name="Title 1"/>
          <p:cNvSpPr>
            <a:spLocks noGrp="1"/>
          </p:cNvSpPr>
          <p:nvPr>
            <p:ph type="title"/>
          </p:nvPr>
        </p:nvSpPr>
        <p:spPr>
          <a:xfrm>
            <a:off x="342900" y="904117"/>
            <a:ext cx="8458200" cy="507831"/>
          </a:xfrm>
        </p:spPr>
        <p:txBody>
          <a:bodyPr anchor="t">
            <a:spAutoFit/>
          </a:bodyPr>
          <a:lstStyle>
            <a:lvl1pPr algn="ctr">
              <a:lnSpc>
                <a:spcPct val="100000"/>
              </a:lnSpc>
              <a:defRPr sz="2700">
                <a:solidFill>
                  <a:schemeClr val="bg1"/>
                </a:solidFill>
              </a:defRPr>
            </a:lvl1pPr>
          </a:lstStyle>
          <a:p>
            <a:r>
              <a:rPr lang="en-US"/>
              <a:t>Click to edit Master title style</a:t>
            </a:r>
          </a:p>
        </p:txBody>
      </p:sp>
      <p:sp>
        <p:nvSpPr>
          <p:cNvPr id="9" name="TextBox 8"/>
          <p:cNvSpPr txBox="1"/>
          <p:nvPr userDrawn="1"/>
        </p:nvSpPr>
        <p:spPr>
          <a:xfrm>
            <a:off x="7652995" y="4840137"/>
            <a:ext cx="1409088" cy="246221"/>
          </a:xfrm>
          <a:prstGeom prst="rect">
            <a:avLst/>
          </a:prstGeom>
          <a:noFill/>
        </p:spPr>
        <p:txBody>
          <a:bodyPr wrap="square" rtlCol="0">
            <a:spAutoFit/>
          </a:bodyPr>
          <a:lstStyle/>
          <a:p>
            <a:pPr algn="r" defTabSz="914378"/>
            <a:r>
              <a:rPr lang="en-US" sz="1000">
                <a:solidFill>
                  <a:srgbClr val="FFFFFF"/>
                </a:solidFill>
                <a:cs typeface="Arial" pitchFamily="34" charset="0"/>
              </a:rPr>
              <a:t>© AstraZeneca 2018</a:t>
            </a:r>
          </a:p>
        </p:txBody>
      </p:sp>
    </p:spTree>
    <p:extLst>
      <p:ext uri="{BB962C8B-B14F-4D97-AF65-F5344CB8AC3E}">
        <p14:creationId xmlns:p14="http://schemas.microsoft.com/office/powerpoint/2010/main" val="271430593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76945"/>
            <a:ext cx="8717969" cy="600074"/>
          </a:xfrm>
        </p:spPr>
        <p:txBody>
          <a:bodyPr/>
          <a:lstStyle>
            <a:lvl1pPr>
              <a:defRPr sz="2400"/>
            </a:lvl1pPr>
          </a:lstStyle>
          <a:p>
            <a:r>
              <a:rPr lang="en-US"/>
              <a:t>Click to edit Master title style</a:t>
            </a:r>
          </a:p>
        </p:txBody>
      </p:sp>
      <p:sp>
        <p:nvSpPr>
          <p:cNvPr id="3" name="Text Placeholder 6">
            <a:extLst>
              <a:ext uri="{FF2B5EF4-FFF2-40B4-BE49-F238E27FC236}">
                <a16:creationId xmlns:a16="http://schemas.microsoft.com/office/drawing/2014/main" id="{A62D07CF-717A-4331-8498-169EE616FB90}"/>
              </a:ext>
            </a:extLst>
          </p:cNvPr>
          <p:cNvSpPr>
            <a:spLocks noGrp="1"/>
          </p:cNvSpPr>
          <p:nvPr>
            <p:ph type="body" sz="quarter" idx="13" hasCustomPrompt="1"/>
          </p:nvPr>
        </p:nvSpPr>
        <p:spPr>
          <a:xfrm>
            <a:off x="258796" y="4921716"/>
            <a:ext cx="8553020" cy="184666"/>
          </a:xfrm>
        </p:spPr>
        <p:txBody>
          <a:bodyPr anchor="b">
            <a:noAutofit/>
          </a:bodyPr>
          <a:lstStyle>
            <a:lvl1pPr marL="0" indent="0">
              <a:spcBef>
                <a:spcPts val="0"/>
              </a:spcBef>
              <a:spcAft>
                <a:spcPts val="0"/>
              </a:spcAft>
              <a:buNone/>
              <a:defRPr sz="750"/>
            </a:lvl1pPr>
            <a:lvl2pPr marL="171446" indent="0">
              <a:buNone/>
              <a:defRPr sz="750"/>
            </a:lvl2pPr>
            <a:lvl3pPr marL="342892" indent="0">
              <a:buNone/>
              <a:defRPr sz="750"/>
            </a:lvl3pPr>
            <a:lvl4pPr marL="514337" indent="0">
              <a:buNone/>
              <a:defRPr sz="750"/>
            </a:lvl4pPr>
            <a:lvl5pPr marL="685783" indent="0">
              <a:buNone/>
              <a:defRPr sz="750"/>
            </a:lvl5pPr>
          </a:lstStyle>
          <a:p>
            <a:pPr lvl="0"/>
            <a:r>
              <a:rPr lang="en-US"/>
              <a:t>Reference(s)</a:t>
            </a:r>
          </a:p>
        </p:txBody>
      </p:sp>
    </p:spTree>
    <p:extLst>
      <p:ext uri="{BB962C8B-B14F-4D97-AF65-F5344CB8AC3E}">
        <p14:creationId xmlns:p14="http://schemas.microsoft.com/office/powerpoint/2010/main" val="358459411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8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Tree>
    <p:extLst>
      <p:ext uri="{BB962C8B-B14F-4D97-AF65-F5344CB8AC3E}">
        <p14:creationId xmlns:p14="http://schemas.microsoft.com/office/powerpoint/2010/main" val="928804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4" name="Picture 3" descr="AZ_RGB_H_COL.jpg">
            <a:extLst>
              <a:ext uri="{FF2B5EF4-FFF2-40B4-BE49-F238E27FC236}">
                <a16:creationId xmlns:a16="http://schemas.microsoft.com/office/drawing/2014/main" id="{2EC20EDF-A45D-4D6E-B0AB-18F2925023B2}"/>
              </a:ext>
            </a:extLst>
          </p:cNvPr>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5" name="Rectangle 4">
            <a:extLst>
              <a:ext uri="{FF2B5EF4-FFF2-40B4-BE49-F238E27FC236}">
                <a16:creationId xmlns:a16="http://schemas.microsoft.com/office/drawing/2014/main" id="{3FFB4CFE-3B78-4D1B-81E4-373446F40191}"/>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6" name="Rectangle 5">
            <a:extLst>
              <a:ext uri="{FF2B5EF4-FFF2-40B4-BE49-F238E27FC236}">
                <a16:creationId xmlns:a16="http://schemas.microsoft.com/office/drawing/2014/main" id="{E2ADA90F-1BC2-4ABB-B527-1D8DABA7731F}"/>
              </a:ext>
            </a:extLst>
          </p:cNvPr>
          <p:cNvSpPr/>
          <p:nvPr userDrawn="1"/>
        </p:nvSpPr>
        <p:spPr>
          <a:xfrm>
            <a:off x="71998" y="1269110"/>
            <a:ext cx="8964762"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8" name="TextBox 7">
            <a:extLst>
              <a:ext uri="{FF2B5EF4-FFF2-40B4-BE49-F238E27FC236}">
                <a16:creationId xmlns:a16="http://schemas.microsoft.com/office/drawing/2014/main" id="{D9AB1177-7FBB-4540-B14D-D0818D09EFD6}"/>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9" name="Text Placeholder 7">
            <a:extLst>
              <a:ext uri="{FF2B5EF4-FFF2-40B4-BE49-F238E27FC236}">
                <a16:creationId xmlns:a16="http://schemas.microsoft.com/office/drawing/2014/main" id="{9076AF40-D738-436A-8E45-98E732EBB2E9}"/>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Z4-15650</a:t>
            </a:r>
          </a:p>
        </p:txBody>
      </p:sp>
      <p:sp>
        <p:nvSpPr>
          <p:cNvPr id="10" name="Text Placeholder 7">
            <a:extLst>
              <a:ext uri="{FF2B5EF4-FFF2-40B4-BE49-F238E27FC236}">
                <a16:creationId xmlns:a16="http://schemas.microsoft.com/office/drawing/2014/main" id="{A8F8C2A2-8D79-4D20-9542-5AFB08D2EB06}"/>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1" name="Text Placeholder 7">
            <a:extLst>
              <a:ext uri="{FF2B5EF4-FFF2-40B4-BE49-F238E27FC236}">
                <a16:creationId xmlns:a16="http://schemas.microsoft.com/office/drawing/2014/main" id="{FE885CC0-66A6-45B2-BC58-76CE720DAD8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72626655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20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b"/>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2380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2326" y="907587"/>
            <a:ext cx="8656605" cy="391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p:cNvSpPr>
            <a:spLocks noGrp="1"/>
          </p:cNvSpPr>
          <p:nvPr>
            <p:ph type="title"/>
          </p:nvPr>
        </p:nvSpPr>
        <p:spPr/>
        <p:txBody>
          <a:bodyPr/>
          <a:lstStyle/>
          <a:p>
            <a:r>
              <a:rPr lang="en-US"/>
              <a:t>Click to edit Master title style</a:t>
            </a:r>
            <a:endParaRPr lang="en-GB"/>
          </a:p>
        </p:txBody>
      </p:sp>
      <p:sp>
        <p:nvSpPr>
          <p:cNvPr id="13" name="Text Placeholder 12"/>
          <p:cNvSpPr>
            <a:spLocks noGrp="1"/>
          </p:cNvSpPr>
          <p:nvPr>
            <p:ph type="body" sz="quarter" idx="10"/>
          </p:nvPr>
        </p:nvSpPr>
        <p:spPr>
          <a:xfrm>
            <a:off x="332185" y="4843763"/>
            <a:ext cx="4222971" cy="230981"/>
          </a:xfrm>
        </p:spPr>
        <p:txBody>
          <a:bodyPr lIns="0" tIns="0" rIns="0" bIns="0" anchor="b">
            <a:noAutofit/>
          </a:bodyPr>
          <a:lstStyle>
            <a:lvl1pPr marL="0" indent="0">
              <a:spcBef>
                <a:spcPts val="0"/>
              </a:spcBef>
              <a:spcAft>
                <a:spcPts val="0"/>
              </a:spcAft>
              <a:buNone/>
              <a:defRPr sz="825"/>
            </a:lvl1pPr>
          </a:lstStyle>
          <a:p>
            <a:pPr lvl="0"/>
            <a:r>
              <a:rPr lang="en-US"/>
              <a:t>Edit Master text styles</a:t>
            </a:r>
            <a:endParaRPr lang="en-GB"/>
          </a:p>
        </p:txBody>
      </p:sp>
      <p:sp>
        <p:nvSpPr>
          <p:cNvPr id="20" name="Rectangle 19"/>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Tree>
    <p:extLst>
      <p:ext uri="{BB962C8B-B14F-4D97-AF65-F5344CB8AC3E}">
        <p14:creationId xmlns:p14="http://schemas.microsoft.com/office/powerpoint/2010/main" val="18590758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6987" y="184089"/>
            <a:ext cx="8717969" cy="600074"/>
          </a:xfrm>
        </p:spPr>
        <p:txBody>
          <a:bodyPr/>
          <a:lstStyle>
            <a:lvl1pPr>
              <a:defRPr sz="2400"/>
            </a:lvl1pPr>
          </a:lstStyle>
          <a:p>
            <a:r>
              <a:rPr lang="en-US"/>
              <a:t>Click to edit Master title style</a:t>
            </a:r>
          </a:p>
        </p:txBody>
      </p:sp>
      <p:sp>
        <p:nvSpPr>
          <p:cNvPr id="4" name="Text Placeholder 3"/>
          <p:cNvSpPr>
            <a:spLocks noGrp="1"/>
          </p:cNvSpPr>
          <p:nvPr>
            <p:ph type="body" sz="quarter" idx="10"/>
          </p:nvPr>
        </p:nvSpPr>
        <p:spPr>
          <a:xfrm>
            <a:off x="332185" y="4793053"/>
            <a:ext cx="8479631" cy="276225"/>
          </a:xfrm>
        </p:spPr>
        <p:txBody>
          <a:bodyPr lIns="0" tIns="0" rIns="0" bIns="0" anchor="b">
            <a:noAutofit/>
          </a:bodyPr>
          <a:lstStyle>
            <a:lvl1pPr marL="0" indent="0">
              <a:spcBef>
                <a:spcPts val="0"/>
              </a:spcBef>
              <a:spcAft>
                <a:spcPts val="0"/>
              </a:spcAft>
              <a:buFontTx/>
              <a:buNone/>
              <a:defRPr sz="675"/>
            </a:lvl1pPr>
            <a:lvl2pPr marL="243000" indent="0">
              <a:buNone/>
              <a:defRPr/>
            </a:lvl2pPr>
            <a:lvl3pPr marL="486000" indent="0">
              <a:buNone/>
              <a:defRPr/>
            </a:lvl3pPr>
            <a:lvl4pPr marL="685784" indent="0">
              <a:buNone/>
              <a:defRPr/>
            </a:lvl4pPr>
            <a:lvl5pPr marL="914378" indent="0">
              <a:buNone/>
              <a:defRPr/>
            </a:lvl5pPr>
          </a:lstStyle>
          <a:p>
            <a:pPr lvl="0"/>
            <a:r>
              <a:rPr lang="en-US"/>
              <a:t>Edit Master text style</a:t>
            </a:r>
          </a:p>
        </p:txBody>
      </p:sp>
      <p:sp>
        <p:nvSpPr>
          <p:cNvPr id="11" name="Oval 10">
            <a:hlinkClick r:id="" action="ppaction://noaction"/>
          </p:cNvPr>
          <p:cNvSpPr/>
          <p:nvPr/>
        </p:nvSpPr>
        <p:spPr>
          <a:xfrm>
            <a:off x="8839767" y="4847728"/>
            <a:ext cx="279905" cy="27990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FFFFFF"/>
              </a:solidFill>
            </a:endParaRPr>
          </a:p>
        </p:txBody>
      </p:sp>
      <p:pic>
        <p:nvPicPr>
          <p:cNvPr id="12" name="Picture 11">
            <a:hlinkClick r:id="" action="ppaction://noaction"/>
          </p:cNvPr>
          <p:cNvPicPr>
            <a:picLocks noChangeAspect="1"/>
          </p:cNvPicPr>
          <p:nvPr/>
        </p:nvPicPr>
        <p:blipFill>
          <a:blip r:embed="rId2" cstate="screen">
            <a:lum bright="70000" contrast="-70000"/>
            <a:extLst>
              <a:ext uri="{28A0092B-C50C-407E-A947-70E740481C1C}">
                <a14:useLocalDpi xmlns:a14="http://schemas.microsoft.com/office/drawing/2010/main"/>
              </a:ext>
            </a:extLst>
          </a:blip>
          <a:stretch>
            <a:fillRect/>
          </a:stretch>
        </p:blipFill>
        <p:spPr>
          <a:xfrm>
            <a:off x="8831219" y="4830632"/>
            <a:ext cx="297000" cy="297000"/>
          </a:xfrm>
          <a:prstGeom prst="rect">
            <a:avLst/>
          </a:prstGeom>
          <a:ln>
            <a:noFill/>
          </a:ln>
        </p:spPr>
      </p:pic>
      <p:sp>
        <p:nvSpPr>
          <p:cNvPr id="7" name="TextBox 6"/>
          <p:cNvSpPr txBox="1"/>
          <p:nvPr userDrawn="1"/>
        </p:nvSpPr>
        <p:spPr>
          <a:xfrm>
            <a:off x="7272030" y="-9510"/>
            <a:ext cx="1847642" cy="341632"/>
          </a:xfrm>
          <a:prstGeom prst="rect">
            <a:avLst/>
          </a:prstGeom>
          <a:noFill/>
        </p:spPr>
        <p:txBody>
          <a:bodyPr wrap="square" rtlCol="0">
            <a:spAutoFit/>
          </a:bodyPr>
          <a:lstStyle/>
          <a:p>
            <a:pPr>
              <a:lnSpc>
                <a:spcPct val="90000"/>
              </a:lnSpc>
              <a:spcBef>
                <a:spcPts val="900"/>
              </a:spcBef>
              <a:buClr>
                <a:srgbClr val="7F134C"/>
              </a:buClr>
            </a:pPr>
            <a:r>
              <a:rPr lang="en-GB" sz="900" b="1">
                <a:solidFill>
                  <a:srgbClr val="7F134C"/>
                </a:solidFill>
              </a:rPr>
              <a:t>Slide deck for internal use only</a:t>
            </a:r>
          </a:p>
        </p:txBody>
      </p:sp>
    </p:spTree>
    <p:extLst>
      <p:ext uri="{BB962C8B-B14F-4D97-AF65-F5344CB8AC3E}">
        <p14:creationId xmlns:p14="http://schemas.microsoft.com/office/powerpoint/2010/main" val="414065445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9F502-1286-4A10-984C-8FC16590214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6C3F9CA9-1188-41B8-B751-1FE4CCC3B8C8}"/>
              </a:ext>
            </a:extLst>
          </p:cNvPr>
          <p:cNvSpPr>
            <a:spLocks noGrp="1"/>
          </p:cNvSpPr>
          <p:nvPr>
            <p:ph type="body"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650342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3" y="144000"/>
            <a:ext cx="8765651" cy="504000"/>
          </a:xfrm>
          <a:prstGeom prst="rect">
            <a:avLst/>
          </a:prstGeom>
        </p:spPr>
        <p:txBody>
          <a:bodyPr vert="horz"/>
          <a:lstStyle>
            <a:lvl1pPr algn="l" defTabSz="457189"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892" indent="0" algn="l">
              <a:buNone/>
              <a:defRPr sz="1050"/>
            </a:lvl2pPr>
            <a:lvl3pPr marL="685783" indent="0" algn="l">
              <a:buNone/>
              <a:defRPr sz="1050"/>
            </a:lvl3pPr>
            <a:lvl4pPr marL="1028675" indent="0" algn="l">
              <a:buNone/>
              <a:defRPr sz="1050"/>
            </a:lvl4pPr>
            <a:lvl5pPr marL="1371566"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240721936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McK 2. Slide Title"/>
          <p:cNvSpPr>
            <a:spLocks noGrp="1"/>
          </p:cNvSpPr>
          <p:nvPr>
            <p:ph type="title"/>
          </p:nvPr>
        </p:nvSpPr>
        <p:spPr/>
        <p:txBody>
          <a:bodyPr/>
          <a:lstStyle>
            <a:lvl1pPr>
              <a:defRPr>
                <a:latin typeface="+mj-lt"/>
                <a:ea typeface="Arial Unicode MS" pitchFamily="34" charset="-128"/>
                <a:cs typeface="Arial Unicode MS" pitchFamily="34" charset="-128"/>
              </a:defRPr>
            </a:lvl1pPr>
          </a:lstStyle>
          <a:p>
            <a:r>
              <a:rPr lang="en-US"/>
              <a:t>Click to edit Master title style</a:t>
            </a:r>
          </a:p>
        </p:txBody>
      </p:sp>
    </p:spTree>
    <p:extLst>
      <p:ext uri="{BB962C8B-B14F-4D97-AF65-F5344CB8AC3E}">
        <p14:creationId xmlns:p14="http://schemas.microsoft.com/office/powerpoint/2010/main" val="127317965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3" y="1164514"/>
            <a:ext cx="7023713" cy="461665"/>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178" indent="0">
              <a:buNone/>
              <a:defRPr sz="2400"/>
            </a:lvl2pPr>
            <a:lvl3pPr marL="914355" indent="0">
              <a:buNone/>
              <a:defRPr sz="2400"/>
            </a:lvl3pPr>
            <a:lvl4pPr marL="1371532" indent="0">
              <a:buNone/>
              <a:defRPr sz="2400"/>
            </a:lvl4pPr>
            <a:lvl5pPr marL="1828709"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pPr defTabSz="685783"/>
            <a:fld id="{3C4F54F3-C349-4609-AFEE-01462D5C7942}" type="slidenum">
              <a:rPr lang="en-GB" smtClean="0">
                <a:solidFill>
                  <a:srgbClr val="000000"/>
                </a:solidFill>
              </a:rPr>
              <a:pPr defTabSz="685783"/>
              <a:t>‹#›</a:t>
            </a:fld>
            <a:endParaRPr lang="en-GB">
              <a:solidFill>
                <a:srgbClr val="000000"/>
              </a:solidFill>
            </a:endParaRPr>
          </a:p>
        </p:txBody>
      </p:sp>
    </p:spTree>
    <p:extLst>
      <p:ext uri="{BB962C8B-B14F-4D97-AF65-F5344CB8AC3E}">
        <p14:creationId xmlns:p14="http://schemas.microsoft.com/office/powerpoint/2010/main" val="213551347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lIns="91432" tIns="45716" rIns="91432" bIns="45716"/>
          <a:lstStyle>
            <a:lvl1pPr algn="l">
              <a:lnSpc>
                <a:spcPct val="100000"/>
              </a:lnSpc>
              <a:defRPr sz="18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9" y="1164520"/>
            <a:ext cx="7023713" cy="3172141"/>
          </a:xfrm>
          <a:prstGeom prst="rect">
            <a:avLst/>
          </a:prstGeom>
        </p:spPr>
        <p:txBody>
          <a:bodyPr vert="horz" lIns="91432" tIns="45716" rIns="91432" bIns="45716"/>
          <a:lstStyle>
            <a:lvl1pPr marL="0" indent="0">
              <a:spcBef>
                <a:spcPts val="0"/>
              </a:spcBef>
              <a:buNone/>
              <a:defRPr sz="1800" baseline="0">
                <a:solidFill>
                  <a:schemeClr val="tx1"/>
                </a:solidFill>
                <a:latin typeface="Arial" pitchFamily="34" charset="0"/>
                <a:cs typeface="Arial" pitchFamily="34" charset="0"/>
              </a:defRPr>
            </a:lvl1pPr>
            <a:lvl2pPr marL="342839" indent="0">
              <a:buNone/>
              <a:defRPr sz="1800"/>
            </a:lvl2pPr>
            <a:lvl3pPr marL="685682" indent="0">
              <a:buNone/>
              <a:defRPr sz="1800"/>
            </a:lvl3pPr>
            <a:lvl4pPr marL="1028520" indent="0">
              <a:buNone/>
              <a:defRPr sz="1800"/>
            </a:lvl4pPr>
            <a:lvl5pPr marL="1371362" indent="0">
              <a:buNone/>
              <a:defRPr sz="18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6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Tree>
    <p:extLst>
      <p:ext uri="{BB962C8B-B14F-4D97-AF65-F5344CB8AC3E}">
        <p14:creationId xmlns:p14="http://schemas.microsoft.com/office/powerpoint/2010/main" val="328796375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solidFill>
                  <a:srgbClr val="000000"/>
                </a:solidFill>
              </a:rPr>
              <a:pPr/>
              <a:t>‹#›</a:t>
            </a:fld>
            <a:endParaRPr lang="en-GB">
              <a:solidFill>
                <a:srgbClr val="000000"/>
              </a:solidFill>
            </a:endParaRPr>
          </a:p>
        </p:txBody>
      </p:sp>
      <p:sp>
        <p:nvSpPr>
          <p:cNvPr id="6" name="Title 8"/>
          <p:cNvSpPr>
            <a:spLocks noGrp="1"/>
          </p:cNvSpPr>
          <p:nvPr>
            <p:ph type="title" hasCustomPrompt="1"/>
          </p:nvPr>
        </p:nvSpPr>
        <p:spPr>
          <a:xfrm>
            <a:off x="237064" y="144000"/>
            <a:ext cx="8765651" cy="504000"/>
          </a:xfrm>
          <a:prstGeom prst="rect">
            <a:avLst/>
          </a:prstGeom>
        </p:spPr>
        <p:txBody>
          <a:bodyPr vert="horz"/>
          <a:lstStyle>
            <a:lvl1pPr algn="l" defTabSz="457178"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1372810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2" name="Picture 1" descr="AZ_RGB_H_COL.jpg"/>
          <p:cNvPicPr>
            <a:picLocks noChangeAspect="1"/>
          </p:cNvPicPr>
          <p:nvPr userDrawn="1"/>
        </p:nvPicPr>
        <p:blipFill>
          <a:blip r:embed="rId2" cstate="print">
            <a:alphaModFix/>
            <a:extLst>
              <a:ext uri="{28A0092B-C50C-407E-A947-70E740481C1C}">
                <a14:useLocalDpi xmlns:a14="http://schemas.microsoft.com/office/drawing/2010/main" val="0"/>
              </a:ext>
            </a:extLst>
          </a:blip>
          <a:stretch>
            <a:fillRect/>
          </a:stretch>
        </p:blipFill>
        <p:spPr>
          <a:xfrm>
            <a:off x="7038760" y="106819"/>
            <a:ext cx="1998000" cy="659979"/>
          </a:xfrm>
          <a:prstGeom prst="rect">
            <a:avLst/>
          </a:prstGeom>
        </p:spPr>
      </p:pic>
      <p:sp>
        <p:nvSpPr>
          <p:cNvPr id="8" name="Rectangle 7"/>
          <p:cNvSpPr/>
          <p:nvPr userDrawn="1"/>
        </p:nvSpPr>
        <p:spPr>
          <a:xfrm>
            <a:off x="180760" y="1269110"/>
            <a:ext cx="8856000" cy="372826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bg1"/>
              </a:solidFill>
              <a:effectLst/>
            </a:endParaRPr>
          </a:p>
        </p:txBody>
      </p:sp>
      <p:sp>
        <p:nvSpPr>
          <p:cNvPr id="13" name="Title 8"/>
          <p:cNvSpPr>
            <a:spLocks noGrp="1"/>
          </p:cNvSpPr>
          <p:nvPr>
            <p:ph type="title" hasCustomPrompt="1"/>
          </p:nvPr>
        </p:nvSpPr>
        <p:spPr>
          <a:xfrm>
            <a:off x="216002" y="1386482"/>
            <a:ext cx="6822759" cy="504000"/>
          </a:xfrm>
          <a:prstGeom prst="rect">
            <a:avLst/>
          </a:prstGeom>
        </p:spPr>
        <p:txBody>
          <a:bodyPr vert="horz"/>
          <a:lstStyle>
            <a:lvl1pPr algn="l">
              <a:lnSpc>
                <a:spcPct val="90000"/>
              </a:lnSpc>
              <a:defRPr sz="2800" b="1" baseline="0">
                <a:solidFill>
                  <a:srgbClr val="FFFFFF"/>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6002" y="2392693"/>
            <a:ext cx="6822758" cy="1195721"/>
          </a:xfrm>
          <a:prstGeom prst="rect">
            <a:avLst/>
          </a:prstGeom>
        </p:spPr>
        <p:txBody>
          <a:bodyPr vert="horz" anchor="ctr">
            <a:normAutofit/>
          </a:bodyPr>
          <a:lstStyle>
            <a:lvl1pPr marL="0" indent="0">
              <a:lnSpc>
                <a:spcPts val="1100"/>
              </a:lnSpc>
              <a:spcBef>
                <a:spcPts val="0"/>
              </a:spcBef>
              <a:buNone/>
              <a:defRPr sz="2250" b="0">
                <a:solidFill>
                  <a:schemeClr val="bg1"/>
                </a:solidFill>
                <a:latin typeface="Arial" pitchFamily="34" charset="0"/>
                <a:cs typeface="Arial" pitchFamily="34" charset="0"/>
              </a:defRPr>
            </a:lvl1pPr>
          </a:lstStyle>
          <a:p>
            <a:pPr lvl="0"/>
            <a:r>
              <a:rPr lang="en-GB" noProof="0"/>
              <a:t>Click to add subtitle if necessary</a:t>
            </a:r>
          </a:p>
        </p:txBody>
      </p:sp>
      <p:sp>
        <p:nvSpPr>
          <p:cNvPr id="14" name="TextBox 13">
            <a:extLst>
              <a:ext uri="{FF2B5EF4-FFF2-40B4-BE49-F238E27FC236}">
                <a16:creationId xmlns:a16="http://schemas.microsoft.com/office/drawing/2014/main" id="{73483441-21AE-4117-994A-6649DC930E5E}"/>
              </a:ext>
            </a:extLst>
          </p:cNvPr>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2018</a:t>
            </a:r>
          </a:p>
        </p:txBody>
      </p:sp>
      <p:sp>
        <p:nvSpPr>
          <p:cNvPr id="10" name="Text Placeholder 7">
            <a:extLst>
              <a:ext uri="{FF2B5EF4-FFF2-40B4-BE49-F238E27FC236}">
                <a16:creationId xmlns:a16="http://schemas.microsoft.com/office/drawing/2014/main" id="{1FCA5801-9220-4E7B-9EDF-28B499B9CC48}"/>
              </a:ext>
            </a:extLst>
          </p:cNvPr>
          <p:cNvSpPr>
            <a:spLocks noGrp="1"/>
          </p:cNvSpPr>
          <p:nvPr>
            <p:ph type="body" sz="quarter" idx="14" hasCustomPrompt="1"/>
          </p:nvPr>
        </p:nvSpPr>
        <p:spPr>
          <a:xfrm>
            <a:off x="2162797" y="4399098"/>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XX-XXX-XXX-XXXX</a:t>
            </a:r>
          </a:p>
        </p:txBody>
      </p:sp>
      <p:sp>
        <p:nvSpPr>
          <p:cNvPr id="5" name="TextBox 4">
            <a:extLst>
              <a:ext uri="{FF2B5EF4-FFF2-40B4-BE49-F238E27FC236}">
                <a16:creationId xmlns:a16="http://schemas.microsoft.com/office/drawing/2014/main" id="{E8AE57FD-B4CA-4FEC-8695-AC40C5080EF3}"/>
              </a:ext>
            </a:extLst>
          </p:cNvPr>
          <p:cNvSpPr txBox="1"/>
          <p:nvPr userDrawn="1"/>
        </p:nvSpPr>
        <p:spPr>
          <a:xfrm>
            <a:off x="216001" y="4352416"/>
            <a:ext cx="2141436" cy="590354"/>
          </a:xfrm>
          <a:prstGeom prst="rect">
            <a:avLst/>
          </a:prstGeom>
          <a:noFill/>
        </p:spPr>
        <p:txBody>
          <a:bodyPr wrap="square" rtlCol="0">
            <a:spAutoFit/>
          </a:bodyPr>
          <a:lstStyle/>
          <a:p>
            <a:pPr>
              <a:lnSpc>
                <a:spcPct val="150000"/>
              </a:lnSpc>
              <a:spcBef>
                <a:spcPts val="450"/>
              </a:spcBef>
              <a:spcAft>
                <a:spcPts val="450"/>
              </a:spcAft>
            </a:pPr>
            <a:r>
              <a:rPr lang="en-US" sz="750">
                <a:solidFill>
                  <a:schemeClr val="bg1"/>
                </a:solidFill>
              </a:rPr>
              <a:t>Veeva Vault MedComms Document Number: </a:t>
            </a:r>
            <a:br>
              <a:rPr lang="en-US" sz="750">
                <a:solidFill>
                  <a:schemeClr val="bg1"/>
                </a:solidFill>
              </a:rPr>
            </a:br>
            <a:r>
              <a:rPr lang="en-US" sz="750">
                <a:solidFill>
                  <a:schemeClr val="bg1"/>
                </a:solidFill>
              </a:rPr>
              <a:t>Approval Date:</a:t>
            </a:r>
            <a:br>
              <a:rPr lang="en-US" sz="750">
                <a:solidFill>
                  <a:schemeClr val="bg1"/>
                </a:solidFill>
              </a:rPr>
            </a:br>
            <a:r>
              <a:rPr lang="en-US" sz="750">
                <a:solidFill>
                  <a:schemeClr val="bg1"/>
                </a:solidFill>
              </a:rPr>
              <a:t>Expiration Date:</a:t>
            </a:r>
          </a:p>
        </p:txBody>
      </p:sp>
      <p:sp>
        <p:nvSpPr>
          <p:cNvPr id="16" name="Text Placeholder 7">
            <a:extLst>
              <a:ext uri="{FF2B5EF4-FFF2-40B4-BE49-F238E27FC236}">
                <a16:creationId xmlns:a16="http://schemas.microsoft.com/office/drawing/2014/main" id="{15AE65CC-53A8-4B6D-A45D-F840C8C137F5}"/>
              </a:ext>
            </a:extLst>
          </p:cNvPr>
          <p:cNvSpPr>
            <a:spLocks noGrp="1"/>
          </p:cNvSpPr>
          <p:nvPr>
            <p:ph type="body" sz="quarter" idx="16" hasCustomPrompt="1"/>
          </p:nvPr>
        </p:nvSpPr>
        <p:spPr>
          <a:xfrm>
            <a:off x="981892" y="4740944"/>
            <a:ext cx="1088363" cy="137160"/>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
        <p:nvSpPr>
          <p:cNvPr id="17" name="Text Placeholder 7">
            <a:extLst>
              <a:ext uri="{FF2B5EF4-FFF2-40B4-BE49-F238E27FC236}">
                <a16:creationId xmlns:a16="http://schemas.microsoft.com/office/drawing/2014/main" id="{C46DDC66-D58B-400F-82BF-795384A740E7}"/>
              </a:ext>
            </a:extLst>
          </p:cNvPr>
          <p:cNvSpPr>
            <a:spLocks noGrp="1"/>
          </p:cNvSpPr>
          <p:nvPr>
            <p:ph type="body" sz="quarter" idx="17" hasCustomPrompt="1"/>
          </p:nvPr>
        </p:nvSpPr>
        <p:spPr>
          <a:xfrm>
            <a:off x="978550" y="4573149"/>
            <a:ext cx="1088363" cy="137978"/>
          </a:xfrm>
        </p:spPr>
        <p:txBody>
          <a:bodyPr anchor="t">
            <a:noAutofit/>
          </a:bodyPr>
          <a:lstStyle>
            <a:lvl1pPr marL="0" indent="0">
              <a:spcBef>
                <a:spcPts val="225"/>
              </a:spcBef>
              <a:buNone/>
              <a:defRPr sz="750">
                <a:solidFill>
                  <a:schemeClr val="bg1"/>
                </a:solidFill>
              </a:defRPr>
            </a:lvl1pPr>
            <a:lvl2pPr marL="171450" indent="0">
              <a:buNone/>
              <a:defRPr/>
            </a:lvl2pPr>
            <a:lvl3pPr marL="342900" indent="0">
              <a:buNone/>
              <a:defRPr/>
            </a:lvl3pPr>
            <a:lvl4pPr marL="514350" indent="0">
              <a:buNone/>
              <a:defRPr/>
            </a:lvl4pPr>
            <a:lvl5pPr marL="685800" indent="0">
              <a:buNone/>
              <a:defRPr/>
            </a:lvl5pPr>
          </a:lstStyle>
          <a:p>
            <a:pPr lvl="0"/>
            <a:r>
              <a:rPr lang="en-US"/>
              <a:t>MM/YY</a:t>
            </a:r>
          </a:p>
        </p:txBody>
      </p:sp>
    </p:spTree>
    <p:extLst>
      <p:ext uri="{BB962C8B-B14F-4D97-AF65-F5344CB8AC3E}">
        <p14:creationId xmlns:p14="http://schemas.microsoft.com/office/powerpoint/2010/main" val="3277129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slideLayout" Target="../slideLayouts/slideLayout46.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slideLayout" Target="../slideLayouts/slideLayout45.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29" Type="http://schemas.openxmlformats.org/officeDocument/2006/relationships/image" Target="../media/image4.jpeg"/><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28" Type="http://schemas.openxmlformats.org/officeDocument/2006/relationships/theme" Target="../theme/theme4.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 Id="rId27" Type="http://schemas.openxmlformats.org/officeDocument/2006/relationships/slideLayout" Target="../slideLayouts/slideLayout4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slideLayout" Target="../slideLayouts/slideLayout60.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6" Type="http://schemas.openxmlformats.org/officeDocument/2006/relationships/theme" Target="../theme/theme5.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5" Type="http://schemas.openxmlformats.org/officeDocument/2006/relationships/slideLayout" Target="../slideLayouts/slideLayout6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theme" Target="../theme/theme6.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slideLayout" Target="../slideLayouts/slideLayout99.xml"/><Relationship Id="rId26" Type="http://schemas.openxmlformats.org/officeDocument/2006/relationships/slideLayout" Target="../slideLayouts/slideLayout107.xml"/><Relationship Id="rId3" Type="http://schemas.openxmlformats.org/officeDocument/2006/relationships/slideLayout" Target="../slideLayouts/slideLayout84.xml"/><Relationship Id="rId21" Type="http://schemas.openxmlformats.org/officeDocument/2006/relationships/slideLayout" Target="../slideLayouts/slideLayout102.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slideLayout" Target="../slideLayouts/slideLayout98.xml"/><Relationship Id="rId25" Type="http://schemas.openxmlformats.org/officeDocument/2006/relationships/slideLayout" Target="../slideLayouts/slideLayout106.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20" Type="http://schemas.openxmlformats.org/officeDocument/2006/relationships/slideLayout" Target="../slideLayouts/slideLayout101.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24" Type="http://schemas.openxmlformats.org/officeDocument/2006/relationships/slideLayout" Target="../slideLayouts/slideLayout105.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23" Type="http://schemas.openxmlformats.org/officeDocument/2006/relationships/slideLayout" Target="../slideLayouts/slideLayout104.xml"/><Relationship Id="rId10" Type="http://schemas.openxmlformats.org/officeDocument/2006/relationships/slideLayout" Target="../slideLayouts/slideLayout91.xml"/><Relationship Id="rId19" Type="http://schemas.openxmlformats.org/officeDocument/2006/relationships/slideLayout" Target="../slideLayouts/slideLayout100.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 Id="rId22" Type="http://schemas.openxmlformats.org/officeDocument/2006/relationships/slideLayout" Target="../slideLayouts/slideLayout103.xml"/><Relationship Id="rId27"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5.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5" Type="http://schemas.openxmlformats.org/officeDocument/2006/relationships/slideLayout" Target="../slideLayouts/slideLayout112.xml"/><Relationship Id="rId4" Type="http://schemas.openxmlformats.org/officeDocument/2006/relationships/slideLayout" Target="../slideLayouts/slideLayout111.xml"/><Relationship Id="rId9"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8797" y="171451"/>
            <a:ext cx="8650134"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252326" y="910627"/>
            <a:ext cx="8656605" cy="3948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Tree>
    <p:extLst>
      <p:ext uri="{BB962C8B-B14F-4D97-AF65-F5344CB8AC3E}">
        <p14:creationId xmlns:p14="http://schemas.microsoft.com/office/powerpoint/2010/main" val="2719264621"/>
      </p:ext>
    </p:extLst>
  </p:cSld>
  <p:clrMap bg1="lt1" tx1="dk1" bg2="lt2" tx2="dk2" accent1="accent1" accent2="accent2" accent3="accent3" accent4="accent4" accent5="accent5" accent6="accent6" hlink="hlink" folHlink="folHlink"/>
  <p:sldLayoutIdLst>
    <p:sldLayoutId id="2147483843" r:id="rId1"/>
    <p:sldLayoutId id="2147483845" r:id="rId2"/>
    <p:sldLayoutId id="2147483846" r:id="rId3"/>
    <p:sldLayoutId id="2147483847" r:id="rId4"/>
    <p:sldLayoutId id="2147483848" r:id="rId5"/>
    <p:sldLayoutId id="2147483850" r:id="rId6"/>
  </p:sldLayoutIdLst>
  <p:hf hdr="0" ftr="0" dt="0"/>
  <p:txStyles>
    <p:title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84" indent="0" algn="l" defTabSz="914378"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7401">
          <p15:clr>
            <a:srgbClr val="F26B43"/>
          </p15:clr>
        </p15:guide>
        <p15:guide id="8" orient="horz" pos="423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8797" y="171451"/>
            <a:ext cx="8650134"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252326" y="910627"/>
            <a:ext cx="8656605" cy="3948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Tree>
    <p:extLst>
      <p:ext uri="{BB962C8B-B14F-4D97-AF65-F5344CB8AC3E}">
        <p14:creationId xmlns:p14="http://schemas.microsoft.com/office/powerpoint/2010/main" val="3085780370"/>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 id="2147483858" r:id="rId7"/>
  </p:sldLayoutIdLst>
  <p:hf hdr="0" ftr="0" dt="0"/>
  <p:txStyles>
    <p:title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84" indent="0" algn="l" defTabSz="914378"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7401">
          <p15:clr>
            <a:srgbClr val="F26B43"/>
          </p15:clr>
        </p15:guide>
        <p15:guide id="8" orient="horz" pos="423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8797" y="171451"/>
            <a:ext cx="8650134"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252326" y="910628"/>
            <a:ext cx="8656605" cy="3948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5"/>
            <a:endParaRPr lang="en-US" sz="1800">
              <a:solidFill>
                <a:srgbClr val="FFFFFF"/>
              </a:solidFill>
            </a:endParaRPr>
          </a:p>
        </p:txBody>
      </p:sp>
    </p:spTree>
    <p:extLst>
      <p:ext uri="{BB962C8B-B14F-4D97-AF65-F5344CB8AC3E}">
        <p14:creationId xmlns:p14="http://schemas.microsoft.com/office/powerpoint/2010/main" val="1270574055"/>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Lst>
  <p:hf hdr="0" ftr="0" dt="0"/>
  <p:txStyles>
    <p:titleStyle>
      <a:lvl1pPr algn="l" defTabSz="914355"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42994" indent="-242994" algn="l" defTabSz="914355"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5988" indent="-242994" algn="l" defTabSz="914355"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8982" indent="-242994" algn="l" defTabSz="914355"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67" indent="0" algn="l" defTabSz="914355"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44" indent="-228588" algn="l" defTabSz="914355"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8"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7401">
          <p15:clr>
            <a:srgbClr val="F26B43"/>
          </p15:clr>
        </p15:guide>
        <p15:guide id="8" orient="horz" pos="423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pPr defTabSz="457178"/>
            <a:fld id="{3C4F54F3-C349-4609-AFEE-01462D5C7942}" type="slidenum">
              <a:rPr lang="en-GB" smtClean="0">
                <a:solidFill>
                  <a:srgbClr val="000000"/>
                </a:solidFill>
              </a:rPr>
              <a:pPr defTabSz="457178"/>
              <a:t>‹#›</a:t>
            </a:fld>
            <a:endParaRPr lang="en-GB">
              <a:solidFill>
                <a:srgbClr val="000000"/>
              </a:solidFill>
            </a:endParaRPr>
          </a:p>
        </p:txBody>
      </p:sp>
      <p:pic>
        <p:nvPicPr>
          <p:cNvPr id="4" name="Picture 3" descr="AZ_SYMBOL_RGB.jpg"/>
          <p:cNvPicPr>
            <a:picLocks noChangeAspect="1"/>
          </p:cNvPicPr>
          <p:nvPr/>
        </p:nvPicPr>
        <p:blipFill>
          <a:blip r:embed="rId29" cstate="print">
            <a:extLst>
              <a:ext uri="{28A0092B-C50C-407E-A947-70E740481C1C}">
                <a14:useLocalDpi xmlns:a14="http://schemas.microsoft.com/office/drawing/2010/main" val="0"/>
              </a:ext>
            </a:extLst>
          </a:blip>
          <a:stretch>
            <a:fillRect/>
          </a:stretch>
        </p:blipFill>
        <p:spPr>
          <a:xfrm>
            <a:off x="8440596" y="4497846"/>
            <a:ext cx="453600" cy="522161"/>
          </a:xfrm>
          <a:prstGeom prst="rect">
            <a:avLst/>
          </a:prstGeom>
        </p:spPr>
      </p:pic>
    </p:spTree>
    <p:extLst>
      <p:ext uri="{BB962C8B-B14F-4D97-AF65-F5344CB8AC3E}">
        <p14:creationId xmlns:p14="http://schemas.microsoft.com/office/powerpoint/2010/main" val="4018138842"/>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 id="2147483882" r:id="rId14"/>
    <p:sldLayoutId id="2147483883" r:id="rId15"/>
    <p:sldLayoutId id="2147483884" r:id="rId16"/>
    <p:sldLayoutId id="2147483885" r:id="rId17"/>
    <p:sldLayoutId id="2147483886" r:id="rId18"/>
    <p:sldLayoutId id="2147483887" r:id="rId19"/>
    <p:sldLayoutId id="2147483888" r:id="rId20"/>
    <p:sldLayoutId id="2147483889" r:id="rId21"/>
    <p:sldLayoutId id="2147483890" r:id="rId22"/>
    <p:sldLayoutId id="2147483891" r:id="rId23"/>
    <p:sldLayoutId id="2147483892" r:id="rId24"/>
    <p:sldLayoutId id="2147483893" r:id="rId25"/>
    <p:sldLayoutId id="2147483894" r:id="rId26"/>
    <p:sldLayoutId id="2147483895" r:id="rId27"/>
  </p:sldLayoutIdLst>
  <p:hf hdr="0" ftr="0" dt="0"/>
  <p:txStyles>
    <p:titleStyle>
      <a:lvl1pPr algn="ctr" defTabSz="457178" rtl="0" eaLnBrk="1" latinLnBrk="0" hangingPunct="1">
        <a:spcBef>
          <a:spcPct val="0"/>
        </a:spcBef>
        <a:buNone/>
        <a:defRPr sz="4400" kern="1200">
          <a:solidFill>
            <a:schemeClr val="tx1"/>
          </a:solidFill>
          <a:latin typeface="+mj-lt"/>
          <a:ea typeface="+mj-ea"/>
          <a:cs typeface="+mj-cs"/>
        </a:defRPr>
      </a:lvl1pPr>
    </p:titleStyle>
    <p:bodyStyle>
      <a:lvl1pPr marL="342884" indent="-342884" algn="l" defTabSz="457178" rtl="0" eaLnBrk="1" latinLnBrk="0" hangingPunct="1">
        <a:spcBef>
          <a:spcPct val="20000"/>
        </a:spcBef>
        <a:buFont typeface="Arial"/>
        <a:buChar char="•"/>
        <a:defRPr sz="3200" kern="1200">
          <a:solidFill>
            <a:schemeClr val="tx1"/>
          </a:solidFill>
          <a:latin typeface="+mn-lt"/>
          <a:ea typeface="+mn-ea"/>
          <a:cs typeface="+mn-cs"/>
        </a:defRPr>
      </a:lvl1pPr>
      <a:lvl2pPr marL="742913" indent="-285736" algn="l" defTabSz="457178" rtl="0" eaLnBrk="1" latinLnBrk="0" hangingPunct="1">
        <a:spcBef>
          <a:spcPct val="20000"/>
        </a:spcBef>
        <a:buFont typeface="Arial"/>
        <a:buChar char="–"/>
        <a:defRPr sz="2800" kern="1200">
          <a:solidFill>
            <a:schemeClr val="tx1"/>
          </a:solidFill>
          <a:latin typeface="+mn-lt"/>
          <a:ea typeface="+mn-ea"/>
          <a:cs typeface="+mn-cs"/>
        </a:defRPr>
      </a:lvl2pPr>
      <a:lvl3pPr marL="1142944" indent="-228588" algn="l" defTabSz="457178" rtl="0" eaLnBrk="1" latinLnBrk="0" hangingPunct="1">
        <a:spcBef>
          <a:spcPct val="20000"/>
        </a:spcBef>
        <a:buFont typeface="Arial"/>
        <a:buChar char="•"/>
        <a:defRPr sz="2400" kern="1200">
          <a:solidFill>
            <a:schemeClr val="tx1"/>
          </a:solidFill>
          <a:latin typeface="+mn-lt"/>
          <a:ea typeface="+mn-ea"/>
          <a:cs typeface="+mn-cs"/>
        </a:defRPr>
      </a:lvl3pPr>
      <a:lvl4pPr marL="1600120" indent="-228588" algn="l" defTabSz="457178" rtl="0" eaLnBrk="1" latinLnBrk="0" hangingPunct="1">
        <a:spcBef>
          <a:spcPct val="20000"/>
        </a:spcBef>
        <a:buFont typeface="Arial"/>
        <a:buChar char="–"/>
        <a:defRPr sz="2000" kern="1200">
          <a:solidFill>
            <a:schemeClr val="tx1"/>
          </a:solidFill>
          <a:latin typeface="+mn-lt"/>
          <a:ea typeface="+mn-ea"/>
          <a:cs typeface="+mn-cs"/>
        </a:defRPr>
      </a:lvl4pPr>
      <a:lvl5pPr marL="2057297" indent="-228588" algn="l" defTabSz="457178" rtl="0" eaLnBrk="1" latinLnBrk="0" hangingPunct="1">
        <a:spcBef>
          <a:spcPct val="20000"/>
        </a:spcBef>
        <a:buFont typeface="Arial"/>
        <a:buChar char="»"/>
        <a:defRPr sz="2000" kern="1200">
          <a:solidFill>
            <a:schemeClr val="tx1"/>
          </a:solidFill>
          <a:latin typeface="+mn-lt"/>
          <a:ea typeface="+mn-ea"/>
          <a:cs typeface="+mn-cs"/>
        </a:defRPr>
      </a:lvl5pPr>
      <a:lvl6pPr marL="2514474" indent="-228588" algn="l" defTabSz="457178" rtl="0" eaLnBrk="1" latinLnBrk="0" hangingPunct="1">
        <a:spcBef>
          <a:spcPct val="20000"/>
        </a:spcBef>
        <a:buFont typeface="Arial"/>
        <a:buChar char="•"/>
        <a:defRPr sz="2000" kern="1200">
          <a:solidFill>
            <a:schemeClr val="tx1"/>
          </a:solidFill>
          <a:latin typeface="+mn-lt"/>
          <a:ea typeface="+mn-ea"/>
          <a:cs typeface="+mn-cs"/>
        </a:defRPr>
      </a:lvl6pPr>
      <a:lvl7pPr marL="2971652" indent="-228588" algn="l" defTabSz="457178" rtl="0" eaLnBrk="1" latinLnBrk="0" hangingPunct="1">
        <a:spcBef>
          <a:spcPct val="20000"/>
        </a:spcBef>
        <a:buFont typeface="Arial"/>
        <a:buChar char="•"/>
        <a:defRPr sz="2000" kern="1200">
          <a:solidFill>
            <a:schemeClr val="tx1"/>
          </a:solidFill>
          <a:latin typeface="+mn-lt"/>
          <a:ea typeface="+mn-ea"/>
          <a:cs typeface="+mn-cs"/>
        </a:defRPr>
      </a:lvl7pPr>
      <a:lvl8pPr marL="3428829" indent="-228588" algn="l" defTabSz="457178" rtl="0" eaLnBrk="1" latinLnBrk="0" hangingPunct="1">
        <a:spcBef>
          <a:spcPct val="20000"/>
        </a:spcBef>
        <a:buFont typeface="Arial"/>
        <a:buChar char="•"/>
        <a:defRPr sz="2000" kern="1200">
          <a:solidFill>
            <a:schemeClr val="tx1"/>
          </a:solidFill>
          <a:latin typeface="+mn-lt"/>
          <a:ea typeface="+mn-ea"/>
          <a:cs typeface="+mn-cs"/>
        </a:defRPr>
      </a:lvl8pPr>
      <a:lvl9pPr marL="3886006" indent="-228588" algn="l" defTabSz="45717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78" rtl="0" eaLnBrk="1" latinLnBrk="0" hangingPunct="1">
        <a:defRPr sz="1800" kern="1200">
          <a:solidFill>
            <a:schemeClr val="tx1"/>
          </a:solidFill>
          <a:latin typeface="+mn-lt"/>
          <a:ea typeface="+mn-ea"/>
          <a:cs typeface="+mn-cs"/>
        </a:defRPr>
      </a:lvl1pPr>
      <a:lvl2pPr marL="457178" algn="l" defTabSz="457178" rtl="0" eaLnBrk="1" latinLnBrk="0" hangingPunct="1">
        <a:defRPr sz="1800" kern="1200">
          <a:solidFill>
            <a:schemeClr val="tx1"/>
          </a:solidFill>
          <a:latin typeface="+mn-lt"/>
          <a:ea typeface="+mn-ea"/>
          <a:cs typeface="+mn-cs"/>
        </a:defRPr>
      </a:lvl2pPr>
      <a:lvl3pPr marL="914355" algn="l" defTabSz="457178" rtl="0" eaLnBrk="1" latinLnBrk="0" hangingPunct="1">
        <a:defRPr sz="1800" kern="1200">
          <a:solidFill>
            <a:schemeClr val="tx1"/>
          </a:solidFill>
          <a:latin typeface="+mn-lt"/>
          <a:ea typeface="+mn-ea"/>
          <a:cs typeface="+mn-cs"/>
        </a:defRPr>
      </a:lvl3pPr>
      <a:lvl4pPr marL="1371532" algn="l" defTabSz="457178" rtl="0" eaLnBrk="1" latinLnBrk="0" hangingPunct="1">
        <a:defRPr sz="1800" kern="1200">
          <a:solidFill>
            <a:schemeClr val="tx1"/>
          </a:solidFill>
          <a:latin typeface="+mn-lt"/>
          <a:ea typeface="+mn-ea"/>
          <a:cs typeface="+mn-cs"/>
        </a:defRPr>
      </a:lvl4pPr>
      <a:lvl5pPr marL="1828709" algn="l" defTabSz="457178" rtl="0" eaLnBrk="1" latinLnBrk="0" hangingPunct="1">
        <a:defRPr sz="1800" kern="1200">
          <a:solidFill>
            <a:schemeClr val="tx1"/>
          </a:solidFill>
          <a:latin typeface="+mn-lt"/>
          <a:ea typeface="+mn-ea"/>
          <a:cs typeface="+mn-cs"/>
        </a:defRPr>
      </a:lvl5pPr>
      <a:lvl6pPr marL="2285886" algn="l" defTabSz="457178" rtl="0" eaLnBrk="1" latinLnBrk="0" hangingPunct="1">
        <a:defRPr sz="1800" kern="1200">
          <a:solidFill>
            <a:schemeClr val="tx1"/>
          </a:solidFill>
          <a:latin typeface="+mn-lt"/>
          <a:ea typeface="+mn-ea"/>
          <a:cs typeface="+mn-cs"/>
        </a:defRPr>
      </a:lvl6pPr>
      <a:lvl7pPr marL="2743064" algn="l" defTabSz="457178" rtl="0" eaLnBrk="1" latinLnBrk="0" hangingPunct="1">
        <a:defRPr sz="1800" kern="1200">
          <a:solidFill>
            <a:schemeClr val="tx1"/>
          </a:solidFill>
          <a:latin typeface="+mn-lt"/>
          <a:ea typeface="+mn-ea"/>
          <a:cs typeface="+mn-cs"/>
        </a:defRPr>
      </a:lvl7pPr>
      <a:lvl8pPr marL="3200240" algn="l" defTabSz="457178" rtl="0" eaLnBrk="1" latinLnBrk="0" hangingPunct="1">
        <a:defRPr sz="1800" kern="1200">
          <a:solidFill>
            <a:schemeClr val="tx1"/>
          </a:solidFill>
          <a:latin typeface="+mn-lt"/>
          <a:ea typeface="+mn-ea"/>
          <a:cs typeface="+mn-cs"/>
        </a:defRPr>
      </a:lvl8pPr>
      <a:lvl9pPr marL="3657418" algn="l" defTabSz="4571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4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0" y="4943475"/>
            <a:ext cx="365760" cy="200025"/>
          </a:xfrm>
          <a:prstGeom prst="rect">
            <a:avLst/>
          </a:prstGeom>
        </p:spPr>
        <p:txBody>
          <a:bodyPr vert="horz" lIns="91440" tIns="45720" rIns="45720" bIns="45720" rtlCol="0" anchor="b" anchorCtr="0"/>
          <a:lstStyle>
            <a:lvl1pPr algn="ctr">
              <a:defRPr sz="750">
                <a:solidFill>
                  <a:schemeClr val="tx1"/>
                </a:solidFill>
              </a:defRPr>
            </a:lvl1pPr>
          </a:lstStyle>
          <a:p>
            <a:fld id="{CC7432E5-F8E0-41AE-9A6B-AD730338B005}" type="slidenum">
              <a:rPr lang="en-US" smtClean="0"/>
              <a:pPr/>
              <a:t>‹#›</a:t>
            </a:fld>
            <a:endParaRPr lang="en-US"/>
          </a:p>
        </p:txBody>
      </p:sp>
      <p:sp>
        <p:nvSpPr>
          <p:cNvPr id="2" name="Title Placeholder 1"/>
          <p:cNvSpPr>
            <a:spLocks noGrp="1"/>
          </p:cNvSpPr>
          <p:nvPr>
            <p:ph type="title"/>
          </p:nvPr>
        </p:nvSpPr>
        <p:spPr>
          <a:xfrm>
            <a:off x="342900" y="171452"/>
            <a:ext cx="8458200"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342900" y="942975"/>
            <a:ext cx="8458200" cy="3429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03350" y="4900613"/>
            <a:ext cx="971550" cy="242888"/>
          </a:xfrm>
          <a:prstGeom prst="rect">
            <a:avLst/>
          </a:prstGeom>
        </p:spPr>
        <p:txBody>
          <a:bodyPr vert="horz" lIns="91440" tIns="45720" rIns="91440" bIns="45720" rtlCol="0" anchor="ctr"/>
          <a:lstStyle>
            <a:lvl1pPr algn="l">
              <a:defRPr sz="900">
                <a:solidFill>
                  <a:schemeClr val="tx1">
                    <a:tint val="75000"/>
                  </a:schemeClr>
                </a:solidFill>
              </a:defRPr>
            </a:lvl1pPr>
          </a:lstStyle>
          <a:p>
            <a:fld id="{A500641C-1BFD-4E39-BE68-FA3BD8BB5F86}" type="datetime1">
              <a:rPr lang="en-US" smtClean="0"/>
              <a:t>9/17/2019</a:t>
            </a:fld>
            <a:endParaRPr lang="en-US"/>
          </a:p>
        </p:txBody>
      </p:sp>
      <p:sp>
        <p:nvSpPr>
          <p:cNvPr id="5" name="Footer Placeholder 4"/>
          <p:cNvSpPr>
            <a:spLocks noGrp="1"/>
          </p:cNvSpPr>
          <p:nvPr>
            <p:ph type="ftr" sz="quarter" idx="3"/>
          </p:nvPr>
        </p:nvSpPr>
        <p:spPr>
          <a:xfrm>
            <a:off x="-1403350" y="4503387"/>
            <a:ext cx="971550" cy="32075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8" name="TextBox 7"/>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2636038327"/>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 id="2147483908" r:id="rId12"/>
    <p:sldLayoutId id="2147483910" r:id="rId13"/>
    <p:sldLayoutId id="2147483911" r:id="rId14"/>
    <p:sldLayoutId id="2147483912" r:id="rId15"/>
  </p:sldLayoutIdLst>
  <p:hf hdr="0" ftr="0" dt="0"/>
  <p:txStyles>
    <p:titleStyle>
      <a:lvl1pPr algn="l" defTabSz="685800" rtl="0" eaLnBrk="1" latinLnBrk="0" hangingPunct="1">
        <a:lnSpc>
          <a:spcPct val="90000"/>
        </a:lnSpc>
        <a:spcBef>
          <a:spcPct val="0"/>
        </a:spcBef>
        <a:buNone/>
        <a:defRPr sz="1800" b="1" kern="1200">
          <a:solidFill>
            <a:schemeClr val="accent1"/>
          </a:solidFill>
          <a:latin typeface="+mj-lt"/>
          <a:ea typeface="+mj-ea"/>
          <a:cs typeface="+mj-cs"/>
        </a:defRPr>
      </a:lvl1pPr>
    </p:titleStyle>
    <p:bodyStyle>
      <a:lvl1pPr marL="171450" indent="-171450" algn="l" defTabSz="685800" rtl="0" eaLnBrk="1" latinLnBrk="0" hangingPunct="1">
        <a:lnSpc>
          <a:spcPct val="90000"/>
        </a:lnSpc>
        <a:spcBef>
          <a:spcPts val="900"/>
        </a:spcBef>
        <a:buClr>
          <a:schemeClr val="accent1"/>
        </a:buClr>
        <a:buFont typeface="Arial" panose="020B0604020202020204" pitchFamily="34" charset="0"/>
        <a:buChar char="•"/>
        <a:defRPr sz="1500" kern="1200">
          <a:solidFill>
            <a:schemeClr val="tx1"/>
          </a:solidFill>
          <a:latin typeface="+mn-lt"/>
          <a:ea typeface="+mn-ea"/>
          <a:cs typeface="+mn-cs"/>
        </a:defRPr>
      </a:lvl1pPr>
      <a:lvl2pPr marL="342900" indent="-171450" algn="l" defTabSz="685800" rtl="0" eaLnBrk="1" latinLnBrk="0" hangingPunct="1">
        <a:lnSpc>
          <a:spcPct val="90000"/>
        </a:lnSpc>
        <a:spcBef>
          <a:spcPts val="600"/>
        </a:spcBef>
        <a:buFont typeface="Arial" panose="020B0604020202020204" pitchFamily="34" charset="0"/>
        <a:buChar char="–"/>
        <a:defRPr sz="1350" kern="1200">
          <a:solidFill>
            <a:schemeClr val="tx1"/>
          </a:solidFill>
          <a:latin typeface="+mn-lt"/>
          <a:ea typeface="+mn-ea"/>
          <a:cs typeface="+mn-cs"/>
        </a:defRPr>
      </a:lvl2pPr>
      <a:lvl3pPr marL="514350" indent="-171450" algn="l" defTabSz="685800" rtl="0" eaLnBrk="1" latinLnBrk="0" hangingPunct="1">
        <a:lnSpc>
          <a:spcPct val="90000"/>
        </a:lnSpc>
        <a:spcBef>
          <a:spcPts val="600"/>
        </a:spcBef>
        <a:buClr>
          <a:schemeClr val="accent1"/>
        </a:buClr>
        <a:buFont typeface="Arial" panose="020B0604020202020204" pitchFamily="34" charset="0"/>
        <a:buChar char="•"/>
        <a:defRPr sz="1200" kern="1200">
          <a:solidFill>
            <a:schemeClr val="tx1"/>
          </a:solidFill>
          <a:latin typeface="+mn-lt"/>
          <a:ea typeface="+mn-ea"/>
          <a:cs typeface="+mn-cs"/>
        </a:defRPr>
      </a:lvl3pPr>
      <a:lvl4pPr marL="685800" indent="-171450" algn="l" defTabSz="685800" rtl="0" eaLnBrk="1" latinLnBrk="0" hangingPunct="1">
        <a:lnSpc>
          <a:spcPct val="90000"/>
        </a:lnSpc>
        <a:spcBef>
          <a:spcPts val="450"/>
        </a:spcBef>
        <a:buFont typeface="Arial" panose="020B0604020202020204" pitchFamily="34" charset="0"/>
        <a:buChar char="–"/>
        <a:defRPr sz="1200" kern="1200">
          <a:solidFill>
            <a:schemeClr val="tx1"/>
          </a:solidFill>
          <a:latin typeface="+mn-lt"/>
          <a:ea typeface="+mn-ea"/>
          <a:cs typeface="+mn-cs"/>
        </a:defRPr>
      </a:lvl4pPr>
      <a:lvl5pPr marL="857250" indent="-171450" algn="l" defTabSz="685800" rtl="0" eaLnBrk="1" latinLnBrk="0" hangingPunct="1">
        <a:lnSpc>
          <a:spcPct val="90000"/>
        </a:lnSpc>
        <a:spcBef>
          <a:spcPts val="450"/>
        </a:spcBef>
        <a:buClr>
          <a:schemeClr val="accent1"/>
        </a:buClr>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3" pos="288">
          <p15:clr>
            <a:srgbClr val="F26B43"/>
          </p15:clr>
        </p15:guide>
        <p15:guide id="4" pos="7392">
          <p15:clr>
            <a:srgbClr val="F26B43"/>
          </p15:clr>
        </p15:guide>
        <p15:guide id="5" orient="horz" pos="144">
          <p15:clr>
            <a:srgbClr val="F26B43"/>
          </p15:clr>
        </p15:guide>
        <p15:guide id="6" orient="horz" pos="648">
          <p15:clr>
            <a:srgbClr val="F26B43"/>
          </p15:clr>
        </p15:guide>
        <p15:guide id="7" orient="horz" pos="792">
          <p15:clr>
            <a:srgbClr val="F26B43"/>
          </p15:clr>
        </p15:guide>
        <p15:guide id="8" orient="horz" pos="367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0" y="4943475"/>
            <a:ext cx="365760" cy="200025"/>
          </a:xfrm>
          <a:prstGeom prst="rect">
            <a:avLst/>
          </a:prstGeom>
        </p:spPr>
        <p:txBody>
          <a:bodyPr vert="horz" lIns="91440" tIns="45720" rIns="45720" bIns="45720" rtlCol="0" anchor="b" anchorCtr="0"/>
          <a:lstStyle>
            <a:lvl1pPr algn="ctr">
              <a:defRPr sz="750">
                <a:solidFill>
                  <a:schemeClr val="tx1"/>
                </a:solidFill>
              </a:defRPr>
            </a:lvl1pPr>
          </a:lstStyle>
          <a:p>
            <a:fld id="{CC7432E5-F8E0-41AE-9A6B-AD730338B005}" type="slidenum">
              <a:rPr lang="en-US" smtClean="0"/>
              <a:pPr/>
              <a:t>‹#›</a:t>
            </a:fld>
            <a:endParaRPr lang="en-US"/>
          </a:p>
        </p:txBody>
      </p:sp>
      <p:sp>
        <p:nvSpPr>
          <p:cNvPr id="2" name="Title Placeholder 1"/>
          <p:cNvSpPr>
            <a:spLocks noGrp="1"/>
          </p:cNvSpPr>
          <p:nvPr>
            <p:ph type="title"/>
          </p:nvPr>
        </p:nvSpPr>
        <p:spPr>
          <a:xfrm>
            <a:off x="342900" y="171452"/>
            <a:ext cx="8458200"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342900" y="942975"/>
            <a:ext cx="8458200" cy="3429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03350" y="4900613"/>
            <a:ext cx="971550" cy="242888"/>
          </a:xfrm>
          <a:prstGeom prst="rect">
            <a:avLst/>
          </a:prstGeom>
        </p:spPr>
        <p:txBody>
          <a:bodyPr vert="horz" lIns="91440" tIns="45720" rIns="91440" bIns="45720" rtlCol="0" anchor="ctr"/>
          <a:lstStyle>
            <a:lvl1pPr algn="l">
              <a:defRPr sz="900">
                <a:solidFill>
                  <a:schemeClr val="tx1">
                    <a:tint val="75000"/>
                  </a:schemeClr>
                </a:solidFill>
              </a:defRPr>
            </a:lvl1pPr>
          </a:lstStyle>
          <a:p>
            <a:fld id="{A500641C-1BFD-4E39-BE68-FA3BD8BB5F86}" type="datetime1">
              <a:rPr lang="en-US" smtClean="0"/>
              <a:t>9/17/2019</a:t>
            </a:fld>
            <a:endParaRPr lang="en-US"/>
          </a:p>
        </p:txBody>
      </p:sp>
      <p:sp>
        <p:nvSpPr>
          <p:cNvPr id="5" name="Footer Placeholder 4"/>
          <p:cNvSpPr>
            <a:spLocks noGrp="1"/>
          </p:cNvSpPr>
          <p:nvPr>
            <p:ph type="ftr" sz="quarter" idx="3"/>
          </p:nvPr>
        </p:nvSpPr>
        <p:spPr>
          <a:xfrm>
            <a:off x="-1403350" y="4503387"/>
            <a:ext cx="971550" cy="32075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8" name="TextBox 7"/>
          <p:cNvSpPr txBox="1"/>
          <p:nvPr userDrawn="1"/>
        </p:nvSpPr>
        <p:spPr>
          <a:xfrm>
            <a:off x="7620000" y="4958835"/>
            <a:ext cx="1524000" cy="207749"/>
          </a:xfrm>
          <a:prstGeom prst="rect">
            <a:avLst/>
          </a:prstGeom>
          <a:noFill/>
        </p:spPr>
        <p:txBody>
          <a:bodyPr wrap="square" rtlCol="0">
            <a:spAutoFit/>
          </a:bodyPr>
          <a:lstStyle/>
          <a:p>
            <a:pPr algn="r"/>
            <a:r>
              <a:rPr lang="en-US" sz="750" b="0" baseline="0">
                <a:solidFill>
                  <a:schemeClr val="tx1"/>
                </a:solidFill>
                <a:latin typeface="Arial" pitchFamily="34" charset="0"/>
                <a:cs typeface="Arial" pitchFamily="34" charset="0"/>
              </a:rPr>
              <a:t>© AstraZeneca 2019</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840225944"/>
      </p:ext>
    </p:extLst>
  </p:cSld>
  <p:clrMap bg1="lt1" tx1="dk1" bg2="lt2" tx2="dk2" accent1="accent1" accent2="accent2" accent3="accent3" accent4="accent4" accent5="accent5" accent6="accent6" hlink="hlink" folHlink="folHlink"/>
  <p:sldLayoutIdLst>
    <p:sldLayoutId id="2147483934" r:id="rId1"/>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 id="2147483943" r:id="rId10"/>
    <p:sldLayoutId id="2147483944" r:id="rId11"/>
    <p:sldLayoutId id="2147483945" r:id="rId12"/>
    <p:sldLayoutId id="2147483946" r:id="rId13"/>
    <p:sldLayoutId id="2147483947" r:id="rId14"/>
    <p:sldLayoutId id="2147483948" r:id="rId15"/>
    <p:sldLayoutId id="2147483949" r:id="rId16"/>
    <p:sldLayoutId id="2147483950" r:id="rId17"/>
    <p:sldLayoutId id="2147483951" r:id="rId18"/>
    <p:sldLayoutId id="2147483952" r:id="rId19"/>
  </p:sldLayoutIdLst>
  <p:hf hdr="0" ftr="0" dt="0"/>
  <p:txStyles>
    <p:titleStyle>
      <a:lvl1pPr algn="l" defTabSz="685800" rtl="0" eaLnBrk="1" latinLnBrk="0" hangingPunct="1">
        <a:lnSpc>
          <a:spcPct val="90000"/>
        </a:lnSpc>
        <a:spcBef>
          <a:spcPct val="0"/>
        </a:spcBef>
        <a:buNone/>
        <a:defRPr sz="1800" b="1" kern="1200">
          <a:solidFill>
            <a:schemeClr val="accent1"/>
          </a:solidFill>
          <a:latin typeface="+mj-lt"/>
          <a:ea typeface="+mj-ea"/>
          <a:cs typeface="+mj-cs"/>
        </a:defRPr>
      </a:lvl1pPr>
    </p:titleStyle>
    <p:bodyStyle>
      <a:lvl1pPr marL="171450" indent="-171450" algn="l" defTabSz="685800" rtl="0" eaLnBrk="1" latinLnBrk="0" hangingPunct="1">
        <a:lnSpc>
          <a:spcPct val="90000"/>
        </a:lnSpc>
        <a:spcBef>
          <a:spcPts val="900"/>
        </a:spcBef>
        <a:buClr>
          <a:schemeClr val="accent1"/>
        </a:buClr>
        <a:buFont typeface="Arial" panose="020B0604020202020204" pitchFamily="34" charset="0"/>
        <a:buChar char="•"/>
        <a:defRPr sz="1500" kern="1200">
          <a:solidFill>
            <a:schemeClr val="tx1"/>
          </a:solidFill>
          <a:latin typeface="+mn-lt"/>
          <a:ea typeface="+mn-ea"/>
          <a:cs typeface="+mn-cs"/>
        </a:defRPr>
      </a:lvl1pPr>
      <a:lvl2pPr marL="342900" indent="-171450" algn="l" defTabSz="685800" rtl="0" eaLnBrk="1" latinLnBrk="0" hangingPunct="1">
        <a:lnSpc>
          <a:spcPct val="90000"/>
        </a:lnSpc>
        <a:spcBef>
          <a:spcPts val="600"/>
        </a:spcBef>
        <a:buFont typeface="Arial" panose="020B0604020202020204" pitchFamily="34" charset="0"/>
        <a:buChar char="–"/>
        <a:defRPr sz="1350" kern="1200">
          <a:solidFill>
            <a:schemeClr val="tx1"/>
          </a:solidFill>
          <a:latin typeface="+mn-lt"/>
          <a:ea typeface="+mn-ea"/>
          <a:cs typeface="+mn-cs"/>
        </a:defRPr>
      </a:lvl2pPr>
      <a:lvl3pPr marL="514350" indent="-171450" algn="l" defTabSz="685800" rtl="0" eaLnBrk="1" latinLnBrk="0" hangingPunct="1">
        <a:lnSpc>
          <a:spcPct val="90000"/>
        </a:lnSpc>
        <a:spcBef>
          <a:spcPts val="600"/>
        </a:spcBef>
        <a:buClr>
          <a:schemeClr val="accent1"/>
        </a:buClr>
        <a:buFont typeface="Arial" panose="020B0604020202020204" pitchFamily="34" charset="0"/>
        <a:buChar char="•"/>
        <a:defRPr sz="1200" kern="1200">
          <a:solidFill>
            <a:schemeClr val="tx1"/>
          </a:solidFill>
          <a:latin typeface="+mn-lt"/>
          <a:ea typeface="+mn-ea"/>
          <a:cs typeface="+mn-cs"/>
        </a:defRPr>
      </a:lvl3pPr>
      <a:lvl4pPr marL="685800" indent="-171450" algn="l" defTabSz="685800" rtl="0" eaLnBrk="1" latinLnBrk="0" hangingPunct="1">
        <a:lnSpc>
          <a:spcPct val="90000"/>
        </a:lnSpc>
        <a:spcBef>
          <a:spcPts val="450"/>
        </a:spcBef>
        <a:buFont typeface="Arial" panose="020B0604020202020204" pitchFamily="34" charset="0"/>
        <a:buChar char="–"/>
        <a:defRPr sz="1200" kern="1200">
          <a:solidFill>
            <a:schemeClr val="tx1"/>
          </a:solidFill>
          <a:latin typeface="+mn-lt"/>
          <a:ea typeface="+mn-ea"/>
          <a:cs typeface="+mn-cs"/>
        </a:defRPr>
      </a:lvl4pPr>
      <a:lvl5pPr marL="857250" indent="-171450" algn="l" defTabSz="685800" rtl="0" eaLnBrk="1" latinLnBrk="0" hangingPunct="1">
        <a:lnSpc>
          <a:spcPct val="90000"/>
        </a:lnSpc>
        <a:spcBef>
          <a:spcPts val="450"/>
        </a:spcBef>
        <a:buClr>
          <a:schemeClr val="accent1"/>
        </a:buClr>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3" pos="288">
          <p15:clr>
            <a:srgbClr val="F26B43"/>
          </p15:clr>
        </p15:guide>
        <p15:guide id="4" pos="7392">
          <p15:clr>
            <a:srgbClr val="F26B43"/>
          </p15:clr>
        </p15:guide>
        <p15:guide id="5" orient="horz" pos="144">
          <p15:clr>
            <a:srgbClr val="F26B43"/>
          </p15:clr>
        </p15:guide>
        <p15:guide id="6" orient="horz" pos="648">
          <p15:clr>
            <a:srgbClr val="F26B43"/>
          </p15:clr>
        </p15:guide>
        <p15:guide id="7" orient="horz" pos="792">
          <p15:clr>
            <a:srgbClr val="F26B43"/>
          </p15:clr>
        </p15:guide>
        <p15:guide id="8" orient="horz" pos="3672">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8797" y="171451"/>
            <a:ext cx="8650134"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252326" y="910627"/>
            <a:ext cx="8656605" cy="3948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
        <p:nvSpPr>
          <p:cNvPr id="5" name="TextBox 4"/>
          <p:cNvSpPr txBox="1"/>
          <p:nvPr userDrawn="1"/>
        </p:nvSpPr>
        <p:spPr>
          <a:xfrm>
            <a:off x="5654509" y="4988395"/>
            <a:ext cx="3584486" cy="207749"/>
          </a:xfrm>
          <a:prstGeom prst="rect">
            <a:avLst/>
          </a:prstGeom>
          <a:noFill/>
        </p:spPr>
        <p:txBody>
          <a:bodyPr wrap="square" rtlCol="0">
            <a:spAutoFit/>
          </a:bodyPr>
          <a:lstStyle/>
          <a:p>
            <a:pPr algn="ctr" defTabSz="685766"/>
            <a:r>
              <a:rPr lang="en-US" sz="750">
                <a:solidFill>
                  <a:srgbClr val="000000"/>
                </a:solidFill>
                <a:cs typeface="Arial" pitchFamily="34" charset="0"/>
              </a:rPr>
              <a:t>CONFIDENTIAL. INTERNAL USE ONLY. AstraZeneca USE ONLY.</a:t>
            </a:r>
          </a:p>
        </p:txBody>
      </p:sp>
    </p:spTree>
    <p:extLst>
      <p:ext uri="{BB962C8B-B14F-4D97-AF65-F5344CB8AC3E}">
        <p14:creationId xmlns:p14="http://schemas.microsoft.com/office/powerpoint/2010/main" val="3643167448"/>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 id="2147483966" r:id="rId12"/>
    <p:sldLayoutId id="2147483967" r:id="rId13"/>
    <p:sldLayoutId id="2147483968" r:id="rId14"/>
    <p:sldLayoutId id="2147483969" r:id="rId15"/>
    <p:sldLayoutId id="2147483970" r:id="rId16"/>
    <p:sldLayoutId id="2147483971" r:id="rId17"/>
    <p:sldLayoutId id="2147483972" r:id="rId18"/>
    <p:sldLayoutId id="2147483973" r:id="rId19"/>
    <p:sldLayoutId id="2147483974" r:id="rId20"/>
    <p:sldLayoutId id="2147483976" r:id="rId21"/>
    <p:sldLayoutId id="2147483977" r:id="rId22"/>
    <p:sldLayoutId id="2147483978" r:id="rId23"/>
    <p:sldLayoutId id="2147483979" r:id="rId24"/>
    <p:sldLayoutId id="2147483980" r:id="rId25"/>
    <p:sldLayoutId id="2147483981" r:id="rId26"/>
  </p:sldLayoutIdLst>
  <p:hf sldNum="0" hdr="0" ftr="0" dt="0"/>
  <p:txStyles>
    <p:titleStyle>
      <a:lvl1pPr algn="l" defTabSz="914378" rtl="0" eaLnBrk="1" latinLnBrk="0" hangingPunct="1">
        <a:lnSpc>
          <a:spcPct val="90000"/>
        </a:lnSpc>
        <a:spcBef>
          <a:spcPct val="0"/>
        </a:spcBef>
        <a:buNone/>
        <a:defRPr sz="2400" b="1" kern="1200">
          <a:solidFill>
            <a:schemeClr val="accent1"/>
          </a:solidFill>
          <a:latin typeface="+mj-lt"/>
          <a:ea typeface="+mj-ea"/>
          <a:cs typeface="+mj-cs"/>
        </a:defRPr>
      </a:lvl1pPr>
    </p:titleStyle>
    <p:body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914378" indent="-228594" algn="l" defTabSz="914378" rtl="0" eaLnBrk="1" latinLnBrk="0" hangingPunct="1">
        <a:lnSpc>
          <a:spcPct val="100000"/>
        </a:lnSpc>
        <a:spcBef>
          <a:spcPts val="450"/>
        </a:spcBef>
        <a:spcAft>
          <a:spcPts val="450"/>
        </a:spcAft>
        <a:buFont typeface="Arial" panose="020B0604020202020204" pitchFamily="34" charset="0"/>
        <a:buChar char="–"/>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279">
          <p15:clr>
            <a:srgbClr val="F26B43"/>
          </p15:clr>
        </p15:guide>
        <p15:guide id="4" pos="7401">
          <p15:clr>
            <a:srgbClr val="F26B43"/>
          </p15:clr>
        </p15:guide>
        <p15:guide id="5" orient="horz" pos="560">
          <p15:clr>
            <a:srgbClr val="F26B43"/>
          </p15:clr>
        </p15:guide>
        <p15:guide id="6" orient="horz" pos="845">
          <p15:clr>
            <a:srgbClr val="F26B43"/>
          </p15:clr>
        </p15:guide>
        <p15:guide id="8" orient="horz" pos="423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8797" y="171451"/>
            <a:ext cx="8650134" cy="600074"/>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252326" y="910627"/>
            <a:ext cx="8656605" cy="39482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9" name="Rectangle 8"/>
          <p:cNvSpPr/>
          <p:nvPr userDrawn="1"/>
        </p:nvSpPr>
        <p:spPr>
          <a:xfrm>
            <a:off x="342900" y="846963"/>
            <a:ext cx="8801100" cy="13716"/>
          </a:xfrm>
          <a:prstGeom prst="rect">
            <a:avLst/>
          </a:prstGeom>
          <a:gradFill flip="none" rotWithShape="1">
            <a:gsLst>
              <a:gs pos="26000">
                <a:schemeClr val="accent1"/>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a:endParaRPr lang="en-US" sz="1800">
              <a:solidFill>
                <a:srgbClr val="FFFFFF"/>
              </a:solidFill>
            </a:endParaRPr>
          </a:p>
        </p:txBody>
      </p:sp>
    </p:spTree>
    <p:extLst>
      <p:ext uri="{BB962C8B-B14F-4D97-AF65-F5344CB8AC3E}">
        <p14:creationId xmlns:p14="http://schemas.microsoft.com/office/powerpoint/2010/main" val="24917667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Lst>
  <p:hf hdr="0" ftr="0" dt="0"/>
  <p:txStyles>
    <p:title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84" indent="0" algn="l" defTabSz="914378"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7401">
          <p15:clr>
            <a:srgbClr val="F26B43"/>
          </p15:clr>
        </p15:guide>
        <p15:guide id="8" orient="horz" pos="423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0.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2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2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chart" Target="../charts/chart10.xml"/></Relationships>
</file>

<file path=ppt/slides/_rels/slide2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chart" Target="../charts/char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svg"/><Relationship Id="rId9" Type="http://schemas.openxmlformats.org/officeDocument/2006/relationships/image" Target="../media/image11.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chart" Target="../charts/char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2.xml"/><Relationship Id="rId5" Type="http://schemas.openxmlformats.org/officeDocument/2006/relationships/comments" Target="../comments/comment2.xml"/><Relationship Id="rId4" Type="http://schemas.openxmlformats.org/officeDocument/2006/relationships/image" Target="../media/image21.sv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766191377"/>
              </p:ext>
            </p:extLst>
          </p:nvPr>
        </p:nvGraphicFramePr>
        <p:xfrm>
          <a:off x="299221" y="428435"/>
          <a:ext cx="8545560" cy="3339912"/>
        </p:xfrm>
        <a:graphic>
          <a:graphicData uri="http://schemas.openxmlformats.org/drawingml/2006/table">
            <a:tbl>
              <a:tblPr firstRow="1" bandRow="1">
                <a:tableStyleId>{10A1B5D5-9B99-4C35-A422-299274C87663}</a:tableStyleId>
              </a:tblPr>
              <a:tblGrid>
                <a:gridCol w="1586865">
                  <a:extLst>
                    <a:ext uri="{9D8B030D-6E8A-4147-A177-3AD203B41FA5}">
                      <a16:colId xmlns:a16="http://schemas.microsoft.com/office/drawing/2014/main" val="20000"/>
                    </a:ext>
                  </a:extLst>
                </a:gridCol>
                <a:gridCol w="187080">
                  <a:extLst>
                    <a:ext uri="{9D8B030D-6E8A-4147-A177-3AD203B41FA5}">
                      <a16:colId xmlns:a16="http://schemas.microsoft.com/office/drawing/2014/main" val="20002"/>
                    </a:ext>
                  </a:extLst>
                </a:gridCol>
                <a:gridCol w="944712">
                  <a:extLst>
                    <a:ext uri="{9D8B030D-6E8A-4147-A177-3AD203B41FA5}">
                      <a16:colId xmlns:a16="http://schemas.microsoft.com/office/drawing/2014/main" val="152697578"/>
                    </a:ext>
                  </a:extLst>
                </a:gridCol>
                <a:gridCol w="426887">
                  <a:extLst>
                    <a:ext uri="{9D8B030D-6E8A-4147-A177-3AD203B41FA5}">
                      <a16:colId xmlns:a16="http://schemas.microsoft.com/office/drawing/2014/main" val="602447025"/>
                    </a:ext>
                  </a:extLst>
                </a:gridCol>
                <a:gridCol w="788276">
                  <a:extLst>
                    <a:ext uri="{9D8B030D-6E8A-4147-A177-3AD203B41FA5}">
                      <a16:colId xmlns:a16="http://schemas.microsoft.com/office/drawing/2014/main" val="377280639"/>
                    </a:ext>
                  </a:extLst>
                </a:gridCol>
                <a:gridCol w="1166648">
                  <a:extLst>
                    <a:ext uri="{9D8B030D-6E8A-4147-A177-3AD203B41FA5}">
                      <a16:colId xmlns:a16="http://schemas.microsoft.com/office/drawing/2014/main" val="3862680058"/>
                    </a:ext>
                  </a:extLst>
                </a:gridCol>
                <a:gridCol w="2073166">
                  <a:extLst>
                    <a:ext uri="{9D8B030D-6E8A-4147-A177-3AD203B41FA5}">
                      <a16:colId xmlns:a16="http://schemas.microsoft.com/office/drawing/2014/main" val="3469142956"/>
                    </a:ext>
                  </a:extLst>
                </a:gridCol>
                <a:gridCol w="1371926">
                  <a:extLst>
                    <a:ext uri="{9D8B030D-6E8A-4147-A177-3AD203B41FA5}">
                      <a16:colId xmlns:a16="http://schemas.microsoft.com/office/drawing/2014/main" val="3435347785"/>
                    </a:ext>
                  </a:extLst>
                </a:gridCol>
              </a:tblGrid>
              <a:tr h="228600">
                <a:tc gridSpan="2">
                  <a:txBody>
                    <a:bodyPr/>
                    <a:lstStyle/>
                    <a:p>
                      <a:pPr algn="r"/>
                      <a:r>
                        <a:rPr lang="en-US" sz="1100" b="1">
                          <a:solidFill>
                            <a:schemeClr val="bg1"/>
                          </a:solidFill>
                        </a:rPr>
                        <a:t>Asset Name</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hMerge="1">
                  <a:txBody>
                    <a:bodyPr/>
                    <a:lstStyle/>
                    <a:p>
                      <a:r>
                        <a:rPr lang="en-US" sz="1400" b="1">
                          <a:solidFill>
                            <a:schemeClr val="tx1"/>
                          </a:solidFill>
                        </a:rPr>
                        <a:t>&lt;Generic Name: Title&gt;</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gridSpan="6">
                  <a:txBody>
                    <a:bodyPr/>
                    <a:lstStyle/>
                    <a:p>
                      <a:r>
                        <a:rPr lang="en-US" sz="1100" b="1">
                          <a:solidFill>
                            <a:schemeClr val="tx1"/>
                          </a:solidFill>
                        </a:rPr>
                        <a:t>BUD/FORM Turbuhaler anti-inflammatory reliever use in asthma</a:t>
                      </a:r>
                      <a:endParaRPr lang="en-US" sz="1400" b="1"/>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ap="flat" cmpd="sng" algn="ctr">
                      <a:solidFill>
                        <a:schemeClr val="tx2"/>
                      </a:solidFill>
                      <a:prstDash val="solid"/>
                      <a:round/>
                      <a:headEnd type="none" w="med" len="med"/>
                      <a:tailEnd type="none" w="med" len="med"/>
                    </a:lnL>
                  </a:tcPr>
                </a:tc>
                <a:tc hMerge="1">
                  <a:txBody>
                    <a:bodyPr/>
                    <a:lstStyle/>
                    <a:p>
                      <a:endParaRPr lang="en-US"/>
                    </a:p>
                  </a:txBody>
                  <a:tcPr/>
                </a:tc>
                <a:extLst>
                  <a:ext uri="{0D108BD9-81ED-4DB2-BD59-A6C34878D82A}">
                    <a16:rowId xmlns:a16="http://schemas.microsoft.com/office/drawing/2014/main" val="10001"/>
                  </a:ext>
                </a:extLst>
              </a:tr>
              <a:tr h="228600">
                <a:tc gridSpan="2">
                  <a:txBody>
                    <a:bodyPr/>
                    <a:lstStyle/>
                    <a:p>
                      <a:pPr algn="r"/>
                      <a:r>
                        <a:rPr lang="en-US" sz="1100" b="1">
                          <a:solidFill>
                            <a:schemeClr val="bg1"/>
                          </a:solidFill>
                        </a:rPr>
                        <a:t>Intended Use</a:t>
                      </a:r>
                      <a:endParaRPr lang="en-US" sz="900" b="0" i="1">
                        <a:solidFill>
                          <a:schemeClr val="bg1"/>
                        </a:solidFill>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hMerge="1">
                  <a:txBody>
                    <a:bodyPr/>
                    <a:lstStyle/>
                    <a:p>
                      <a:r>
                        <a:rPr lang="en-US" sz="1400" b="1"/>
                        <a:t>&lt;Reactive or Internal use&gt;</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gridSpan="6">
                  <a:txBody>
                    <a:bodyPr/>
                    <a:lstStyle/>
                    <a:p>
                      <a:r>
                        <a:rPr lang="en-US" sz="1100" b="0"/>
                        <a:t>Proactive/Reactive </a:t>
                      </a:r>
                      <a:endParaRPr lang="en-US" sz="1400" b="0"/>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marL="0" marR="0" indent="0" algn="r" defTabSz="914400" rtl="0" eaLnBrk="1" fontAlgn="auto" latinLnBrk="0" hangingPunct="1">
                        <a:lnSpc>
                          <a:spcPct val="100000"/>
                        </a:lnSpc>
                        <a:spcBef>
                          <a:spcPts val="0"/>
                        </a:spcBef>
                        <a:spcAft>
                          <a:spcPts val="0"/>
                        </a:spcAft>
                        <a:buClrTx/>
                        <a:buSzTx/>
                        <a:buFontTx/>
                        <a:buNone/>
                        <a:tabLst/>
                        <a:defRPr/>
                      </a:pPr>
                      <a:endParaRPr lang="en-US" sz="1400" b="1" kern="1200">
                        <a:solidFill>
                          <a:schemeClr val="bg1"/>
                        </a:solidFill>
                        <a:latin typeface="+mn-lt"/>
                        <a:ea typeface="+mn-ea"/>
                        <a:cs typeface="+mn-cs"/>
                      </a:endParaRPr>
                    </a:p>
                  </a:txBody>
                  <a:tcPr anchor="ctr">
                    <a:lnL w="12700" cap="flat" cmpd="sng" algn="ctr">
                      <a:solidFill>
                        <a:schemeClr val="tx2"/>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B w="12700" cap="flat" cmpd="sng" algn="ctr">
                      <a:solidFill>
                        <a:schemeClr val="tx2"/>
                      </a:solidFill>
                      <a:prstDash val="solid"/>
                      <a:round/>
                      <a:headEnd type="none" w="med" len="med"/>
                      <a:tailEnd type="none" w="med" len="med"/>
                    </a:lnB>
                    <a:solidFill>
                      <a:schemeClr val="accent1"/>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400" b="1" kern="1200">
                        <a:solidFill>
                          <a:schemeClr val="dk1"/>
                        </a:solidFill>
                        <a:latin typeface="+mn-lt"/>
                        <a:ea typeface="+mn-ea"/>
                        <a:cs typeface="+mn-cs"/>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35388">
                <a:tc gridSpan="2">
                  <a:txBody>
                    <a:bodyPr/>
                    <a:lstStyle/>
                    <a:p>
                      <a:pPr algn="r"/>
                      <a:r>
                        <a:rPr lang="en-US" sz="1100" b="1" i="0">
                          <a:solidFill>
                            <a:schemeClr val="bg1"/>
                          </a:solidFill>
                        </a:rPr>
                        <a:t>Approved for Distribution</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hMerge="1">
                  <a:txBody>
                    <a:bodyPr/>
                    <a:lstStyle/>
                    <a:p>
                      <a:endParaRPr lang="en-US" sz="1400" b="1"/>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gridSpan="4">
                  <a:txBody>
                    <a:bodyPr/>
                    <a:lstStyle/>
                    <a:p>
                      <a:r>
                        <a:rPr lang="en-US" sz="1100"/>
                        <a:t>Yes, pending local market approval</a:t>
                      </a:r>
                      <a:endParaRPr lang="en-US" sz="1100" b="0"/>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100" b="1" kern="1200">
                          <a:solidFill>
                            <a:schemeClr val="bg1"/>
                          </a:solidFill>
                          <a:latin typeface="+mn-lt"/>
                          <a:ea typeface="+mn-ea"/>
                          <a:cs typeface="+mn-cs"/>
                        </a:rPr>
                        <a:t>Therapy Area</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kern="1200">
                          <a:solidFill>
                            <a:schemeClr val="dk1"/>
                          </a:solidFill>
                          <a:latin typeface="+mn-lt"/>
                          <a:ea typeface="+mn-ea"/>
                          <a:cs typeface="+mn-cs"/>
                        </a:rPr>
                        <a:t>Respiratory</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0829690"/>
                  </a:ext>
                </a:extLst>
              </a:tr>
              <a:tr h="125730">
                <a:tc gridSpan="8">
                  <a:txBody>
                    <a:bodyPr/>
                    <a:lstStyle/>
                    <a:p>
                      <a:pPr marL="0" algn="l" defTabSz="914400" rtl="0" eaLnBrk="1" latinLnBrk="0" hangingPunct="1"/>
                      <a:endParaRPr lang="en-US" sz="400" b="1" kern="1200">
                        <a:solidFill>
                          <a:schemeClr val="accent1"/>
                        </a:solidFill>
                        <a:latin typeface="+mn-lt"/>
                        <a:ea typeface="+mn-ea"/>
                        <a:cs typeface="+mn-cs"/>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a:noFill/>
                    </a:lnL>
                    <a:lnT w="12700" cap="flat" cmpd="sng" algn="ctr">
                      <a:solidFill>
                        <a:schemeClr val="tx2"/>
                      </a:solidFill>
                      <a:prstDash val="solid"/>
                      <a:round/>
                      <a:headEnd type="none" w="med" len="med"/>
                      <a:tailEnd type="none" w="med" len="med"/>
                    </a:lnT>
                  </a:tcPr>
                </a:tc>
                <a:tc hMerge="1">
                  <a:txBody>
                    <a:bodyPr/>
                    <a:lstStyle/>
                    <a:p>
                      <a:endParaRPr lang="en-US"/>
                    </a:p>
                  </a:txBody>
                  <a:tcPr/>
                </a:tc>
                <a:extLst>
                  <a:ext uri="{0D108BD9-81ED-4DB2-BD59-A6C34878D82A}">
                    <a16:rowId xmlns:a16="http://schemas.microsoft.com/office/drawing/2014/main" val="10004"/>
                  </a:ext>
                </a:extLst>
              </a:tr>
              <a:tr h="22860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100" b="1" kern="1200">
                          <a:solidFill>
                            <a:schemeClr val="dk1"/>
                          </a:solidFill>
                          <a:latin typeface="+mn-lt"/>
                          <a:ea typeface="+mn-ea"/>
                          <a:cs typeface="+mn-cs"/>
                        </a:rPr>
                        <a:t>Asset Owner </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gridSpan="5">
                  <a:txBody>
                    <a:bodyPr/>
                    <a:lstStyle/>
                    <a:p>
                      <a:pPr algn="l"/>
                      <a:r>
                        <a:rPr lang="en-US" sz="1100" b="0"/>
                        <a:t>Ralf van der Valk/Corie Shoop</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100" b="1"/>
                        <a:t>New or Updated</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a:r>
                        <a:rPr lang="en-US" sz="1100" b="0"/>
                        <a:t>New</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228600">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100" b="1"/>
                        <a:t>Document Number</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gridSpan="5">
                  <a:txBody>
                    <a:bodyPr/>
                    <a:lstStyle/>
                    <a:p>
                      <a:r>
                        <a:rPr lang="en-GB" sz="1100" b="0" u="none" strike="noStrike" kern="1200">
                          <a:solidFill>
                            <a:schemeClr val="dk1"/>
                          </a:solidFill>
                          <a:effectLst/>
                          <a:latin typeface="+mn-lt"/>
                          <a:ea typeface="+mn-ea"/>
                          <a:cs typeface="+mn-cs"/>
                        </a:rPr>
                        <a:t>Z4-18636 / ML-3010-ALL-0141</a:t>
                      </a:r>
                      <a:endParaRPr lang="en-US" sz="1100" b="0">
                        <a:solidFill>
                          <a:schemeClr val="tx1"/>
                        </a:solidFill>
                      </a:endParaRP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row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100" b="1"/>
                        <a:t>Based on Asset </a:t>
                      </a:r>
                    </a:p>
                    <a:p>
                      <a:pPr marL="0" marR="0" indent="0" algn="r" defTabSz="914400" rtl="0" eaLnBrk="1" fontAlgn="auto" latinLnBrk="0" hangingPunct="1">
                        <a:lnSpc>
                          <a:spcPct val="100000"/>
                        </a:lnSpc>
                        <a:spcBef>
                          <a:spcPts val="0"/>
                        </a:spcBef>
                        <a:spcAft>
                          <a:spcPts val="0"/>
                        </a:spcAft>
                        <a:buClrTx/>
                        <a:buSzTx/>
                        <a:buFontTx/>
                        <a:buNone/>
                        <a:tabLst/>
                        <a:defRPr/>
                      </a:pPr>
                      <a:r>
                        <a:rPr lang="en-US" sz="900" b="0" i="1" kern="1200">
                          <a:solidFill>
                            <a:schemeClr val="dk1"/>
                          </a:solidFill>
                          <a:latin typeface="+mn-lt"/>
                          <a:ea typeface="+mn-ea"/>
                          <a:cs typeface="+mn-cs"/>
                        </a:rPr>
                        <a:t>(include Vault</a:t>
                      </a:r>
                      <a:r>
                        <a:rPr lang="en-US" sz="900" b="0" i="1" kern="1200" baseline="0">
                          <a:solidFill>
                            <a:schemeClr val="dk1"/>
                          </a:solidFill>
                          <a:latin typeface="+mn-lt"/>
                          <a:ea typeface="+mn-ea"/>
                          <a:cs typeface="+mn-cs"/>
                        </a:rPr>
                        <a:t> </a:t>
                      </a:r>
                      <a:r>
                        <a:rPr lang="en-US" sz="900" b="0" i="1" kern="1200" baseline="0" err="1">
                          <a:solidFill>
                            <a:schemeClr val="dk1"/>
                          </a:solidFill>
                          <a:latin typeface="+mn-lt"/>
                          <a:ea typeface="+mn-ea"/>
                          <a:cs typeface="+mn-cs"/>
                        </a:rPr>
                        <a:t>MedComms</a:t>
                      </a:r>
                      <a:r>
                        <a:rPr lang="en-US" sz="900" b="0" i="1" kern="1200" baseline="0">
                          <a:solidFill>
                            <a:schemeClr val="dk1"/>
                          </a:solidFill>
                          <a:latin typeface="+mn-lt"/>
                          <a:ea typeface="+mn-ea"/>
                          <a:cs typeface="+mn-cs"/>
                        </a:rPr>
                        <a:t> or PromoMats </a:t>
                      </a:r>
                      <a:r>
                        <a:rPr lang="en-US" sz="900" b="0" i="1" kern="1200">
                          <a:solidFill>
                            <a:schemeClr val="dk1"/>
                          </a:solidFill>
                          <a:latin typeface="+mn-lt"/>
                          <a:ea typeface="+mn-ea"/>
                          <a:cs typeface="+mn-cs"/>
                        </a:rPr>
                        <a:t>document number or N/A for not applicable)</a:t>
                      </a:r>
                      <a:endParaRPr lang="en-US" sz="900" b="1"/>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rowSpan="2">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100" kern="1200">
                          <a:solidFill>
                            <a:schemeClr val="dk1"/>
                          </a:solidFill>
                          <a:effectLst/>
                          <a:latin typeface="+mn-lt"/>
                          <a:ea typeface="+mn-ea"/>
                          <a:cs typeface="+mn-cs"/>
                        </a:rPr>
                        <a:t>Z4-15650, </a:t>
                      </a:r>
                      <a:br>
                        <a:rPr lang="en-US" sz="1100" kern="1200">
                          <a:solidFill>
                            <a:schemeClr val="dk1"/>
                          </a:solidFill>
                          <a:effectLst/>
                          <a:latin typeface="+mn-lt"/>
                          <a:ea typeface="+mn-ea"/>
                          <a:cs typeface="+mn-cs"/>
                        </a:rPr>
                      </a:br>
                      <a:r>
                        <a:rPr lang="en-US" sz="1100" kern="1200">
                          <a:solidFill>
                            <a:schemeClr val="dk1"/>
                          </a:solidFill>
                          <a:effectLst/>
                          <a:latin typeface="+mn-lt"/>
                          <a:ea typeface="+mn-ea"/>
                          <a:cs typeface="+mn-cs"/>
                        </a:rPr>
                        <a:t>Z4-15769 and </a:t>
                      </a:r>
                      <a:br>
                        <a:rPr lang="en-US" sz="1100" kern="1200">
                          <a:solidFill>
                            <a:schemeClr val="dk1"/>
                          </a:solidFill>
                          <a:effectLst/>
                          <a:latin typeface="+mn-lt"/>
                          <a:ea typeface="+mn-ea"/>
                          <a:cs typeface="+mn-cs"/>
                        </a:rPr>
                      </a:br>
                      <a:r>
                        <a:rPr lang="en-US" sz="1100" kern="1200">
                          <a:solidFill>
                            <a:schemeClr val="dk1"/>
                          </a:solidFill>
                          <a:effectLst/>
                          <a:latin typeface="+mn-lt"/>
                          <a:ea typeface="+mn-ea"/>
                          <a:cs typeface="+mn-cs"/>
                        </a:rPr>
                        <a:t>ML-3010-ALL-0036</a:t>
                      </a:r>
                      <a:endParaRPr lang="en-US" sz="1100" b="0"/>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411480">
                <a:tc>
                  <a:txBody>
                    <a:bodyPr/>
                    <a:lstStyle/>
                    <a:p>
                      <a:pPr algn="r"/>
                      <a:r>
                        <a:rPr lang="en-US" sz="1100" b="1"/>
                        <a:t>Approved Date</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a:t>August 2019</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400" b="1"/>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a:t>Expiration</a:t>
                      </a:r>
                      <a:r>
                        <a:rPr lang="en-US" sz="1100" b="1" baseline="0"/>
                        <a:t> Date</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h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a:t>August 2020</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7"/>
                  </a:ext>
                </a:extLst>
              </a:tr>
              <a:tr h="548640">
                <a:tc gridSpan="4">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100" b="1" i="0"/>
                        <a:t>Technical Review/Fact Check Completed by Global Medical Information </a:t>
                      </a:r>
                      <a:r>
                        <a:rPr lang="en-US" sz="900" b="0" i="1"/>
                        <a:t>(Yes/No)</a:t>
                      </a:r>
                      <a:endParaRPr lang="en-US" sz="1100" b="0" i="1"/>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400" b="1"/>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dirty="0"/>
                        <a:t>Nom Sig Full Tech Review &amp;</a:t>
                      </a:r>
                    </a:p>
                    <a:p>
                      <a:pPr marL="0" marR="0" indent="0" algn="l" defTabSz="914400" rtl="0" eaLnBrk="1" fontAlgn="auto" latinLnBrk="0" hangingPunct="1">
                        <a:lnSpc>
                          <a:spcPct val="100000"/>
                        </a:lnSpc>
                        <a:spcBef>
                          <a:spcPts val="0"/>
                        </a:spcBef>
                        <a:spcAft>
                          <a:spcPts val="0"/>
                        </a:spcAft>
                        <a:buClrTx/>
                        <a:buSzTx/>
                        <a:buFontTx/>
                        <a:buNone/>
                        <a:tabLst/>
                        <a:defRPr/>
                      </a:pPr>
                      <a:r>
                        <a:rPr lang="en-US" sz="1100" b="0"/>
                        <a:t>MI reviewed BUD</a:t>
                      </a:r>
                      <a:r>
                        <a:rPr lang="en-US" sz="1100" b="0" dirty="0"/>
                        <a:t>/FORM data only</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100" b="1"/>
                        <a:t>Applicable Copyright</a:t>
                      </a:r>
                      <a:br>
                        <a:rPr lang="en-US" sz="1100" b="1"/>
                      </a:br>
                      <a:r>
                        <a:rPr lang="en-US" sz="1100" b="1"/>
                        <a:t> Permissions Obtained for Graphics </a:t>
                      </a:r>
                      <a:r>
                        <a:rPr lang="en-US" sz="900" b="0" i="1"/>
                        <a:t>(Yes/No</a:t>
                      </a:r>
                      <a:r>
                        <a:rPr lang="en-US" sz="800" b="0" i="1"/>
                        <a:t>)</a:t>
                      </a:r>
                      <a:endParaRPr lang="en-US" sz="900" b="0" i="1"/>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a:r>
                        <a:rPr lang="en-US" sz="1100" b="0"/>
                        <a:t>No</a:t>
                      </a:r>
                    </a:p>
                  </a:txBody>
                  <a:tcPr marL="68580" marR="68580" marT="34290" marB="3429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40597037"/>
                  </a:ext>
                </a:extLst>
              </a:tr>
              <a:tr h="125730">
                <a:tc gridSpan="8">
                  <a:txBody>
                    <a:bodyPr/>
                    <a:lstStyle/>
                    <a:p>
                      <a:pPr algn="r"/>
                      <a:endParaRPr lang="en-US" sz="400" b="1"/>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a:noFill/>
                    </a:lnL>
                    <a:lnT w="12700" cap="flat" cmpd="sng" algn="ctr">
                      <a:solidFill>
                        <a:schemeClr val="tx2"/>
                      </a:solidFill>
                      <a:prstDash val="solid"/>
                      <a:round/>
                      <a:headEnd type="none" w="med" len="med"/>
                      <a:tailEnd type="none" w="med" len="med"/>
                    </a:lnT>
                  </a:tcPr>
                </a:tc>
                <a:tc hMerge="1">
                  <a:txBody>
                    <a:bodyPr/>
                    <a:lstStyle/>
                    <a:p>
                      <a:endParaRPr lang="en-US"/>
                    </a:p>
                  </a:txBody>
                  <a:tcPr/>
                </a:tc>
                <a:extLst>
                  <a:ext uri="{0D108BD9-81ED-4DB2-BD59-A6C34878D82A}">
                    <a16:rowId xmlns:a16="http://schemas.microsoft.com/office/drawing/2014/main" val="10009"/>
                  </a:ext>
                </a:extLst>
              </a:tr>
              <a:tr h="388620">
                <a:tc gridSpan="8">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a:solidFill>
                            <a:schemeClr val="bg1"/>
                          </a:solidFill>
                        </a:rPr>
                        <a:t>This material is globally</a:t>
                      </a:r>
                      <a:r>
                        <a:rPr lang="en-US" sz="1100" b="1" baseline="0">
                          <a:solidFill>
                            <a:schemeClr val="bg1"/>
                          </a:solidFill>
                        </a:rPr>
                        <a:t> </a:t>
                      </a:r>
                      <a:r>
                        <a:rPr lang="en-US" sz="1100" b="1">
                          <a:solidFill>
                            <a:schemeClr val="bg1"/>
                          </a:solidFill>
                        </a:rPr>
                        <a:t>approved for use by AstraZeneca Medical</a:t>
                      </a:r>
                      <a:r>
                        <a:rPr lang="en-US" sz="1100" b="1" baseline="0">
                          <a:solidFill>
                            <a:schemeClr val="bg1"/>
                          </a:solidFill>
                        </a:rPr>
                        <a:t> Affairs</a:t>
                      </a:r>
                      <a:r>
                        <a:rPr lang="en-US" sz="1100" b="1">
                          <a:solidFill>
                            <a:schemeClr val="bg1"/>
                          </a:solidFill>
                        </a:rPr>
                        <a:t> Scientific Personnel only. </a:t>
                      </a:r>
                      <a:r>
                        <a:rPr lang="en-US" sz="1100" b="1" baseline="0">
                          <a:solidFill>
                            <a:schemeClr val="bg1"/>
                          </a:solidFill>
                        </a:rPr>
                        <a:t>The local market is responsible for interpreting, reviewing and approving the content according to their local label, rules and regulations. </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ap="flat" cmpd="sng" algn="ctr">
                      <a:solidFill>
                        <a:schemeClr val="accent2"/>
                      </a:solidFill>
                      <a:prstDash val="solid"/>
                      <a:round/>
                      <a:headEnd type="none" w="med" len="med"/>
                      <a:tailEnd type="none" w="med" len="med"/>
                    </a:lnL>
                  </a:tcPr>
                </a:tc>
                <a:tc hMerge="1">
                  <a:txBody>
                    <a:bodyPr/>
                    <a:lstStyle/>
                    <a:p>
                      <a:endParaRPr lang="en-US"/>
                    </a:p>
                  </a:txBody>
                  <a:tcPr/>
                </a:tc>
                <a:extLst>
                  <a:ext uri="{0D108BD9-81ED-4DB2-BD59-A6C34878D82A}">
                    <a16:rowId xmlns:a16="http://schemas.microsoft.com/office/drawing/2014/main" val="10011"/>
                  </a:ext>
                </a:extLst>
              </a:tr>
              <a:tr h="345252">
                <a:tc gridSpan="8">
                  <a:txBody>
                    <a:bodyPr/>
                    <a:lstStyle/>
                    <a:p>
                      <a:pPr marL="0" marR="0" lvl="0" indent="0" algn="ctr" defTabSz="914400" rtl="0" eaLnBrk="1" fontAlgn="auto" latinLnBrk="0" hangingPunct="1">
                        <a:lnSpc>
                          <a:spcPct val="100000"/>
                        </a:lnSpc>
                        <a:spcBef>
                          <a:spcPts val="300"/>
                        </a:spcBef>
                        <a:spcAft>
                          <a:spcPts val="300"/>
                        </a:spcAft>
                        <a:buClrTx/>
                        <a:buSzTx/>
                        <a:buFontTx/>
                        <a:buNone/>
                        <a:tabLst/>
                        <a:defRPr/>
                      </a:pPr>
                      <a:r>
                        <a:rPr lang="en-US" sz="1100" b="1" i="1" u="none" kern="1200" baseline="0" dirty="0">
                          <a:solidFill>
                            <a:schemeClr val="tx1"/>
                          </a:solidFill>
                          <a:effectLst/>
                        </a:rPr>
                        <a:t>AstraZeneca does not, under any circumstances, promote its products for off-label or unapproved uses.</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lnL w="12700" cap="flat" cmpd="sng" algn="ctr">
                      <a:solidFill>
                        <a:schemeClr val="accent2"/>
                      </a:solidFill>
                      <a:prstDash val="solid"/>
                      <a:round/>
                      <a:headEnd type="none" w="med" len="med"/>
                      <a:tailEnd type="none" w="med" len="med"/>
                    </a:lnL>
                  </a:tcPr>
                </a:tc>
                <a:tc hMerge="1">
                  <a:txBody>
                    <a:bodyPr/>
                    <a:lstStyle/>
                    <a:p>
                      <a:endParaRPr lang="en-US"/>
                    </a:p>
                  </a:txBody>
                  <a:tcPr/>
                </a:tc>
                <a:extLst>
                  <a:ext uri="{0D108BD9-81ED-4DB2-BD59-A6C34878D82A}">
                    <a16:rowId xmlns:a16="http://schemas.microsoft.com/office/drawing/2014/main" val="1794192459"/>
                  </a:ext>
                </a:extLst>
              </a:tr>
            </a:tbl>
          </a:graphicData>
        </a:graphic>
      </p:graphicFrame>
      <p:sp>
        <p:nvSpPr>
          <p:cNvPr id="4" name="TextBox 3"/>
          <p:cNvSpPr txBox="1"/>
          <p:nvPr/>
        </p:nvSpPr>
        <p:spPr>
          <a:xfrm>
            <a:off x="3156858" y="4763864"/>
            <a:ext cx="5987143" cy="346249"/>
          </a:xfrm>
          <a:prstGeom prst="rect">
            <a:avLst/>
          </a:prstGeom>
          <a:solidFill>
            <a:schemeClr val="bg1"/>
          </a:solid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a:ln>
                  <a:noFill/>
                </a:ln>
                <a:solidFill>
                  <a:srgbClr val="000000"/>
                </a:solidFill>
                <a:effectLst/>
                <a:uLnTx/>
                <a:uFillTx/>
                <a:latin typeface="Arial"/>
                <a:ea typeface="+mn-ea"/>
                <a:cs typeface="+mn-cs"/>
              </a:rPr>
              <a:t>Refer to the General Properties for this asset in GMIP Content (Veeva Vault MedComms) for additional details. </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a:ln>
                  <a:noFill/>
                </a:ln>
                <a:solidFill>
                  <a:srgbClr val="000000"/>
                </a:solidFill>
                <a:effectLst/>
                <a:uLnTx/>
                <a:uFillTx/>
                <a:latin typeface="Arial"/>
                <a:ea typeface="+mn-ea"/>
                <a:cs typeface="+mn-cs"/>
              </a:rPr>
              <a:t>Questions on this asset should be directed to asset owner.</a:t>
            </a:r>
          </a:p>
        </p:txBody>
      </p:sp>
      <p:sp>
        <p:nvSpPr>
          <p:cNvPr id="5" name="Rectangle 4"/>
          <p:cNvSpPr/>
          <p:nvPr/>
        </p:nvSpPr>
        <p:spPr>
          <a:xfrm>
            <a:off x="2885835" y="65292"/>
            <a:ext cx="3372333" cy="323165"/>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a:ln>
                  <a:noFill/>
                </a:ln>
                <a:solidFill>
                  <a:srgbClr val="000000"/>
                </a:solidFill>
                <a:effectLst/>
                <a:uLnTx/>
                <a:uFillTx/>
                <a:latin typeface="Arial"/>
                <a:ea typeface="+mn-ea"/>
                <a:cs typeface="+mn-cs"/>
              </a:rPr>
              <a:t>Global Medical Affairs Cover Sheet</a:t>
            </a:r>
          </a:p>
        </p:txBody>
      </p:sp>
      <p:sp>
        <p:nvSpPr>
          <p:cNvPr id="7" name="Rectangle 6"/>
          <p:cNvSpPr/>
          <p:nvPr/>
        </p:nvSpPr>
        <p:spPr>
          <a:xfrm>
            <a:off x="267428" y="4205768"/>
            <a:ext cx="8545557" cy="438582"/>
          </a:xfrm>
          <a:prstGeom prst="rect">
            <a:avLst/>
          </a:prstGeom>
          <a:noFill/>
          <a:ln w="38100">
            <a:solidFill>
              <a:schemeClr val="accent6"/>
            </a:solidFill>
          </a:ln>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25" b="1" i="0" u="none" strike="noStrike" kern="1200" cap="none" spc="0" normalizeH="0" baseline="0" noProof="0">
                <a:ln>
                  <a:noFill/>
                </a:ln>
                <a:solidFill>
                  <a:srgbClr val="000000"/>
                </a:solidFill>
                <a:effectLst/>
                <a:uLnTx/>
                <a:uFillTx/>
                <a:latin typeface="Arial"/>
                <a:ea typeface="+mn-ea"/>
                <a:cs typeface="+mn-cs"/>
              </a:rPr>
              <a:t>External use of any of the content must be approved for release by your local nominated signatory/local medical process to ensure compliance with local regulations. </a:t>
            </a:r>
          </a:p>
        </p:txBody>
      </p:sp>
    </p:spTree>
    <p:extLst>
      <p:ext uri="{BB962C8B-B14F-4D97-AF65-F5344CB8AC3E}">
        <p14:creationId xmlns:p14="http://schemas.microsoft.com/office/powerpoint/2010/main" val="12475222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10032-39F9-4921-B099-EC6811AE819B}"/>
              </a:ext>
            </a:extLst>
          </p:cNvPr>
          <p:cNvSpPr>
            <a:spLocks noGrp="1"/>
          </p:cNvSpPr>
          <p:nvPr>
            <p:ph type="title"/>
          </p:nvPr>
        </p:nvSpPr>
        <p:spPr/>
        <p:txBody>
          <a:bodyPr/>
          <a:lstStyle/>
          <a:p>
            <a:r>
              <a:rPr lang="en-GB" sz="2000"/>
              <a:t>ICS, not SABA, reduces airway inflammation (</a:t>
            </a:r>
            <a:r>
              <a:rPr lang="en-GB" sz="2000" err="1"/>
              <a:t>FeNO</a:t>
            </a:r>
            <a:r>
              <a:rPr lang="en-GB" sz="2000"/>
              <a:t>) </a:t>
            </a:r>
          </a:p>
        </p:txBody>
      </p:sp>
      <p:sp>
        <p:nvSpPr>
          <p:cNvPr id="3" name="Text Placeholder 2">
            <a:extLst>
              <a:ext uri="{FF2B5EF4-FFF2-40B4-BE49-F238E27FC236}">
                <a16:creationId xmlns:a16="http://schemas.microsoft.com/office/drawing/2014/main" id="{63ACF52C-6E6A-4058-A0D1-115C2B7C6260}"/>
              </a:ext>
            </a:extLst>
          </p:cNvPr>
          <p:cNvSpPr>
            <a:spLocks noGrp="1"/>
          </p:cNvSpPr>
          <p:nvPr>
            <p:ph type="body" sz="quarter" idx="13"/>
          </p:nvPr>
        </p:nvSpPr>
        <p:spPr>
          <a:xfrm>
            <a:off x="246986" y="4399897"/>
            <a:ext cx="8602768" cy="651847"/>
          </a:xfrm>
        </p:spPr>
        <p:txBody>
          <a:bodyPr/>
          <a:lstStyle/>
          <a:p>
            <a:r>
              <a:rPr lang="en-GB"/>
              <a:t>Disclaimer: </a:t>
            </a:r>
            <a:r>
              <a:rPr lang="en-US"/>
              <a:t>T</a:t>
            </a:r>
            <a:r>
              <a:rPr lang="en-GB"/>
              <a:t>he relationship between pharmacological properties and clinical efficacy has not been established.</a:t>
            </a:r>
            <a:br>
              <a:rPr lang="en-GB"/>
            </a:br>
            <a:r>
              <a:rPr lang="en-GB"/>
              <a:t>An observational, prospective study was carried out in 30 steroid-naïve patients, 25 ICS-treated patients with asthma and 20 patients with COPD. The COPD population is not presented here.  </a:t>
            </a:r>
            <a:br>
              <a:rPr lang="en-GB"/>
            </a:br>
            <a:r>
              <a:rPr lang="en-GB"/>
              <a:t>COPD = chronic obstructive pulmonary disease; </a:t>
            </a:r>
            <a:r>
              <a:rPr lang="en-GB" err="1"/>
              <a:t>FeNO</a:t>
            </a:r>
            <a:r>
              <a:rPr lang="en-GB"/>
              <a:t> = fractional exhaled nitric oxide; ICS = inhaled corticosteroid(s); ppb = parts per billion.</a:t>
            </a:r>
            <a:br>
              <a:rPr lang="en-GB"/>
            </a:br>
            <a:r>
              <a:rPr lang="en-GB"/>
              <a:t>Zhao H, et al. </a:t>
            </a:r>
            <a:r>
              <a:rPr lang="en-GB" i="1"/>
              <a:t>Clin Respir J. </a:t>
            </a:r>
            <a:r>
              <a:rPr lang="en-GB"/>
              <a:t>2017;11:328-336.</a:t>
            </a:r>
          </a:p>
        </p:txBody>
      </p:sp>
      <p:sp>
        <p:nvSpPr>
          <p:cNvPr id="4" name="Slide Number Placeholder 3">
            <a:extLst>
              <a:ext uri="{FF2B5EF4-FFF2-40B4-BE49-F238E27FC236}">
                <a16:creationId xmlns:a16="http://schemas.microsoft.com/office/drawing/2014/main" id="{34D0C529-E072-4869-ADCF-7264340B50DC}"/>
              </a:ext>
            </a:extLst>
          </p:cNvPr>
          <p:cNvSpPr>
            <a:spLocks noGrp="1"/>
          </p:cNvSpPr>
          <p:nvPr>
            <p:ph type="sldNum" sz="quarter" idx="4"/>
          </p:nvPr>
        </p:nvSpPr>
        <p:spPr/>
        <p:txBody>
          <a:bodyPr/>
          <a:lstStyle/>
          <a:p>
            <a:fld id="{AD33B3E9-81E5-4A7D-BEBF-6D21691F4D11}" type="slidenum">
              <a:rPr lang="en-GB" smtClean="0"/>
              <a:pPr/>
              <a:t>10</a:t>
            </a:fld>
            <a:endParaRPr lang="en-GB"/>
          </a:p>
        </p:txBody>
      </p:sp>
      <p:sp>
        <p:nvSpPr>
          <p:cNvPr id="253" name="Rectangle 252">
            <a:extLst>
              <a:ext uri="{FF2B5EF4-FFF2-40B4-BE49-F238E27FC236}">
                <a16:creationId xmlns:a16="http://schemas.microsoft.com/office/drawing/2014/main" id="{966F527A-A035-4312-B503-F6D7080B8B12}"/>
              </a:ext>
            </a:extLst>
          </p:cNvPr>
          <p:cNvSpPr/>
          <p:nvPr/>
        </p:nvSpPr>
        <p:spPr>
          <a:xfrm>
            <a:off x="345016" y="859055"/>
            <a:ext cx="8374439" cy="584775"/>
          </a:xfrm>
          <a:prstGeom prst="rect">
            <a:avLst/>
          </a:prstGeom>
        </p:spPr>
        <p:txBody>
          <a:bodyPr wrap="square">
            <a:spAutoFit/>
          </a:bodyPr>
          <a:lstStyle/>
          <a:p>
            <a:pPr algn="ctr"/>
            <a:r>
              <a:rPr lang="en-US" sz="1600" b="1">
                <a:solidFill>
                  <a:srgbClr val="D0006F"/>
                </a:solidFill>
              </a:rPr>
              <a:t>In steroid-naïve patients with asthma, </a:t>
            </a:r>
            <a:r>
              <a:rPr lang="en-US" sz="1600" b="1" err="1">
                <a:solidFill>
                  <a:srgbClr val="D0006F"/>
                </a:solidFill>
              </a:rPr>
              <a:t>FeNO</a:t>
            </a:r>
            <a:r>
              <a:rPr lang="en-US" sz="1600" b="1">
                <a:solidFill>
                  <a:srgbClr val="D0006F"/>
                </a:solidFill>
              </a:rPr>
              <a:t> was increased after inhalation of albuterol versus those treated with ICS</a:t>
            </a:r>
            <a:endParaRPr lang="en-GB" sz="1600" b="1">
              <a:solidFill>
                <a:srgbClr val="D0006F"/>
              </a:solidFill>
            </a:endParaRPr>
          </a:p>
        </p:txBody>
      </p:sp>
      <p:grpSp>
        <p:nvGrpSpPr>
          <p:cNvPr id="254" name="Group 253">
            <a:extLst>
              <a:ext uri="{FF2B5EF4-FFF2-40B4-BE49-F238E27FC236}">
                <a16:creationId xmlns:a16="http://schemas.microsoft.com/office/drawing/2014/main" id="{9FEB8EBA-4B5D-42F6-BD4D-336064FDE889}"/>
              </a:ext>
            </a:extLst>
          </p:cNvPr>
          <p:cNvGrpSpPr/>
          <p:nvPr/>
        </p:nvGrpSpPr>
        <p:grpSpPr>
          <a:xfrm>
            <a:off x="246986" y="1715726"/>
            <a:ext cx="8408491" cy="2887391"/>
            <a:chOff x="114184" y="1750005"/>
            <a:chExt cx="8408491" cy="2887391"/>
          </a:xfrm>
        </p:grpSpPr>
        <p:cxnSp>
          <p:nvCxnSpPr>
            <p:cNvPr id="255" name="Straight Connector 254">
              <a:extLst>
                <a:ext uri="{FF2B5EF4-FFF2-40B4-BE49-F238E27FC236}">
                  <a16:creationId xmlns:a16="http://schemas.microsoft.com/office/drawing/2014/main" id="{D36539A8-1C8F-4200-96E4-A403605B19A6}"/>
                </a:ext>
              </a:extLst>
            </p:cNvPr>
            <p:cNvCxnSpPr>
              <a:cxnSpLocks/>
            </p:cNvCxnSpPr>
            <p:nvPr/>
          </p:nvCxnSpPr>
          <p:spPr>
            <a:xfrm>
              <a:off x="3682643" y="1776484"/>
              <a:ext cx="0" cy="2384612"/>
            </a:xfrm>
            <a:prstGeom prst="line">
              <a:avLst/>
            </a:prstGeom>
            <a:ln w="19050">
              <a:prstDash val="dash"/>
            </a:ln>
            <a:effectLst/>
          </p:spPr>
          <p:style>
            <a:lnRef idx="2">
              <a:schemeClr val="accent1"/>
            </a:lnRef>
            <a:fillRef idx="0">
              <a:schemeClr val="accent1"/>
            </a:fillRef>
            <a:effectRef idx="1">
              <a:schemeClr val="accent1"/>
            </a:effectRef>
            <a:fontRef idx="minor">
              <a:schemeClr val="tx1"/>
            </a:fontRef>
          </p:style>
        </p:cxnSp>
        <p:sp>
          <p:nvSpPr>
            <p:cNvPr id="256" name="TextBox 255">
              <a:extLst>
                <a:ext uri="{FF2B5EF4-FFF2-40B4-BE49-F238E27FC236}">
                  <a16:creationId xmlns:a16="http://schemas.microsoft.com/office/drawing/2014/main" id="{BE8C0B43-2875-4A91-961E-4FA1BB95B938}"/>
                </a:ext>
              </a:extLst>
            </p:cNvPr>
            <p:cNvSpPr txBox="1"/>
            <p:nvPr/>
          </p:nvSpPr>
          <p:spPr>
            <a:xfrm>
              <a:off x="683384" y="1750005"/>
              <a:ext cx="2870180" cy="40011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effectLst/>
                  <a:uLnTx/>
                  <a:uFillTx/>
                  <a:latin typeface="Arial"/>
                  <a:ea typeface="+mn-ea"/>
                  <a:cs typeface="+mn-cs"/>
                </a:rPr>
                <a:t>Bronchodilator effects on </a:t>
              </a:r>
              <a:r>
                <a:rPr kumimoji="0" lang="en-US" sz="1000" b="1" i="0" u="none" strike="noStrike" kern="1200" cap="none" spc="0" normalizeH="0" baseline="0" noProof="0" err="1">
                  <a:ln>
                    <a:noFill/>
                  </a:ln>
                  <a:effectLst/>
                  <a:uLnTx/>
                  <a:uFillTx/>
                  <a:latin typeface="Arial"/>
                  <a:ea typeface="+mn-ea"/>
                  <a:cs typeface="+mn-cs"/>
                </a:rPr>
                <a:t>FeNO</a:t>
              </a:r>
              <a:r>
                <a:rPr kumimoji="0" lang="en-US" sz="1000" b="1" i="0" u="none" strike="noStrike" kern="1200" cap="none" spc="0" normalizeH="0" baseline="0" noProof="0">
                  <a:ln>
                    <a:noFill/>
                  </a:ln>
                  <a:effectLst/>
                  <a:uLnTx/>
                  <a:uFillTx/>
                  <a:latin typeface="Arial"/>
                  <a:ea typeface="+mn-ea"/>
                  <a:cs typeface="+mn-cs"/>
                </a:rPr>
                <a:t> levels in steroid-naïve patients </a:t>
              </a:r>
              <a:endParaRPr kumimoji="0" lang="en-US" sz="1000" b="1" i="0" u="none" strike="noStrike" kern="1200" cap="none" spc="0" normalizeH="0" baseline="30000" noProof="0">
                <a:ln>
                  <a:noFill/>
                </a:ln>
                <a:effectLst/>
                <a:uLnTx/>
                <a:uFillTx/>
                <a:latin typeface="Arial"/>
                <a:ea typeface="+mn-ea"/>
                <a:cs typeface="+mn-cs"/>
              </a:endParaRPr>
            </a:p>
          </p:txBody>
        </p:sp>
        <p:sp>
          <p:nvSpPr>
            <p:cNvPr id="257" name="TextBox 256">
              <a:extLst>
                <a:ext uri="{FF2B5EF4-FFF2-40B4-BE49-F238E27FC236}">
                  <a16:creationId xmlns:a16="http://schemas.microsoft.com/office/drawing/2014/main" id="{188E4D59-18A5-4E81-86B1-07CB38C84E06}"/>
                </a:ext>
              </a:extLst>
            </p:cNvPr>
            <p:cNvSpPr txBox="1"/>
            <p:nvPr/>
          </p:nvSpPr>
          <p:spPr>
            <a:xfrm>
              <a:off x="4723013" y="1750005"/>
              <a:ext cx="3425642" cy="40011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err="1">
                  <a:ln>
                    <a:noFill/>
                  </a:ln>
                  <a:effectLst/>
                  <a:uLnTx/>
                  <a:uFillTx/>
                  <a:latin typeface="Arial"/>
                  <a:ea typeface="+mn-ea"/>
                  <a:cs typeface="+mn-cs"/>
                </a:rPr>
                <a:t>FeNO</a:t>
              </a:r>
              <a:r>
                <a:rPr kumimoji="0" lang="en-US" sz="1000" b="1" i="0" u="none" strike="noStrike" kern="1200" cap="none" spc="0" normalizeH="0" baseline="0" noProof="0">
                  <a:ln>
                    <a:noFill/>
                  </a:ln>
                  <a:effectLst/>
                  <a:uLnTx/>
                  <a:uFillTx/>
                  <a:latin typeface="Arial"/>
                  <a:ea typeface="+mn-ea"/>
                  <a:cs typeface="+mn-cs"/>
                </a:rPr>
                <a:t> levels in steroid-naïve and </a:t>
              </a:r>
              <a:br>
                <a:rPr kumimoji="0" lang="en-US" sz="1000" b="1" i="0" u="none" strike="noStrike" kern="1200" cap="none" spc="0" normalizeH="0" baseline="0" noProof="0">
                  <a:ln>
                    <a:noFill/>
                  </a:ln>
                  <a:effectLst/>
                  <a:uLnTx/>
                  <a:uFillTx/>
                  <a:latin typeface="Arial"/>
                  <a:ea typeface="+mn-ea"/>
                  <a:cs typeface="+mn-cs"/>
                </a:rPr>
              </a:br>
              <a:r>
                <a:rPr kumimoji="0" lang="en-US" sz="1000" b="1" i="0" u="none" strike="noStrike" kern="1200" cap="none" spc="0" normalizeH="0" baseline="0" noProof="0">
                  <a:ln>
                    <a:noFill/>
                  </a:ln>
                  <a:effectLst/>
                  <a:uLnTx/>
                  <a:uFillTx/>
                  <a:latin typeface="Arial"/>
                  <a:ea typeface="+mn-ea"/>
                  <a:cs typeface="+mn-cs"/>
                </a:rPr>
                <a:t>ICS-treated patients</a:t>
              </a:r>
              <a:endParaRPr kumimoji="0" lang="en-US" sz="1000" b="1" i="0" u="none" strike="noStrike" kern="1200" cap="none" spc="0" normalizeH="0" baseline="30000" noProof="0">
                <a:ln>
                  <a:noFill/>
                </a:ln>
                <a:effectLst/>
                <a:uLnTx/>
                <a:uFillTx/>
                <a:latin typeface="Arial"/>
                <a:ea typeface="+mn-ea"/>
                <a:cs typeface="+mn-cs"/>
              </a:endParaRPr>
            </a:p>
          </p:txBody>
        </p:sp>
        <p:sp>
          <p:nvSpPr>
            <p:cNvPr id="258" name="TextBox 257">
              <a:extLst>
                <a:ext uri="{FF2B5EF4-FFF2-40B4-BE49-F238E27FC236}">
                  <a16:creationId xmlns:a16="http://schemas.microsoft.com/office/drawing/2014/main" id="{C3994F1C-6E8F-4214-9CA4-E556B95CFD72}"/>
                </a:ext>
              </a:extLst>
            </p:cNvPr>
            <p:cNvSpPr txBox="1"/>
            <p:nvPr/>
          </p:nvSpPr>
          <p:spPr>
            <a:xfrm>
              <a:off x="1593082" y="2120009"/>
              <a:ext cx="1042273"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P&lt;0.001, N=30</a:t>
              </a:r>
            </a:p>
          </p:txBody>
        </p:sp>
        <p:sp>
          <p:nvSpPr>
            <p:cNvPr id="259" name="TextBox 258">
              <a:extLst>
                <a:ext uri="{FF2B5EF4-FFF2-40B4-BE49-F238E27FC236}">
                  <a16:creationId xmlns:a16="http://schemas.microsoft.com/office/drawing/2014/main" id="{64DC787E-21D2-4BEF-B811-FE8E0A02CB2A}"/>
                </a:ext>
              </a:extLst>
            </p:cNvPr>
            <p:cNvSpPr txBox="1"/>
            <p:nvPr/>
          </p:nvSpPr>
          <p:spPr>
            <a:xfrm>
              <a:off x="834850" y="2354560"/>
              <a:ext cx="1117614"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62.5 (41.5, 85.0)</a:t>
              </a:r>
            </a:p>
          </p:txBody>
        </p:sp>
        <p:sp>
          <p:nvSpPr>
            <p:cNvPr id="260" name="TextBox 259">
              <a:extLst>
                <a:ext uri="{FF2B5EF4-FFF2-40B4-BE49-F238E27FC236}">
                  <a16:creationId xmlns:a16="http://schemas.microsoft.com/office/drawing/2014/main" id="{DBAA3C9A-659E-451B-BDEB-5579ABE51DA7}"/>
                </a:ext>
              </a:extLst>
            </p:cNvPr>
            <p:cNvSpPr txBox="1"/>
            <p:nvPr/>
          </p:nvSpPr>
          <p:spPr>
            <a:xfrm>
              <a:off x="2165727" y="2354560"/>
              <a:ext cx="1188147"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81.0 (55.0, 108.0)</a:t>
              </a:r>
            </a:p>
          </p:txBody>
        </p:sp>
        <p:sp>
          <p:nvSpPr>
            <p:cNvPr id="261" name="TextBox 260">
              <a:extLst>
                <a:ext uri="{FF2B5EF4-FFF2-40B4-BE49-F238E27FC236}">
                  <a16:creationId xmlns:a16="http://schemas.microsoft.com/office/drawing/2014/main" id="{504D151C-9BAE-4F9A-8F78-FBFB58E8E88B}"/>
                </a:ext>
              </a:extLst>
            </p:cNvPr>
            <p:cNvSpPr txBox="1"/>
            <p:nvPr/>
          </p:nvSpPr>
          <p:spPr>
            <a:xfrm>
              <a:off x="264501" y="2211424"/>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200</a:t>
              </a:r>
            </a:p>
          </p:txBody>
        </p:sp>
        <p:sp>
          <p:nvSpPr>
            <p:cNvPr id="262" name="TextBox 261">
              <a:extLst>
                <a:ext uri="{FF2B5EF4-FFF2-40B4-BE49-F238E27FC236}">
                  <a16:creationId xmlns:a16="http://schemas.microsoft.com/office/drawing/2014/main" id="{56AA5238-B3B8-4ABE-81FF-14322ADFB21C}"/>
                </a:ext>
              </a:extLst>
            </p:cNvPr>
            <p:cNvSpPr txBox="1"/>
            <p:nvPr/>
          </p:nvSpPr>
          <p:spPr>
            <a:xfrm>
              <a:off x="264501" y="2656415"/>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150</a:t>
              </a:r>
            </a:p>
          </p:txBody>
        </p:sp>
        <p:sp>
          <p:nvSpPr>
            <p:cNvPr id="263" name="TextBox 262">
              <a:extLst>
                <a:ext uri="{FF2B5EF4-FFF2-40B4-BE49-F238E27FC236}">
                  <a16:creationId xmlns:a16="http://schemas.microsoft.com/office/drawing/2014/main" id="{59C2D9A4-04F7-4E51-87D8-A115C2CBDA8F}"/>
                </a:ext>
              </a:extLst>
            </p:cNvPr>
            <p:cNvSpPr txBox="1"/>
            <p:nvPr/>
          </p:nvSpPr>
          <p:spPr>
            <a:xfrm>
              <a:off x="264501" y="3096442"/>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100</a:t>
              </a:r>
            </a:p>
          </p:txBody>
        </p:sp>
        <p:sp>
          <p:nvSpPr>
            <p:cNvPr id="264" name="TextBox 263">
              <a:extLst>
                <a:ext uri="{FF2B5EF4-FFF2-40B4-BE49-F238E27FC236}">
                  <a16:creationId xmlns:a16="http://schemas.microsoft.com/office/drawing/2014/main" id="{0E418F09-4C78-4F65-A62A-3F9C5D295A8D}"/>
                </a:ext>
              </a:extLst>
            </p:cNvPr>
            <p:cNvSpPr txBox="1"/>
            <p:nvPr/>
          </p:nvSpPr>
          <p:spPr>
            <a:xfrm>
              <a:off x="290024" y="3545908"/>
              <a:ext cx="358186" cy="246221"/>
            </a:xfrm>
            <a:prstGeom prst="rect">
              <a:avLst/>
            </a:prstGeom>
            <a:noFill/>
          </p:spPr>
          <p:txBody>
            <a:bodyPr wrap="square" rtlCol="0">
              <a:spAutoFit/>
            </a:bodyPr>
            <a:lstStyle/>
            <a:p>
              <a:pPr algn="r" fontAlgn="base">
                <a:spcBef>
                  <a:spcPct val="0"/>
                </a:spcBef>
                <a:spcAft>
                  <a:spcPct val="0"/>
                </a:spcAft>
              </a:pPr>
              <a:r>
                <a:rPr lang="en-US" sz="1000">
                  <a:solidFill>
                    <a:prstClr val="black"/>
                  </a:solidFill>
                </a:rPr>
                <a:t>50</a:t>
              </a:r>
            </a:p>
          </p:txBody>
        </p:sp>
        <p:sp>
          <p:nvSpPr>
            <p:cNvPr id="265" name="TextBox 264">
              <a:extLst>
                <a:ext uri="{FF2B5EF4-FFF2-40B4-BE49-F238E27FC236}">
                  <a16:creationId xmlns:a16="http://schemas.microsoft.com/office/drawing/2014/main" id="{652531B8-FF9F-4D38-A797-1AB4DBC24C0F}"/>
                </a:ext>
              </a:extLst>
            </p:cNvPr>
            <p:cNvSpPr txBox="1"/>
            <p:nvPr/>
          </p:nvSpPr>
          <p:spPr>
            <a:xfrm>
              <a:off x="412326" y="3978804"/>
              <a:ext cx="255198"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0</a:t>
              </a:r>
            </a:p>
          </p:txBody>
        </p:sp>
        <p:sp>
          <p:nvSpPr>
            <p:cNvPr id="266" name="TextBox 265">
              <a:extLst>
                <a:ext uri="{FF2B5EF4-FFF2-40B4-BE49-F238E27FC236}">
                  <a16:creationId xmlns:a16="http://schemas.microsoft.com/office/drawing/2014/main" id="{3710FDC8-CE6E-4601-8F0A-AF3B1469F16F}"/>
                </a:ext>
              </a:extLst>
            </p:cNvPr>
            <p:cNvSpPr txBox="1"/>
            <p:nvPr/>
          </p:nvSpPr>
          <p:spPr>
            <a:xfrm>
              <a:off x="742766" y="4140397"/>
              <a:ext cx="1191353"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Prebronchodilator</a:t>
              </a:r>
            </a:p>
          </p:txBody>
        </p:sp>
        <p:sp>
          <p:nvSpPr>
            <p:cNvPr id="267" name="TextBox 266">
              <a:extLst>
                <a:ext uri="{FF2B5EF4-FFF2-40B4-BE49-F238E27FC236}">
                  <a16:creationId xmlns:a16="http://schemas.microsoft.com/office/drawing/2014/main" id="{32B8DDE2-BF52-4B18-935B-FD0718F0BC49}"/>
                </a:ext>
              </a:extLst>
            </p:cNvPr>
            <p:cNvSpPr txBox="1"/>
            <p:nvPr/>
          </p:nvSpPr>
          <p:spPr>
            <a:xfrm>
              <a:off x="2024811" y="4140397"/>
              <a:ext cx="1247457"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Postbronchodilator</a:t>
              </a:r>
            </a:p>
          </p:txBody>
        </p:sp>
        <p:sp>
          <p:nvSpPr>
            <p:cNvPr id="268" name="TextBox 267">
              <a:extLst>
                <a:ext uri="{FF2B5EF4-FFF2-40B4-BE49-F238E27FC236}">
                  <a16:creationId xmlns:a16="http://schemas.microsoft.com/office/drawing/2014/main" id="{F69DFFB8-B999-4509-8715-3C340FFDD777}"/>
                </a:ext>
              </a:extLst>
            </p:cNvPr>
            <p:cNvSpPr txBox="1"/>
            <p:nvPr/>
          </p:nvSpPr>
          <p:spPr>
            <a:xfrm>
              <a:off x="1165494" y="4391175"/>
              <a:ext cx="1563249"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Asthma (steroid naïve)</a:t>
              </a:r>
            </a:p>
          </p:txBody>
        </p:sp>
        <p:sp>
          <p:nvSpPr>
            <p:cNvPr id="269" name="TextBox 268">
              <a:extLst>
                <a:ext uri="{FF2B5EF4-FFF2-40B4-BE49-F238E27FC236}">
                  <a16:creationId xmlns:a16="http://schemas.microsoft.com/office/drawing/2014/main" id="{003043F2-63E9-47C1-AFDB-887FCFE27BC5}"/>
                </a:ext>
              </a:extLst>
            </p:cNvPr>
            <p:cNvSpPr txBox="1"/>
            <p:nvPr/>
          </p:nvSpPr>
          <p:spPr>
            <a:xfrm rot="16200000">
              <a:off x="-204493" y="3093650"/>
              <a:ext cx="883575" cy="246221"/>
            </a:xfrm>
            <a:prstGeom prst="rect">
              <a:avLst/>
            </a:prstGeom>
            <a:noFill/>
          </p:spPr>
          <p:txBody>
            <a:bodyPr wrap="none" rtlCol="0">
              <a:spAutoFit/>
            </a:bodyPr>
            <a:lstStyle/>
            <a:p>
              <a:pPr algn="ctr" fontAlgn="base">
                <a:spcBef>
                  <a:spcPct val="0"/>
                </a:spcBef>
                <a:spcAft>
                  <a:spcPct val="0"/>
                </a:spcAft>
              </a:pPr>
              <a:r>
                <a:rPr lang="en-US" sz="1000" b="1" err="1">
                  <a:solidFill>
                    <a:prstClr val="black"/>
                  </a:solidFill>
                </a:rPr>
                <a:t>FeNO</a:t>
              </a:r>
              <a:r>
                <a:rPr lang="en-US" sz="1000" b="1">
                  <a:solidFill>
                    <a:prstClr val="black"/>
                  </a:solidFill>
                </a:rPr>
                <a:t> (ppb)</a:t>
              </a:r>
            </a:p>
          </p:txBody>
        </p:sp>
        <p:cxnSp>
          <p:nvCxnSpPr>
            <p:cNvPr id="270" name="Straight Connector 269">
              <a:extLst>
                <a:ext uri="{FF2B5EF4-FFF2-40B4-BE49-F238E27FC236}">
                  <a16:creationId xmlns:a16="http://schemas.microsoft.com/office/drawing/2014/main" id="{E49E78CD-E461-4ECC-BC6D-60EA99B0349D}"/>
                </a:ext>
              </a:extLst>
            </p:cNvPr>
            <p:cNvCxnSpPr>
              <a:cxnSpLocks/>
            </p:cNvCxnSpPr>
            <p:nvPr/>
          </p:nvCxnSpPr>
          <p:spPr>
            <a:xfrm>
              <a:off x="672292" y="2331850"/>
              <a:ext cx="0" cy="17755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C838B319-11CD-4B2E-808A-E94E460D31ED}"/>
                </a:ext>
              </a:extLst>
            </p:cNvPr>
            <p:cNvCxnSpPr>
              <a:cxnSpLocks/>
            </p:cNvCxnSpPr>
            <p:nvPr/>
          </p:nvCxnSpPr>
          <p:spPr>
            <a:xfrm>
              <a:off x="654569" y="4101312"/>
              <a:ext cx="265470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2" name="Group 271">
              <a:extLst>
                <a:ext uri="{FF2B5EF4-FFF2-40B4-BE49-F238E27FC236}">
                  <a16:creationId xmlns:a16="http://schemas.microsoft.com/office/drawing/2014/main" id="{747431A7-EF66-4BE0-B644-57FB5AB1217B}"/>
                </a:ext>
              </a:extLst>
            </p:cNvPr>
            <p:cNvGrpSpPr/>
            <p:nvPr/>
          </p:nvGrpSpPr>
          <p:grpSpPr>
            <a:xfrm>
              <a:off x="606874" y="2337401"/>
              <a:ext cx="65612" cy="1763911"/>
              <a:chOff x="1128205" y="2205563"/>
              <a:chExt cx="114300" cy="2560602"/>
            </a:xfrm>
          </p:grpSpPr>
          <p:cxnSp>
            <p:nvCxnSpPr>
              <p:cNvPr id="497" name="Straight Connector 496">
                <a:extLst>
                  <a:ext uri="{FF2B5EF4-FFF2-40B4-BE49-F238E27FC236}">
                    <a16:creationId xmlns:a16="http://schemas.microsoft.com/office/drawing/2014/main" id="{0F0FF3EA-3D0E-4194-BB34-E9D138ABBA62}"/>
                  </a:ext>
                </a:extLst>
              </p:cNvPr>
              <p:cNvCxnSpPr/>
              <p:nvPr/>
            </p:nvCxnSpPr>
            <p:spPr>
              <a:xfrm>
                <a:off x="1128205" y="2205563"/>
                <a:ext cx="1143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a:extLst>
                  <a:ext uri="{FF2B5EF4-FFF2-40B4-BE49-F238E27FC236}">
                    <a16:creationId xmlns:a16="http://schemas.microsoft.com/office/drawing/2014/main" id="{DC5C23E8-677D-46B4-ACD3-2D02F93EABD8}"/>
                  </a:ext>
                </a:extLst>
              </p:cNvPr>
              <p:cNvCxnSpPr/>
              <p:nvPr/>
            </p:nvCxnSpPr>
            <p:spPr>
              <a:xfrm>
                <a:off x="1128205" y="2843332"/>
                <a:ext cx="1143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a:extLst>
                  <a:ext uri="{FF2B5EF4-FFF2-40B4-BE49-F238E27FC236}">
                    <a16:creationId xmlns:a16="http://schemas.microsoft.com/office/drawing/2014/main" id="{97A19361-8A8A-423A-8F86-ABE9BED1F729}"/>
                  </a:ext>
                </a:extLst>
              </p:cNvPr>
              <p:cNvCxnSpPr/>
              <p:nvPr/>
            </p:nvCxnSpPr>
            <p:spPr>
              <a:xfrm>
                <a:off x="1128205" y="3481101"/>
                <a:ext cx="1143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0" name="Straight Connector 499">
                <a:extLst>
                  <a:ext uri="{FF2B5EF4-FFF2-40B4-BE49-F238E27FC236}">
                    <a16:creationId xmlns:a16="http://schemas.microsoft.com/office/drawing/2014/main" id="{D1C8A18D-2FE9-49AA-B279-6AD56C37BA0D}"/>
                  </a:ext>
                </a:extLst>
              </p:cNvPr>
              <p:cNvCxnSpPr/>
              <p:nvPr/>
            </p:nvCxnSpPr>
            <p:spPr>
              <a:xfrm>
                <a:off x="1128205" y="4118870"/>
                <a:ext cx="1143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1" name="Straight Connector 500">
                <a:extLst>
                  <a:ext uri="{FF2B5EF4-FFF2-40B4-BE49-F238E27FC236}">
                    <a16:creationId xmlns:a16="http://schemas.microsoft.com/office/drawing/2014/main" id="{264CD71E-AD00-488F-B404-B2FA761EABAC}"/>
                  </a:ext>
                </a:extLst>
              </p:cNvPr>
              <p:cNvCxnSpPr/>
              <p:nvPr/>
            </p:nvCxnSpPr>
            <p:spPr>
              <a:xfrm>
                <a:off x="1128205" y="4766165"/>
                <a:ext cx="1143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73" name="Straight Connector 272">
              <a:extLst>
                <a:ext uri="{FF2B5EF4-FFF2-40B4-BE49-F238E27FC236}">
                  <a16:creationId xmlns:a16="http://schemas.microsoft.com/office/drawing/2014/main" id="{0C6BBA67-A2F0-4559-A9D0-3DB10B48C427}"/>
                </a:ext>
              </a:extLst>
            </p:cNvPr>
            <p:cNvCxnSpPr>
              <a:cxnSpLocks/>
            </p:cNvCxnSpPr>
            <p:nvPr/>
          </p:nvCxnSpPr>
          <p:spPr>
            <a:xfrm rot="16200000">
              <a:off x="1297499" y="4128290"/>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4C096832-4A2F-478D-9BF9-0D2D0874A58D}"/>
                </a:ext>
              </a:extLst>
            </p:cNvPr>
            <p:cNvCxnSpPr>
              <a:cxnSpLocks/>
            </p:cNvCxnSpPr>
            <p:nvPr/>
          </p:nvCxnSpPr>
          <p:spPr>
            <a:xfrm rot="16200000">
              <a:off x="2620684" y="4128290"/>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5" name="Freeform: Shape 274">
              <a:extLst>
                <a:ext uri="{FF2B5EF4-FFF2-40B4-BE49-F238E27FC236}">
                  <a16:creationId xmlns:a16="http://schemas.microsoft.com/office/drawing/2014/main" id="{18538C4A-A978-4534-BF6F-F09274398376}"/>
                </a:ext>
              </a:extLst>
            </p:cNvPr>
            <p:cNvSpPr/>
            <p:nvPr/>
          </p:nvSpPr>
          <p:spPr>
            <a:xfrm>
              <a:off x="1329229" y="2601302"/>
              <a:ext cx="1331107" cy="285237"/>
            </a:xfrm>
            <a:custGeom>
              <a:avLst/>
              <a:gdLst>
                <a:gd name="connsiteX0" fmla="*/ 0 w 1932317"/>
                <a:gd name="connsiteY0" fmla="*/ 414067 h 414067"/>
                <a:gd name="connsiteX1" fmla="*/ 1932317 w 1932317"/>
                <a:gd name="connsiteY1" fmla="*/ 0 h 414067"/>
              </a:gdLst>
              <a:ahLst/>
              <a:cxnLst>
                <a:cxn ang="0">
                  <a:pos x="connsiteX0" y="connsiteY0"/>
                </a:cxn>
                <a:cxn ang="0">
                  <a:pos x="connsiteX1" y="connsiteY1"/>
                </a:cxn>
              </a:cxnLst>
              <a:rect l="l" t="t" r="r" b="b"/>
              <a:pathLst>
                <a:path w="1932317" h="414067">
                  <a:moveTo>
                    <a:pt x="0" y="414067"/>
                  </a:moveTo>
                  <a:lnTo>
                    <a:pt x="1932317"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76" name="Freeform: Shape 275">
              <a:extLst>
                <a:ext uri="{FF2B5EF4-FFF2-40B4-BE49-F238E27FC236}">
                  <a16:creationId xmlns:a16="http://schemas.microsoft.com/office/drawing/2014/main" id="{0E6DCB8B-B2F0-41BF-A77C-3C73752362CC}"/>
                </a:ext>
              </a:extLst>
            </p:cNvPr>
            <p:cNvSpPr/>
            <p:nvPr/>
          </p:nvSpPr>
          <p:spPr>
            <a:xfrm>
              <a:off x="1329229" y="2809288"/>
              <a:ext cx="1331107" cy="225813"/>
            </a:xfrm>
            <a:custGeom>
              <a:avLst/>
              <a:gdLst>
                <a:gd name="connsiteX0" fmla="*/ 0 w 1932317"/>
                <a:gd name="connsiteY0" fmla="*/ 327804 h 327804"/>
                <a:gd name="connsiteX1" fmla="*/ 1932317 w 1932317"/>
                <a:gd name="connsiteY1" fmla="*/ 0 h 327804"/>
              </a:gdLst>
              <a:ahLst/>
              <a:cxnLst>
                <a:cxn ang="0">
                  <a:pos x="connsiteX0" y="connsiteY0"/>
                </a:cxn>
                <a:cxn ang="0">
                  <a:pos x="connsiteX1" y="connsiteY1"/>
                </a:cxn>
              </a:cxnLst>
              <a:rect l="l" t="t" r="r" b="b"/>
              <a:pathLst>
                <a:path w="1932317" h="327804">
                  <a:moveTo>
                    <a:pt x="0" y="327804"/>
                  </a:moveTo>
                  <a:lnTo>
                    <a:pt x="1932317"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77" name="Freeform: Shape 276">
              <a:extLst>
                <a:ext uri="{FF2B5EF4-FFF2-40B4-BE49-F238E27FC236}">
                  <a16:creationId xmlns:a16="http://schemas.microsoft.com/office/drawing/2014/main" id="{E1E0389D-0DE9-410B-A2B4-63DE9908715D}"/>
                </a:ext>
              </a:extLst>
            </p:cNvPr>
            <p:cNvSpPr/>
            <p:nvPr/>
          </p:nvSpPr>
          <p:spPr>
            <a:xfrm>
              <a:off x="1323287" y="2702324"/>
              <a:ext cx="1325165" cy="445683"/>
            </a:xfrm>
            <a:custGeom>
              <a:avLst/>
              <a:gdLst>
                <a:gd name="connsiteX0" fmla="*/ 1923691 w 1923691"/>
                <a:gd name="connsiteY0" fmla="*/ 0 h 646981"/>
                <a:gd name="connsiteX1" fmla="*/ 0 w 1923691"/>
                <a:gd name="connsiteY1" fmla="*/ 646981 h 646981"/>
              </a:gdLst>
              <a:ahLst/>
              <a:cxnLst>
                <a:cxn ang="0">
                  <a:pos x="connsiteX0" y="connsiteY0"/>
                </a:cxn>
                <a:cxn ang="0">
                  <a:pos x="connsiteX1" y="connsiteY1"/>
                </a:cxn>
              </a:cxnLst>
              <a:rect l="l" t="t" r="r" b="b"/>
              <a:pathLst>
                <a:path w="1923691" h="646981">
                  <a:moveTo>
                    <a:pt x="1923691" y="0"/>
                  </a:moveTo>
                  <a:lnTo>
                    <a:pt x="0" y="646981"/>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78" name="Freeform: Shape 277">
              <a:extLst>
                <a:ext uri="{FF2B5EF4-FFF2-40B4-BE49-F238E27FC236}">
                  <a16:creationId xmlns:a16="http://schemas.microsoft.com/office/drawing/2014/main" id="{AF4351BE-CFA8-42C1-8411-25939328661E}"/>
                </a:ext>
              </a:extLst>
            </p:cNvPr>
            <p:cNvSpPr/>
            <p:nvPr/>
          </p:nvSpPr>
          <p:spPr>
            <a:xfrm>
              <a:off x="1323287" y="3041043"/>
              <a:ext cx="1331107" cy="225813"/>
            </a:xfrm>
            <a:custGeom>
              <a:avLst/>
              <a:gdLst>
                <a:gd name="connsiteX0" fmla="*/ 0 w 1932317"/>
                <a:gd name="connsiteY0" fmla="*/ 327804 h 327804"/>
                <a:gd name="connsiteX1" fmla="*/ 1932317 w 1932317"/>
                <a:gd name="connsiteY1" fmla="*/ 0 h 327804"/>
              </a:gdLst>
              <a:ahLst/>
              <a:cxnLst>
                <a:cxn ang="0">
                  <a:pos x="connsiteX0" y="connsiteY0"/>
                </a:cxn>
                <a:cxn ang="0">
                  <a:pos x="connsiteX1" y="connsiteY1"/>
                </a:cxn>
              </a:cxnLst>
              <a:rect l="l" t="t" r="r" b="b"/>
              <a:pathLst>
                <a:path w="1932317" h="327804">
                  <a:moveTo>
                    <a:pt x="0" y="327804"/>
                  </a:moveTo>
                  <a:lnTo>
                    <a:pt x="1932317"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79" name="Freeform: Shape 278">
              <a:extLst>
                <a:ext uri="{FF2B5EF4-FFF2-40B4-BE49-F238E27FC236}">
                  <a16:creationId xmlns:a16="http://schemas.microsoft.com/office/drawing/2014/main" id="{D6536298-0618-46A4-87DB-9CCCDF990437}"/>
                </a:ext>
              </a:extLst>
            </p:cNvPr>
            <p:cNvSpPr/>
            <p:nvPr/>
          </p:nvSpPr>
          <p:spPr>
            <a:xfrm>
              <a:off x="1335172" y="2928136"/>
              <a:ext cx="1331107" cy="249583"/>
            </a:xfrm>
            <a:custGeom>
              <a:avLst/>
              <a:gdLst>
                <a:gd name="connsiteX0" fmla="*/ 0 w 1932317"/>
                <a:gd name="connsiteY0" fmla="*/ 362310 h 362310"/>
                <a:gd name="connsiteX1" fmla="*/ 1932317 w 1932317"/>
                <a:gd name="connsiteY1" fmla="*/ 0 h 362310"/>
              </a:gdLst>
              <a:ahLst/>
              <a:cxnLst>
                <a:cxn ang="0">
                  <a:pos x="connsiteX0" y="connsiteY0"/>
                </a:cxn>
                <a:cxn ang="0">
                  <a:pos x="connsiteX1" y="connsiteY1"/>
                </a:cxn>
              </a:cxnLst>
              <a:rect l="l" t="t" r="r" b="b"/>
              <a:pathLst>
                <a:path w="1932317" h="362310">
                  <a:moveTo>
                    <a:pt x="0" y="362310"/>
                  </a:moveTo>
                  <a:lnTo>
                    <a:pt x="1932317"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0" name="Freeform: Shape 279">
              <a:extLst>
                <a:ext uri="{FF2B5EF4-FFF2-40B4-BE49-F238E27FC236}">
                  <a16:creationId xmlns:a16="http://schemas.microsoft.com/office/drawing/2014/main" id="{93E985AE-9C57-4EDD-943F-D1367ACD57EA}"/>
                </a:ext>
              </a:extLst>
            </p:cNvPr>
            <p:cNvSpPr/>
            <p:nvPr/>
          </p:nvSpPr>
          <p:spPr>
            <a:xfrm>
              <a:off x="1311402" y="3130179"/>
              <a:ext cx="1342992" cy="213928"/>
            </a:xfrm>
            <a:custGeom>
              <a:avLst/>
              <a:gdLst>
                <a:gd name="connsiteX0" fmla="*/ 0 w 1949570"/>
                <a:gd name="connsiteY0" fmla="*/ 310551 h 310551"/>
                <a:gd name="connsiteX1" fmla="*/ 1949570 w 1949570"/>
                <a:gd name="connsiteY1" fmla="*/ 0 h 310551"/>
              </a:gdLst>
              <a:ahLst/>
              <a:cxnLst>
                <a:cxn ang="0">
                  <a:pos x="connsiteX0" y="connsiteY0"/>
                </a:cxn>
                <a:cxn ang="0">
                  <a:pos x="connsiteX1" y="connsiteY1"/>
                </a:cxn>
              </a:cxnLst>
              <a:rect l="l" t="t" r="r" b="b"/>
              <a:pathLst>
                <a:path w="1949570" h="310551">
                  <a:moveTo>
                    <a:pt x="0" y="310551"/>
                  </a:moveTo>
                  <a:lnTo>
                    <a:pt x="1949570"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1" name="Freeform: Shape 280">
              <a:extLst>
                <a:ext uri="{FF2B5EF4-FFF2-40B4-BE49-F238E27FC236}">
                  <a16:creationId xmlns:a16="http://schemas.microsoft.com/office/drawing/2014/main" id="{40C85E2C-A33B-4490-87AD-6D27CD6F7EAF}"/>
                </a:ext>
              </a:extLst>
            </p:cNvPr>
            <p:cNvSpPr/>
            <p:nvPr/>
          </p:nvSpPr>
          <p:spPr>
            <a:xfrm>
              <a:off x="1325702" y="3170848"/>
              <a:ext cx="1318851" cy="213247"/>
            </a:xfrm>
            <a:custGeom>
              <a:avLst/>
              <a:gdLst>
                <a:gd name="connsiteX0" fmla="*/ 1914525 w 1914525"/>
                <a:gd name="connsiteY0" fmla="*/ 0 h 309562"/>
                <a:gd name="connsiteX1" fmla="*/ 0 w 1914525"/>
                <a:gd name="connsiteY1" fmla="*/ 309562 h 309562"/>
              </a:gdLst>
              <a:ahLst/>
              <a:cxnLst>
                <a:cxn ang="0">
                  <a:pos x="connsiteX0" y="connsiteY0"/>
                </a:cxn>
                <a:cxn ang="0">
                  <a:pos x="connsiteX1" y="connsiteY1"/>
                </a:cxn>
              </a:cxnLst>
              <a:rect l="l" t="t" r="r" b="b"/>
              <a:pathLst>
                <a:path w="1914525" h="309562">
                  <a:moveTo>
                    <a:pt x="1914525" y="0"/>
                  </a:moveTo>
                  <a:lnTo>
                    <a:pt x="0" y="309562"/>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2" name="Freeform: Shape 281">
              <a:extLst>
                <a:ext uri="{FF2B5EF4-FFF2-40B4-BE49-F238E27FC236}">
                  <a16:creationId xmlns:a16="http://schemas.microsoft.com/office/drawing/2014/main" id="{79ECA5C3-88E8-4268-BAEB-BDF23BDD4A8B}"/>
                </a:ext>
              </a:extLst>
            </p:cNvPr>
            <p:cNvSpPr/>
            <p:nvPr/>
          </p:nvSpPr>
          <p:spPr>
            <a:xfrm>
              <a:off x="1325702" y="3239743"/>
              <a:ext cx="1331973" cy="101703"/>
            </a:xfrm>
            <a:custGeom>
              <a:avLst/>
              <a:gdLst>
                <a:gd name="connsiteX0" fmla="*/ 1933575 w 1933575"/>
                <a:gd name="connsiteY0" fmla="*/ 0 h 147638"/>
                <a:gd name="connsiteX1" fmla="*/ 0 w 1933575"/>
                <a:gd name="connsiteY1" fmla="*/ 147638 h 147638"/>
              </a:gdLst>
              <a:ahLst/>
              <a:cxnLst>
                <a:cxn ang="0">
                  <a:pos x="connsiteX0" y="connsiteY0"/>
                </a:cxn>
                <a:cxn ang="0">
                  <a:pos x="connsiteX1" y="connsiteY1"/>
                </a:cxn>
              </a:cxnLst>
              <a:rect l="l" t="t" r="r" b="b"/>
              <a:pathLst>
                <a:path w="1933575" h="147638">
                  <a:moveTo>
                    <a:pt x="1933575" y="0"/>
                  </a:moveTo>
                  <a:lnTo>
                    <a:pt x="0" y="147638"/>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3" name="Freeform: Shape 282">
              <a:extLst>
                <a:ext uri="{FF2B5EF4-FFF2-40B4-BE49-F238E27FC236}">
                  <a16:creationId xmlns:a16="http://schemas.microsoft.com/office/drawing/2014/main" id="{5F5FB2DA-D1CF-4AC5-9D2E-684BFD9E5542}"/>
                </a:ext>
              </a:extLst>
            </p:cNvPr>
            <p:cNvSpPr/>
            <p:nvPr/>
          </p:nvSpPr>
          <p:spPr>
            <a:xfrm>
              <a:off x="1335543" y="3298796"/>
              <a:ext cx="1322132" cy="101703"/>
            </a:xfrm>
            <a:custGeom>
              <a:avLst/>
              <a:gdLst>
                <a:gd name="connsiteX0" fmla="*/ 1919288 w 1919288"/>
                <a:gd name="connsiteY0" fmla="*/ 0 h 147638"/>
                <a:gd name="connsiteX1" fmla="*/ 0 w 1919288"/>
                <a:gd name="connsiteY1" fmla="*/ 147638 h 147638"/>
              </a:gdLst>
              <a:ahLst/>
              <a:cxnLst>
                <a:cxn ang="0">
                  <a:pos x="connsiteX0" y="connsiteY0"/>
                </a:cxn>
                <a:cxn ang="0">
                  <a:pos x="connsiteX1" y="connsiteY1"/>
                </a:cxn>
              </a:cxnLst>
              <a:rect l="l" t="t" r="r" b="b"/>
              <a:pathLst>
                <a:path w="1919288" h="147638">
                  <a:moveTo>
                    <a:pt x="1919288" y="0"/>
                  </a:moveTo>
                  <a:lnTo>
                    <a:pt x="0" y="147638"/>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4" name="Freeform: Shape 283">
              <a:extLst>
                <a:ext uri="{FF2B5EF4-FFF2-40B4-BE49-F238E27FC236}">
                  <a16:creationId xmlns:a16="http://schemas.microsoft.com/office/drawing/2014/main" id="{81C7203D-8F49-41CD-A9F2-371DD3CAFFE4}"/>
                </a:ext>
              </a:extLst>
            </p:cNvPr>
            <p:cNvSpPr/>
            <p:nvPr/>
          </p:nvSpPr>
          <p:spPr>
            <a:xfrm>
              <a:off x="1325702" y="3318481"/>
              <a:ext cx="1328692" cy="108264"/>
            </a:xfrm>
            <a:custGeom>
              <a:avLst/>
              <a:gdLst>
                <a:gd name="connsiteX0" fmla="*/ 1928812 w 1928812"/>
                <a:gd name="connsiteY0" fmla="*/ 0 h 157163"/>
                <a:gd name="connsiteX1" fmla="*/ 0 w 1928812"/>
                <a:gd name="connsiteY1" fmla="*/ 157163 h 157163"/>
              </a:gdLst>
              <a:ahLst/>
              <a:cxnLst>
                <a:cxn ang="0">
                  <a:pos x="connsiteX0" y="connsiteY0"/>
                </a:cxn>
                <a:cxn ang="0">
                  <a:pos x="connsiteX1" y="connsiteY1"/>
                </a:cxn>
              </a:cxnLst>
              <a:rect l="l" t="t" r="r" b="b"/>
              <a:pathLst>
                <a:path w="1928812" h="157163">
                  <a:moveTo>
                    <a:pt x="1928812" y="0"/>
                  </a:moveTo>
                  <a:lnTo>
                    <a:pt x="0" y="157163"/>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5" name="Freeform: Shape 284">
              <a:extLst>
                <a:ext uri="{FF2B5EF4-FFF2-40B4-BE49-F238E27FC236}">
                  <a16:creationId xmlns:a16="http://schemas.microsoft.com/office/drawing/2014/main" id="{57FBC019-5221-442E-8430-E50610CEA551}"/>
                </a:ext>
              </a:extLst>
            </p:cNvPr>
            <p:cNvSpPr/>
            <p:nvPr/>
          </p:nvSpPr>
          <p:spPr>
            <a:xfrm>
              <a:off x="1332263" y="3351288"/>
              <a:ext cx="1318851" cy="39369"/>
            </a:xfrm>
            <a:custGeom>
              <a:avLst/>
              <a:gdLst>
                <a:gd name="connsiteX0" fmla="*/ 1914525 w 1914525"/>
                <a:gd name="connsiteY0" fmla="*/ 0 h 57150"/>
                <a:gd name="connsiteX1" fmla="*/ 0 w 1914525"/>
                <a:gd name="connsiteY1" fmla="*/ 57150 h 57150"/>
              </a:gdLst>
              <a:ahLst/>
              <a:cxnLst>
                <a:cxn ang="0">
                  <a:pos x="connsiteX0" y="connsiteY0"/>
                </a:cxn>
                <a:cxn ang="0">
                  <a:pos x="connsiteX1" y="connsiteY1"/>
                </a:cxn>
              </a:cxnLst>
              <a:rect l="l" t="t" r="r" b="b"/>
              <a:pathLst>
                <a:path w="1914525" h="57150">
                  <a:moveTo>
                    <a:pt x="1914525" y="0"/>
                  </a:moveTo>
                  <a:lnTo>
                    <a:pt x="0" y="5715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6" name="Freeform: Shape 285">
              <a:extLst>
                <a:ext uri="{FF2B5EF4-FFF2-40B4-BE49-F238E27FC236}">
                  <a16:creationId xmlns:a16="http://schemas.microsoft.com/office/drawing/2014/main" id="{2AB2EBF1-7CB2-4F14-804C-444C166B0E70}"/>
                </a:ext>
              </a:extLst>
            </p:cNvPr>
            <p:cNvSpPr/>
            <p:nvPr/>
          </p:nvSpPr>
          <p:spPr>
            <a:xfrm>
              <a:off x="1328982" y="3361130"/>
              <a:ext cx="1315570" cy="360880"/>
            </a:xfrm>
            <a:custGeom>
              <a:avLst/>
              <a:gdLst>
                <a:gd name="connsiteX0" fmla="*/ 1909763 w 1909763"/>
                <a:gd name="connsiteY0" fmla="*/ 0 h 523875"/>
                <a:gd name="connsiteX1" fmla="*/ 0 w 1909763"/>
                <a:gd name="connsiteY1" fmla="*/ 523875 h 523875"/>
              </a:gdLst>
              <a:ahLst/>
              <a:cxnLst>
                <a:cxn ang="0">
                  <a:pos x="connsiteX0" y="connsiteY0"/>
                </a:cxn>
                <a:cxn ang="0">
                  <a:pos x="connsiteX1" y="connsiteY1"/>
                </a:cxn>
              </a:cxnLst>
              <a:rect l="l" t="t" r="r" b="b"/>
              <a:pathLst>
                <a:path w="1909763" h="523875">
                  <a:moveTo>
                    <a:pt x="1909763" y="0"/>
                  </a:moveTo>
                  <a:lnTo>
                    <a:pt x="0" y="523875"/>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7" name="Freeform: Shape 286">
              <a:extLst>
                <a:ext uri="{FF2B5EF4-FFF2-40B4-BE49-F238E27FC236}">
                  <a16:creationId xmlns:a16="http://schemas.microsoft.com/office/drawing/2014/main" id="{8B6C28FC-71AA-4C16-B3B9-FE52CC44AB0F}"/>
                </a:ext>
              </a:extLst>
            </p:cNvPr>
            <p:cNvSpPr/>
            <p:nvPr/>
          </p:nvSpPr>
          <p:spPr>
            <a:xfrm>
              <a:off x="1332263" y="3325042"/>
              <a:ext cx="1318851" cy="196843"/>
            </a:xfrm>
            <a:custGeom>
              <a:avLst/>
              <a:gdLst>
                <a:gd name="connsiteX0" fmla="*/ 1914525 w 1914525"/>
                <a:gd name="connsiteY0" fmla="*/ 0 h 285750"/>
                <a:gd name="connsiteX1" fmla="*/ 0 w 1914525"/>
                <a:gd name="connsiteY1" fmla="*/ 285750 h 285750"/>
              </a:gdLst>
              <a:ahLst/>
              <a:cxnLst>
                <a:cxn ang="0">
                  <a:pos x="connsiteX0" y="connsiteY0"/>
                </a:cxn>
                <a:cxn ang="0">
                  <a:pos x="connsiteX1" y="connsiteY1"/>
                </a:cxn>
              </a:cxnLst>
              <a:rect l="l" t="t" r="r" b="b"/>
              <a:pathLst>
                <a:path w="1914525" h="285750">
                  <a:moveTo>
                    <a:pt x="1914525" y="0"/>
                  </a:moveTo>
                  <a:lnTo>
                    <a:pt x="0" y="28575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8" name="Freeform: Shape 287">
              <a:extLst>
                <a:ext uri="{FF2B5EF4-FFF2-40B4-BE49-F238E27FC236}">
                  <a16:creationId xmlns:a16="http://schemas.microsoft.com/office/drawing/2014/main" id="{98AD5945-211F-4AB4-961E-8AB2DEBA4F36}"/>
                </a:ext>
              </a:extLst>
            </p:cNvPr>
            <p:cNvSpPr/>
            <p:nvPr/>
          </p:nvSpPr>
          <p:spPr>
            <a:xfrm>
              <a:off x="1332263" y="3433306"/>
              <a:ext cx="1338535" cy="55772"/>
            </a:xfrm>
            <a:custGeom>
              <a:avLst/>
              <a:gdLst>
                <a:gd name="connsiteX0" fmla="*/ 0 w 1943100"/>
                <a:gd name="connsiteY0" fmla="*/ 80962 h 80962"/>
                <a:gd name="connsiteX1" fmla="*/ 1943100 w 1943100"/>
                <a:gd name="connsiteY1" fmla="*/ 0 h 80962"/>
              </a:gdLst>
              <a:ahLst/>
              <a:cxnLst>
                <a:cxn ang="0">
                  <a:pos x="connsiteX0" y="connsiteY0"/>
                </a:cxn>
                <a:cxn ang="0">
                  <a:pos x="connsiteX1" y="connsiteY1"/>
                </a:cxn>
              </a:cxnLst>
              <a:rect l="l" t="t" r="r" b="b"/>
              <a:pathLst>
                <a:path w="1943100" h="80962">
                  <a:moveTo>
                    <a:pt x="0" y="80962"/>
                  </a:moveTo>
                  <a:lnTo>
                    <a:pt x="1943100"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89" name="Freeform: Shape 288">
              <a:extLst>
                <a:ext uri="{FF2B5EF4-FFF2-40B4-BE49-F238E27FC236}">
                  <a16:creationId xmlns:a16="http://schemas.microsoft.com/office/drawing/2014/main" id="{6D60C199-4323-453D-B091-203CFC616B64}"/>
                </a:ext>
              </a:extLst>
            </p:cNvPr>
            <p:cNvSpPr/>
            <p:nvPr/>
          </p:nvSpPr>
          <p:spPr>
            <a:xfrm>
              <a:off x="1322421" y="3433306"/>
              <a:ext cx="1338535" cy="177159"/>
            </a:xfrm>
            <a:custGeom>
              <a:avLst/>
              <a:gdLst>
                <a:gd name="connsiteX0" fmla="*/ 0 w 1943100"/>
                <a:gd name="connsiteY0" fmla="*/ 257175 h 257175"/>
                <a:gd name="connsiteX1" fmla="*/ 1943100 w 1943100"/>
                <a:gd name="connsiteY1" fmla="*/ 0 h 257175"/>
              </a:gdLst>
              <a:ahLst/>
              <a:cxnLst>
                <a:cxn ang="0">
                  <a:pos x="connsiteX0" y="connsiteY0"/>
                </a:cxn>
                <a:cxn ang="0">
                  <a:pos x="connsiteX1" y="connsiteY1"/>
                </a:cxn>
              </a:cxnLst>
              <a:rect l="l" t="t" r="r" b="b"/>
              <a:pathLst>
                <a:path w="1943100" h="257175">
                  <a:moveTo>
                    <a:pt x="0" y="257175"/>
                  </a:moveTo>
                  <a:lnTo>
                    <a:pt x="1943100"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0" name="Freeform: Shape 289">
              <a:extLst>
                <a:ext uri="{FF2B5EF4-FFF2-40B4-BE49-F238E27FC236}">
                  <a16:creationId xmlns:a16="http://schemas.microsoft.com/office/drawing/2014/main" id="{09FAC803-466E-41B3-ADF2-2EE158826F8C}"/>
                </a:ext>
              </a:extLst>
            </p:cNvPr>
            <p:cNvSpPr/>
            <p:nvPr/>
          </p:nvSpPr>
          <p:spPr>
            <a:xfrm>
              <a:off x="1332263" y="3452991"/>
              <a:ext cx="1322131" cy="154194"/>
            </a:xfrm>
            <a:custGeom>
              <a:avLst/>
              <a:gdLst>
                <a:gd name="connsiteX0" fmla="*/ 1919287 w 1919287"/>
                <a:gd name="connsiteY0" fmla="*/ 0 h 223837"/>
                <a:gd name="connsiteX1" fmla="*/ 0 w 1919287"/>
                <a:gd name="connsiteY1" fmla="*/ 223837 h 223837"/>
              </a:gdLst>
              <a:ahLst/>
              <a:cxnLst>
                <a:cxn ang="0">
                  <a:pos x="connsiteX0" y="connsiteY0"/>
                </a:cxn>
                <a:cxn ang="0">
                  <a:pos x="connsiteX1" y="connsiteY1"/>
                </a:cxn>
              </a:cxnLst>
              <a:rect l="l" t="t" r="r" b="b"/>
              <a:pathLst>
                <a:path w="1919287" h="223837">
                  <a:moveTo>
                    <a:pt x="1919287" y="0"/>
                  </a:moveTo>
                  <a:lnTo>
                    <a:pt x="0" y="223837"/>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1" name="Freeform: Shape 290">
              <a:extLst>
                <a:ext uri="{FF2B5EF4-FFF2-40B4-BE49-F238E27FC236}">
                  <a16:creationId xmlns:a16="http://schemas.microsoft.com/office/drawing/2014/main" id="{8C444992-26C9-4D57-874A-CE678C7E7E7A}"/>
                </a:ext>
              </a:extLst>
            </p:cNvPr>
            <p:cNvSpPr/>
            <p:nvPr/>
          </p:nvSpPr>
          <p:spPr>
            <a:xfrm>
              <a:off x="1322421" y="3600623"/>
              <a:ext cx="1328693" cy="9843"/>
            </a:xfrm>
            <a:custGeom>
              <a:avLst/>
              <a:gdLst>
                <a:gd name="connsiteX0" fmla="*/ 0 w 1928813"/>
                <a:gd name="connsiteY0" fmla="*/ 14288 h 14288"/>
                <a:gd name="connsiteX1" fmla="*/ 1928813 w 1928813"/>
                <a:gd name="connsiteY1" fmla="*/ 0 h 14288"/>
              </a:gdLst>
              <a:ahLst/>
              <a:cxnLst>
                <a:cxn ang="0">
                  <a:pos x="connsiteX0" y="connsiteY0"/>
                </a:cxn>
                <a:cxn ang="0">
                  <a:pos x="connsiteX1" y="connsiteY1"/>
                </a:cxn>
              </a:cxnLst>
              <a:rect l="l" t="t" r="r" b="b"/>
              <a:pathLst>
                <a:path w="1928813" h="14288">
                  <a:moveTo>
                    <a:pt x="0" y="14288"/>
                  </a:moveTo>
                  <a:lnTo>
                    <a:pt x="1928813"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2" name="Freeform: Shape 291">
              <a:extLst>
                <a:ext uri="{FF2B5EF4-FFF2-40B4-BE49-F238E27FC236}">
                  <a16:creationId xmlns:a16="http://schemas.microsoft.com/office/drawing/2014/main" id="{87F51D17-5F60-4D6C-8A31-253B53D3C4D6}"/>
                </a:ext>
              </a:extLst>
            </p:cNvPr>
            <p:cNvSpPr/>
            <p:nvPr/>
          </p:nvSpPr>
          <p:spPr>
            <a:xfrm>
              <a:off x="1325702" y="3512044"/>
              <a:ext cx="1322131" cy="213247"/>
            </a:xfrm>
            <a:custGeom>
              <a:avLst/>
              <a:gdLst>
                <a:gd name="connsiteX0" fmla="*/ 1919287 w 1919287"/>
                <a:gd name="connsiteY0" fmla="*/ 0 h 309562"/>
                <a:gd name="connsiteX1" fmla="*/ 0 w 1919287"/>
                <a:gd name="connsiteY1" fmla="*/ 309562 h 309562"/>
              </a:gdLst>
              <a:ahLst/>
              <a:cxnLst>
                <a:cxn ang="0">
                  <a:pos x="connsiteX0" y="connsiteY0"/>
                </a:cxn>
                <a:cxn ang="0">
                  <a:pos x="connsiteX1" y="connsiteY1"/>
                </a:cxn>
              </a:cxnLst>
              <a:rect l="l" t="t" r="r" b="b"/>
              <a:pathLst>
                <a:path w="1919287" h="309562">
                  <a:moveTo>
                    <a:pt x="1919287" y="0"/>
                  </a:moveTo>
                  <a:lnTo>
                    <a:pt x="0" y="309562"/>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3" name="Freeform: Shape 292">
              <a:extLst>
                <a:ext uri="{FF2B5EF4-FFF2-40B4-BE49-F238E27FC236}">
                  <a16:creationId xmlns:a16="http://schemas.microsoft.com/office/drawing/2014/main" id="{6D78144C-6DA0-41A5-94A5-3CA9B86DDC8B}"/>
                </a:ext>
              </a:extLst>
            </p:cNvPr>
            <p:cNvSpPr/>
            <p:nvPr/>
          </p:nvSpPr>
          <p:spPr>
            <a:xfrm>
              <a:off x="1319140" y="3528447"/>
              <a:ext cx="1318851" cy="150913"/>
            </a:xfrm>
            <a:custGeom>
              <a:avLst/>
              <a:gdLst>
                <a:gd name="connsiteX0" fmla="*/ 1914525 w 1914525"/>
                <a:gd name="connsiteY0" fmla="*/ 0 h 219075"/>
                <a:gd name="connsiteX1" fmla="*/ 0 w 1914525"/>
                <a:gd name="connsiteY1" fmla="*/ 219075 h 219075"/>
                <a:gd name="connsiteX2" fmla="*/ 0 w 1914525"/>
                <a:gd name="connsiteY2" fmla="*/ 219075 h 219075"/>
              </a:gdLst>
              <a:ahLst/>
              <a:cxnLst>
                <a:cxn ang="0">
                  <a:pos x="connsiteX0" y="connsiteY0"/>
                </a:cxn>
                <a:cxn ang="0">
                  <a:pos x="connsiteX1" y="connsiteY1"/>
                </a:cxn>
                <a:cxn ang="0">
                  <a:pos x="connsiteX2" y="connsiteY2"/>
                </a:cxn>
              </a:cxnLst>
              <a:rect l="l" t="t" r="r" b="b"/>
              <a:pathLst>
                <a:path w="1914525" h="219075">
                  <a:moveTo>
                    <a:pt x="1914525" y="0"/>
                  </a:moveTo>
                  <a:lnTo>
                    <a:pt x="0" y="219075"/>
                  </a:lnTo>
                  <a:lnTo>
                    <a:pt x="0" y="219075"/>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4" name="Freeform: Shape 293">
              <a:extLst>
                <a:ext uri="{FF2B5EF4-FFF2-40B4-BE49-F238E27FC236}">
                  <a16:creationId xmlns:a16="http://schemas.microsoft.com/office/drawing/2014/main" id="{08A8DA8E-2904-4C93-8917-D1D070D430A1}"/>
                </a:ext>
              </a:extLst>
            </p:cNvPr>
            <p:cNvSpPr/>
            <p:nvPr/>
          </p:nvSpPr>
          <p:spPr>
            <a:xfrm>
              <a:off x="1328982" y="3541570"/>
              <a:ext cx="1315570" cy="167317"/>
            </a:xfrm>
            <a:custGeom>
              <a:avLst/>
              <a:gdLst>
                <a:gd name="connsiteX0" fmla="*/ 1909763 w 1909763"/>
                <a:gd name="connsiteY0" fmla="*/ 0 h 242888"/>
                <a:gd name="connsiteX1" fmla="*/ 0 w 1909763"/>
                <a:gd name="connsiteY1" fmla="*/ 242888 h 242888"/>
              </a:gdLst>
              <a:ahLst/>
              <a:cxnLst>
                <a:cxn ang="0">
                  <a:pos x="connsiteX0" y="connsiteY0"/>
                </a:cxn>
                <a:cxn ang="0">
                  <a:pos x="connsiteX1" y="connsiteY1"/>
                </a:cxn>
              </a:cxnLst>
              <a:rect l="l" t="t" r="r" b="b"/>
              <a:pathLst>
                <a:path w="1909763" h="242888">
                  <a:moveTo>
                    <a:pt x="1909763" y="0"/>
                  </a:moveTo>
                  <a:lnTo>
                    <a:pt x="0" y="242888"/>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5" name="Freeform: Shape 294">
              <a:extLst>
                <a:ext uri="{FF2B5EF4-FFF2-40B4-BE49-F238E27FC236}">
                  <a16:creationId xmlns:a16="http://schemas.microsoft.com/office/drawing/2014/main" id="{7CADB9A0-9934-4ED6-BACF-87D3FB53C091}"/>
                </a:ext>
              </a:extLst>
            </p:cNvPr>
            <p:cNvSpPr/>
            <p:nvPr/>
          </p:nvSpPr>
          <p:spPr>
            <a:xfrm>
              <a:off x="1332263" y="3656395"/>
              <a:ext cx="1318851" cy="55772"/>
            </a:xfrm>
            <a:custGeom>
              <a:avLst/>
              <a:gdLst>
                <a:gd name="connsiteX0" fmla="*/ 1914525 w 1914525"/>
                <a:gd name="connsiteY0" fmla="*/ 0 h 80962"/>
                <a:gd name="connsiteX1" fmla="*/ 0 w 1914525"/>
                <a:gd name="connsiteY1" fmla="*/ 80962 h 80962"/>
              </a:gdLst>
              <a:ahLst/>
              <a:cxnLst>
                <a:cxn ang="0">
                  <a:pos x="connsiteX0" y="connsiteY0"/>
                </a:cxn>
                <a:cxn ang="0">
                  <a:pos x="connsiteX1" y="connsiteY1"/>
                </a:cxn>
              </a:cxnLst>
              <a:rect l="l" t="t" r="r" b="b"/>
              <a:pathLst>
                <a:path w="1914525" h="80962">
                  <a:moveTo>
                    <a:pt x="1914525" y="0"/>
                  </a:moveTo>
                  <a:lnTo>
                    <a:pt x="0" y="80962"/>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6" name="Freeform: Shape 295">
              <a:extLst>
                <a:ext uri="{FF2B5EF4-FFF2-40B4-BE49-F238E27FC236}">
                  <a16:creationId xmlns:a16="http://schemas.microsoft.com/office/drawing/2014/main" id="{9606068B-06A8-48AF-8B0C-665FAEF27E28}"/>
                </a:ext>
              </a:extLst>
            </p:cNvPr>
            <p:cNvSpPr/>
            <p:nvPr/>
          </p:nvSpPr>
          <p:spPr>
            <a:xfrm>
              <a:off x="1338825" y="3525167"/>
              <a:ext cx="1315570" cy="223089"/>
            </a:xfrm>
            <a:custGeom>
              <a:avLst/>
              <a:gdLst>
                <a:gd name="connsiteX0" fmla="*/ 1909762 w 1909762"/>
                <a:gd name="connsiteY0" fmla="*/ 0 h 323850"/>
                <a:gd name="connsiteX1" fmla="*/ 0 w 1909762"/>
                <a:gd name="connsiteY1" fmla="*/ 323850 h 323850"/>
              </a:gdLst>
              <a:ahLst/>
              <a:cxnLst>
                <a:cxn ang="0">
                  <a:pos x="connsiteX0" y="connsiteY0"/>
                </a:cxn>
                <a:cxn ang="0">
                  <a:pos x="connsiteX1" y="connsiteY1"/>
                </a:cxn>
              </a:cxnLst>
              <a:rect l="l" t="t" r="r" b="b"/>
              <a:pathLst>
                <a:path w="1909762" h="323850">
                  <a:moveTo>
                    <a:pt x="1909762" y="0"/>
                  </a:moveTo>
                  <a:lnTo>
                    <a:pt x="0" y="32385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7" name="Freeform: Shape 296">
              <a:extLst>
                <a:ext uri="{FF2B5EF4-FFF2-40B4-BE49-F238E27FC236}">
                  <a16:creationId xmlns:a16="http://schemas.microsoft.com/office/drawing/2014/main" id="{2F52E889-F161-4B93-8897-4D343C47EFAF}"/>
                </a:ext>
              </a:extLst>
            </p:cNvPr>
            <p:cNvSpPr/>
            <p:nvPr/>
          </p:nvSpPr>
          <p:spPr>
            <a:xfrm>
              <a:off x="1328982" y="3505482"/>
              <a:ext cx="1335255" cy="285423"/>
            </a:xfrm>
            <a:custGeom>
              <a:avLst/>
              <a:gdLst>
                <a:gd name="connsiteX0" fmla="*/ 0 w 1938338"/>
                <a:gd name="connsiteY0" fmla="*/ 414337 h 414337"/>
                <a:gd name="connsiteX1" fmla="*/ 1938338 w 1938338"/>
                <a:gd name="connsiteY1" fmla="*/ 0 h 414337"/>
              </a:gdLst>
              <a:ahLst/>
              <a:cxnLst>
                <a:cxn ang="0">
                  <a:pos x="connsiteX0" y="connsiteY0"/>
                </a:cxn>
                <a:cxn ang="0">
                  <a:pos x="connsiteX1" y="connsiteY1"/>
                </a:cxn>
              </a:cxnLst>
              <a:rect l="l" t="t" r="r" b="b"/>
              <a:pathLst>
                <a:path w="1938338" h="414337">
                  <a:moveTo>
                    <a:pt x="0" y="414337"/>
                  </a:moveTo>
                  <a:lnTo>
                    <a:pt x="1938338"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8" name="Freeform: Shape 297">
              <a:extLst>
                <a:ext uri="{FF2B5EF4-FFF2-40B4-BE49-F238E27FC236}">
                  <a16:creationId xmlns:a16="http://schemas.microsoft.com/office/drawing/2014/main" id="{92DEB560-7E10-4F78-9BDD-57ED3E4657F6}"/>
                </a:ext>
              </a:extLst>
            </p:cNvPr>
            <p:cNvSpPr/>
            <p:nvPr/>
          </p:nvSpPr>
          <p:spPr>
            <a:xfrm>
              <a:off x="1351947" y="3718729"/>
              <a:ext cx="1302447" cy="3281"/>
            </a:xfrm>
            <a:custGeom>
              <a:avLst/>
              <a:gdLst>
                <a:gd name="connsiteX0" fmla="*/ 1890712 w 1890712"/>
                <a:gd name="connsiteY0" fmla="*/ 0 h 4763"/>
                <a:gd name="connsiteX1" fmla="*/ 0 w 1890712"/>
                <a:gd name="connsiteY1" fmla="*/ 4763 h 4763"/>
              </a:gdLst>
              <a:ahLst/>
              <a:cxnLst>
                <a:cxn ang="0">
                  <a:pos x="connsiteX0" y="connsiteY0"/>
                </a:cxn>
                <a:cxn ang="0">
                  <a:pos x="connsiteX1" y="connsiteY1"/>
                </a:cxn>
              </a:cxnLst>
              <a:rect l="l" t="t" r="r" b="b"/>
              <a:pathLst>
                <a:path w="1890712" h="4763">
                  <a:moveTo>
                    <a:pt x="1890712" y="0"/>
                  </a:moveTo>
                  <a:lnTo>
                    <a:pt x="0" y="4763"/>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99" name="Freeform: Shape 298">
              <a:extLst>
                <a:ext uri="{FF2B5EF4-FFF2-40B4-BE49-F238E27FC236}">
                  <a16:creationId xmlns:a16="http://schemas.microsoft.com/office/drawing/2014/main" id="{16C2C816-8945-41BF-A448-BC3858FE4327}"/>
                </a:ext>
              </a:extLst>
            </p:cNvPr>
            <p:cNvSpPr/>
            <p:nvPr/>
          </p:nvSpPr>
          <p:spPr>
            <a:xfrm>
              <a:off x="1327342" y="3749896"/>
              <a:ext cx="1328692" cy="103343"/>
            </a:xfrm>
            <a:custGeom>
              <a:avLst/>
              <a:gdLst>
                <a:gd name="connsiteX0" fmla="*/ 0 w 1928812"/>
                <a:gd name="connsiteY0" fmla="*/ 150019 h 150019"/>
                <a:gd name="connsiteX1" fmla="*/ 1928812 w 1928812"/>
                <a:gd name="connsiteY1" fmla="*/ 0 h 150019"/>
              </a:gdLst>
              <a:ahLst/>
              <a:cxnLst>
                <a:cxn ang="0">
                  <a:pos x="connsiteX0" y="connsiteY0"/>
                </a:cxn>
                <a:cxn ang="0">
                  <a:pos x="connsiteX1" y="connsiteY1"/>
                </a:cxn>
              </a:cxnLst>
              <a:rect l="l" t="t" r="r" b="b"/>
              <a:pathLst>
                <a:path w="1928812" h="150019">
                  <a:moveTo>
                    <a:pt x="0" y="150019"/>
                  </a:moveTo>
                  <a:lnTo>
                    <a:pt x="1928812"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0" name="Freeform: Shape 299">
              <a:extLst>
                <a:ext uri="{FF2B5EF4-FFF2-40B4-BE49-F238E27FC236}">
                  <a16:creationId xmlns:a16="http://schemas.microsoft.com/office/drawing/2014/main" id="{2C9F92B6-3C37-4906-BB1B-B5FFE051F415}"/>
                </a:ext>
              </a:extLst>
            </p:cNvPr>
            <p:cNvSpPr/>
            <p:nvPr/>
          </p:nvSpPr>
          <p:spPr>
            <a:xfrm>
              <a:off x="1332263" y="3836835"/>
              <a:ext cx="1323771" cy="32807"/>
            </a:xfrm>
            <a:custGeom>
              <a:avLst/>
              <a:gdLst>
                <a:gd name="connsiteX0" fmla="*/ 0 w 1921668"/>
                <a:gd name="connsiteY0" fmla="*/ 47625 h 47625"/>
                <a:gd name="connsiteX1" fmla="*/ 1921668 w 1921668"/>
                <a:gd name="connsiteY1" fmla="*/ 0 h 47625"/>
              </a:gdLst>
              <a:ahLst/>
              <a:cxnLst>
                <a:cxn ang="0">
                  <a:pos x="connsiteX0" y="connsiteY0"/>
                </a:cxn>
                <a:cxn ang="0">
                  <a:pos x="connsiteX1" y="connsiteY1"/>
                </a:cxn>
              </a:cxnLst>
              <a:rect l="l" t="t" r="r" b="b"/>
              <a:pathLst>
                <a:path w="1921668" h="47625">
                  <a:moveTo>
                    <a:pt x="0" y="47625"/>
                  </a:moveTo>
                  <a:lnTo>
                    <a:pt x="1921668"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1" name="Freeform: Shape 300">
              <a:extLst>
                <a:ext uri="{FF2B5EF4-FFF2-40B4-BE49-F238E27FC236}">
                  <a16:creationId xmlns:a16="http://schemas.microsoft.com/office/drawing/2014/main" id="{B5F1CB5E-AD47-47F4-ADB8-3DE5C70BF525}"/>
                </a:ext>
              </a:extLst>
            </p:cNvPr>
            <p:cNvSpPr/>
            <p:nvPr/>
          </p:nvSpPr>
          <p:spPr>
            <a:xfrm>
              <a:off x="1342105" y="3843396"/>
              <a:ext cx="1318851" cy="67255"/>
            </a:xfrm>
            <a:custGeom>
              <a:avLst/>
              <a:gdLst>
                <a:gd name="connsiteX0" fmla="*/ 0 w 1914525"/>
                <a:gd name="connsiteY0" fmla="*/ 97631 h 97631"/>
                <a:gd name="connsiteX1" fmla="*/ 1914525 w 1914525"/>
                <a:gd name="connsiteY1" fmla="*/ 0 h 97631"/>
              </a:gdLst>
              <a:ahLst/>
              <a:cxnLst>
                <a:cxn ang="0">
                  <a:pos x="connsiteX0" y="connsiteY0"/>
                </a:cxn>
                <a:cxn ang="0">
                  <a:pos x="connsiteX1" y="connsiteY1"/>
                </a:cxn>
              </a:cxnLst>
              <a:rect l="l" t="t" r="r" b="b"/>
              <a:pathLst>
                <a:path w="1914525" h="97631">
                  <a:moveTo>
                    <a:pt x="0" y="97631"/>
                  </a:moveTo>
                  <a:lnTo>
                    <a:pt x="1914525"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2" name="Freeform: Shape 301">
              <a:extLst>
                <a:ext uri="{FF2B5EF4-FFF2-40B4-BE49-F238E27FC236}">
                  <a16:creationId xmlns:a16="http://schemas.microsoft.com/office/drawing/2014/main" id="{ABA1B07F-120E-44A4-BC8D-8ED8EB813B46}"/>
                </a:ext>
              </a:extLst>
            </p:cNvPr>
            <p:cNvSpPr/>
            <p:nvPr/>
          </p:nvSpPr>
          <p:spPr>
            <a:xfrm>
              <a:off x="1337184" y="3726930"/>
              <a:ext cx="1323772" cy="8202"/>
            </a:xfrm>
            <a:custGeom>
              <a:avLst/>
              <a:gdLst>
                <a:gd name="connsiteX0" fmla="*/ 0 w 1921669"/>
                <a:gd name="connsiteY0" fmla="*/ 11907 h 11907"/>
                <a:gd name="connsiteX1" fmla="*/ 1921669 w 1921669"/>
                <a:gd name="connsiteY1" fmla="*/ 0 h 11907"/>
              </a:gdLst>
              <a:ahLst/>
              <a:cxnLst>
                <a:cxn ang="0">
                  <a:pos x="connsiteX0" y="connsiteY0"/>
                </a:cxn>
                <a:cxn ang="0">
                  <a:pos x="connsiteX1" y="connsiteY1"/>
                </a:cxn>
              </a:cxnLst>
              <a:rect l="l" t="t" r="r" b="b"/>
              <a:pathLst>
                <a:path w="1921669" h="11907">
                  <a:moveTo>
                    <a:pt x="0" y="11907"/>
                  </a:moveTo>
                  <a:lnTo>
                    <a:pt x="1921669"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3" name="Freeform: Shape 302">
              <a:extLst>
                <a:ext uri="{FF2B5EF4-FFF2-40B4-BE49-F238E27FC236}">
                  <a16:creationId xmlns:a16="http://schemas.microsoft.com/office/drawing/2014/main" id="{C306AC94-7BF4-4B8C-8E0D-D67839E31F25}"/>
                </a:ext>
              </a:extLst>
            </p:cNvPr>
            <p:cNvSpPr/>
            <p:nvPr/>
          </p:nvSpPr>
          <p:spPr>
            <a:xfrm>
              <a:off x="1330622" y="3644913"/>
              <a:ext cx="1317210" cy="118106"/>
            </a:xfrm>
            <a:custGeom>
              <a:avLst/>
              <a:gdLst>
                <a:gd name="connsiteX0" fmla="*/ 0 w 1912144"/>
                <a:gd name="connsiteY0" fmla="*/ 171450 h 171450"/>
                <a:gd name="connsiteX1" fmla="*/ 1912144 w 1912144"/>
                <a:gd name="connsiteY1" fmla="*/ 0 h 171450"/>
              </a:gdLst>
              <a:ahLst/>
              <a:cxnLst>
                <a:cxn ang="0">
                  <a:pos x="connsiteX0" y="connsiteY0"/>
                </a:cxn>
                <a:cxn ang="0">
                  <a:pos x="connsiteX1" y="connsiteY1"/>
                </a:cxn>
              </a:cxnLst>
              <a:rect l="l" t="t" r="r" b="b"/>
              <a:pathLst>
                <a:path w="1912144" h="171450">
                  <a:moveTo>
                    <a:pt x="0" y="171450"/>
                  </a:moveTo>
                  <a:lnTo>
                    <a:pt x="1912144"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grpSp>
          <p:nvGrpSpPr>
            <p:cNvPr id="304" name="Group 303">
              <a:extLst>
                <a:ext uri="{FF2B5EF4-FFF2-40B4-BE49-F238E27FC236}">
                  <a16:creationId xmlns:a16="http://schemas.microsoft.com/office/drawing/2014/main" id="{DDEED920-5DD8-4901-90A1-45FCDF941A3B}"/>
                </a:ext>
              </a:extLst>
            </p:cNvPr>
            <p:cNvGrpSpPr/>
            <p:nvPr/>
          </p:nvGrpSpPr>
          <p:grpSpPr>
            <a:xfrm>
              <a:off x="1292074" y="2854319"/>
              <a:ext cx="75457" cy="1094622"/>
              <a:chOff x="2137172" y="2955220"/>
              <a:chExt cx="109538" cy="1589020"/>
            </a:xfrm>
            <a:solidFill>
              <a:srgbClr val="C41288"/>
            </a:solidFill>
          </p:grpSpPr>
          <p:sp>
            <p:nvSpPr>
              <p:cNvPr id="479" name="Oval 478">
                <a:extLst>
                  <a:ext uri="{FF2B5EF4-FFF2-40B4-BE49-F238E27FC236}">
                    <a16:creationId xmlns:a16="http://schemas.microsoft.com/office/drawing/2014/main" id="{9418F647-1227-4674-BD76-879AF085FFF7}"/>
                  </a:ext>
                </a:extLst>
              </p:cNvPr>
              <p:cNvSpPr/>
              <p:nvPr/>
            </p:nvSpPr>
            <p:spPr>
              <a:xfrm>
                <a:off x="2137172" y="295522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0" name="Oval 479">
                <a:extLst>
                  <a:ext uri="{FF2B5EF4-FFF2-40B4-BE49-F238E27FC236}">
                    <a16:creationId xmlns:a16="http://schemas.microsoft.com/office/drawing/2014/main" id="{C6E4073B-7B5B-4ECE-8A76-FCB1E861F823}"/>
                  </a:ext>
                </a:extLst>
              </p:cNvPr>
              <p:cNvSpPr/>
              <p:nvPr/>
            </p:nvSpPr>
            <p:spPr>
              <a:xfrm>
                <a:off x="2137172" y="3162637"/>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1" name="Oval 480">
                <a:extLst>
                  <a:ext uri="{FF2B5EF4-FFF2-40B4-BE49-F238E27FC236}">
                    <a16:creationId xmlns:a16="http://schemas.microsoft.com/office/drawing/2014/main" id="{FB601E4C-524B-4828-B2A5-9FCD01F71161}"/>
                  </a:ext>
                </a:extLst>
              </p:cNvPr>
              <p:cNvSpPr/>
              <p:nvPr/>
            </p:nvSpPr>
            <p:spPr>
              <a:xfrm>
                <a:off x="2137172" y="332186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2" name="Oval 481">
                <a:extLst>
                  <a:ext uri="{FF2B5EF4-FFF2-40B4-BE49-F238E27FC236}">
                    <a16:creationId xmlns:a16="http://schemas.microsoft.com/office/drawing/2014/main" id="{C271C9A2-4D9D-40C0-A17E-AFA23141A1BC}"/>
                  </a:ext>
                </a:extLst>
              </p:cNvPr>
              <p:cNvSpPr/>
              <p:nvPr/>
            </p:nvSpPr>
            <p:spPr>
              <a:xfrm>
                <a:off x="2137172" y="3371057"/>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3" name="Oval 482">
                <a:extLst>
                  <a:ext uri="{FF2B5EF4-FFF2-40B4-BE49-F238E27FC236}">
                    <a16:creationId xmlns:a16="http://schemas.microsoft.com/office/drawing/2014/main" id="{5D87EA8D-6221-42FC-8396-DD5E8416F590}"/>
                  </a:ext>
                </a:extLst>
              </p:cNvPr>
              <p:cNvSpPr/>
              <p:nvPr/>
            </p:nvSpPr>
            <p:spPr>
              <a:xfrm>
                <a:off x="2137172" y="349584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4" name="Oval 483">
                <a:extLst>
                  <a:ext uri="{FF2B5EF4-FFF2-40B4-BE49-F238E27FC236}">
                    <a16:creationId xmlns:a16="http://schemas.microsoft.com/office/drawing/2014/main" id="{D84A49FB-5BFB-4BFF-9B3D-850B6D41F6F1}"/>
                  </a:ext>
                </a:extLst>
              </p:cNvPr>
              <p:cNvSpPr/>
              <p:nvPr/>
            </p:nvSpPr>
            <p:spPr>
              <a:xfrm>
                <a:off x="2137172" y="3619663"/>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5" name="Oval 484">
                <a:extLst>
                  <a:ext uri="{FF2B5EF4-FFF2-40B4-BE49-F238E27FC236}">
                    <a16:creationId xmlns:a16="http://schemas.microsoft.com/office/drawing/2014/main" id="{AD920A3F-C91A-4583-96A1-9345B6E1C7DA}"/>
                  </a:ext>
                </a:extLst>
              </p:cNvPr>
              <p:cNvSpPr/>
              <p:nvPr/>
            </p:nvSpPr>
            <p:spPr>
              <a:xfrm>
                <a:off x="2137172" y="3684207"/>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6" name="Oval 485">
                <a:extLst>
                  <a:ext uri="{FF2B5EF4-FFF2-40B4-BE49-F238E27FC236}">
                    <a16:creationId xmlns:a16="http://schemas.microsoft.com/office/drawing/2014/main" id="{D2FDE5C6-3EC7-40F5-8FEE-43A7A4561DC3}"/>
                  </a:ext>
                </a:extLst>
              </p:cNvPr>
              <p:cNvSpPr/>
              <p:nvPr/>
            </p:nvSpPr>
            <p:spPr>
              <a:xfrm>
                <a:off x="2137172" y="3734324"/>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7" name="Oval 486">
                <a:extLst>
                  <a:ext uri="{FF2B5EF4-FFF2-40B4-BE49-F238E27FC236}">
                    <a16:creationId xmlns:a16="http://schemas.microsoft.com/office/drawing/2014/main" id="{2A39F717-E87C-4AC2-ADCE-1E73E92BAACB}"/>
                  </a:ext>
                </a:extLst>
              </p:cNvPr>
              <p:cNvSpPr/>
              <p:nvPr/>
            </p:nvSpPr>
            <p:spPr>
              <a:xfrm>
                <a:off x="2137172" y="3831615"/>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8" name="Oval 487">
                <a:extLst>
                  <a:ext uri="{FF2B5EF4-FFF2-40B4-BE49-F238E27FC236}">
                    <a16:creationId xmlns:a16="http://schemas.microsoft.com/office/drawing/2014/main" id="{BDB6091D-EADC-41A9-809D-DDC934545B79}"/>
                  </a:ext>
                </a:extLst>
              </p:cNvPr>
              <p:cNvSpPr/>
              <p:nvPr/>
            </p:nvSpPr>
            <p:spPr>
              <a:xfrm>
                <a:off x="2137172" y="3869216"/>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89" name="Oval 488">
                <a:extLst>
                  <a:ext uri="{FF2B5EF4-FFF2-40B4-BE49-F238E27FC236}">
                    <a16:creationId xmlns:a16="http://schemas.microsoft.com/office/drawing/2014/main" id="{C671A8AB-19A4-46C0-8F44-AF814958F1BB}"/>
                  </a:ext>
                </a:extLst>
              </p:cNvPr>
              <p:cNvSpPr/>
              <p:nvPr/>
            </p:nvSpPr>
            <p:spPr>
              <a:xfrm>
                <a:off x="2137172" y="3993443"/>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0" name="Oval 489">
                <a:extLst>
                  <a:ext uri="{FF2B5EF4-FFF2-40B4-BE49-F238E27FC236}">
                    <a16:creationId xmlns:a16="http://schemas.microsoft.com/office/drawing/2014/main" id="{CDA7A9EC-A2FF-41B5-BB8F-D5A2EBD8A5C2}"/>
                  </a:ext>
                </a:extLst>
              </p:cNvPr>
              <p:cNvSpPr/>
              <p:nvPr/>
            </p:nvSpPr>
            <p:spPr>
              <a:xfrm>
                <a:off x="2137172" y="411087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1" name="Oval 490">
                <a:extLst>
                  <a:ext uri="{FF2B5EF4-FFF2-40B4-BE49-F238E27FC236}">
                    <a16:creationId xmlns:a16="http://schemas.microsoft.com/office/drawing/2014/main" id="{A82C6199-0627-480B-A4B8-AD1F453915C0}"/>
                  </a:ext>
                </a:extLst>
              </p:cNvPr>
              <p:cNvSpPr/>
              <p:nvPr/>
            </p:nvSpPr>
            <p:spPr>
              <a:xfrm>
                <a:off x="2137172" y="416758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2" name="Oval 491">
                <a:extLst>
                  <a:ext uri="{FF2B5EF4-FFF2-40B4-BE49-F238E27FC236}">
                    <a16:creationId xmlns:a16="http://schemas.microsoft.com/office/drawing/2014/main" id="{2B9B0966-13D0-4AA3-BAFE-4DC72D2E08F9}"/>
                  </a:ext>
                </a:extLst>
              </p:cNvPr>
              <p:cNvSpPr/>
              <p:nvPr/>
            </p:nvSpPr>
            <p:spPr>
              <a:xfrm>
                <a:off x="2137172" y="4200525"/>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3" name="Oval 492">
                <a:extLst>
                  <a:ext uri="{FF2B5EF4-FFF2-40B4-BE49-F238E27FC236}">
                    <a16:creationId xmlns:a16="http://schemas.microsoft.com/office/drawing/2014/main" id="{537E2855-2998-4506-93AF-F8FD5C6C4496}"/>
                  </a:ext>
                </a:extLst>
              </p:cNvPr>
              <p:cNvSpPr/>
              <p:nvPr/>
            </p:nvSpPr>
            <p:spPr>
              <a:xfrm>
                <a:off x="2137172" y="424365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4" name="Oval 493">
                <a:extLst>
                  <a:ext uri="{FF2B5EF4-FFF2-40B4-BE49-F238E27FC236}">
                    <a16:creationId xmlns:a16="http://schemas.microsoft.com/office/drawing/2014/main" id="{A8AB92A0-6814-412B-8717-65422926ABF8}"/>
                  </a:ext>
                </a:extLst>
              </p:cNvPr>
              <p:cNvSpPr/>
              <p:nvPr/>
            </p:nvSpPr>
            <p:spPr>
              <a:xfrm>
                <a:off x="2137172" y="4356616"/>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5" name="Oval 494">
                <a:extLst>
                  <a:ext uri="{FF2B5EF4-FFF2-40B4-BE49-F238E27FC236}">
                    <a16:creationId xmlns:a16="http://schemas.microsoft.com/office/drawing/2014/main" id="{86709EDA-2CC6-4CDF-ADED-7E2D53622E6B}"/>
                  </a:ext>
                </a:extLst>
              </p:cNvPr>
              <p:cNvSpPr/>
              <p:nvPr/>
            </p:nvSpPr>
            <p:spPr>
              <a:xfrm>
                <a:off x="2137172" y="439335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96" name="Oval 495">
                <a:extLst>
                  <a:ext uri="{FF2B5EF4-FFF2-40B4-BE49-F238E27FC236}">
                    <a16:creationId xmlns:a16="http://schemas.microsoft.com/office/drawing/2014/main" id="{7DDAA06A-F735-4A2D-99F2-D313E2A6360F}"/>
                  </a:ext>
                </a:extLst>
              </p:cNvPr>
              <p:cNvSpPr/>
              <p:nvPr/>
            </p:nvSpPr>
            <p:spPr>
              <a:xfrm>
                <a:off x="2137172" y="443470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grpSp>
        <p:sp>
          <p:nvSpPr>
            <p:cNvPr id="305" name="Freeform: Shape 304">
              <a:extLst>
                <a:ext uri="{FF2B5EF4-FFF2-40B4-BE49-F238E27FC236}">
                  <a16:creationId xmlns:a16="http://schemas.microsoft.com/office/drawing/2014/main" id="{9C786586-6B11-48D0-92D1-27CD85EF31E0}"/>
                </a:ext>
              </a:extLst>
            </p:cNvPr>
            <p:cNvSpPr/>
            <p:nvPr/>
          </p:nvSpPr>
          <p:spPr>
            <a:xfrm>
              <a:off x="1333903" y="3502200"/>
              <a:ext cx="1322131" cy="188642"/>
            </a:xfrm>
            <a:custGeom>
              <a:avLst/>
              <a:gdLst>
                <a:gd name="connsiteX0" fmla="*/ 0 w 1919287"/>
                <a:gd name="connsiteY0" fmla="*/ 273844 h 273844"/>
                <a:gd name="connsiteX1" fmla="*/ 1919287 w 1919287"/>
                <a:gd name="connsiteY1" fmla="*/ 0 h 273844"/>
              </a:gdLst>
              <a:ahLst/>
              <a:cxnLst>
                <a:cxn ang="0">
                  <a:pos x="connsiteX0" y="connsiteY0"/>
                </a:cxn>
                <a:cxn ang="0">
                  <a:pos x="connsiteX1" y="connsiteY1"/>
                </a:cxn>
              </a:cxnLst>
              <a:rect l="l" t="t" r="r" b="b"/>
              <a:pathLst>
                <a:path w="1919287" h="273844">
                  <a:moveTo>
                    <a:pt x="0" y="273844"/>
                  </a:moveTo>
                  <a:lnTo>
                    <a:pt x="1919287" y="0"/>
                  </a:lnTo>
                </a:path>
              </a:pathLst>
            </a:custGeom>
            <a:noFill/>
            <a:ln w="12700">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grpSp>
          <p:nvGrpSpPr>
            <p:cNvPr id="306" name="Group 305">
              <a:extLst>
                <a:ext uri="{FF2B5EF4-FFF2-40B4-BE49-F238E27FC236}">
                  <a16:creationId xmlns:a16="http://schemas.microsoft.com/office/drawing/2014/main" id="{810AC17A-2C64-42D8-A20B-65EF8AAF4F20}"/>
                </a:ext>
              </a:extLst>
            </p:cNvPr>
            <p:cNvGrpSpPr/>
            <p:nvPr/>
          </p:nvGrpSpPr>
          <p:grpSpPr>
            <a:xfrm>
              <a:off x="2614205" y="2555697"/>
              <a:ext cx="75457" cy="1321964"/>
              <a:chOff x="4056459" y="2521722"/>
              <a:chExt cx="109538" cy="1919044"/>
            </a:xfrm>
            <a:solidFill>
              <a:srgbClr val="C41288"/>
            </a:solidFill>
          </p:grpSpPr>
          <p:sp>
            <p:nvSpPr>
              <p:cNvPr id="459" name="Oval 458">
                <a:extLst>
                  <a:ext uri="{FF2B5EF4-FFF2-40B4-BE49-F238E27FC236}">
                    <a16:creationId xmlns:a16="http://schemas.microsoft.com/office/drawing/2014/main" id="{5A378849-0830-4FA0-A8AA-91E374C834B3}"/>
                  </a:ext>
                </a:extLst>
              </p:cNvPr>
              <p:cNvSpPr/>
              <p:nvPr/>
            </p:nvSpPr>
            <p:spPr>
              <a:xfrm>
                <a:off x="4056459" y="252172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0" name="Oval 459">
                <a:extLst>
                  <a:ext uri="{FF2B5EF4-FFF2-40B4-BE49-F238E27FC236}">
                    <a16:creationId xmlns:a16="http://schemas.microsoft.com/office/drawing/2014/main" id="{948160B9-2E6E-4D9D-8477-5718884BFEFD}"/>
                  </a:ext>
                </a:extLst>
              </p:cNvPr>
              <p:cNvSpPr/>
              <p:nvPr/>
            </p:nvSpPr>
            <p:spPr>
              <a:xfrm>
                <a:off x="4056459" y="268214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1" name="Oval 460">
                <a:extLst>
                  <a:ext uri="{FF2B5EF4-FFF2-40B4-BE49-F238E27FC236}">
                    <a16:creationId xmlns:a16="http://schemas.microsoft.com/office/drawing/2014/main" id="{0F7B13FB-83A8-4674-87D6-45CC894813CA}"/>
                  </a:ext>
                </a:extLst>
              </p:cNvPr>
              <p:cNvSpPr/>
              <p:nvPr/>
            </p:nvSpPr>
            <p:spPr>
              <a:xfrm>
                <a:off x="4056459" y="282988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2" name="Oval 461">
                <a:extLst>
                  <a:ext uri="{FF2B5EF4-FFF2-40B4-BE49-F238E27FC236}">
                    <a16:creationId xmlns:a16="http://schemas.microsoft.com/office/drawing/2014/main" id="{D1EDAC17-C5B0-45C9-9E88-3B923C6A61DC}"/>
                  </a:ext>
                </a:extLst>
              </p:cNvPr>
              <p:cNvSpPr/>
              <p:nvPr/>
            </p:nvSpPr>
            <p:spPr>
              <a:xfrm>
                <a:off x="4056459" y="3012871"/>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3" name="Oval 462">
                <a:extLst>
                  <a:ext uri="{FF2B5EF4-FFF2-40B4-BE49-F238E27FC236}">
                    <a16:creationId xmlns:a16="http://schemas.microsoft.com/office/drawing/2014/main" id="{866410DE-4C24-4EAD-B934-780A619E0141}"/>
                  </a:ext>
                </a:extLst>
              </p:cNvPr>
              <p:cNvSpPr/>
              <p:nvPr/>
            </p:nvSpPr>
            <p:spPr>
              <a:xfrm>
                <a:off x="4056459" y="317121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4" name="Oval 463">
                <a:extLst>
                  <a:ext uri="{FF2B5EF4-FFF2-40B4-BE49-F238E27FC236}">
                    <a16:creationId xmlns:a16="http://schemas.microsoft.com/office/drawing/2014/main" id="{143656F4-4E64-42E2-9F0C-01FF6DC98830}"/>
                  </a:ext>
                </a:extLst>
              </p:cNvPr>
              <p:cNvSpPr/>
              <p:nvPr/>
            </p:nvSpPr>
            <p:spPr>
              <a:xfrm>
                <a:off x="4056459" y="3308734"/>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5" name="Oval 464">
                <a:extLst>
                  <a:ext uri="{FF2B5EF4-FFF2-40B4-BE49-F238E27FC236}">
                    <a16:creationId xmlns:a16="http://schemas.microsoft.com/office/drawing/2014/main" id="{4EE4E888-7D33-49AF-961C-A24D1FD83C97}"/>
                  </a:ext>
                </a:extLst>
              </p:cNvPr>
              <p:cNvSpPr/>
              <p:nvPr/>
            </p:nvSpPr>
            <p:spPr>
              <a:xfrm>
                <a:off x="4056459" y="336011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6" name="Oval 465">
                <a:extLst>
                  <a:ext uri="{FF2B5EF4-FFF2-40B4-BE49-F238E27FC236}">
                    <a16:creationId xmlns:a16="http://schemas.microsoft.com/office/drawing/2014/main" id="{0A8C9289-9A67-4612-A4B5-375EBABADE30}"/>
                  </a:ext>
                </a:extLst>
              </p:cNvPr>
              <p:cNvSpPr/>
              <p:nvPr/>
            </p:nvSpPr>
            <p:spPr>
              <a:xfrm>
                <a:off x="4056459" y="345264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7" name="Oval 466">
                <a:extLst>
                  <a:ext uri="{FF2B5EF4-FFF2-40B4-BE49-F238E27FC236}">
                    <a16:creationId xmlns:a16="http://schemas.microsoft.com/office/drawing/2014/main" id="{0245660B-3283-4009-8941-962E073C2A01}"/>
                  </a:ext>
                </a:extLst>
              </p:cNvPr>
              <p:cNvSpPr/>
              <p:nvPr/>
            </p:nvSpPr>
            <p:spPr>
              <a:xfrm>
                <a:off x="4056459" y="355787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8" name="Oval 467">
                <a:extLst>
                  <a:ext uri="{FF2B5EF4-FFF2-40B4-BE49-F238E27FC236}">
                    <a16:creationId xmlns:a16="http://schemas.microsoft.com/office/drawing/2014/main" id="{BC116A6E-068E-4DA0-AA55-A8CAD89AACFD}"/>
                  </a:ext>
                </a:extLst>
              </p:cNvPr>
              <p:cNvSpPr/>
              <p:nvPr/>
            </p:nvSpPr>
            <p:spPr>
              <a:xfrm>
                <a:off x="4056459" y="3588213"/>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69" name="Oval 468">
                <a:extLst>
                  <a:ext uri="{FF2B5EF4-FFF2-40B4-BE49-F238E27FC236}">
                    <a16:creationId xmlns:a16="http://schemas.microsoft.com/office/drawing/2014/main" id="{2A5EC535-A07A-415C-951B-91C4E2B6363C}"/>
                  </a:ext>
                </a:extLst>
              </p:cNvPr>
              <p:cNvSpPr/>
              <p:nvPr/>
            </p:nvSpPr>
            <p:spPr>
              <a:xfrm>
                <a:off x="4056459" y="3629025"/>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0" name="Oval 469">
                <a:extLst>
                  <a:ext uri="{FF2B5EF4-FFF2-40B4-BE49-F238E27FC236}">
                    <a16:creationId xmlns:a16="http://schemas.microsoft.com/office/drawing/2014/main" id="{60B1E7AB-896F-4F29-BFE7-54D8B18A5C0B}"/>
                  </a:ext>
                </a:extLst>
              </p:cNvPr>
              <p:cNvSpPr/>
              <p:nvPr/>
            </p:nvSpPr>
            <p:spPr>
              <a:xfrm>
                <a:off x="4056459" y="372358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1" name="Oval 470">
                <a:extLst>
                  <a:ext uri="{FF2B5EF4-FFF2-40B4-BE49-F238E27FC236}">
                    <a16:creationId xmlns:a16="http://schemas.microsoft.com/office/drawing/2014/main" id="{B594D6C0-521A-4FFB-8DAE-E539F785F9E9}"/>
                  </a:ext>
                </a:extLst>
              </p:cNvPr>
              <p:cNvSpPr/>
              <p:nvPr/>
            </p:nvSpPr>
            <p:spPr>
              <a:xfrm>
                <a:off x="4056459" y="376755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2" name="Oval 471">
                <a:extLst>
                  <a:ext uri="{FF2B5EF4-FFF2-40B4-BE49-F238E27FC236}">
                    <a16:creationId xmlns:a16="http://schemas.microsoft.com/office/drawing/2014/main" id="{7F9DBBE7-78C0-4284-9C65-FE1A6625DA5B}"/>
                  </a:ext>
                </a:extLst>
              </p:cNvPr>
              <p:cNvSpPr/>
              <p:nvPr/>
            </p:nvSpPr>
            <p:spPr>
              <a:xfrm>
                <a:off x="4056459" y="384810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3" name="Oval 472">
                <a:extLst>
                  <a:ext uri="{FF2B5EF4-FFF2-40B4-BE49-F238E27FC236}">
                    <a16:creationId xmlns:a16="http://schemas.microsoft.com/office/drawing/2014/main" id="{14C33E33-3810-4817-8CA7-A86F14E63A09}"/>
                  </a:ext>
                </a:extLst>
              </p:cNvPr>
              <p:cNvSpPr/>
              <p:nvPr/>
            </p:nvSpPr>
            <p:spPr>
              <a:xfrm>
                <a:off x="4056459" y="388868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4" name="Oval 473">
                <a:extLst>
                  <a:ext uri="{FF2B5EF4-FFF2-40B4-BE49-F238E27FC236}">
                    <a16:creationId xmlns:a16="http://schemas.microsoft.com/office/drawing/2014/main" id="{4212B51D-647B-4705-9EAF-7C1E28958DB0}"/>
                  </a:ext>
                </a:extLst>
              </p:cNvPr>
              <p:cNvSpPr/>
              <p:nvPr/>
            </p:nvSpPr>
            <p:spPr>
              <a:xfrm>
                <a:off x="4056459" y="3975140"/>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5" name="Oval 474">
                <a:extLst>
                  <a:ext uri="{FF2B5EF4-FFF2-40B4-BE49-F238E27FC236}">
                    <a16:creationId xmlns:a16="http://schemas.microsoft.com/office/drawing/2014/main" id="{130A9FC7-E6DB-4464-BA3C-BBBD5915F4A5}"/>
                  </a:ext>
                </a:extLst>
              </p:cNvPr>
              <p:cNvSpPr/>
              <p:nvPr/>
            </p:nvSpPr>
            <p:spPr>
              <a:xfrm>
                <a:off x="4056459" y="4079939"/>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6" name="Oval 475">
                <a:extLst>
                  <a:ext uri="{FF2B5EF4-FFF2-40B4-BE49-F238E27FC236}">
                    <a16:creationId xmlns:a16="http://schemas.microsoft.com/office/drawing/2014/main" id="{69FD1A98-0353-4A93-965E-CB38969BDD12}"/>
                  </a:ext>
                </a:extLst>
              </p:cNvPr>
              <p:cNvSpPr/>
              <p:nvPr/>
            </p:nvSpPr>
            <p:spPr>
              <a:xfrm>
                <a:off x="4056459" y="4156042"/>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7" name="Oval 476">
                <a:extLst>
                  <a:ext uri="{FF2B5EF4-FFF2-40B4-BE49-F238E27FC236}">
                    <a16:creationId xmlns:a16="http://schemas.microsoft.com/office/drawing/2014/main" id="{DB453407-161B-441B-9949-F1F51C60271D}"/>
                  </a:ext>
                </a:extLst>
              </p:cNvPr>
              <p:cNvSpPr/>
              <p:nvPr/>
            </p:nvSpPr>
            <p:spPr>
              <a:xfrm>
                <a:off x="4056459" y="4195004"/>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78" name="Oval 477">
                <a:extLst>
                  <a:ext uri="{FF2B5EF4-FFF2-40B4-BE49-F238E27FC236}">
                    <a16:creationId xmlns:a16="http://schemas.microsoft.com/office/drawing/2014/main" id="{F274FE8B-7444-4594-88B5-32A8D7EB1DAC}"/>
                  </a:ext>
                </a:extLst>
              </p:cNvPr>
              <p:cNvSpPr/>
              <p:nvPr/>
            </p:nvSpPr>
            <p:spPr>
              <a:xfrm>
                <a:off x="4056459" y="4331228"/>
                <a:ext cx="109538" cy="109538"/>
              </a:xfrm>
              <a:prstGeom prst="ellipse">
                <a:avLst/>
              </a:prstGeom>
              <a:grp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grpSp>
        <p:sp>
          <p:nvSpPr>
            <p:cNvPr id="307" name="TextBox 306">
              <a:extLst>
                <a:ext uri="{FF2B5EF4-FFF2-40B4-BE49-F238E27FC236}">
                  <a16:creationId xmlns:a16="http://schemas.microsoft.com/office/drawing/2014/main" id="{F57E52C3-27AD-4395-B21B-46968B9B1501}"/>
                </a:ext>
              </a:extLst>
            </p:cNvPr>
            <p:cNvSpPr txBox="1"/>
            <p:nvPr/>
          </p:nvSpPr>
          <p:spPr>
            <a:xfrm>
              <a:off x="4989702" y="2120009"/>
              <a:ext cx="591829"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P&lt;0.05</a:t>
              </a:r>
            </a:p>
          </p:txBody>
        </p:sp>
        <p:sp>
          <p:nvSpPr>
            <p:cNvPr id="308" name="TextBox 307">
              <a:extLst>
                <a:ext uri="{FF2B5EF4-FFF2-40B4-BE49-F238E27FC236}">
                  <a16:creationId xmlns:a16="http://schemas.microsoft.com/office/drawing/2014/main" id="{A0013F02-EF48-4C8F-958E-8F5A48C77715}"/>
                </a:ext>
              </a:extLst>
            </p:cNvPr>
            <p:cNvSpPr txBox="1"/>
            <p:nvPr/>
          </p:nvSpPr>
          <p:spPr>
            <a:xfrm>
              <a:off x="4003205" y="2212027"/>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200</a:t>
              </a:r>
            </a:p>
          </p:txBody>
        </p:sp>
        <p:sp>
          <p:nvSpPr>
            <p:cNvPr id="309" name="TextBox 308">
              <a:extLst>
                <a:ext uri="{FF2B5EF4-FFF2-40B4-BE49-F238E27FC236}">
                  <a16:creationId xmlns:a16="http://schemas.microsoft.com/office/drawing/2014/main" id="{F49DFE8E-809D-4B8D-B583-DF0597C7A6D4}"/>
                </a:ext>
              </a:extLst>
            </p:cNvPr>
            <p:cNvSpPr txBox="1"/>
            <p:nvPr/>
          </p:nvSpPr>
          <p:spPr>
            <a:xfrm>
              <a:off x="4003205" y="2791657"/>
              <a:ext cx="396262" cy="246221"/>
            </a:xfrm>
            <a:prstGeom prst="rect">
              <a:avLst/>
            </a:prstGeom>
            <a:noFill/>
          </p:spPr>
          <p:txBody>
            <a:bodyPr wrap="none" rtlCol="0">
              <a:spAutoFit/>
            </a:bodyPr>
            <a:lstStyle/>
            <a:p>
              <a:pPr algn="r" fontAlgn="base">
                <a:spcBef>
                  <a:spcPct val="0"/>
                </a:spcBef>
                <a:spcAft>
                  <a:spcPct val="0"/>
                </a:spcAft>
              </a:pPr>
              <a:r>
                <a:rPr lang="en-US" sz="1000"/>
                <a:t>100</a:t>
              </a:r>
            </a:p>
          </p:txBody>
        </p:sp>
        <p:sp>
          <p:nvSpPr>
            <p:cNvPr id="310" name="TextBox 309">
              <a:extLst>
                <a:ext uri="{FF2B5EF4-FFF2-40B4-BE49-F238E27FC236}">
                  <a16:creationId xmlns:a16="http://schemas.microsoft.com/office/drawing/2014/main" id="{0425D86C-B274-4BBA-861B-625B2A4C0FCB}"/>
                </a:ext>
              </a:extLst>
            </p:cNvPr>
            <p:cNvSpPr txBox="1"/>
            <p:nvPr/>
          </p:nvSpPr>
          <p:spPr>
            <a:xfrm>
              <a:off x="4048923" y="3377950"/>
              <a:ext cx="350544" cy="246221"/>
            </a:xfrm>
            <a:prstGeom prst="rect">
              <a:avLst/>
            </a:prstGeom>
            <a:noFill/>
          </p:spPr>
          <p:txBody>
            <a:bodyPr wrap="square" rtlCol="0">
              <a:spAutoFit/>
            </a:bodyPr>
            <a:lstStyle/>
            <a:p>
              <a:pPr algn="r" fontAlgn="base">
                <a:spcBef>
                  <a:spcPct val="0"/>
                </a:spcBef>
                <a:spcAft>
                  <a:spcPct val="0"/>
                </a:spcAft>
              </a:pPr>
              <a:r>
                <a:rPr lang="en-US" sz="1000">
                  <a:solidFill>
                    <a:prstClr val="black"/>
                  </a:solidFill>
                </a:rPr>
                <a:t>50</a:t>
              </a:r>
            </a:p>
          </p:txBody>
        </p:sp>
        <p:sp>
          <p:nvSpPr>
            <p:cNvPr id="311" name="TextBox 310">
              <a:extLst>
                <a:ext uri="{FF2B5EF4-FFF2-40B4-BE49-F238E27FC236}">
                  <a16:creationId xmlns:a16="http://schemas.microsoft.com/office/drawing/2014/main" id="{B98560EA-2F6B-4564-B133-4AA3C37E58C6}"/>
                </a:ext>
              </a:extLst>
            </p:cNvPr>
            <p:cNvSpPr txBox="1"/>
            <p:nvPr/>
          </p:nvSpPr>
          <p:spPr>
            <a:xfrm>
              <a:off x="4144269" y="3980142"/>
              <a:ext cx="255198"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0</a:t>
              </a:r>
            </a:p>
          </p:txBody>
        </p:sp>
        <p:sp>
          <p:nvSpPr>
            <p:cNvPr id="312" name="TextBox 311">
              <a:extLst>
                <a:ext uri="{FF2B5EF4-FFF2-40B4-BE49-F238E27FC236}">
                  <a16:creationId xmlns:a16="http://schemas.microsoft.com/office/drawing/2014/main" id="{F531E2BE-25B9-413A-90E4-4EA6D16F3FE3}"/>
                </a:ext>
              </a:extLst>
            </p:cNvPr>
            <p:cNvSpPr txBox="1"/>
            <p:nvPr/>
          </p:nvSpPr>
          <p:spPr>
            <a:xfrm>
              <a:off x="4370723" y="4193295"/>
              <a:ext cx="934872"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Steroid naïve</a:t>
              </a:r>
            </a:p>
          </p:txBody>
        </p:sp>
        <p:sp>
          <p:nvSpPr>
            <p:cNvPr id="313" name="TextBox 312">
              <a:extLst>
                <a:ext uri="{FF2B5EF4-FFF2-40B4-BE49-F238E27FC236}">
                  <a16:creationId xmlns:a16="http://schemas.microsoft.com/office/drawing/2014/main" id="{5B00F5E8-79C8-4CE9-9F4C-E0CC3E4425A8}"/>
                </a:ext>
              </a:extLst>
            </p:cNvPr>
            <p:cNvSpPr txBox="1"/>
            <p:nvPr/>
          </p:nvSpPr>
          <p:spPr>
            <a:xfrm>
              <a:off x="4652046" y="4391175"/>
              <a:ext cx="1293945"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Prebronchodilator</a:t>
              </a:r>
            </a:p>
          </p:txBody>
        </p:sp>
        <p:sp>
          <p:nvSpPr>
            <p:cNvPr id="314" name="TextBox 313">
              <a:extLst>
                <a:ext uri="{FF2B5EF4-FFF2-40B4-BE49-F238E27FC236}">
                  <a16:creationId xmlns:a16="http://schemas.microsoft.com/office/drawing/2014/main" id="{02319DFF-978A-481F-9873-8503FFCA5D57}"/>
                </a:ext>
              </a:extLst>
            </p:cNvPr>
            <p:cNvSpPr txBox="1"/>
            <p:nvPr/>
          </p:nvSpPr>
          <p:spPr>
            <a:xfrm rot="16200000">
              <a:off x="3517118" y="3094253"/>
              <a:ext cx="883575" cy="246221"/>
            </a:xfrm>
            <a:prstGeom prst="rect">
              <a:avLst/>
            </a:prstGeom>
            <a:noFill/>
          </p:spPr>
          <p:txBody>
            <a:bodyPr wrap="none" rtlCol="0">
              <a:spAutoFit/>
            </a:bodyPr>
            <a:lstStyle/>
            <a:p>
              <a:pPr algn="ctr" fontAlgn="base">
                <a:spcBef>
                  <a:spcPct val="0"/>
                </a:spcBef>
                <a:spcAft>
                  <a:spcPct val="0"/>
                </a:spcAft>
              </a:pPr>
              <a:r>
                <a:rPr lang="en-US" sz="1000" b="1" err="1">
                  <a:solidFill>
                    <a:prstClr val="black"/>
                  </a:solidFill>
                </a:rPr>
                <a:t>FeNO</a:t>
              </a:r>
              <a:r>
                <a:rPr lang="en-US" sz="1000" b="1">
                  <a:solidFill>
                    <a:prstClr val="black"/>
                  </a:solidFill>
                </a:rPr>
                <a:t> (ppb)</a:t>
              </a:r>
            </a:p>
          </p:txBody>
        </p:sp>
        <p:cxnSp>
          <p:nvCxnSpPr>
            <p:cNvPr id="315" name="Straight Connector 314">
              <a:extLst>
                <a:ext uri="{FF2B5EF4-FFF2-40B4-BE49-F238E27FC236}">
                  <a16:creationId xmlns:a16="http://schemas.microsoft.com/office/drawing/2014/main" id="{55FEC648-5670-4140-A697-A616E8CE196B}"/>
                </a:ext>
              </a:extLst>
            </p:cNvPr>
            <p:cNvCxnSpPr>
              <a:cxnSpLocks/>
            </p:cNvCxnSpPr>
            <p:nvPr/>
          </p:nvCxnSpPr>
          <p:spPr>
            <a:xfrm>
              <a:off x="4393903" y="2332453"/>
              <a:ext cx="0" cy="17755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03F29208-7827-40A5-9E86-C9713CFC6799}"/>
                </a:ext>
              </a:extLst>
            </p:cNvPr>
            <p:cNvCxnSpPr>
              <a:cxnSpLocks/>
            </p:cNvCxnSpPr>
            <p:nvPr/>
          </p:nvCxnSpPr>
          <p:spPr>
            <a:xfrm>
              <a:off x="4376180" y="4101915"/>
              <a:ext cx="176656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A23AAC16-858F-49D4-B72F-998A372D9C22}"/>
                </a:ext>
              </a:extLst>
            </p:cNvPr>
            <p:cNvCxnSpPr/>
            <p:nvPr/>
          </p:nvCxnSpPr>
          <p:spPr>
            <a:xfrm>
              <a:off x="4328485" y="2338004"/>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3DE94699-DDC0-45F1-9DA2-27B7A58B3EDB}"/>
                </a:ext>
              </a:extLst>
            </p:cNvPr>
            <p:cNvCxnSpPr/>
            <p:nvPr/>
          </p:nvCxnSpPr>
          <p:spPr>
            <a:xfrm>
              <a:off x="4328485" y="2911980"/>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6478890F-C773-45D2-A9CF-9445AE048388}"/>
                </a:ext>
              </a:extLst>
            </p:cNvPr>
            <p:cNvCxnSpPr/>
            <p:nvPr/>
          </p:nvCxnSpPr>
          <p:spPr>
            <a:xfrm>
              <a:off x="4328485" y="3504547"/>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338A63DE-C822-46CB-9C89-E7B134C5E60B}"/>
                </a:ext>
              </a:extLst>
            </p:cNvPr>
            <p:cNvCxnSpPr/>
            <p:nvPr/>
          </p:nvCxnSpPr>
          <p:spPr>
            <a:xfrm>
              <a:off x="4328485" y="4101915"/>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17AB5225-E760-41EC-8288-8E6C054575A0}"/>
                </a:ext>
              </a:extLst>
            </p:cNvPr>
            <p:cNvCxnSpPr>
              <a:cxnSpLocks/>
            </p:cNvCxnSpPr>
            <p:nvPr/>
          </p:nvCxnSpPr>
          <p:spPr>
            <a:xfrm rot="16200000">
              <a:off x="4794716" y="4128893"/>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2DA0EE66-F81C-4367-8489-D496047C0E64}"/>
                </a:ext>
              </a:extLst>
            </p:cNvPr>
            <p:cNvCxnSpPr>
              <a:cxnSpLocks/>
            </p:cNvCxnSpPr>
            <p:nvPr/>
          </p:nvCxnSpPr>
          <p:spPr>
            <a:xfrm rot="16200000">
              <a:off x="5676572" y="4134721"/>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23" name="Oval 322">
              <a:extLst>
                <a:ext uri="{FF2B5EF4-FFF2-40B4-BE49-F238E27FC236}">
                  <a16:creationId xmlns:a16="http://schemas.microsoft.com/office/drawing/2014/main" id="{32F4CF1B-5A4D-46EC-9876-7C9BA2C70AA7}"/>
                </a:ext>
              </a:extLst>
            </p:cNvPr>
            <p:cNvSpPr/>
            <p:nvPr/>
          </p:nvSpPr>
          <p:spPr>
            <a:xfrm>
              <a:off x="4804596" y="246827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4" name="Oval 323">
              <a:extLst>
                <a:ext uri="{FF2B5EF4-FFF2-40B4-BE49-F238E27FC236}">
                  <a16:creationId xmlns:a16="http://schemas.microsoft.com/office/drawing/2014/main" id="{A6EDF0CD-CB4A-496E-96D6-7E298A0B65EB}"/>
                </a:ext>
              </a:extLst>
            </p:cNvPr>
            <p:cNvSpPr/>
            <p:nvPr/>
          </p:nvSpPr>
          <p:spPr>
            <a:xfrm>
              <a:off x="4804596" y="265012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5" name="Oval 324">
              <a:extLst>
                <a:ext uri="{FF2B5EF4-FFF2-40B4-BE49-F238E27FC236}">
                  <a16:creationId xmlns:a16="http://schemas.microsoft.com/office/drawing/2014/main" id="{713823AA-AA70-4FB8-B51F-D266242B2564}"/>
                </a:ext>
              </a:extLst>
            </p:cNvPr>
            <p:cNvSpPr/>
            <p:nvPr/>
          </p:nvSpPr>
          <p:spPr>
            <a:xfrm>
              <a:off x="4801962" y="283659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6" name="Oval 325">
              <a:extLst>
                <a:ext uri="{FF2B5EF4-FFF2-40B4-BE49-F238E27FC236}">
                  <a16:creationId xmlns:a16="http://schemas.microsoft.com/office/drawing/2014/main" id="{E8F1F94C-894B-4ADA-95FE-CD46F8869161}"/>
                </a:ext>
              </a:extLst>
            </p:cNvPr>
            <p:cNvSpPr/>
            <p:nvPr/>
          </p:nvSpPr>
          <p:spPr>
            <a:xfrm>
              <a:off x="4691770" y="280451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7" name="Oval 326">
              <a:extLst>
                <a:ext uri="{FF2B5EF4-FFF2-40B4-BE49-F238E27FC236}">
                  <a16:creationId xmlns:a16="http://schemas.microsoft.com/office/drawing/2014/main" id="{28802D65-AECA-4857-BB52-0E7FA880F886}"/>
                </a:ext>
              </a:extLst>
            </p:cNvPr>
            <p:cNvSpPr/>
            <p:nvPr/>
          </p:nvSpPr>
          <p:spPr>
            <a:xfrm>
              <a:off x="4807189" y="295410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8" name="Oval 327">
              <a:extLst>
                <a:ext uri="{FF2B5EF4-FFF2-40B4-BE49-F238E27FC236}">
                  <a16:creationId xmlns:a16="http://schemas.microsoft.com/office/drawing/2014/main" id="{F10B377D-73D4-4080-B20D-A50B8B18F839}"/>
                </a:ext>
              </a:extLst>
            </p:cNvPr>
            <p:cNvSpPr/>
            <p:nvPr/>
          </p:nvSpPr>
          <p:spPr>
            <a:xfrm>
              <a:off x="4844917" y="306011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29" name="Oval 328">
              <a:extLst>
                <a:ext uri="{FF2B5EF4-FFF2-40B4-BE49-F238E27FC236}">
                  <a16:creationId xmlns:a16="http://schemas.microsoft.com/office/drawing/2014/main" id="{13B35469-FF03-42B4-A792-4F143E15F179}"/>
                </a:ext>
              </a:extLst>
            </p:cNvPr>
            <p:cNvSpPr/>
            <p:nvPr/>
          </p:nvSpPr>
          <p:spPr>
            <a:xfrm>
              <a:off x="4990505" y="308256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0" name="Oval 329">
              <a:extLst>
                <a:ext uri="{FF2B5EF4-FFF2-40B4-BE49-F238E27FC236}">
                  <a16:creationId xmlns:a16="http://schemas.microsoft.com/office/drawing/2014/main" id="{6173AD9B-6B15-4965-928D-78E0E334861F}"/>
                </a:ext>
              </a:extLst>
            </p:cNvPr>
            <p:cNvSpPr/>
            <p:nvPr/>
          </p:nvSpPr>
          <p:spPr>
            <a:xfrm>
              <a:off x="4901061" y="3133240"/>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1" name="Oval 330">
              <a:extLst>
                <a:ext uri="{FF2B5EF4-FFF2-40B4-BE49-F238E27FC236}">
                  <a16:creationId xmlns:a16="http://schemas.microsoft.com/office/drawing/2014/main" id="{1937F339-454C-47E3-B9C6-180D2E7743B3}"/>
                </a:ext>
              </a:extLst>
            </p:cNvPr>
            <p:cNvSpPr/>
            <p:nvPr/>
          </p:nvSpPr>
          <p:spPr>
            <a:xfrm>
              <a:off x="4581682" y="311657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2" name="Oval 331">
              <a:extLst>
                <a:ext uri="{FF2B5EF4-FFF2-40B4-BE49-F238E27FC236}">
                  <a16:creationId xmlns:a16="http://schemas.microsoft.com/office/drawing/2014/main" id="{F33AA14E-98D2-4AE9-AE61-1E2F8255EBF8}"/>
                </a:ext>
              </a:extLst>
            </p:cNvPr>
            <p:cNvSpPr/>
            <p:nvPr/>
          </p:nvSpPr>
          <p:spPr>
            <a:xfrm>
              <a:off x="4737140" y="305812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3" name="Oval 332">
              <a:extLst>
                <a:ext uri="{FF2B5EF4-FFF2-40B4-BE49-F238E27FC236}">
                  <a16:creationId xmlns:a16="http://schemas.microsoft.com/office/drawing/2014/main" id="{4A15756E-6ADC-4DCE-9EF9-CD2E8CBACD5C}"/>
                </a:ext>
              </a:extLst>
            </p:cNvPr>
            <p:cNvSpPr/>
            <p:nvPr/>
          </p:nvSpPr>
          <p:spPr>
            <a:xfrm>
              <a:off x="4685285" y="313863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4" name="Oval 333">
              <a:extLst>
                <a:ext uri="{FF2B5EF4-FFF2-40B4-BE49-F238E27FC236}">
                  <a16:creationId xmlns:a16="http://schemas.microsoft.com/office/drawing/2014/main" id="{66DC04DD-3364-45E2-BA39-2D84D1B8B296}"/>
                </a:ext>
              </a:extLst>
            </p:cNvPr>
            <p:cNvSpPr/>
            <p:nvPr/>
          </p:nvSpPr>
          <p:spPr>
            <a:xfrm>
              <a:off x="4788791" y="329800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5" name="Oval 334">
              <a:extLst>
                <a:ext uri="{FF2B5EF4-FFF2-40B4-BE49-F238E27FC236}">
                  <a16:creationId xmlns:a16="http://schemas.microsoft.com/office/drawing/2014/main" id="{656F5A64-2E63-41F6-A70A-52E1CE6CE2B5}"/>
                </a:ext>
              </a:extLst>
            </p:cNvPr>
            <p:cNvSpPr/>
            <p:nvPr/>
          </p:nvSpPr>
          <p:spPr>
            <a:xfrm>
              <a:off x="4800818" y="317406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6" name="Oval 335">
              <a:extLst>
                <a:ext uri="{FF2B5EF4-FFF2-40B4-BE49-F238E27FC236}">
                  <a16:creationId xmlns:a16="http://schemas.microsoft.com/office/drawing/2014/main" id="{D30D473A-E166-4FDF-B63C-B355C4D841CC}"/>
                </a:ext>
              </a:extLst>
            </p:cNvPr>
            <p:cNvSpPr/>
            <p:nvPr/>
          </p:nvSpPr>
          <p:spPr>
            <a:xfrm>
              <a:off x="4901061" y="339377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7" name="Oval 336">
              <a:extLst>
                <a:ext uri="{FF2B5EF4-FFF2-40B4-BE49-F238E27FC236}">
                  <a16:creationId xmlns:a16="http://schemas.microsoft.com/office/drawing/2014/main" id="{3C0A4ACF-F418-472A-9BEC-76D8818D6937}"/>
                </a:ext>
              </a:extLst>
            </p:cNvPr>
            <p:cNvSpPr/>
            <p:nvPr/>
          </p:nvSpPr>
          <p:spPr>
            <a:xfrm>
              <a:off x="4894811" y="326027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8" name="Oval 337">
              <a:extLst>
                <a:ext uri="{FF2B5EF4-FFF2-40B4-BE49-F238E27FC236}">
                  <a16:creationId xmlns:a16="http://schemas.microsoft.com/office/drawing/2014/main" id="{92AC93BE-3C60-4636-86AB-8E5D448BD6CA}"/>
                </a:ext>
              </a:extLst>
            </p:cNvPr>
            <p:cNvSpPr/>
            <p:nvPr/>
          </p:nvSpPr>
          <p:spPr>
            <a:xfrm>
              <a:off x="5007594" y="348372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39" name="Oval 338">
              <a:extLst>
                <a:ext uri="{FF2B5EF4-FFF2-40B4-BE49-F238E27FC236}">
                  <a16:creationId xmlns:a16="http://schemas.microsoft.com/office/drawing/2014/main" id="{E944820D-B456-4981-A165-BD85F99492D9}"/>
                </a:ext>
              </a:extLst>
            </p:cNvPr>
            <p:cNvSpPr/>
            <p:nvPr/>
          </p:nvSpPr>
          <p:spPr>
            <a:xfrm>
              <a:off x="4685285" y="341362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0" name="Oval 339">
              <a:extLst>
                <a:ext uri="{FF2B5EF4-FFF2-40B4-BE49-F238E27FC236}">
                  <a16:creationId xmlns:a16="http://schemas.microsoft.com/office/drawing/2014/main" id="{16756A43-BCC0-4953-8241-9DBBB39EF913}"/>
                </a:ext>
              </a:extLst>
            </p:cNvPr>
            <p:cNvSpPr/>
            <p:nvPr/>
          </p:nvSpPr>
          <p:spPr>
            <a:xfrm>
              <a:off x="4794401" y="340840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1" name="TextBox 340">
              <a:extLst>
                <a:ext uri="{FF2B5EF4-FFF2-40B4-BE49-F238E27FC236}">
                  <a16:creationId xmlns:a16="http://schemas.microsoft.com/office/drawing/2014/main" id="{8DD0BD66-A418-41E8-9D94-63BB5C1D672C}"/>
                </a:ext>
              </a:extLst>
            </p:cNvPr>
            <p:cNvSpPr txBox="1"/>
            <p:nvPr/>
          </p:nvSpPr>
          <p:spPr>
            <a:xfrm>
              <a:off x="7365605" y="2120009"/>
              <a:ext cx="591829"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P&lt;0.05</a:t>
              </a:r>
            </a:p>
          </p:txBody>
        </p:sp>
        <p:sp>
          <p:nvSpPr>
            <p:cNvPr id="342" name="TextBox 341">
              <a:extLst>
                <a:ext uri="{FF2B5EF4-FFF2-40B4-BE49-F238E27FC236}">
                  <a16:creationId xmlns:a16="http://schemas.microsoft.com/office/drawing/2014/main" id="{5754465C-8B25-4BEA-B27D-9450E93F7935}"/>
                </a:ext>
              </a:extLst>
            </p:cNvPr>
            <p:cNvSpPr txBox="1"/>
            <p:nvPr/>
          </p:nvSpPr>
          <p:spPr>
            <a:xfrm>
              <a:off x="5296693" y="4199791"/>
              <a:ext cx="829074"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ICS treated</a:t>
              </a:r>
            </a:p>
          </p:txBody>
        </p:sp>
        <p:cxnSp>
          <p:nvCxnSpPr>
            <p:cNvPr id="343" name="Straight Connector 342">
              <a:extLst>
                <a:ext uri="{FF2B5EF4-FFF2-40B4-BE49-F238E27FC236}">
                  <a16:creationId xmlns:a16="http://schemas.microsoft.com/office/drawing/2014/main" id="{29AAF122-BEF7-4916-B8AE-00D074CAABCC}"/>
                </a:ext>
              </a:extLst>
            </p:cNvPr>
            <p:cNvCxnSpPr>
              <a:cxnSpLocks/>
            </p:cNvCxnSpPr>
            <p:nvPr/>
          </p:nvCxnSpPr>
          <p:spPr>
            <a:xfrm flipV="1">
              <a:off x="4812407" y="2351284"/>
              <a:ext cx="909605" cy="0"/>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344" name="Oval 343">
              <a:extLst>
                <a:ext uri="{FF2B5EF4-FFF2-40B4-BE49-F238E27FC236}">
                  <a16:creationId xmlns:a16="http://schemas.microsoft.com/office/drawing/2014/main" id="{E530889B-0557-4A18-AEFB-134D6E754BB7}"/>
                </a:ext>
              </a:extLst>
            </p:cNvPr>
            <p:cNvSpPr/>
            <p:nvPr/>
          </p:nvSpPr>
          <p:spPr>
            <a:xfrm>
              <a:off x="4694224" y="352394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5" name="Oval 344">
              <a:extLst>
                <a:ext uri="{FF2B5EF4-FFF2-40B4-BE49-F238E27FC236}">
                  <a16:creationId xmlns:a16="http://schemas.microsoft.com/office/drawing/2014/main" id="{9D9FA486-A5AA-469A-881C-05CDD91150F8}"/>
                </a:ext>
              </a:extLst>
            </p:cNvPr>
            <p:cNvSpPr/>
            <p:nvPr/>
          </p:nvSpPr>
          <p:spPr>
            <a:xfrm>
              <a:off x="4737140" y="355162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6" name="Oval 345">
              <a:extLst>
                <a:ext uri="{FF2B5EF4-FFF2-40B4-BE49-F238E27FC236}">
                  <a16:creationId xmlns:a16="http://schemas.microsoft.com/office/drawing/2014/main" id="{FC3F1E2D-A243-48C4-A891-178AEB9284FA}"/>
                </a:ext>
              </a:extLst>
            </p:cNvPr>
            <p:cNvSpPr/>
            <p:nvPr/>
          </p:nvSpPr>
          <p:spPr>
            <a:xfrm>
              <a:off x="4789793" y="352983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7" name="Oval 346">
              <a:extLst>
                <a:ext uri="{FF2B5EF4-FFF2-40B4-BE49-F238E27FC236}">
                  <a16:creationId xmlns:a16="http://schemas.microsoft.com/office/drawing/2014/main" id="{0A992E49-441F-409F-884E-46221A251BE5}"/>
                </a:ext>
              </a:extLst>
            </p:cNvPr>
            <p:cNvSpPr/>
            <p:nvPr/>
          </p:nvSpPr>
          <p:spPr>
            <a:xfrm>
              <a:off x="4907417" y="3512840"/>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8" name="Oval 347">
              <a:extLst>
                <a:ext uri="{FF2B5EF4-FFF2-40B4-BE49-F238E27FC236}">
                  <a16:creationId xmlns:a16="http://schemas.microsoft.com/office/drawing/2014/main" id="{7993D787-7362-42C0-A150-6ECD4DA01A8E}"/>
                </a:ext>
              </a:extLst>
            </p:cNvPr>
            <p:cNvSpPr/>
            <p:nvPr/>
          </p:nvSpPr>
          <p:spPr>
            <a:xfrm>
              <a:off x="4907417" y="358584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49" name="Oval 348">
              <a:extLst>
                <a:ext uri="{FF2B5EF4-FFF2-40B4-BE49-F238E27FC236}">
                  <a16:creationId xmlns:a16="http://schemas.microsoft.com/office/drawing/2014/main" id="{E3094330-A375-436C-A468-D84B5C7EEE11}"/>
                </a:ext>
              </a:extLst>
            </p:cNvPr>
            <p:cNvSpPr/>
            <p:nvPr/>
          </p:nvSpPr>
          <p:spPr>
            <a:xfrm>
              <a:off x="5007594" y="356853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0" name="Oval 349">
              <a:extLst>
                <a:ext uri="{FF2B5EF4-FFF2-40B4-BE49-F238E27FC236}">
                  <a16:creationId xmlns:a16="http://schemas.microsoft.com/office/drawing/2014/main" id="{87CC6CD3-84F8-47C2-AC68-EFD43B56E196}"/>
                </a:ext>
              </a:extLst>
            </p:cNvPr>
            <p:cNvSpPr/>
            <p:nvPr/>
          </p:nvSpPr>
          <p:spPr>
            <a:xfrm>
              <a:off x="4694224" y="359137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1" name="Oval 350">
              <a:extLst>
                <a:ext uri="{FF2B5EF4-FFF2-40B4-BE49-F238E27FC236}">
                  <a16:creationId xmlns:a16="http://schemas.microsoft.com/office/drawing/2014/main" id="{A424E079-9B20-4E60-ABA6-4F3D9623988B}"/>
                </a:ext>
              </a:extLst>
            </p:cNvPr>
            <p:cNvSpPr/>
            <p:nvPr/>
          </p:nvSpPr>
          <p:spPr>
            <a:xfrm>
              <a:off x="4596059" y="3568534"/>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2" name="Oval 351">
              <a:extLst>
                <a:ext uri="{FF2B5EF4-FFF2-40B4-BE49-F238E27FC236}">
                  <a16:creationId xmlns:a16="http://schemas.microsoft.com/office/drawing/2014/main" id="{8922C901-BDC0-47EF-A548-44875CB11278}"/>
                </a:ext>
              </a:extLst>
            </p:cNvPr>
            <p:cNvSpPr/>
            <p:nvPr/>
          </p:nvSpPr>
          <p:spPr>
            <a:xfrm>
              <a:off x="4800925" y="364163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3" name="Oval 352">
              <a:extLst>
                <a:ext uri="{FF2B5EF4-FFF2-40B4-BE49-F238E27FC236}">
                  <a16:creationId xmlns:a16="http://schemas.microsoft.com/office/drawing/2014/main" id="{9652EC24-F176-4AAD-B331-91611803A4D0}"/>
                </a:ext>
              </a:extLst>
            </p:cNvPr>
            <p:cNvSpPr/>
            <p:nvPr/>
          </p:nvSpPr>
          <p:spPr>
            <a:xfrm>
              <a:off x="4901061" y="3764936"/>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4" name="Oval 353">
              <a:extLst>
                <a:ext uri="{FF2B5EF4-FFF2-40B4-BE49-F238E27FC236}">
                  <a16:creationId xmlns:a16="http://schemas.microsoft.com/office/drawing/2014/main" id="{BB97C76D-13CA-4482-9A3A-B4536F5E9673}"/>
                </a:ext>
              </a:extLst>
            </p:cNvPr>
            <p:cNvSpPr/>
            <p:nvPr/>
          </p:nvSpPr>
          <p:spPr>
            <a:xfrm>
              <a:off x="4789792" y="3808790"/>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5" name="Oval 354">
              <a:extLst>
                <a:ext uri="{FF2B5EF4-FFF2-40B4-BE49-F238E27FC236}">
                  <a16:creationId xmlns:a16="http://schemas.microsoft.com/office/drawing/2014/main" id="{C5DF5865-0F72-4A16-AD6B-C3AE43441EFC}"/>
                </a:ext>
              </a:extLst>
            </p:cNvPr>
            <p:cNvSpPr/>
            <p:nvPr/>
          </p:nvSpPr>
          <p:spPr>
            <a:xfrm>
              <a:off x="4689273" y="373556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cxnSp>
          <p:nvCxnSpPr>
            <p:cNvPr id="356" name="Straight Connector 355">
              <a:extLst>
                <a:ext uri="{FF2B5EF4-FFF2-40B4-BE49-F238E27FC236}">
                  <a16:creationId xmlns:a16="http://schemas.microsoft.com/office/drawing/2014/main" id="{8D301B98-A874-4AFA-AD2B-39D9C680B970}"/>
                </a:ext>
              </a:extLst>
            </p:cNvPr>
            <p:cNvCxnSpPr/>
            <p:nvPr/>
          </p:nvCxnSpPr>
          <p:spPr>
            <a:xfrm>
              <a:off x="4532731" y="3452991"/>
              <a:ext cx="567137" cy="0"/>
            </a:xfrm>
            <a:prstGeom prst="line">
              <a:avLst/>
            </a:prstGeom>
            <a:ln w="12700"/>
            <a:effectLst/>
          </p:spPr>
          <p:style>
            <a:lnRef idx="2">
              <a:schemeClr val="accent1"/>
            </a:lnRef>
            <a:fillRef idx="0">
              <a:schemeClr val="accent1"/>
            </a:fillRef>
            <a:effectRef idx="1">
              <a:schemeClr val="accent1"/>
            </a:effectRef>
            <a:fontRef idx="minor">
              <a:schemeClr val="tx1"/>
            </a:fontRef>
          </p:style>
        </p:cxnSp>
        <p:sp>
          <p:nvSpPr>
            <p:cNvPr id="357" name="Rectangle 356">
              <a:extLst>
                <a:ext uri="{FF2B5EF4-FFF2-40B4-BE49-F238E27FC236}">
                  <a16:creationId xmlns:a16="http://schemas.microsoft.com/office/drawing/2014/main" id="{8F752D83-1658-4C01-8AF8-31253C24C9FA}"/>
                </a:ext>
              </a:extLst>
            </p:cNvPr>
            <p:cNvSpPr/>
            <p:nvPr/>
          </p:nvSpPr>
          <p:spPr>
            <a:xfrm>
              <a:off x="5670549" y="3276066"/>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58" name="Rectangle 357">
              <a:extLst>
                <a:ext uri="{FF2B5EF4-FFF2-40B4-BE49-F238E27FC236}">
                  <a16:creationId xmlns:a16="http://schemas.microsoft.com/office/drawing/2014/main" id="{79D3EF33-3ED7-4946-A74A-5A492329CBA1}"/>
                </a:ext>
              </a:extLst>
            </p:cNvPr>
            <p:cNvSpPr/>
            <p:nvPr/>
          </p:nvSpPr>
          <p:spPr>
            <a:xfrm>
              <a:off x="5564536" y="351246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59" name="Rectangle 358">
              <a:extLst>
                <a:ext uri="{FF2B5EF4-FFF2-40B4-BE49-F238E27FC236}">
                  <a16:creationId xmlns:a16="http://schemas.microsoft.com/office/drawing/2014/main" id="{8611B1C1-4390-4F7F-BE31-94F2DA532109}"/>
                </a:ext>
              </a:extLst>
            </p:cNvPr>
            <p:cNvSpPr/>
            <p:nvPr/>
          </p:nvSpPr>
          <p:spPr>
            <a:xfrm>
              <a:off x="5459088" y="357416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0" name="Rectangle 359">
              <a:extLst>
                <a:ext uri="{FF2B5EF4-FFF2-40B4-BE49-F238E27FC236}">
                  <a16:creationId xmlns:a16="http://schemas.microsoft.com/office/drawing/2014/main" id="{6BD641C1-7B09-425C-A7BD-8D81DCA7A583}"/>
                </a:ext>
              </a:extLst>
            </p:cNvPr>
            <p:cNvSpPr/>
            <p:nvPr/>
          </p:nvSpPr>
          <p:spPr>
            <a:xfrm>
              <a:off x="5670549" y="352394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1" name="Rectangle 360">
              <a:extLst>
                <a:ext uri="{FF2B5EF4-FFF2-40B4-BE49-F238E27FC236}">
                  <a16:creationId xmlns:a16="http://schemas.microsoft.com/office/drawing/2014/main" id="{1916D924-EA89-433F-92E9-7A6155DE7BCD}"/>
                </a:ext>
              </a:extLst>
            </p:cNvPr>
            <p:cNvSpPr/>
            <p:nvPr/>
          </p:nvSpPr>
          <p:spPr>
            <a:xfrm>
              <a:off x="5722012" y="355757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2" name="Rectangle 361">
              <a:extLst>
                <a:ext uri="{FF2B5EF4-FFF2-40B4-BE49-F238E27FC236}">
                  <a16:creationId xmlns:a16="http://schemas.microsoft.com/office/drawing/2014/main" id="{1121B74F-15D1-4AE3-A709-69EDEDD74037}"/>
                </a:ext>
              </a:extLst>
            </p:cNvPr>
            <p:cNvSpPr/>
            <p:nvPr/>
          </p:nvSpPr>
          <p:spPr>
            <a:xfrm>
              <a:off x="5510615" y="368098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3" name="Rectangle 362">
              <a:extLst>
                <a:ext uri="{FF2B5EF4-FFF2-40B4-BE49-F238E27FC236}">
                  <a16:creationId xmlns:a16="http://schemas.microsoft.com/office/drawing/2014/main" id="{CB0A3362-D07D-4F0D-883E-9EC903BFB450}"/>
                </a:ext>
              </a:extLst>
            </p:cNvPr>
            <p:cNvSpPr/>
            <p:nvPr/>
          </p:nvSpPr>
          <p:spPr>
            <a:xfrm>
              <a:off x="5452986" y="373717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4" name="Rectangle 363">
              <a:extLst>
                <a:ext uri="{FF2B5EF4-FFF2-40B4-BE49-F238E27FC236}">
                  <a16:creationId xmlns:a16="http://schemas.microsoft.com/office/drawing/2014/main" id="{EF43C63B-4E96-4856-B0E4-CCC4435F3CB3}"/>
                </a:ext>
              </a:extLst>
            </p:cNvPr>
            <p:cNvSpPr/>
            <p:nvPr/>
          </p:nvSpPr>
          <p:spPr>
            <a:xfrm>
              <a:off x="5452986" y="382690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5" name="Rectangle 364">
              <a:extLst>
                <a:ext uri="{FF2B5EF4-FFF2-40B4-BE49-F238E27FC236}">
                  <a16:creationId xmlns:a16="http://schemas.microsoft.com/office/drawing/2014/main" id="{A68228CA-136C-407C-912C-C0EEF395704B}"/>
                </a:ext>
              </a:extLst>
            </p:cNvPr>
            <p:cNvSpPr/>
            <p:nvPr/>
          </p:nvSpPr>
          <p:spPr>
            <a:xfrm>
              <a:off x="5886900" y="384954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6" name="Rectangle 365">
              <a:extLst>
                <a:ext uri="{FF2B5EF4-FFF2-40B4-BE49-F238E27FC236}">
                  <a16:creationId xmlns:a16="http://schemas.microsoft.com/office/drawing/2014/main" id="{6FD6F117-F814-4352-B456-2E9F6464A0CE}"/>
                </a:ext>
              </a:extLst>
            </p:cNvPr>
            <p:cNvSpPr/>
            <p:nvPr/>
          </p:nvSpPr>
          <p:spPr>
            <a:xfrm>
              <a:off x="5564536" y="364163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7" name="Rectangle 366">
              <a:extLst>
                <a:ext uri="{FF2B5EF4-FFF2-40B4-BE49-F238E27FC236}">
                  <a16:creationId xmlns:a16="http://schemas.microsoft.com/office/drawing/2014/main" id="{B4271E6D-3C7E-451B-A7D0-876005CE9AAB}"/>
                </a:ext>
              </a:extLst>
            </p:cNvPr>
            <p:cNvSpPr/>
            <p:nvPr/>
          </p:nvSpPr>
          <p:spPr>
            <a:xfrm>
              <a:off x="5667471" y="3653017"/>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8" name="Rectangle 367">
              <a:extLst>
                <a:ext uri="{FF2B5EF4-FFF2-40B4-BE49-F238E27FC236}">
                  <a16:creationId xmlns:a16="http://schemas.microsoft.com/office/drawing/2014/main" id="{B170C9FE-DEAF-4527-B1F6-40B2FEE23A28}"/>
                </a:ext>
              </a:extLst>
            </p:cNvPr>
            <p:cNvSpPr/>
            <p:nvPr/>
          </p:nvSpPr>
          <p:spPr>
            <a:xfrm>
              <a:off x="5761058" y="364163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69" name="Rectangle 368">
              <a:extLst>
                <a:ext uri="{FF2B5EF4-FFF2-40B4-BE49-F238E27FC236}">
                  <a16:creationId xmlns:a16="http://schemas.microsoft.com/office/drawing/2014/main" id="{0683F148-5182-4F6A-AC04-C13BFD294284}"/>
                </a:ext>
              </a:extLst>
            </p:cNvPr>
            <p:cNvSpPr/>
            <p:nvPr/>
          </p:nvSpPr>
          <p:spPr>
            <a:xfrm>
              <a:off x="5875320" y="3625836"/>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0" name="Rectangle 369">
              <a:extLst>
                <a:ext uri="{FF2B5EF4-FFF2-40B4-BE49-F238E27FC236}">
                  <a16:creationId xmlns:a16="http://schemas.microsoft.com/office/drawing/2014/main" id="{CB80CAC0-5005-4F93-8F36-C187D94A6A39}"/>
                </a:ext>
              </a:extLst>
            </p:cNvPr>
            <p:cNvSpPr/>
            <p:nvPr/>
          </p:nvSpPr>
          <p:spPr>
            <a:xfrm>
              <a:off x="5823939" y="3664250"/>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1" name="Rectangle 370">
              <a:extLst>
                <a:ext uri="{FF2B5EF4-FFF2-40B4-BE49-F238E27FC236}">
                  <a16:creationId xmlns:a16="http://schemas.microsoft.com/office/drawing/2014/main" id="{6CC52321-E9F3-4BD1-986C-9E67299A150A}"/>
                </a:ext>
              </a:extLst>
            </p:cNvPr>
            <p:cNvSpPr/>
            <p:nvPr/>
          </p:nvSpPr>
          <p:spPr>
            <a:xfrm>
              <a:off x="5727679" y="3690253"/>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2" name="Rectangle 371">
              <a:extLst>
                <a:ext uri="{FF2B5EF4-FFF2-40B4-BE49-F238E27FC236}">
                  <a16:creationId xmlns:a16="http://schemas.microsoft.com/office/drawing/2014/main" id="{2F928707-781B-4B8E-A3E6-C2FF2F82DCD1}"/>
                </a:ext>
              </a:extLst>
            </p:cNvPr>
            <p:cNvSpPr/>
            <p:nvPr/>
          </p:nvSpPr>
          <p:spPr>
            <a:xfrm>
              <a:off x="5617918" y="373265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3" name="Rectangle 372">
              <a:extLst>
                <a:ext uri="{FF2B5EF4-FFF2-40B4-BE49-F238E27FC236}">
                  <a16:creationId xmlns:a16="http://schemas.microsoft.com/office/drawing/2014/main" id="{B4B5A8C3-2BF0-4B53-BE39-56F330577939}"/>
                </a:ext>
              </a:extLst>
            </p:cNvPr>
            <p:cNvSpPr/>
            <p:nvPr/>
          </p:nvSpPr>
          <p:spPr>
            <a:xfrm>
              <a:off x="5775230" y="373097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4" name="Rectangle 373">
              <a:extLst>
                <a:ext uri="{FF2B5EF4-FFF2-40B4-BE49-F238E27FC236}">
                  <a16:creationId xmlns:a16="http://schemas.microsoft.com/office/drawing/2014/main" id="{E1DB10D5-6C92-4FB3-BA48-B3CCF6674386}"/>
                </a:ext>
              </a:extLst>
            </p:cNvPr>
            <p:cNvSpPr/>
            <p:nvPr/>
          </p:nvSpPr>
          <p:spPr>
            <a:xfrm>
              <a:off x="5879322" y="3719033"/>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5" name="Rectangle 374">
              <a:extLst>
                <a:ext uri="{FF2B5EF4-FFF2-40B4-BE49-F238E27FC236}">
                  <a16:creationId xmlns:a16="http://schemas.microsoft.com/office/drawing/2014/main" id="{0638488B-AB1D-4810-9DE2-AFA2842705F6}"/>
                </a:ext>
              </a:extLst>
            </p:cNvPr>
            <p:cNvSpPr/>
            <p:nvPr/>
          </p:nvSpPr>
          <p:spPr>
            <a:xfrm>
              <a:off x="5568440" y="375166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6" name="Rectangle 375">
              <a:extLst>
                <a:ext uri="{FF2B5EF4-FFF2-40B4-BE49-F238E27FC236}">
                  <a16:creationId xmlns:a16="http://schemas.microsoft.com/office/drawing/2014/main" id="{8E152595-3AD3-42F4-8075-B65D3B135F08}"/>
                </a:ext>
              </a:extLst>
            </p:cNvPr>
            <p:cNvSpPr/>
            <p:nvPr/>
          </p:nvSpPr>
          <p:spPr>
            <a:xfrm>
              <a:off x="5677524" y="3759784"/>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7" name="Rectangle 376">
              <a:extLst>
                <a:ext uri="{FF2B5EF4-FFF2-40B4-BE49-F238E27FC236}">
                  <a16:creationId xmlns:a16="http://schemas.microsoft.com/office/drawing/2014/main" id="{06203EA4-56E9-46AB-A548-0B8B12938EC7}"/>
                </a:ext>
              </a:extLst>
            </p:cNvPr>
            <p:cNvSpPr/>
            <p:nvPr/>
          </p:nvSpPr>
          <p:spPr>
            <a:xfrm>
              <a:off x="5613318" y="379090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8" name="Rectangle 377">
              <a:extLst>
                <a:ext uri="{FF2B5EF4-FFF2-40B4-BE49-F238E27FC236}">
                  <a16:creationId xmlns:a16="http://schemas.microsoft.com/office/drawing/2014/main" id="{E9585014-0055-4DA4-B574-B46F8F1C2BCD}"/>
                </a:ext>
              </a:extLst>
            </p:cNvPr>
            <p:cNvSpPr/>
            <p:nvPr/>
          </p:nvSpPr>
          <p:spPr>
            <a:xfrm>
              <a:off x="5717247" y="3804662"/>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79" name="Rectangle 378">
              <a:extLst>
                <a:ext uri="{FF2B5EF4-FFF2-40B4-BE49-F238E27FC236}">
                  <a16:creationId xmlns:a16="http://schemas.microsoft.com/office/drawing/2014/main" id="{AC6881BB-BE87-4F5F-8784-965E340D7281}"/>
                </a:ext>
              </a:extLst>
            </p:cNvPr>
            <p:cNvSpPr/>
            <p:nvPr/>
          </p:nvSpPr>
          <p:spPr>
            <a:xfrm>
              <a:off x="5772557" y="387355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80" name="Rectangle 379">
              <a:extLst>
                <a:ext uri="{FF2B5EF4-FFF2-40B4-BE49-F238E27FC236}">
                  <a16:creationId xmlns:a16="http://schemas.microsoft.com/office/drawing/2014/main" id="{EFF68DC4-A7A7-48ED-8971-3AEE8F402963}"/>
                </a:ext>
              </a:extLst>
            </p:cNvPr>
            <p:cNvSpPr/>
            <p:nvPr/>
          </p:nvSpPr>
          <p:spPr>
            <a:xfrm>
              <a:off x="5667471" y="3904714"/>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381" name="Rectangle 380">
              <a:extLst>
                <a:ext uri="{FF2B5EF4-FFF2-40B4-BE49-F238E27FC236}">
                  <a16:creationId xmlns:a16="http://schemas.microsoft.com/office/drawing/2014/main" id="{092A6501-B5B1-46F8-B6E3-21AEC7B7B27C}"/>
                </a:ext>
              </a:extLst>
            </p:cNvPr>
            <p:cNvSpPr/>
            <p:nvPr/>
          </p:nvSpPr>
          <p:spPr>
            <a:xfrm>
              <a:off x="5565724" y="3857179"/>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cxnSp>
          <p:nvCxnSpPr>
            <p:cNvPr id="382" name="Straight Connector 381">
              <a:extLst>
                <a:ext uri="{FF2B5EF4-FFF2-40B4-BE49-F238E27FC236}">
                  <a16:creationId xmlns:a16="http://schemas.microsoft.com/office/drawing/2014/main" id="{A824F8D8-95C2-4098-B842-62374597064D}"/>
                </a:ext>
              </a:extLst>
            </p:cNvPr>
            <p:cNvCxnSpPr>
              <a:cxnSpLocks/>
            </p:cNvCxnSpPr>
            <p:nvPr/>
          </p:nvCxnSpPr>
          <p:spPr>
            <a:xfrm>
              <a:off x="5414252" y="3768531"/>
              <a:ext cx="605081" cy="0"/>
            </a:xfrm>
            <a:prstGeom prst="line">
              <a:avLst/>
            </a:prstGeom>
            <a:ln w="12700"/>
            <a:effectLst/>
          </p:spPr>
          <p:style>
            <a:lnRef idx="2">
              <a:schemeClr val="accent1"/>
            </a:lnRef>
            <a:fillRef idx="0">
              <a:schemeClr val="accent1"/>
            </a:fillRef>
            <a:effectRef idx="1">
              <a:schemeClr val="accent1"/>
            </a:effectRef>
            <a:fontRef idx="minor">
              <a:schemeClr val="tx1"/>
            </a:fontRef>
          </p:style>
        </p:cxnSp>
        <p:sp>
          <p:nvSpPr>
            <p:cNvPr id="383" name="TextBox 382">
              <a:extLst>
                <a:ext uri="{FF2B5EF4-FFF2-40B4-BE49-F238E27FC236}">
                  <a16:creationId xmlns:a16="http://schemas.microsoft.com/office/drawing/2014/main" id="{E15FB5AF-BE6C-4F28-B836-664407BA5987}"/>
                </a:ext>
              </a:extLst>
            </p:cNvPr>
            <p:cNvSpPr txBox="1"/>
            <p:nvPr/>
          </p:nvSpPr>
          <p:spPr>
            <a:xfrm>
              <a:off x="6357493" y="2217578"/>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200</a:t>
              </a:r>
            </a:p>
          </p:txBody>
        </p:sp>
        <p:sp>
          <p:nvSpPr>
            <p:cNvPr id="384" name="TextBox 383">
              <a:extLst>
                <a:ext uri="{FF2B5EF4-FFF2-40B4-BE49-F238E27FC236}">
                  <a16:creationId xmlns:a16="http://schemas.microsoft.com/office/drawing/2014/main" id="{51AE8229-37FD-42D7-B0E6-B81171ED9044}"/>
                </a:ext>
              </a:extLst>
            </p:cNvPr>
            <p:cNvSpPr txBox="1"/>
            <p:nvPr/>
          </p:nvSpPr>
          <p:spPr>
            <a:xfrm>
              <a:off x="6357494" y="2673116"/>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150</a:t>
              </a:r>
            </a:p>
          </p:txBody>
        </p:sp>
        <p:sp>
          <p:nvSpPr>
            <p:cNvPr id="385" name="TextBox 384">
              <a:extLst>
                <a:ext uri="{FF2B5EF4-FFF2-40B4-BE49-F238E27FC236}">
                  <a16:creationId xmlns:a16="http://schemas.microsoft.com/office/drawing/2014/main" id="{E2274821-F66B-448A-97EE-EED9CE87C118}"/>
                </a:ext>
              </a:extLst>
            </p:cNvPr>
            <p:cNvSpPr txBox="1"/>
            <p:nvPr/>
          </p:nvSpPr>
          <p:spPr>
            <a:xfrm>
              <a:off x="6365760" y="3529689"/>
              <a:ext cx="375441" cy="246221"/>
            </a:xfrm>
            <a:prstGeom prst="rect">
              <a:avLst/>
            </a:prstGeom>
            <a:noFill/>
          </p:spPr>
          <p:txBody>
            <a:bodyPr wrap="square" rtlCol="0">
              <a:spAutoFit/>
            </a:bodyPr>
            <a:lstStyle/>
            <a:p>
              <a:pPr algn="r" fontAlgn="base">
                <a:spcBef>
                  <a:spcPct val="0"/>
                </a:spcBef>
                <a:spcAft>
                  <a:spcPct val="0"/>
                </a:spcAft>
              </a:pPr>
              <a:r>
                <a:rPr lang="en-US" sz="1000">
                  <a:solidFill>
                    <a:prstClr val="black"/>
                  </a:solidFill>
                </a:rPr>
                <a:t>50</a:t>
              </a:r>
            </a:p>
          </p:txBody>
        </p:sp>
        <p:sp>
          <p:nvSpPr>
            <p:cNvPr id="386" name="TextBox 385">
              <a:extLst>
                <a:ext uri="{FF2B5EF4-FFF2-40B4-BE49-F238E27FC236}">
                  <a16:creationId xmlns:a16="http://schemas.microsoft.com/office/drawing/2014/main" id="{5BEF1314-4AB1-43C4-8DAE-86E6741BD13E}"/>
                </a:ext>
              </a:extLst>
            </p:cNvPr>
            <p:cNvSpPr txBox="1"/>
            <p:nvPr/>
          </p:nvSpPr>
          <p:spPr>
            <a:xfrm>
              <a:off x="6496489" y="3985693"/>
              <a:ext cx="255198"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0</a:t>
              </a:r>
            </a:p>
          </p:txBody>
        </p:sp>
        <p:sp>
          <p:nvSpPr>
            <p:cNvPr id="387" name="TextBox 386">
              <a:extLst>
                <a:ext uri="{FF2B5EF4-FFF2-40B4-BE49-F238E27FC236}">
                  <a16:creationId xmlns:a16="http://schemas.microsoft.com/office/drawing/2014/main" id="{419CEBAD-3015-427C-968B-2B9782AC47C8}"/>
                </a:ext>
              </a:extLst>
            </p:cNvPr>
            <p:cNvSpPr txBox="1"/>
            <p:nvPr/>
          </p:nvSpPr>
          <p:spPr>
            <a:xfrm>
              <a:off x="6750650" y="4190300"/>
              <a:ext cx="934872"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Steroid naïve</a:t>
              </a:r>
            </a:p>
          </p:txBody>
        </p:sp>
        <p:sp>
          <p:nvSpPr>
            <p:cNvPr id="388" name="TextBox 387">
              <a:extLst>
                <a:ext uri="{FF2B5EF4-FFF2-40B4-BE49-F238E27FC236}">
                  <a16:creationId xmlns:a16="http://schemas.microsoft.com/office/drawing/2014/main" id="{49F1FF02-86EE-4EB4-AFAF-4331BB0FBC9F}"/>
                </a:ext>
              </a:extLst>
            </p:cNvPr>
            <p:cNvSpPr txBox="1"/>
            <p:nvPr/>
          </p:nvSpPr>
          <p:spPr>
            <a:xfrm>
              <a:off x="6995906" y="4388180"/>
              <a:ext cx="1366080" cy="246221"/>
            </a:xfrm>
            <a:prstGeom prst="rect">
              <a:avLst/>
            </a:prstGeom>
            <a:noFill/>
          </p:spPr>
          <p:txBody>
            <a:bodyPr wrap="none" rtlCol="0">
              <a:spAutoFit/>
            </a:bodyPr>
            <a:lstStyle/>
            <a:p>
              <a:pPr algn="ctr" fontAlgn="base">
                <a:spcBef>
                  <a:spcPct val="0"/>
                </a:spcBef>
                <a:spcAft>
                  <a:spcPct val="0"/>
                </a:spcAft>
              </a:pPr>
              <a:r>
                <a:rPr lang="en-US" sz="1000" b="1">
                  <a:solidFill>
                    <a:prstClr val="black"/>
                  </a:solidFill>
                </a:rPr>
                <a:t>Postbronchodilator</a:t>
              </a:r>
            </a:p>
          </p:txBody>
        </p:sp>
        <p:sp>
          <p:nvSpPr>
            <p:cNvPr id="389" name="TextBox 388">
              <a:extLst>
                <a:ext uri="{FF2B5EF4-FFF2-40B4-BE49-F238E27FC236}">
                  <a16:creationId xmlns:a16="http://schemas.microsoft.com/office/drawing/2014/main" id="{08588E6A-D7B2-4585-A9DB-3391CC08818F}"/>
                </a:ext>
              </a:extLst>
            </p:cNvPr>
            <p:cNvSpPr txBox="1"/>
            <p:nvPr/>
          </p:nvSpPr>
          <p:spPr>
            <a:xfrm rot="16200000">
              <a:off x="5955824" y="3091258"/>
              <a:ext cx="883575" cy="246221"/>
            </a:xfrm>
            <a:prstGeom prst="rect">
              <a:avLst/>
            </a:prstGeom>
            <a:noFill/>
          </p:spPr>
          <p:txBody>
            <a:bodyPr wrap="none" rtlCol="0">
              <a:spAutoFit/>
            </a:bodyPr>
            <a:lstStyle/>
            <a:p>
              <a:pPr algn="ctr" fontAlgn="base">
                <a:spcBef>
                  <a:spcPct val="0"/>
                </a:spcBef>
                <a:spcAft>
                  <a:spcPct val="0"/>
                </a:spcAft>
              </a:pPr>
              <a:r>
                <a:rPr lang="en-US" sz="1000" b="1" err="1">
                  <a:solidFill>
                    <a:prstClr val="black"/>
                  </a:solidFill>
                </a:rPr>
                <a:t>FeNO</a:t>
              </a:r>
              <a:r>
                <a:rPr lang="en-US" sz="1000" b="1">
                  <a:solidFill>
                    <a:prstClr val="black"/>
                  </a:solidFill>
                </a:rPr>
                <a:t> (ppb)</a:t>
              </a:r>
            </a:p>
          </p:txBody>
        </p:sp>
        <p:cxnSp>
          <p:nvCxnSpPr>
            <p:cNvPr id="390" name="Straight Connector 389">
              <a:extLst>
                <a:ext uri="{FF2B5EF4-FFF2-40B4-BE49-F238E27FC236}">
                  <a16:creationId xmlns:a16="http://schemas.microsoft.com/office/drawing/2014/main" id="{A4AA7208-CB52-47E1-9DC1-77CAC94925BB}"/>
                </a:ext>
              </a:extLst>
            </p:cNvPr>
            <p:cNvCxnSpPr>
              <a:cxnSpLocks/>
            </p:cNvCxnSpPr>
            <p:nvPr/>
          </p:nvCxnSpPr>
          <p:spPr>
            <a:xfrm>
              <a:off x="6773830" y="2329458"/>
              <a:ext cx="0" cy="177551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id="{8AC9D5F7-95D3-44B9-919B-AAC9A87CFE23}"/>
                </a:ext>
              </a:extLst>
            </p:cNvPr>
            <p:cNvCxnSpPr>
              <a:cxnSpLocks/>
            </p:cNvCxnSpPr>
            <p:nvPr/>
          </p:nvCxnSpPr>
          <p:spPr>
            <a:xfrm>
              <a:off x="6756107" y="4098920"/>
              <a:ext cx="176656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9C0BD62D-8FB8-46D0-9E45-507E82F928A1}"/>
                </a:ext>
              </a:extLst>
            </p:cNvPr>
            <p:cNvCxnSpPr/>
            <p:nvPr/>
          </p:nvCxnSpPr>
          <p:spPr>
            <a:xfrm>
              <a:off x="6708412" y="2335009"/>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0F27A52F-0443-4934-B09E-4ABE33C387E5}"/>
                </a:ext>
              </a:extLst>
            </p:cNvPr>
            <p:cNvCxnSpPr/>
            <p:nvPr/>
          </p:nvCxnSpPr>
          <p:spPr>
            <a:xfrm>
              <a:off x="6708412" y="2784893"/>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D05E5C89-A312-4111-95FA-167565B7E4B5}"/>
                </a:ext>
              </a:extLst>
            </p:cNvPr>
            <p:cNvCxnSpPr/>
            <p:nvPr/>
          </p:nvCxnSpPr>
          <p:spPr>
            <a:xfrm>
              <a:off x="6708412" y="3664832"/>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7CFB3D5D-798F-410A-AC93-9CB483D3AE25}"/>
                </a:ext>
              </a:extLst>
            </p:cNvPr>
            <p:cNvCxnSpPr/>
            <p:nvPr/>
          </p:nvCxnSpPr>
          <p:spPr>
            <a:xfrm>
              <a:off x="6708412" y="4098920"/>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EE5660BD-3D47-470B-BC83-F9DE2F79FBCF}"/>
                </a:ext>
              </a:extLst>
            </p:cNvPr>
            <p:cNvCxnSpPr>
              <a:cxnSpLocks/>
            </p:cNvCxnSpPr>
            <p:nvPr/>
          </p:nvCxnSpPr>
          <p:spPr>
            <a:xfrm rot="16200000">
              <a:off x="7174643" y="4125898"/>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63BBBAE9-0142-420B-AA44-39BF06DAB600}"/>
                </a:ext>
              </a:extLst>
            </p:cNvPr>
            <p:cNvCxnSpPr>
              <a:cxnSpLocks/>
            </p:cNvCxnSpPr>
            <p:nvPr/>
          </p:nvCxnSpPr>
          <p:spPr>
            <a:xfrm rot="16200000">
              <a:off x="8066023" y="4131726"/>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8" name="Oval 397">
              <a:extLst>
                <a:ext uri="{FF2B5EF4-FFF2-40B4-BE49-F238E27FC236}">
                  <a16:creationId xmlns:a16="http://schemas.microsoft.com/office/drawing/2014/main" id="{A0E19B7F-FAEC-4ACF-8CDA-BC924434AF0E}"/>
                </a:ext>
              </a:extLst>
            </p:cNvPr>
            <p:cNvSpPr/>
            <p:nvPr/>
          </p:nvSpPr>
          <p:spPr>
            <a:xfrm>
              <a:off x="7177595" y="257604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99" name="TextBox 398">
              <a:extLst>
                <a:ext uri="{FF2B5EF4-FFF2-40B4-BE49-F238E27FC236}">
                  <a16:creationId xmlns:a16="http://schemas.microsoft.com/office/drawing/2014/main" id="{9E9C7CBF-68B9-416C-B5B9-FC6EAE09CEC7}"/>
                </a:ext>
              </a:extLst>
            </p:cNvPr>
            <p:cNvSpPr txBox="1"/>
            <p:nvPr/>
          </p:nvSpPr>
          <p:spPr>
            <a:xfrm>
              <a:off x="7676620" y="4196796"/>
              <a:ext cx="829074" cy="246221"/>
            </a:xfrm>
            <a:prstGeom prst="rect">
              <a:avLst/>
            </a:prstGeom>
            <a:noFill/>
          </p:spPr>
          <p:txBody>
            <a:bodyPr wrap="none" rtlCol="0">
              <a:spAutoFit/>
            </a:bodyPr>
            <a:lstStyle/>
            <a:p>
              <a:pPr algn="ctr" fontAlgn="base">
                <a:spcBef>
                  <a:spcPct val="0"/>
                </a:spcBef>
                <a:spcAft>
                  <a:spcPct val="0"/>
                </a:spcAft>
              </a:pPr>
              <a:r>
                <a:rPr lang="en-US" sz="1000">
                  <a:solidFill>
                    <a:prstClr val="black"/>
                  </a:solidFill>
                </a:rPr>
                <a:t>ICS treated</a:t>
              </a:r>
            </a:p>
          </p:txBody>
        </p:sp>
        <p:cxnSp>
          <p:nvCxnSpPr>
            <p:cNvPr id="400" name="Straight Connector 399">
              <a:extLst>
                <a:ext uri="{FF2B5EF4-FFF2-40B4-BE49-F238E27FC236}">
                  <a16:creationId xmlns:a16="http://schemas.microsoft.com/office/drawing/2014/main" id="{1685FC99-8F2B-43CE-836B-97CED3E67C2C}"/>
                </a:ext>
              </a:extLst>
            </p:cNvPr>
            <p:cNvCxnSpPr>
              <a:cxnSpLocks/>
            </p:cNvCxnSpPr>
            <p:nvPr/>
          </p:nvCxnSpPr>
          <p:spPr>
            <a:xfrm flipV="1">
              <a:off x="7192334" y="2351284"/>
              <a:ext cx="909605" cy="0"/>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401" name="Oval 400">
              <a:extLst>
                <a:ext uri="{FF2B5EF4-FFF2-40B4-BE49-F238E27FC236}">
                  <a16:creationId xmlns:a16="http://schemas.microsoft.com/office/drawing/2014/main" id="{C0DF0C20-CBF8-476C-A7B5-2AFC4EAB9596}"/>
                </a:ext>
              </a:extLst>
            </p:cNvPr>
            <p:cNvSpPr/>
            <p:nvPr/>
          </p:nvSpPr>
          <p:spPr>
            <a:xfrm>
              <a:off x="7063485" y="267921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02" name="Rectangle 401">
              <a:extLst>
                <a:ext uri="{FF2B5EF4-FFF2-40B4-BE49-F238E27FC236}">
                  <a16:creationId xmlns:a16="http://schemas.microsoft.com/office/drawing/2014/main" id="{6341BF01-2FAB-420A-B945-377D67C73391}"/>
                </a:ext>
              </a:extLst>
            </p:cNvPr>
            <p:cNvSpPr/>
            <p:nvPr/>
          </p:nvSpPr>
          <p:spPr>
            <a:xfrm>
              <a:off x="8064551" y="3487724"/>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03" name="Rectangle 402">
              <a:extLst>
                <a:ext uri="{FF2B5EF4-FFF2-40B4-BE49-F238E27FC236}">
                  <a16:creationId xmlns:a16="http://schemas.microsoft.com/office/drawing/2014/main" id="{39C604F1-EFDF-42E1-88F7-B369DEE261E6}"/>
                </a:ext>
              </a:extLst>
            </p:cNvPr>
            <p:cNvSpPr/>
            <p:nvPr/>
          </p:nvSpPr>
          <p:spPr>
            <a:xfrm>
              <a:off x="7846373" y="374186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04" name="Rectangle 403">
              <a:extLst>
                <a:ext uri="{FF2B5EF4-FFF2-40B4-BE49-F238E27FC236}">
                  <a16:creationId xmlns:a16="http://schemas.microsoft.com/office/drawing/2014/main" id="{18F35C56-957C-42CC-9838-EBF2880C90F1}"/>
                </a:ext>
              </a:extLst>
            </p:cNvPr>
            <p:cNvSpPr/>
            <p:nvPr/>
          </p:nvSpPr>
          <p:spPr>
            <a:xfrm>
              <a:off x="7840123" y="365639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05" name="Rectangle 404">
              <a:extLst>
                <a:ext uri="{FF2B5EF4-FFF2-40B4-BE49-F238E27FC236}">
                  <a16:creationId xmlns:a16="http://schemas.microsoft.com/office/drawing/2014/main" id="{0EB5A3C3-4447-4933-80A1-9A56A33E9246}"/>
                </a:ext>
              </a:extLst>
            </p:cNvPr>
            <p:cNvSpPr/>
            <p:nvPr/>
          </p:nvSpPr>
          <p:spPr>
            <a:xfrm>
              <a:off x="7955876" y="3693098"/>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06" name="TextBox 405">
              <a:extLst>
                <a:ext uri="{FF2B5EF4-FFF2-40B4-BE49-F238E27FC236}">
                  <a16:creationId xmlns:a16="http://schemas.microsoft.com/office/drawing/2014/main" id="{5F81CD22-0EEF-4FCE-9464-A545937BB2E9}"/>
                </a:ext>
              </a:extLst>
            </p:cNvPr>
            <p:cNvSpPr txBox="1"/>
            <p:nvPr/>
          </p:nvSpPr>
          <p:spPr>
            <a:xfrm>
              <a:off x="6359726" y="3087340"/>
              <a:ext cx="396262" cy="246221"/>
            </a:xfrm>
            <a:prstGeom prst="rect">
              <a:avLst/>
            </a:prstGeom>
            <a:noFill/>
          </p:spPr>
          <p:txBody>
            <a:bodyPr wrap="none" rtlCol="0">
              <a:spAutoFit/>
            </a:bodyPr>
            <a:lstStyle/>
            <a:p>
              <a:pPr algn="r" fontAlgn="base">
                <a:spcBef>
                  <a:spcPct val="0"/>
                </a:spcBef>
                <a:spcAft>
                  <a:spcPct val="0"/>
                </a:spcAft>
              </a:pPr>
              <a:r>
                <a:rPr lang="en-US" sz="1000">
                  <a:solidFill>
                    <a:prstClr val="black"/>
                  </a:solidFill>
                </a:rPr>
                <a:t>100</a:t>
              </a:r>
            </a:p>
          </p:txBody>
        </p:sp>
        <p:cxnSp>
          <p:nvCxnSpPr>
            <p:cNvPr id="407" name="Straight Connector 406">
              <a:extLst>
                <a:ext uri="{FF2B5EF4-FFF2-40B4-BE49-F238E27FC236}">
                  <a16:creationId xmlns:a16="http://schemas.microsoft.com/office/drawing/2014/main" id="{3E890A5A-81FC-4089-BEC9-AC43D6655F11}"/>
                </a:ext>
              </a:extLst>
            </p:cNvPr>
            <p:cNvCxnSpPr/>
            <p:nvPr/>
          </p:nvCxnSpPr>
          <p:spPr>
            <a:xfrm>
              <a:off x="6710642" y="3224755"/>
              <a:ext cx="6561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8" name="Oval 407">
              <a:extLst>
                <a:ext uri="{FF2B5EF4-FFF2-40B4-BE49-F238E27FC236}">
                  <a16:creationId xmlns:a16="http://schemas.microsoft.com/office/drawing/2014/main" id="{A18466C4-AFB2-47F1-86DB-84B5E9EBCB55}"/>
                </a:ext>
              </a:extLst>
            </p:cNvPr>
            <p:cNvSpPr/>
            <p:nvPr/>
          </p:nvSpPr>
          <p:spPr>
            <a:xfrm>
              <a:off x="7177594" y="278489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09" name="Oval 408">
              <a:extLst>
                <a:ext uri="{FF2B5EF4-FFF2-40B4-BE49-F238E27FC236}">
                  <a16:creationId xmlns:a16="http://schemas.microsoft.com/office/drawing/2014/main" id="{0D7EC22A-436A-40E5-AB5D-3FCA335764F0}"/>
                </a:ext>
              </a:extLst>
            </p:cNvPr>
            <p:cNvSpPr/>
            <p:nvPr/>
          </p:nvSpPr>
          <p:spPr>
            <a:xfrm>
              <a:off x="7169720" y="300787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0" name="Oval 409">
              <a:extLst>
                <a:ext uri="{FF2B5EF4-FFF2-40B4-BE49-F238E27FC236}">
                  <a16:creationId xmlns:a16="http://schemas.microsoft.com/office/drawing/2014/main" id="{3367AC77-C20F-48DC-8084-A425DEEA2E93}"/>
                </a:ext>
              </a:extLst>
            </p:cNvPr>
            <p:cNvSpPr/>
            <p:nvPr/>
          </p:nvSpPr>
          <p:spPr>
            <a:xfrm>
              <a:off x="7289998" y="290894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1" name="Oval 410">
              <a:extLst>
                <a:ext uri="{FF2B5EF4-FFF2-40B4-BE49-F238E27FC236}">
                  <a16:creationId xmlns:a16="http://schemas.microsoft.com/office/drawing/2014/main" id="{9948FFAF-C2E1-40CA-91FA-06BC744CC7CC}"/>
                </a:ext>
              </a:extLst>
            </p:cNvPr>
            <p:cNvSpPr/>
            <p:nvPr/>
          </p:nvSpPr>
          <p:spPr>
            <a:xfrm>
              <a:off x="7071839" y="315128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2" name="Oval 411">
              <a:extLst>
                <a:ext uri="{FF2B5EF4-FFF2-40B4-BE49-F238E27FC236}">
                  <a16:creationId xmlns:a16="http://schemas.microsoft.com/office/drawing/2014/main" id="{71484A1E-7C34-45D2-A5EF-D76858675108}"/>
                </a:ext>
              </a:extLst>
            </p:cNvPr>
            <p:cNvSpPr/>
            <p:nvPr/>
          </p:nvSpPr>
          <p:spPr>
            <a:xfrm>
              <a:off x="7180357" y="315801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3" name="Oval 412">
              <a:extLst>
                <a:ext uri="{FF2B5EF4-FFF2-40B4-BE49-F238E27FC236}">
                  <a16:creationId xmlns:a16="http://schemas.microsoft.com/office/drawing/2014/main" id="{EDA89550-A3F5-4EA0-9183-63FACC5CCFA4}"/>
                </a:ext>
              </a:extLst>
            </p:cNvPr>
            <p:cNvSpPr/>
            <p:nvPr/>
          </p:nvSpPr>
          <p:spPr>
            <a:xfrm>
              <a:off x="7288305" y="310596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4" name="Oval 413">
              <a:extLst>
                <a:ext uri="{FF2B5EF4-FFF2-40B4-BE49-F238E27FC236}">
                  <a16:creationId xmlns:a16="http://schemas.microsoft.com/office/drawing/2014/main" id="{97BBEB90-3721-4B25-B7B3-88D771D0B0B2}"/>
                </a:ext>
              </a:extLst>
            </p:cNvPr>
            <p:cNvSpPr/>
            <p:nvPr/>
          </p:nvSpPr>
          <p:spPr>
            <a:xfrm>
              <a:off x="7378837" y="321623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5" name="Oval 414">
              <a:extLst>
                <a:ext uri="{FF2B5EF4-FFF2-40B4-BE49-F238E27FC236}">
                  <a16:creationId xmlns:a16="http://schemas.microsoft.com/office/drawing/2014/main" id="{ACB50E3C-BCF3-44B5-AD3C-774870EBF43A}"/>
                </a:ext>
              </a:extLst>
            </p:cNvPr>
            <p:cNvSpPr/>
            <p:nvPr/>
          </p:nvSpPr>
          <p:spPr>
            <a:xfrm>
              <a:off x="6966870" y="333499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6" name="Oval 415">
              <a:extLst>
                <a:ext uri="{FF2B5EF4-FFF2-40B4-BE49-F238E27FC236}">
                  <a16:creationId xmlns:a16="http://schemas.microsoft.com/office/drawing/2014/main" id="{BF8C3763-6F71-4DAE-9D20-D502CD50E036}"/>
                </a:ext>
              </a:extLst>
            </p:cNvPr>
            <p:cNvSpPr/>
            <p:nvPr/>
          </p:nvSpPr>
          <p:spPr>
            <a:xfrm>
              <a:off x="7071839" y="328202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7" name="Oval 416">
              <a:extLst>
                <a:ext uri="{FF2B5EF4-FFF2-40B4-BE49-F238E27FC236}">
                  <a16:creationId xmlns:a16="http://schemas.microsoft.com/office/drawing/2014/main" id="{6491A202-FF33-4354-AF80-E6D9507A1781}"/>
                </a:ext>
              </a:extLst>
            </p:cNvPr>
            <p:cNvSpPr/>
            <p:nvPr/>
          </p:nvSpPr>
          <p:spPr>
            <a:xfrm>
              <a:off x="7177593" y="3288466"/>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8" name="Oval 417">
              <a:extLst>
                <a:ext uri="{FF2B5EF4-FFF2-40B4-BE49-F238E27FC236}">
                  <a16:creationId xmlns:a16="http://schemas.microsoft.com/office/drawing/2014/main" id="{F288F27E-E759-450F-AEE2-4DC1F086AB54}"/>
                </a:ext>
              </a:extLst>
            </p:cNvPr>
            <p:cNvSpPr/>
            <p:nvPr/>
          </p:nvSpPr>
          <p:spPr>
            <a:xfrm>
              <a:off x="7287702" y="3282021"/>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19" name="Oval 418">
              <a:extLst>
                <a:ext uri="{FF2B5EF4-FFF2-40B4-BE49-F238E27FC236}">
                  <a16:creationId xmlns:a16="http://schemas.microsoft.com/office/drawing/2014/main" id="{FD8B5C59-4F5F-4CBA-964E-A24FAAC1D4A8}"/>
                </a:ext>
              </a:extLst>
            </p:cNvPr>
            <p:cNvSpPr/>
            <p:nvPr/>
          </p:nvSpPr>
          <p:spPr>
            <a:xfrm>
              <a:off x="7393010" y="332192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0" name="Oval 419">
              <a:extLst>
                <a:ext uri="{FF2B5EF4-FFF2-40B4-BE49-F238E27FC236}">
                  <a16:creationId xmlns:a16="http://schemas.microsoft.com/office/drawing/2014/main" id="{E9BA24CF-7556-4467-9FCE-8446DA345577}"/>
                </a:ext>
              </a:extLst>
            </p:cNvPr>
            <p:cNvSpPr/>
            <p:nvPr/>
          </p:nvSpPr>
          <p:spPr>
            <a:xfrm>
              <a:off x="7280518" y="339377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1" name="Oval 420">
              <a:extLst>
                <a:ext uri="{FF2B5EF4-FFF2-40B4-BE49-F238E27FC236}">
                  <a16:creationId xmlns:a16="http://schemas.microsoft.com/office/drawing/2014/main" id="{01F5BBC4-7343-47EC-84EE-1CF25F73C1F0}"/>
                </a:ext>
              </a:extLst>
            </p:cNvPr>
            <p:cNvSpPr/>
            <p:nvPr/>
          </p:nvSpPr>
          <p:spPr>
            <a:xfrm>
              <a:off x="7079218" y="3404678"/>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2" name="Oval 421">
              <a:extLst>
                <a:ext uri="{FF2B5EF4-FFF2-40B4-BE49-F238E27FC236}">
                  <a16:creationId xmlns:a16="http://schemas.microsoft.com/office/drawing/2014/main" id="{4D87ADA7-4D2D-4C1D-9DB1-8FA0B326A21F}"/>
                </a:ext>
              </a:extLst>
            </p:cNvPr>
            <p:cNvSpPr/>
            <p:nvPr/>
          </p:nvSpPr>
          <p:spPr>
            <a:xfrm>
              <a:off x="7163805" y="341226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3" name="Oval 422">
              <a:extLst>
                <a:ext uri="{FF2B5EF4-FFF2-40B4-BE49-F238E27FC236}">
                  <a16:creationId xmlns:a16="http://schemas.microsoft.com/office/drawing/2014/main" id="{D02C724A-D921-4648-81ED-DBDB4F30783B}"/>
                </a:ext>
              </a:extLst>
            </p:cNvPr>
            <p:cNvSpPr/>
            <p:nvPr/>
          </p:nvSpPr>
          <p:spPr>
            <a:xfrm>
              <a:off x="7222162" y="3478056"/>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4" name="Oval 423">
              <a:extLst>
                <a:ext uri="{FF2B5EF4-FFF2-40B4-BE49-F238E27FC236}">
                  <a16:creationId xmlns:a16="http://schemas.microsoft.com/office/drawing/2014/main" id="{13AE9C46-E1AD-4F33-9D88-9F94E78A625D}"/>
                </a:ext>
              </a:extLst>
            </p:cNvPr>
            <p:cNvSpPr/>
            <p:nvPr/>
          </p:nvSpPr>
          <p:spPr>
            <a:xfrm>
              <a:off x="7273593" y="351685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5" name="Oval 424">
              <a:extLst>
                <a:ext uri="{FF2B5EF4-FFF2-40B4-BE49-F238E27FC236}">
                  <a16:creationId xmlns:a16="http://schemas.microsoft.com/office/drawing/2014/main" id="{99ED095A-3E0A-4C2B-A842-809FAD94A400}"/>
                </a:ext>
              </a:extLst>
            </p:cNvPr>
            <p:cNvSpPr/>
            <p:nvPr/>
          </p:nvSpPr>
          <p:spPr>
            <a:xfrm>
              <a:off x="7383619" y="348455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6" name="Oval 425">
              <a:extLst>
                <a:ext uri="{FF2B5EF4-FFF2-40B4-BE49-F238E27FC236}">
                  <a16:creationId xmlns:a16="http://schemas.microsoft.com/office/drawing/2014/main" id="{2B969BAA-DF89-48BC-8FE9-09E463654FDA}"/>
                </a:ext>
              </a:extLst>
            </p:cNvPr>
            <p:cNvSpPr/>
            <p:nvPr/>
          </p:nvSpPr>
          <p:spPr>
            <a:xfrm>
              <a:off x="6953375" y="3484555"/>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7" name="Oval 426">
              <a:extLst>
                <a:ext uri="{FF2B5EF4-FFF2-40B4-BE49-F238E27FC236}">
                  <a16:creationId xmlns:a16="http://schemas.microsoft.com/office/drawing/2014/main" id="{E5D20BF0-62D5-48A6-AFEC-A469E392E933}"/>
                </a:ext>
              </a:extLst>
            </p:cNvPr>
            <p:cNvSpPr/>
            <p:nvPr/>
          </p:nvSpPr>
          <p:spPr>
            <a:xfrm>
              <a:off x="7065039" y="350454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8" name="Oval 427">
              <a:extLst>
                <a:ext uri="{FF2B5EF4-FFF2-40B4-BE49-F238E27FC236}">
                  <a16:creationId xmlns:a16="http://schemas.microsoft.com/office/drawing/2014/main" id="{B154F573-265A-477C-B9FB-3FB22837D5D4}"/>
                </a:ext>
              </a:extLst>
            </p:cNvPr>
            <p:cNvSpPr/>
            <p:nvPr/>
          </p:nvSpPr>
          <p:spPr>
            <a:xfrm>
              <a:off x="7169720" y="357628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29" name="Oval 428">
              <a:extLst>
                <a:ext uri="{FF2B5EF4-FFF2-40B4-BE49-F238E27FC236}">
                  <a16:creationId xmlns:a16="http://schemas.microsoft.com/office/drawing/2014/main" id="{E5DA1AEF-0724-44BC-BB64-8C1C91A2A5DE}"/>
                </a:ext>
              </a:extLst>
            </p:cNvPr>
            <p:cNvSpPr/>
            <p:nvPr/>
          </p:nvSpPr>
          <p:spPr>
            <a:xfrm>
              <a:off x="6960358" y="3628677"/>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0" name="Oval 429">
              <a:extLst>
                <a:ext uri="{FF2B5EF4-FFF2-40B4-BE49-F238E27FC236}">
                  <a16:creationId xmlns:a16="http://schemas.microsoft.com/office/drawing/2014/main" id="{450B08F3-D404-41C2-861A-8319FEFCDFB0}"/>
                </a:ext>
              </a:extLst>
            </p:cNvPr>
            <p:cNvSpPr/>
            <p:nvPr/>
          </p:nvSpPr>
          <p:spPr>
            <a:xfrm>
              <a:off x="7057245" y="3733013"/>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1" name="Oval 430">
              <a:extLst>
                <a:ext uri="{FF2B5EF4-FFF2-40B4-BE49-F238E27FC236}">
                  <a16:creationId xmlns:a16="http://schemas.microsoft.com/office/drawing/2014/main" id="{4EF6C463-D78D-4068-BCCB-4962493AD326}"/>
                </a:ext>
              </a:extLst>
            </p:cNvPr>
            <p:cNvSpPr/>
            <p:nvPr/>
          </p:nvSpPr>
          <p:spPr>
            <a:xfrm>
              <a:off x="7059160" y="3693659"/>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2" name="Oval 431">
              <a:extLst>
                <a:ext uri="{FF2B5EF4-FFF2-40B4-BE49-F238E27FC236}">
                  <a16:creationId xmlns:a16="http://schemas.microsoft.com/office/drawing/2014/main" id="{B051337D-526C-43DB-971F-FB0C95C949F1}"/>
                </a:ext>
              </a:extLst>
            </p:cNvPr>
            <p:cNvSpPr/>
            <p:nvPr/>
          </p:nvSpPr>
          <p:spPr>
            <a:xfrm>
              <a:off x="7176491" y="370003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3" name="Oval 432">
              <a:extLst>
                <a:ext uri="{FF2B5EF4-FFF2-40B4-BE49-F238E27FC236}">
                  <a16:creationId xmlns:a16="http://schemas.microsoft.com/office/drawing/2014/main" id="{0AD15F56-7D5F-436B-B40D-5BFFBAF93482}"/>
                </a:ext>
              </a:extLst>
            </p:cNvPr>
            <p:cNvSpPr/>
            <p:nvPr/>
          </p:nvSpPr>
          <p:spPr>
            <a:xfrm>
              <a:off x="7280518" y="3647786"/>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4" name="Oval 433">
              <a:extLst>
                <a:ext uri="{FF2B5EF4-FFF2-40B4-BE49-F238E27FC236}">
                  <a16:creationId xmlns:a16="http://schemas.microsoft.com/office/drawing/2014/main" id="{CD931E9D-56E0-4546-AB01-B876AA003467}"/>
                </a:ext>
              </a:extLst>
            </p:cNvPr>
            <p:cNvSpPr/>
            <p:nvPr/>
          </p:nvSpPr>
          <p:spPr>
            <a:xfrm>
              <a:off x="7169720" y="381102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5" name="Oval 434">
              <a:extLst>
                <a:ext uri="{FF2B5EF4-FFF2-40B4-BE49-F238E27FC236}">
                  <a16:creationId xmlns:a16="http://schemas.microsoft.com/office/drawing/2014/main" id="{1680A852-A105-4740-A008-DA46DBC20668}"/>
                </a:ext>
              </a:extLst>
            </p:cNvPr>
            <p:cNvSpPr/>
            <p:nvPr/>
          </p:nvSpPr>
          <p:spPr>
            <a:xfrm>
              <a:off x="7280534" y="3804662"/>
              <a:ext cx="75457" cy="75457"/>
            </a:xfrm>
            <a:prstGeom prst="ellipse">
              <a:avLst/>
            </a:prstGeom>
            <a:solidFill>
              <a:srgbClr val="C41288"/>
            </a:solidFill>
            <a:ln>
              <a:solidFill>
                <a:srgbClr val="C412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436" name="Rectangle 435">
              <a:extLst>
                <a:ext uri="{FF2B5EF4-FFF2-40B4-BE49-F238E27FC236}">
                  <a16:creationId xmlns:a16="http://schemas.microsoft.com/office/drawing/2014/main" id="{DBEE277A-EE73-4588-BBF1-7B2BA3647FB5}"/>
                </a:ext>
              </a:extLst>
            </p:cNvPr>
            <p:cNvSpPr/>
            <p:nvPr/>
          </p:nvSpPr>
          <p:spPr>
            <a:xfrm>
              <a:off x="8110100" y="3618148"/>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37" name="Rectangle 436">
              <a:extLst>
                <a:ext uri="{FF2B5EF4-FFF2-40B4-BE49-F238E27FC236}">
                  <a16:creationId xmlns:a16="http://schemas.microsoft.com/office/drawing/2014/main" id="{EA401FA2-F994-4779-9AB3-69EDEB650917}"/>
                </a:ext>
              </a:extLst>
            </p:cNvPr>
            <p:cNvSpPr/>
            <p:nvPr/>
          </p:nvSpPr>
          <p:spPr>
            <a:xfrm>
              <a:off x="8065221" y="3680412"/>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38" name="Rectangle 437">
              <a:extLst>
                <a:ext uri="{FF2B5EF4-FFF2-40B4-BE49-F238E27FC236}">
                  <a16:creationId xmlns:a16="http://schemas.microsoft.com/office/drawing/2014/main" id="{C4590E9E-1DB0-49A0-94B5-796278B63356}"/>
                </a:ext>
              </a:extLst>
            </p:cNvPr>
            <p:cNvSpPr/>
            <p:nvPr/>
          </p:nvSpPr>
          <p:spPr>
            <a:xfrm>
              <a:off x="8008363" y="3725290"/>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39" name="Rectangle 438">
              <a:extLst>
                <a:ext uri="{FF2B5EF4-FFF2-40B4-BE49-F238E27FC236}">
                  <a16:creationId xmlns:a16="http://schemas.microsoft.com/office/drawing/2014/main" id="{07C541EC-DA9B-45AF-9834-4C97316F37E7}"/>
                </a:ext>
              </a:extLst>
            </p:cNvPr>
            <p:cNvSpPr/>
            <p:nvPr/>
          </p:nvSpPr>
          <p:spPr>
            <a:xfrm>
              <a:off x="8120808" y="3729936"/>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0" name="Rectangle 439">
              <a:extLst>
                <a:ext uri="{FF2B5EF4-FFF2-40B4-BE49-F238E27FC236}">
                  <a16:creationId xmlns:a16="http://schemas.microsoft.com/office/drawing/2014/main" id="{7CA801A8-AD3E-456A-BA17-B6FF66F3883C}"/>
                </a:ext>
              </a:extLst>
            </p:cNvPr>
            <p:cNvSpPr/>
            <p:nvPr/>
          </p:nvSpPr>
          <p:spPr>
            <a:xfrm>
              <a:off x="8165523" y="368205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1" name="Rectangle 440">
              <a:extLst>
                <a:ext uri="{FF2B5EF4-FFF2-40B4-BE49-F238E27FC236}">
                  <a16:creationId xmlns:a16="http://schemas.microsoft.com/office/drawing/2014/main" id="{90A9FECD-AE24-4AFA-BB3A-51E9ED917127}"/>
                </a:ext>
              </a:extLst>
            </p:cNvPr>
            <p:cNvSpPr/>
            <p:nvPr/>
          </p:nvSpPr>
          <p:spPr>
            <a:xfrm>
              <a:off x="8168245" y="3755557"/>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2" name="Rectangle 441">
              <a:extLst>
                <a:ext uri="{FF2B5EF4-FFF2-40B4-BE49-F238E27FC236}">
                  <a16:creationId xmlns:a16="http://schemas.microsoft.com/office/drawing/2014/main" id="{E0267933-C758-497B-ADC4-67E1101C3450}"/>
                </a:ext>
              </a:extLst>
            </p:cNvPr>
            <p:cNvSpPr/>
            <p:nvPr/>
          </p:nvSpPr>
          <p:spPr>
            <a:xfrm>
              <a:off x="8273588" y="3670417"/>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3" name="Rectangle 442">
              <a:extLst>
                <a:ext uri="{FF2B5EF4-FFF2-40B4-BE49-F238E27FC236}">
                  <a16:creationId xmlns:a16="http://schemas.microsoft.com/office/drawing/2014/main" id="{E26A5936-2B48-49B9-9CE0-3F9AE2FEA2B8}"/>
                </a:ext>
              </a:extLst>
            </p:cNvPr>
            <p:cNvSpPr/>
            <p:nvPr/>
          </p:nvSpPr>
          <p:spPr>
            <a:xfrm>
              <a:off x="8271667" y="370615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4" name="Rectangle 443">
              <a:extLst>
                <a:ext uri="{FF2B5EF4-FFF2-40B4-BE49-F238E27FC236}">
                  <a16:creationId xmlns:a16="http://schemas.microsoft.com/office/drawing/2014/main" id="{3C34F3E5-1DD3-4061-8F35-057953C1A5BE}"/>
                </a:ext>
              </a:extLst>
            </p:cNvPr>
            <p:cNvSpPr/>
            <p:nvPr/>
          </p:nvSpPr>
          <p:spPr>
            <a:xfrm>
              <a:off x="7906654" y="373513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5" name="Rectangle 444">
              <a:extLst>
                <a:ext uri="{FF2B5EF4-FFF2-40B4-BE49-F238E27FC236}">
                  <a16:creationId xmlns:a16="http://schemas.microsoft.com/office/drawing/2014/main" id="{5DA0FBB3-6A2B-4640-956E-A875A3BE4B4F}"/>
                </a:ext>
              </a:extLst>
            </p:cNvPr>
            <p:cNvSpPr/>
            <p:nvPr/>
          </p:nvSpPr>
          <p:spPr>
            <a:xfrm>
              <a:off x="7844275" y="3882978"/>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6" name="Rectangle 445">
              <a:extLst>
                <a:ext uri="{FF2B5EF4-FFF2-40B4-BE49-F238E27FC236}">
                  <a16:creationId xmlns:a16="http://schemas.microsoft.com/office/drawing/2014/main" id="{5852C65F-B8BC-4542-9771-A057A37B40AA}"/>
                </a:ext>
              </a:extLst>
            </p:cNvPr>
            <p:cNvSpPr/>
            <p:nvPr/>
          </p:nvSpPr>
          <p:spPr>
            <a:xfrm>
              <a:off x="7901905" y="383954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7" name="Rectangle 446">
              <a:extLst>
                <a:ext uri="{FF2B5EF4-FFF2-40B4-BE49-F238E27FC236}">
                  <a16:creationId xmlns:a16="http://schemas.microsoft.com/office/drawing/2014/main" id="{D834555B-2146-4F35-8525-D849927EA62A}"/>
                </a:ext>
              </a:extLst>
            </p:cNvPr>
            <p:cNvSpPr/>
            <p:nvPr/>
          </p:nvSpPr>
          <p:spPr>
            <a:xfrm>
              <a:off x="7951110" y="382761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8" name="Rectangle 447">
              <a:extLst>
                <a:ext uri="{FF2B5EF4-FFF2-40B4-BE49-F238E27FC236}">
                  <a16:creationId xmlns:a16="http://schemas.microsoft.com/office/drawing/2014/main" id="{9D936717-CFBD-4F51-ADC4-4D2E0E58CB94}"/>
                </a:ext>
              </a:extLst>
            </p:cNvPr>
            <p:cNvSpPr/>
            <p:nvPr/>
          </p:nvSpPr>
          <p:spPr>
            <a:xfrm>
              <a:off x="8012182" y="383954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49" name="Rectangle 448">
              <a:extLst>
                <a:ext uri="{FF2B5EF4-FFF2-40B4-BE49-F238E27FC236}">
                  <a16:creationId xmlns:a16="http://schemas.microsoft.com/office/drawing/2014/main" id="{A2A00B4E-5EAC-4771-AC7F-7AFF58410982}"/>
                </a:ext>
              </a:extLst>
            </p:cNvPr>
            <p:cNvSpPr/>
            <p:nvPr/>
          </p:nvSpPr>
          <p:spPr>
            <a:xfrm>
              <a:off x="8065221" y="3829950"/>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0" name="Rectangle 449">
              <a:extLst>
                <a:ext uri="{FF2B5EF4-FFF2-40B4-BE49-F238E27FC236}">
                  <a16:creationId xmlns:a16="http://schemas.microsoft.com/office/drawing/2014/main" id="{B5750895-1A99-4850-AB3B-E30334C8B06D}"/>
                </a:ext>
              </a:extLst>
            </p:cNvPr>
            <p:cNvSpPr/>
            <p:nvPr/>
          </p:nvSpPr>
          <p:spPr>
            <a:xfrm>
              <a:off x="8092113" y="3842638"/>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1" name="Rectangle 450">
              <a:extLst>
                <a:ext uri="{FF2B5EF4-FFF2-40B4-BE49-F238E27FC236}">
                  <a16:creationId xmlns:a16="http://schemas.microsoft.com/office/drawing/2014/main" id="{DB6F2A15-2EF1-4AEF-A653-1204B24D4BCC}"/>
                </a:ext>
              </a:extLst>
            </p:cNvPr>
            <p:cNvSpPr/>
            <p:nvPr/>
          </p:nvSpPr>
          <p:spPr>
            <a:xfrm>
              <a:off x="8110961" y="3870446"/>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2" name="Rectangle 451">
              <a:extLst>
                <a:ext uri="{FF2B5EF4-FFF2-40B4-BE49-F238E27FC236}">
                  <a16:creationId xmlns:a16="http://schemas.microsoft.com/office/drawing/2014/main" id="{EDC5840E-0F75-4F34-A893-8423C79B425D}"/>
                </a:ext>
              </a:extLst>
            </p:cNvPr>
            <p:cNvSpPr/>
            <p:nvPr/>
          </p:nvSpPr>
          <p:spPr>
            <a:xfrm>
              <a:off x="8219614" y="383683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3" name="Rectangle 452">
              <a:extLst>
                <a:ext uri="{FF2B5EF4-FFF2-40B4-BE49-F238E27FC236}">
                  <a16:creationId xmlns:a16="http://schemas.microsoft.com/office/drawing/2014/main" id="{82996587-E323-4D85-975E-4B3914C84600}"/>
                </a:ext>
              </a:extLst>
            </p:cNvPr>
            <p:cNvSpPr/>
            <p:nvPr/>
          </p:nvSpPr>
          <p:spPr>
            <a:xfrm>
              <a:off x="7953473" y="3927698"/>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4" name="Rectangle 453">
              <a:extLst>
                <a:ext uri="{FF2B5EF4-FFF2-40B4-BE49-F238E27FC236}">
                  <a16:creationId xmlns:a16="http://schemas.microsoft.com/office/drawing/2014/main" id="{739187F8-6A96-4D40-9A7A-AC26F2AA9E2A}"/>
                </a:ext>
              </a:extLst>
            </p:cNvPr>
            <p:cNvSpPr/>
            <p:nvPr/>
          </p:nvSpPr>
          <p:spPr>
            <a:xfrm>
              <a:off x="8063146" y="3943261"/>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5" name="Rectangle 454">
              <a:extLst>
                <a:ext uri="{FF2B5EF4-FFF2-40B4-BE49-F238E27FC236}">
                  <a16:creationId xmlns:a16="http://schemas.microsoft.com/office/drawing/2014/main" id="{B17B09AF-D8F0-4177-B727-48C4FBF84B7B}"/>
                </a:ext>
              </a:extLst>
            </p:cNvPr>
            <p:cNvSpPr/>
            <p:nvPr/>
          </p:nvSpPr>
          <p:spPr>
            <a:xfrm>
              <a:off x="8167452" y="3932395"/>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sp>
          <p:nvSpPr>
            <p:cNvPr id="456" name="Rectangle 455">
              <a:extLst>
                <a:ext uri="{FF2B5EF4-FFF2-40B4-BE49-F238E27FC236}">
                  <a16:creationId xmlns:a16="http://schemas.microsoft.com/office/drawing/2014/main" id="{0DEF36AF-CDED-4C71-8B99-E3101AAA9754}"/>
                </a:ext>
              </a:extLst>
            </p:cNvPr>
            <p:cNvSpPr/>
            <p:nvPr/>
          </p:nvSpPr>
          <p:spPr>
            <a:xfrm>
              <a:off x="8274904" y="3915420"/>
              <a:ext cx="89757" cy="89757"/>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a:p>
          </p:txBody>
        </p:sp>
        <p:cxnSp>
          <p:nvCxnSpPr>
            <p:cNvPr id="457" name="Straight Connector 456">
              <a:extLst>
                <a:ext uri="{FF2B5EF4-FFF2-40B4-BE49-F238E27FC236}">
                  <a16:creationId xmlns:a16="http://schemas.microsoft.com/office/drawing/2014/main" id="{51BD4040-2B8A-43B3-B55D-1B8839CDB76D}"/>
                </a:ext>
              </a:extLst>
            </p:cNvPr>
            <p:cNvCxnSpPr>
              <a:cxnSpLocks/>
            </p:cNvCxnSpPr>
            <p:nvPr/>
          </p:nvCxnSpPr>
          <p:spPr>
            <a:xfrm>
              <a:off x="7794179" y="3798191"/>
              <a:ext cx="605081" cy="0"/>
            </a:xfrm>
            <a:prstGeom prst="line">
              <a:avLst/>
            </a:prstGeom>
            <a:ln w="12700"/>
            <a:effectLst/>
          </p:spPr>
          <p:style>
            <a:lnRef idx="2">
              <a:schemeClr val="accent1"/>
            </a:lnRef>
            <a:fillRef idx="0">
              <a:schemeClr val="accent1"/>
            </a:fillRef>
            <a:effectRef idx="1">
              <a:schemeClr val="accent1"/>
            </a:effectRef>
            <a:fontRef idx="minor">
              <a:schemeClr val="tx1"/>
            </a:fontRef>
          </p:style>
        </p:cxnSp>
        <p:cxnSp>
          <p:nvCxnSpPr>
            <p:cNvPr id="458" name="Straight Connector 457">
              <a:extLst>
                <a:ext uri="{FF2B5EF4-FFF2-40B4-BE49-F238E27FC236}">
                  <a16:creationId xmlns:a16="http://schemas.microsoft.com/office/drawing/2014/main" id="{E452AC03-4535-4364-81B4-0900AC9CBF2F}"/>
                </a:ext>
              </a:extLst>
            </p:cNvPr>
            <p:cNvCxnSpPr/>
            <p:nvPr/>
          </p:nvCxnSpPr>
          <p:spPr>
            <a:xfrm>
              <a:off x="6912658" y="3449996"/>
              <a:ext cx="567137" cy="0"/>
            </a:xfrm>
            <a:prstGeom prst="line">
              <a:avLst/>
            </a:prstGeom>
            <a:ln w="12700"/>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189230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E3F9-66CB-8E4A-829E-33487C8669F3}"/>
              </a:ext>
            </a:extLst>
          </p:cNvPr>
          <p:cNvSpPr>
            <a:spLocks noGrp="1"/>
          </p:cNvSpPr>
          <p:nvPr>
            <p:ph type="title"/>
          </p:nvPr>
        </p:nvSpPr>
        <p:spPr/>
        <p:txBody>
          <a:bodyPr/>
          <a:lstStyle/>
          <a:p>
            <a:r>
              <a:rPr lang="en-US" sz="2000"/>
              <a:t>Patients naturally seek immediate symptom relief</a:t>
            </a:r>
          </a:p>
        </p:txBody>
      </p:sp>
      <p:sp>
        <p:nvSpPr>
          <p:cNvPr id="5" name="Content Placeholder 4">
            <a:extLst>
              <a:ext uri="{FF2B5EF4-FFF2-40B4-BE49-F238E27FC236}">
                <a16:creationId xmlns:a16="http://schemas.microsoft.com/office/drawing/2014/main" id="{0FB3E3DF-CF83-4546-9E21-964EED0E40B8}"/>
              </a:ext>
            </a:extLst>
          </p:cNvPr>
          <p:cNvSpPr>
            <a:spLocks noGrp="1"/>
          </p:cNvSpPr>
          <p:nvPr>
            <p:ph type="body" sz="quarter" idx="13"/>
          </p:nvPr>
        </p:nvSpPr>
        <p:spPr>
          <a:xfrm>
            <a:off x="246986" y="4667250"/>
            <a:ext cx="8602768" cy="384494"/>
          </a:xfrm>
        </p:spPr>
        <p:txBody>
          <a:bodyPr/>
          <a:lstStyle/>
          <a:p>
            <a:endParaRPr lang="en-GB"/>
          </a:p>
          <a:p>
            <a:r>
              <a:rPr lang="en-GB"/>
              <a:t>The INSPIRE study examined the attitudes and actions of 3415 physician-recruited adults with asthma in 11 countries. Patients were prescribed regular maintenance therapy with ICS or ICS/LABA.</a:t>
            </a:r>
            <a:br>
              <a:rPr lang="en-GB"/>
            </a:br>
            <a:r>
              <a:rPr lang="en-GB"/>
              <a:t>ICS = inhaled corticosteroid(s); INSPIRE = International Asthma Patient Insight Research; LABA = long-acting </a:t>
            </a:r>
            <a:r>
              <a:rPr lang="el-GR"/>
              <a:t>β</a:t>
            </a:r>
            <a:r>
              <a:rPr lang="en-GB" baseline="-25000"/>
              <a:t>2</a:t>
            </a:r>
            <a:r>
              <a:rPr lang="en-GB"/>
              <a:t>-agonist.  </a:t>
            </a:r>
            <a:br>
              <a:rPr lang="en-GB"/>
            </a:br>
            <a:r>
              <a:rPr lang="en-GB"/>
              <a:t>Partridge MR, et al. </a:t>
            </a:r>
            <a:r>
              <a:rPr lang="en-GB" i="1"/>
              <a:t>BMC Pulm Med. </a:t>
            </a:r>
            <a:r>
              <a:rPr lang="en-GB"/>
              <a:t>2006;6:13.</a:t>
            </a:r>
          </a:p>
        </p:txBody>
      </p:sp>
      <p:sp>
        <p:nvSpPr>
          <p:cNvPr id="6" name="Slide Number Placeholder 5">
            <a:extLst>
              <a:ext uri="{FF2B5EF4-FFF2-40B4-BE49-F238E27FC236}">
                <a16:creationId xmlns:a16="http://schemas.microsoft.com/office/drawing/2014/main" id="{BB703E41-BA14-4E35-87FA-E17CE9F02D67}"/>
              </a:ext>
            </a:extLst>
          </p:cNvPr>
          <p:cNvSpPr>
            <a:spLocks noGrp="1"/>
          </p:cNvSpPr>
          <p:nvPr>
            <p:ph type="sldNum" sz="quarter" idx="4"/>
          </p:nvPr>
        </p:nvSpPr>
        <p:spPr/>
        <p:txBody>
          <a:bodyPr/>
          <a:lstStyle/>
          <a:p>
            <a:fld id="{AD33B3E9-81E5-4A7D-BEBF-6D21691F4D11}" type="slidenum">
              <a:rPr lang="en-GB" smtClean="0"/>
              <a:pPr/>
              <a:t>11</a:t>
            </a:fld>
            <a:endParaRPr lang="en-GB"/>
          </a:p>
        </p:txBody>
      </p:sp>
      <p:grpSp>
        <p:nvGrpSpPr>
          <p:cNvPr id="3" name="Group 2">
            <a:extLst>
              <a:ext uri="{FF2B5EF4-FFF2-40B4-BE49-F238E27FC236}">
                <a16:creationId xmlns:a16="http://schemas.microsoft.com/office/drawing/2014/main" id="{690A70C9-8789-48A4-A4A8-3209567CAE4B}"/>
              </a:ext>
            </a:extLst>
          </p:cNvPr>
          <p:cNvGrpSpPr/>
          <p:nvPr/>
        </p:nvGrpSpPr>
        <p:grpSpPr>
          <a:xfrm>
            <a:off x="1550215" y="1391968"/>
            <a:ext cx="5967229" cy="2880274"/>
            <a:chOff x="1647825" y="1155016"/>
            <a:chExt cx="5967229" cy="2880274"/>
          </a:xfrm>
        </p:grpSpPr>
        <p:sp>
          <p:nvSpPr>
            <p:cNvPr id="4" name="TextBox 3">
              <a:extLst>
                <a:ext uri="{FF2B5EF4-FFF2-40B4-BE49-F238E27FC236}">
                  <a16:creationId xmlns:a16="http://schemas.microsoft.com/office/drawing/2014/main" id="{9122F3B0-291C-2448-B95B-45C2F0A77EB7}"/>
                </a:ext>
              </a:extLst>
            </p:cNvPr>
            <p:cNvSpPr txBox="1"/>
            <p:nvPr/>
          </p:nvSpPr>
          <p:spPr>
            <a:xfrm>
              <a:off x="1647825" y="1155016"/>
              <a:ext cx="5837108" cy="338554"/>
            </a:xfrm>
            <a:prstGeom prst="rect">
              <a:avLst/>
            </a:prstGeom>
            <a:noFill/>
          </p:spPr>
          <p:txBody>
            <a:bodyPr wrap="square" rtlCol="0">
              <a:spAutoFit/>
            </a:bodyPr>
            <a:lstStyle/>
            <a:p>
              <a:pPr algn="ctr" defTabSz="685800">
                <a:defRPr sz="1862" b="0" i="0" u="none" strike="noStrike" kern="1200" spc="0" baseline="0">
                  <a:solidFill>
                    <a:srgbClr val="000000"/>
                  </a:solidFill>
                  <a:latin typeface="+mn-lt"/>
                  <a:ea typeface="+mn-ea"/>
                  <a:cs typeface="+mn-cs"/>
                </a:defRPr>
              </a:pPr>
              <a:r>
                <a:rPr lang="en-GB" sz="1600" b="1">
                  <a:latin typeface="Arial" panose="020B0604020202020204" pitchFamily="34" charset="0"/>
                  <a:cs typeface="Arial" panose="020B0604020202020204" pitchFamily="34" charset="0"/>
                </a:rPr>
                <a:t>Patient attitudes to asthma management (n=3,415)</a:t>
              </a:r>
              <a:endParaRPr lang="en-GB" sz="16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B8BFC21-1C0F-44AE-9D66-E42859F25B99}"/>
                </a:ext>
              </a:extLst>
            </p:cNvPr>
            <p:cNvSpPr/>
            <p:nvPr/>
          </p:nvSpPr>
          <p:spPr>
            <a:xfrm>
              <a:off x="1703248" y="3204293"/>
              <a:ext cx="2748719" cy="830997"/>
            </a:xfrm>
            <a:prstGeom prst="rect">
              <a:avLst/>
            </a:prstGeom>
          </p:spPr>
          <p:txBody>
            <a:bodyPr wrap="square">
              <a:spAutoFit/>
            </a:bodyPr>
            <a:lstStyle/>
            <a:p>
              <a:pPr algn="ctr"/>
              <a:r>
                <a:rPr lang="en-US" sz="1600"/>
                <a:t>believe there is </a:t>
              </a:r>
              <a:r>
                <a:rPr lang="en-US" sz="1600" b="1"/>
                <a:t>no need to take medication</a:t>
              </a:r>
              <a:r>
                <a:rPr lang="en-US" sz="1600"/>
                <a:t> every day when they feel well</a:t>
              </a:r>
              <a:endParaRPr lang="en-US" sz="1600" baseline="30000"/>
            </a:p>
          </p:txBody>
        </p:sp>
        <p:sp>
          <p:nvSpPr>
            <p:cNvPr id="14" name="Oval 13">
              <a:extLst>
                <a:ext uri="{FF2B5EF4-FFF2-40B4-BE49-F238E27FC236}">
                  <a16:creationId xmlns:a16="http://schemas.microsoft.com/office/drawing/2014/main" id="{70AC725B-EE3B-4FB8-A85E-5D544754983A}"/>
                </a:ext>
              </a:extLst>
            </p:cNvPr>
            <p:cNvSpPr/>
            <p:nvPr/>
          </p:nvSpPr>
          <p:spPr>
            <a:xfrm>
              <a:off x="2307414" y="1694258"/>
              <a:ext cx="1540388" cy="1479704"/>
            </a:xfrm>
            <a:prstGeom prst="ellipse">
              <a:avLst/>
            </a:prstGeom>
            <a:solidFill>
              <a:srgbClr val="D0006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a:t>39% of patients </a:t>
              </a:r>
            </a:p>
          </p:txBody>
        </p:sp>
        <p:sp>
          <p:nvSpPr>
            <p:cNvPr id="15" name="Rectangle 14">
              <a:extLst>
                <a:ext uri="{FF2B5EF4-FFF2-40B4-BE49-F238E27FC236}">
                  <a16:creationId xmlns:a16="http://schemas.microsoft.com/office/drawing/2014/main" id="{9D4220BD-20B2-4985-9154-2873EA73A86F}"/>
                </a:ext>
              </a:extLst>
            </p:cNvPr>
            <p:cNvSpPr/>
            <p:nvPr/>
          </p:nvSpPr>
          <p:spPr>
            <a:xfrm>
              <a:off x="5133289" y="3208878"/>
              <a:ext cx="2481765" cy="584775"/>
            </a:xfrm>
            <a:prstGeom prst="rect">
              <a:avLst/>
            </a:prstGeom>
          </p:spPr>
          <p:txBody>
            <a:bodyPr wrap="square">
              <a:spAutoFit/>
            </a:bodyPr>
            <a:lstStyle/>
            <a:p>
              <a:pPr algn="ctr"/>
              <a:r>
                <a:rPr lang="en-US" sz="1600"/>
                <a:t>want treatments that provide </a:t>
              </a:r>
              <a:r>
                <a:rPr lang="en-US" sz="1600" b="1"/>
                <a:t>immediate relief</a:t>
              </a:r>
              <a:endParaRPr lang="en-US" sz="1600" baseline="30000"/>
            </a:p>
          </p:txBody>
        </p:sp>
        <p:sp>
          <p:nvSpPr>
            <p:cNvPr id="16" name="Oval 15">
              <a:extLst>
                <a:ext uri="{FF2B5EF4-FFF2-40B4-BE49-F238E27FC236}">
                  <a16:creationId xmlns:a16="http://schemas.microsoft.com/office/drawing/2014/main" id="{E2579AED-2970-4BE0-B879-DCC56D6F8292}"/>
                </a:ext>
              </a:extLst>
            </p:cNvPr>
            <p:cNvSpPr/>
            <p:nvPr/>
          </p:nvSpPr>
          <p:spPr>
            <a:xfrm>
              <a:off x="5603978" y="1694258"/>
              <a:ext cx="1540388" cy="1479704"/>
            </a:xfrm>
            <a:prstGeom prst="ellipse">
              <a:avLst/>
            </a:prstGeom>
            <a:solidFill>
              <a:srgbClr val="D0006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a:t>90% of patients</a:t>
              </a:r>
            </a:p>
          </p:txBody>
        </p:sp>
      </p:grpSp>
    </p:spTree>
    <p:extLst>
      <p:ext uri="{BB962C8B-B14F-4D97-AF65-F5344CB8AC3E}">
        <p14:creationId xmlns:p14="http://schemas.microsoft.com/office/powerpoint/2010/main" val="202095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D955D-746F-4EFF-A4D7-669B76CF44FB}"/>
              </a:ext>
            </a:extLst>
          </p:cNvPr>
          <p:cNvSpPr>
            <a:spLocks noGrp="1"/>
          </p:cNvSpPr>
          <p:nvPr>
            <p:ph type="title"/>
          </p:nvPr>
        </p:nvSpPr>
        <p:spPr/>
        <p:txBody>
          <a:bodyPr/>
          <a:lstStyle/>
          <a:p>
            <a:r>
              <a:rPr lang="en-US" sz="2000"/>
              <a:t>A real-world study has shown that, across all asthma severities, patients use SABA reliever therapy over their ICS</a:t>
            </a:r>
          </a:p>
        </p:txBody>
      </p:sp>
      <p:sp>
        <p:nvSpPr>
          <p:cNvPr id="3" name="Text Placeholder 2">
            <a:extLst>
              <a:ext uri="{FF2B5EF4-FFF2-40B4-BE49-F238E27FC236}">
                <a16:creationId xmlns:a16="http://schemas.microsoft.com/office/drawing/2014/main" id="{31C72CA0-E154-4910-ACAD-0CB18188D62B}"/>
              </a:ext>
            </a:extLst>
          </p:cNvPr>
          <p:cNvSpPr>
            <a:spLocks noGrp="1"/>
          </p:cNvSpPr>
          <p:nvPr>
            <p:ph type="body" sz="quarter" idx="13"/>
          </p:nvPr>
        </p:nvSpPr>
        <p:spPr>
          <a:xfrm>
            <a:off x="246986" y="4659688"/>
            <a:ext cx="8602768" cy="392056"/>
          </a:xfrm>
        </p:spPr>
        <p:txBody>
          <a:bodyPr/>
          <a:lstStyle/>
          <a:p>
            <a:r>
              <a:rPr lang="en-US"/>
              <a:t>In the AIRE study, telephone screening was carried out in seven countries in 1999. Patients with asthma were identified in 3488 households and 2803 patients (80.4%) completed the survey. </a:t>
            </a:r>
            <a:br>
              <a:rPr lang="en-US"/>
            </a:br>
            <a:r>
              <a:rPr lang="en-US"/>
              <a:t>AIRE = Asthma Insights and Reality in Europe; ICS = inhaled corticosteroid(s); </a:t>
            </a:r>
            <a:r>
              <a:rPr lang="en-GB"/>
              <a:t>MI = mild intermittent; MOP = moderate persistent; MP = mild persistent; SP = severe persistent.</a:t>
            </a:r>
            <a:br>
              <a:rPr lang="en-GB"/>
            </a:br>
            <a:r>
              <a:rPr lang="en-GB"/>
              <a:t>Rabe KF, et al. </a:t>
            </a:r>
            <a:r>
              <a:rPr lang="en-GB" i="1"/>
              <a:t>Eur Respir J. </a:t>
            </a:r>
            <a:r>
              <a:rPr lang="en-GB"/>
              <a:t>2000;16:802-807</a:t>
            </a:r>
            <a:r>
              <a:rPr lang="en-US"/>
              <a:t>.</a:t>
            </a:r>
          </a:p>
        </p:txBody>
      </p:sp>
      <p:sp>
        <p:nvSpPr>
          <p:cNvPr id="4" name="Slide Number Placeholder 3">
            <a:extLst>
              <a:ext uri="{FF2B5EF4-FFF2-40B4-BE49-F238E27FC236}">
                <a16:creationId xmlns:a16="http://schemas.microsoft.com/office/drawing/2014/main" id="{22CB9BAF-2BB5-44C9-93DA-E2EFD755CED9}"/>
              </a:ext>
            </a:extLst>
          </p:cNvPr>
          <p:cNvSpPr>
            <a:spLocks noGrp="1"/>
          </p:cNvSpPr>
          <p:nvPr>
            <p:ph type="sldNum" sz="quarter" idx="4"/>
          </p:nvPr>
        </p:nvSpPr>
        <p:spPr/>
        <p:txBody>
          <a:bodyPr/>
          <a:lstStyle/>
          <a:p>
            <a:fld id="{AD33B3E9-81E5-4A7D-BEBF-6D21691F4D11}" type="slidenum">
              <a:rPr lang="en-GB" smtClean="0"/>
              <a:pPr/>
              <a:t>12</a:t>
            </a:fld>
            <a:endParaRPr lang="en-GB"/>
          </a:p>
        </p:txBody>
      </p:sp>
      <p:sp>
        <p:nvSpPr>
          <p:cNvPr id="6" name="Content Placeholder 2">
            <a:extLst>
              <a:ext uri="{FF2B5EF4-FFF2-40B4-BE49-F238E27FC236}">
                <a16:creationId xmlns:a16="http://schemas.microsoft.com/office/drawing/2014/main" id="{C2EDE66A-095E-488B-B4A8-BBB54AD2EAB9}"/>
              </a:ext>
            </a:extLst>
          </p:cNvPr>
          <p:cNvSpPr txBox="1">
            <a:spLocks/>
          </p:cNvSpPr>
          <p:nvPr/>
        </p:nvSpPr>
        <p:spPr>
          <a:xfrm>
            <a:off x="344488" y="858704"/>
            <a:ext cx="8475662" cy="543279"/>
          </a:xfrm>
          <a:prstGeom prst="rect">
            <a:avLst/>
          </a:prstGeom>
        </p:spPr>
        <p:txBody>
          <a:bodyPr/>
          <a:lstStyle>
            <a:lvl1pPr marL="257168" indent="-257168" algn="l" defTabSz="342892" rtl="0" eaLnBrk="1" latinLnBrk="0" hangingPunct="1">
              <a:spcBef>
                <a:spcPct val="20000"/>
              </a:spcBef>
              <a:buFont typeface="Arial"/>
              <a:buChar char="•"/>
              <a:defRPr sz="2400" kern="1200">
                <a:solidFill>
                  <a:schemeClr val="tx1"/>
                </a:solidFill>
                <a:latin typeface="+mn-lt"/>
                <a:ea typeface="+mn-ea"/>
                <a:cs typeface="+mn-cs"/>
              </a:defRPr>
            </a:lvl1pPr>
            <a:lvl2pPr marL="557199" indent="-214308" algn="l" defTabSz="342892" rtl="0" eaLnBrk="1" latinLnBrk="0" hangingPunct="1">
              <a:spcBef>
                <a:spcPct val="20000"/>
              </a:spcBef>
              <a:buFont typeface="Arial"/>
              <a:buChar char="–"/>
              <a:defRPr sz="2100" kern="1200">
                <a:solidFill>
                  <a:schemeClr val="tx1"/>
                </a:solidFill>
                <a:latin typeface="+mn-lt"/>
                <a:ea typeface="+mn-ea"/>
                <a:cs typeface="+mn-cs"/>
              </a:defRPr>
            </a:lvl2pPr>
            <a:lvl3pPr marL="857228" indent="-171446" algn="l" defTabSz="342892" rtl="0" eaLnBrk="1" latinLnBrk="0" hangingPunct="1">
              <a:spcBef>
                <a:spcPct val="20000"/>
              </a:spcBef>
              <a:buFont typeface="Arial"/>
              <a:buChar char="•"/>
              <a:defRPr sz="1800" kern="1200">
                <a:solidFill>
                  <a:schemeClr val="tx1"/>
                </a:solidFill>
                <a:latin typeface="+mn-lt"/>
                <a:ea typeface="+mn-ea"/>
                <a:cs typeface="+mn-cs"/>
              </a:defRPr>
            </a:lvl3pPr>
            <a:lvl4pPr marL="1200120" indent="-171446" algn="l" defTabSz="342892" rtl="0" eaLnBrk="1" latinLnBrk="0" hangingPunct="1">
              <a:spcBef>
                <a:spcPct val="20000"/>
              </a:spcBef>
              <a:buFont typeface="Arial"/>
              <a:buChar char="–"/>
              <a:defRPr sz="1500" kern="1200">
                <a:solidFill>
                  <a:schemeClr val="tx1"/>
                </a:solidFill>
                <a:latin typeface="+mn-lt"/>
                <a:ea typeface="+mn-ea"/>
                <a:cs typeface="+mn-cs"/>
              </a:defRPr>
            </a:lvl4pPr>
            <a:lvl5pPr marL="1543012" indent="-171446" algn="l" defTabSz="342892" rtl="0" eaLnBrk="1" latinLnBrk="0" hangingPunct="1">
              <a:spcBef>
                <a:spcPct val="20000"/>
              </a:spcBef>
              <a:buFont typeface="Arial"/>
              <a:buChar char="»"/>
              <a:defRPr sz="1500" kern="1200">
                <a:solidFill>
                  <a:schemeClr val="tx1"/>
                </a:solidFill>
                <a:latin typeface="+mn-lt"/>
                <a:ea typeface="+mn-ea"/>
                <a:cs typeface="+mn-cs"/>
              </a:defRPr>
            </a:lvl5pPr>
            <a:lvl6pPr marL="1885903" indent="-171446" algn="l" defTabSz="342892" rtl="0" eaLnBrk="1" latinLnBrk="0" hangingPunct="1">
              <a:spcBef>
                <a:spcPct val="20000"/>
              </a:spcBef>
              <a:buFont typeface="Arial"/>
              <a:buChar char="•"/>
              <a:defRPr sz="1500" kern="1200">
                <a:solidFill>
                  <a:schemeClr val="tx1"/>
                </a:solidFill>
                <a:latin typeface="+mn-lt"/>
                <a:ea typeface="+mn-ea"/>
                <a:cs typeface="+mn-cs"/>
              </a:defRPr>
            </a:lvl6pPr>
            <a:lvl7pPr marL="2228795" indent="-171446" algn="l" defTabSz="342892" rtl="0" eaLnBrk="1" latinLnBrk="0" hangingPunct="1">
              <a:spcBef>
                <a:spcPct val="20000"/>
              </a:spcBef>
              <a:buFont typeface="Arial"/>
              <a:buChar char="•"/>
              <a:defRPr sz="1500" kern="1200">
                <a:solidFill>
                  <a:schemeClr val="tx1"/>
                </a:solidFill>
                <a:latin typeface="+mn-lt"/>
                <a:ea typeface="+mn-ea"/>
                <a:cs typeface="+mn-cs"/>
              </a:defRPr>
            </a:lvl7pPr>
            <a:lvl8pPr marL="2571686" indent="-171446" algn="l" defTabSz="342892" rtl="0" eaLnBrk="1" latinLnBrk="0" hangingPunct="1">
              <a:spcBef>
                <a:spcPct val="20000"/>
              </a:spcBef>
              <a:buFont typeface="Arial"/>
              <a:buChar char="•"/>
              <a:defRPr sz="1500" kern="1200">
                <a:solidFill>
                  <a:schemeClr val="tx1"/>
                </a:solidFill>
                <a:latin typeface="+mn-lt"/>
                <a:ea typeface="+mn-ea"/>
                <a:cs typeface="+mn-cs"/>
              </a:defRPr>
            </a:lvl8pPr>
            <a:lvl9pPr marL="2914577" indent="-171446" algn="l" defTabSz="342892" rtl="0" eaLnBrk="1" latinLnBrk="0" hangingPunct="1">
              <a:spcBef>
                <a:spcPct val="20000"/>
              </a:spcBef>
              <a:buFont typeface="Arial"/>
              <a:buChar char="•"/>
              <a:defRPr sz="1500" kern="1200">
                <a:solidFill>
                  <a:schemeClr val="tx1"/>
                </a:solidFill>
                <a:latin typeface="+mn-lt"/>
                <a:ea typeface="+mn-ea"/>
                <a:cs typeface="+mn-cs"/>
              </a:defRPr>
            </a:lvl9pPr>
          </a:lstStyle>
          <a:p>
            <a:pPr marL="11" lvl="0" indent="0" algn="ctr">
              <a:lnSpc>
                <a:spcPct val="107000"/>
              </a:lnSpc>
              <a:spcAft>
                <a:spcPts val="0"/>
              </a:spcAft>
              <a:buNone/>
            </a:pPr>
            <a:r>
              <a:rPr lang="en-GB" sz="1600" b="1">
                <a:solidFill>
                  <a:srgbClr val="D0006F"/>
                </a:solidFill>
              </a:rPr>
              <a:t>Within a 1-month period, nearly two-thirds of patients had used reliever inhalers whereas only 23% had used ICS regularly</a:t>
            </a:r>
            <a:endParaRPr lang="en-GB" sz="1100" b="1">
              <a:solidFill>
                <a:srgbClr val="D0006F"/>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3" name="TextBox 62">
            <a:extLst>
              <a:ext uri="{FF2B5EF4-FFF2-40B4-BE49-F238E27FC236}">
                <a16:creationId xmlns:a16="http://schemas.microsoft.com/office/drawing/2014/main" id="{33E1CE1F-AB93-4451-827E-238A0315B15D}"/>
              </a:ext>
            </a:extLst>
          </p:cNvPr>
          <p:cNvSpPr txBox="1"/>
          <p:nvPr/>
        </p:nvSpPr>
        <p:spPr>
          <a:xfrm>
            <a:off x="1944833" y="-10478"/>
            <a:ext cx="7199167" cy="258532"/>
          </a:xfrm>
          <a:prstGeom prst="rect">
            <a:avLst/>
          </a:prstGeom>
          <a:solidFill>
            <a:srgbClr val="FF0000"/>
          </a:solidFill>
          <a:ln>
            <a:solidFill>
              <a:srgbClr val="FF0000"/>
            </a:solidFill>
          </a:ln>
        </p:spPr>
        <p:txBody>
          <a:bodyPr wrap="square" rtlCol="0">
            <a:spAutoFit/>
          </a:bodyPr>
          <a:lstStyle/>
          <a:p>
            <a:pPr>
              <a:lnSpc>
                <a:spcPct val="90000"/>
              </a:lnSpc>
              <a:spcBef>
                <a:spcPts val="1200"/>
              </a:spcBef>
              <a:buClr>
                <a:schemeClr val="accent1"/>
              </a:buClr>
            </a:pPr>
            <a:r>
              <a:rPr lang="en-US" sz="1200">
                <a:solidFill>
                  <a:schemeClr val="bg1"/>
                </a:solidFill>
              </a:rPr>
              <a:t>Replace with country-specific data on SABA and ICS prescribing patterns, as available and appropriate</a:t>
            </a:r>
          </a:p>
        </p:txBody>
      </p:sp>
      <p:grpSp>
        <p:nvGrpSpPr>
          <p:cNvPr id="62" name="Group 61">
            <a:extLst>
              <a:ext uri="{FF2B5EF4-FFF2-40B4-BE49-F238E27FC236}">
                <a16:creationId xmlns:a16="http://schemas.microsoft.com/office/drawing/2014/main" id="{1D50CABF-2F9A-4536-ACE5-1108EA2C0885}"/>
              </a:ext>
            </a:extLst>
          </p:cNvPr>
          <p:cNvGrpSpPr>
            <a:grpSpLocks noChangeAspect="1"/>
          </p:cNvGrpSpPr>
          <p:nvPr/>
        </p:nvGrpSpPr>
        <p:grpSpPr bwMode="auto">
          <a:xfrm>
            <a:off x="582081" y="1476524"/>
            <a:ext cx="7679475" cy="3151836"/>
            <a:chOff x="1162" y="1011"/>
            <a:chExt cx="2812" cy="1791"/>
          </a:xfrm>
        </p:grpSpPr>
        <p:sp>
          <p:nvSpPr>
            <p:cNvPr id="64" name="AutoShape 3">
              <a:extLst>
                <a:ext uri="{FF2B5EF4-FFF2-40B4-BE49-F238E27FC236}">
                  <a16:creationId xmlns:a16="http://schemas.microsoft.com/office/drawing/2014/main" id="{24A10B37-17F7-4B03-9F13-46FD7474DD58}"/>
                </a:ext>
              </a:extLst>
            </p:cNvPr>
            <p:cNvSpPr>
              <a:spLocks noChangeAspect="1" noChangeArrowheads="1" noTextEdit="1"/>
            </p:cNvSpPr>
            <p:nvPr/>
          </p:nvSpPr>
          <p:spPr bwMode="auto">
            <a:xfrm>
              <a:off x="1213" y="1028"/>
              <a:ext cx="2761" cy="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65" name="Rectangle 5">
              <a:extLst>
                <a:ext uri="{FF2B5EF4-FFF2-40B4-BE49-F238E27FC236}">
                  <a16:creationId xmlns:a16="http://schemas.microsoft.com/office/drawing/2014/main" id="{E0CFEAA1-F7A6-4AC6-B9F9-0F3EFEA19F97}"/>
                </a:ext>
              </a:extLst>
            </p:cNvPr>
            <p:cNvSpPr>
              <a:spLocks noChangeArrowheads="1"/>
            </p:cNvSpPr>
            <p:nvPr/>
          </p:nvSpPr>
          <p:spPr bwMode="auto">
            <a:xfrm>
              <a:off x="3444" y="1080"/>
              <a:ext cx="90" cy="40"/>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66" name="Rectangle 6">
              <a:extLst>
                <a:ext uri="{FF2B5EF4-FFF2-40B4-BE49-F238E27FC236}">
                  <a16:creationId xmlns:a16="http://schemas.microsoft.com/office/drawing/2014/main" id="{3B56C34D-A12B-495A-877B-9BFF8F685DA7}"/>
                </a:ext>
              </a:extLst>
            </p:cNvPr>
            <p:cNvSpPr>
              <a:spLocks noChangeArrowheads="1"/>
            </p:cNvSpPr>
            <p:nvPr/>
          </p:nvSpPr>
          <p:spPr bwMode="auto">
            <a:xfrm>
              <a:off x="3444" y="1200"/>
              <a:ext cx="90" cy="41"/>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67" name="Rectangle 7">
              <a:extLst>
                <a:ext uri="{FF2B5EF4-FFF2-40B4-BE49-F238E27FC236}">
                  <a16:creationId xmlns:a16="http://schemas.microsoft.com/office/drawing/2014/main" id="{6CACB863-3857-484D-8579-27A0983E0309}"/>
                </a:ext>
              </a:extLst>
            </p:cNvPr>
            <p:cNvSpPr>
              <a:spLocks noChangeArrowheads="1"/>
            </p:cNvSpPr>
            <p:nvPr/>
          </p:nvSpPr>
          <p:spPr bwMode="auto">
            <a:xfrm>
              <a:off x="1482" y="1331"/>
              <a:ext cx="89" cy="1222"/>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68" name="Rectangle 8">
              <a:extLst>
                <a:ext uri="{FF2B5EF4-FFF2-40B4-BE49-F238E27FC236}">
                  <a16:creationId xmlns:a16="http://schemas.microsoft.com/office/drawing/2014/main" id="{56E16FDB-8023-4A42-A49F-657925E5C045}"/>
                </a:ext>
              </a:extLst>
            </p:cNvPr>
            <p:cNvSpPr>
              <a:spLocks noChangeArrowheads="1"/>
            </p:cNvSpPr>
            <p:nvPr/>
          </p:nvSpPr>
          <p:spPr bwMode="auto">
            <a:xfrm>
              <a:off x="1571" y="2157"/>
              <a:ext cx="90" cy="396"/>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69" name="Rectangle 9">
              <a:extLst>
                <a:ext uri="{FF2B5EF4-FFF2-40B4-BE49-F238E27FC236}">
                  <a16:creationId xmlns:a16="http://schemas.microsoft.com/office/drawing/2014/main" id="{6A5620C9-C26F-4ED5-89B9-543A09A3C820}"/>
                </a:ext>
              </a:extLst>
            </p:cNvPr>
            <p:cNvSpPr>
              <a:spLocks noChangeArrowheads="1"/>
            </p:cNvSpPr>
            <p:nvPr/>
          </p:nvSpPr>
          <p:spPr bwMode="auto">
            <a:xfrm>
              <a:off x="1763" y="1186"/>
              <a:ext cx="90" cy="1367"/>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0" name="Rectangle 10">
              <a:extLst>
                <a:ext uri="{FF2B5EF4-FFF2-40B4-BE49-F238E27FC236}">
                  <a16:creationId xmlns:a16="http://schemas.microsoft.com/office/drawing/2014/main" id="{E864CCC9-F05C-4EC8-8631-05F4C57CF371}"/>
                </a:ext>
              </a:extLst>
            </p:cNvPr>
            <p:cNvSpPr>
              <a:spLocks noChangeArrowheads="1"/>
            </p:cNvSpPr>
            <p:nvPr/>
          </p:nvSpPr>
          <p:spPr bwMode="auto">
            <a:xfrm>
              <a:off x="1853" y="2048"/>
              <a:ext cx="89" cy="505"/>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1" name="Rectangle 11">
              <a:extLst>
                <a:ext uri="{FF2B5EF4-FFF2-40B4-BE49-F238E27FC236}">
                  <a16:creationId xmlns:a16="http://schemas.microsoft.com/office/drawing/2014/main" id="{A97FD1AD-179B-4A24-AF1E-473A23CA69BC}"/>
                </a:ext>
              </a:extLst>
            </p:cNvPr>
            <p:cNvSpPr>
              <a:spLocks noChangeArrowheads="1"/>
            </p:cNvSpPr>
            <p:nvPr/>
          </p:nvSpPr>
          <p:spPr bwMode="auto">
            <a:xfrm>
              <a:off x="2045" y="1318"/>
              <a:ext cx="89" cy="1235"/>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2" name="Rectangle 12">
              <a:extLst>
                <a:ext uri="{FF2B5EF4-FFF2-40B4-BE49-F238E27FC236}">
                  <a16:creationId xmlns:a16="http://schemas.microsoft.com/office/drawing/2014/main" id="{DB15F139-01F3-460A-87CA-EF55E0C7F875}"/>
                </a:ext>
              </a:extLst>
            </p:cNvPr>
            <p:cNvSpPr>
              <a:spLocks noChangeArrowheads="1"/>
            </p:cNvSpPr>
            <p:nvPr/>
          </p:nvSpPr>
          <p:spPr bwMode="auto">
            <a:xfrm>
              <a:off x="2134" y="2037"/>
              <a:ext cx="88" cy="516"/>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3" name="Rectangle 13">
              <a:extLst>
                <a:ext uri="{FF2B5EF4-FFF2-40B4-BE49-F238E27FC236}">
                  <a16:creationId xmlns:a16="http://schemas.microsoft.com/office/drawing/2014/main" id="{2B18C0CB-B8BC-424E-928D-68F237BDD52F}"/>
                </a:ext>
              </a:extLst>
            </p:cNvPr>
            <p:cNvSpPr>
              <a:spLocks noChangeArrowheads="1"/>
            </p:cNvSpPr>
            <p:nvPr/>
          </p:nvSpPr>
          <p:spPr bwMode="auto">
            <a:xfrm>
              <a:off x="2327" y="1905"/>
              <a:ext cx="89" cy="648"/>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4" name="Rectangle 14">
              <a:extLst>
                <a:ext uri="{FF2B5EF4-FFF2-40B4-BE49-F238E27FC236}">
                  <a16:creationId xmlns:a16="http://schemas.microsoft.com/office/drawing/2014/main" id="{7314B6B5-158A-4BEB-B435-167E7607F2FB}"/>
                </a:ext>
              </a:extLst>
            </p:cNvPr>
            <p:cNvSpPr>
              <a:spLocks noChangeArrowheads="1"/>
            </p:cNvSpPr>
            <p:nvPr/>
          </p:nvSpPr>
          <p:spPr bwMode="auto">
            <a:xfrm>
              <a:off x="2416" y="2310"/>
              <a:ext cx="88" cy="243"/>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5" name="Rectangle 15">
              <a:extLst>
                <a:ext uri="{FF2B5EF4-FFF2-40B4-BE49-F238E27FC236}">
                  <a16:creationId xmlns:a16="http://schemas.microsoft.com/office/drawing/2014/main" id="{B56C66F6-F47C-4C6D-A583-E6D3838BA95F}"/>
                </a:ext>
              </a:extLst>
            </p:cNvPr>
            <p:cNvSpPr>
              <a:spLocks noChangeArrowheads="1"/>
            </p:cNvSpPr>
            <p:nvPr/>
          </p:nvSpPr>
          <p:spPr bwMode="auto">
            <a:xfrm>
              <a:off x="2895" y="1428"/>
              <a:ext cx="89" cy="1125"/>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6" name="Rectangle 16">
              <a:extLst>
                <a:ext uri="{FF2B5EF4-FFF2-40B4-BE49-F238E27FC236}">
                  <a16:creationId xmlns:a16="http://schemas.microsoft.com/office/drawing/2014/main" id="{8520D2B7-AE1A-4AEE-BDFC-DDC67D339C7F}"/>
                </a:ext>
              </a:extLst>
            </p:cNvPr>
            <p:cNvSpPr>
              <a:spLocks noChangeArrowheads="1"/>
            </p:cNvSpPr>
            <p:nvPr/>
          </p:nvSpPr>
          <p:spPr bwMode="auto">
            <a:xfrm>
              <a:off x="2984" y="2149"/>
              <a:ext cx="88" cy="404"/>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7" name="Rectangle 17">
              <a:extLst>
                <a:ext uri="{FF2B5EF4-FFF2-40B4-BE49-F238E27FC236}">
                  <a16:creationId xmlns:a16="http://schemas.microsoft.com/office/drawing/2014/main" id="{1ED7FCFE-BBCA-4981-B502-25CD2849E9DD}"/>
                </a:ext>
              </a:extLst>
            </p:cNvPr>
            <p:cNvSpPr>
              <a:spLocks noChangeArrowheads="1"/>
            </p:cNvSpPr>
            <p:nvPr/>
          </p:nvSpPr>
          <p:spPr bwMode="auto">
            <a:xfrm>
              <a:off x="3176" y="1352"/>
              <a:ext cx="90" cy="1201"/>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8" name="Rectangle 18">
              <a:extLst>
                <a:ext uri="{FF2B5EF4-FFF2-40B4-BE49-F238E27FC236}">
                  <a16:creationId xmlns:a16="http://schemas.microsoft.com/office/drawing/2014/main" id="{94FE5B8E-7106-4C6F-8E97-CA1521610492}"/>
                </a:ext>
              </a:extLst>
            </p:cNvPr>
            <p:cNvSpPr>
              <a:spLocks noChangeArrowheads="1"/>
            </p:cNvSpPr>
            <p:nvPr/>
          </p:nvSpPr>
          <p:spPr bwMode="auto">
            <a:xfrm>
              <a:off x="3266" y="2187"/>
              <a:ext cx="88" cy="366"/>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79" name="Rectangle 19">
              <a:extLst>
                <a:ext uri="{FF2B5EF4-FFF2-40B4-BE49-F238E27FC236}">
                  <a16:creationId xmlns:a16="http://schemas.microsoft.com/office/drawing/2014/main" id="{67956AE4-2ED0-4D04-B4EB-450E70F60341}"/>
                </a:ext>
              </a:extLst>
            </p:cNvPr>
            <p:cNvSpPr>
              <a:spLocks noChangeArrowheads="1"/>
            </p:cNvSpPr>
            <p:nvPr/>
          </p:nvSpPr>
          <p:spPr bwMode="auto">
            <a:xfrm>
              <a:off x="3458" y="1428"/>
              <a:ext cx="88" cy="1125"/>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80" name="Rectangle 20">
              <a:extLst>
                <a:ext uri="{FF2B5EF4-FFF2-40B4-BE49-F238E27FC236}">
                  <a16:creationId xmlns:a16="http://schemas.microsoft.com/office/drawing/2014/main" id="{2AE4EE8A-01CA-45A6-932E-F44E65542FF7}"/>
                </a:ext>
              </a:extLst>
            </p:cNvPr>
            <p:cNvSpPr>
              <a:spLocks noChangeArrowheads="1"/>
            </p:cNvSpPr>
            <p:nvPr/>
          </p:nvSpPr>
          <p:spPr bwMode="auto">
            <a:xfrm>
              <a:off x="3546" y="2104"/>
              <a:ext cx="89" cy="449"/>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81" name="Rectangle 21">
              <a:extLst>
                <a:ext uri="{FF2B5EF4-FFF2-40B4-BE49-F238E27FC236}">
                  <a16:creationId xmlns:a16="http://schemas.microsoft.com/office/drawing/2014/main" id="{797E13C4-E645-49C5-B8DA-ECCB9A6F3B14}"/>
                </a:ext>
              </a:extLst>
            </p:cNvPr>
            <p:cNvSpPr>
              <a:spLocks noChangeArrowheads="1"/>
            </p:cNvSpPr>
            <p:nvPr/>
          </p:nvSpPr>
          <p:spPr bwMode="auto">
            <a:xfrm>
              <a:off x="3740" y="1840"/>
              <a:ext cx="87" cy="713"/>
            </a:xfrm>
            <a:prstGeom prst="rect">
              <a:avLst/>
            </a:prstGeom>
            <a:solidFill>
              <a:srgbClr val="6DCB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82" name="Rectangle 22">
              <a:extLst>
                <a:ext uri="{FF2B5EF4-FFF2-40B4-BE49-F238E27FC236}">
                  <a16:creationId xmlns:a16="http://schemas.microsoft.com/office/drawing/2014/main" id="{872C0AE6-7605-462B-9E42-79C712FACCCC}"/>
                </a:ext>
              </a:extLst>
            </p:cNvPr>
            <p:cNvSpPr>
              <a:spLocks noChangeArrowheads="1"/>
            </p:cNvSpPr>
            <p:nvPr/>
          </p:nvSpPr>
          <p:spPr bwMode="auto">
            <a:xfrm>
              <a:off x="3827" y="2232"/>
              <a:ext cx="90" cy="321"/>
            </a:xfrm>
            <a:prstGeom prst="rect">
              <a:avLst/>
            </a:prstGeom>
            <a:solidFill>
              <a:srgbClr val="CF19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200"/>
            </a:p>
          </p:txBody>
        </p:sp>
        <p:sp>
          <p:nvSpPr>
            <p:cNvPr id="83" name="Freeform 23">
              <a:extLst>
                <a:ext uri="{FF2B5EF4-FFF2-40B4-BE49-F238E27FC236}">
                  <a16:creationId xmlns:a16="http://schemas.microsoft.com/office/drawing/2014/main" id="{D553A9BD-B608-4006-8C9E-0C7E039A2607}"/>
                </a:ext>
              </a:extLst>
            </p:cNvPr>
            <p:cNvSpPr>
              <a:spLocks/>
            </p:cNvSpPr>
            <p:nvPr/>
          </p:nvSpPr>
          <p:spPr bwMode="auto">
            <a:xfrm>
              <a:off x="1408" y="2553"/>
              <a:ext cx="2563" cy="0"/>
            </a:xfrm>
            <a:custGeom>
              <a:avLst/>
              <a:gdLst>
                <a:gd name="T0" fmla="*/ 0 w 2563"/>
                <a:gd name="T1" fmla="*/ 0 h 29"/>
                <a:gd name="T2" fmla="*/ 2563 w 2563"/>
                <a:gd name="T3" fmla="*/ 0 h 29"/>
                <a:gd name="T4" fmla="*/ 2563 w 2563"/>
                <a:gd name="T5" fmla="*/ 29 h 29"/>
                <a:gd name="connsiteX0" fmla="*/ 0 w 10000"/>
                <a:gd name="connsiteY0" fmla="*/ 0 h 0"/>
                <a:gd name="connsiteX1" fmla="*/ 10000 w 10000"/>
                <a:gd name="connsiteY1" fmla="*/ 0 h 0"/>
              </a:gdLst>
              <a:ahLst/>
              <a:cxnLst>
                <a:cxn ang="0">
                  <a:pos x="connsiteX0" y="connsiteY0"/>
                </a:cxn>
                <a:cxn ang="0">
                  <a:pos x="connsiteX1" y="connsiteY1"/>
                </a:cxn>
              </a:cxnLst>
              <a:rect l="l" t="t" r="r" b="b"/>
              <a:pathLst>
                <a:path w="10000">
                  <a:moveTo>
                    <a:pt x="0" y="0"/>
                  </a:moveTo>
                  <a:lnTo>
                    <a:pt x="10000" y="0"/>
                  </a:lnTo>
                </a:path>
              </a:pathLst>
            </a:custGeom>
            <a:noFill/>
            <a:ln w="1905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4" name="Freeform 24">
              <a:extLst>
                <a:ext uri="{FF2B5EF4-FFF2-40B4-BE49-F238E27FC236}">
                  <a16:creationId xmlns:a16="http://schemas.microsoft.com/office/drawing/2014/main" id="{2676CBB6-4FBD-4657-AF0D-639FA90C1CC9}"/>
                </a:ext>
              </a:extLst>
            </p:cNvPr>
            <p:cNvSpPr>
              <a:spLocks/>
            </p:cNvSpPr>
            <p:nvPr/>
          </p:nvSpPr>
          <p:spPr bwMode="auto">
            <a:xfrm>
              <a:off x="1408" y="1054"/>
              <a:ext cx="28" cy="1499"/>
            </a:xfrm>
            <a:custGeom>
              <a:avLst/>
              <a:gdLst>
                <a:gd name="T0" fmla="*/ 30 w 30"/>
                <a:gd name="T1" fmla="*/ 1528 h 1528"/>
                <a:gd name="T2" fmla="*/ 30 w 30"/>
                <a:gd name="T3" fmla="*/ 0 h 1528"/>
                <a:gd name="T4" fmla="*/ 0 w 30"/>
                <a:gd name="T5" fmla="*/ 0 h 1528"/>
              </a:gdLst>
              <a:ahLst/>
              <a:cxnLst>
                <a:cxn ang="0">
                  <a:pos x="T0" y="T1"/>
                </a:cxn>
                <a:cxn ang="0">
                  <a:pos x="T2" y="T3"/>
                </a:cxn>
                <a:cxn ang="0">
                  <a:pos x="T4" y="T5"/>
                </a:cxn>
              </a:cxnLst>
              <a:rect l="0" t="0" r="r" b="b"/>
              <a:pathLst>
                <a:path w="30" h="1528">
                  <a:moveTo>
                    <a:pt x="30" y="1528"/>
                  </a:moveTo>
                  <a:lnTo>
                    <a:pt x="30" y="0"/>
                  </a:lnTo>
                  <a:lnTo>
                    <a:pt x="0" y="0"/>
                  </a:lnTo>
                </a:path>
              </a:pathLst>
            </a:custGeom>
            <a:noFill/>
            <a:ln w="1905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5" name="Line 33">
              <a:extLst>
                <a:ext uri="{FF2B5EF4-FFF2-40B4-BE49-F238E27FC236}">
                  <a16:creationId xmlns:a16="http://schemas.microsoft.com/office/drawing/2014/main" id="{FC7EA2B5-FE37-45FC-9E69-D99236647BB8}"/>
                </a:ext>
              </a:extLst>
            </p:cNvPr>
            <p:cNvSpPr>
              <a:spLocks noChangeShapeType="1"/>
            </p:cNvSpPr>
            <p:nvPr/>
          </p:nvSpPr>
          <p:spPr bwMode="auto">
            <a:xfrm>
              <a:off x="1408" y="2253"/>
              <a:ext cx="30" cy="0"/>
            </a:xfrm>
            <a:prstGeom prst="line">
              <a:avLst/>
            </a:prstGeom>
            <a:noFill/>
            <a:ln w="19050">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6" name="Line 34">
              <a:extLst>
                <a:ext uri="{FF2B5EF4-FFF2-40B4-BE49-F238E27FC236}">
                  <a16:creationId xmlns:a16="http://schemas.microsoft.com/office/drawing/2014/main" id="{80821B60-B582-4BC3-86BF-AE4951C2A8CD}"/>
                </a:ext>
              </a:extLst>
            </p:cNvPr>
            <p:cNvSpPr>
              <a:spLocks noChangeShapeType="1"/>
            </p:cNvSpPr>
            <p:nvPr/>
          </p:nvSpPr>
          <p:spPr bwMode="auto">
            <a:xfrm>
              <a:off x="1408" y="1954"/>
              <a:ext cx="30" cy="0"/>
            </a:xfrm>
            <a:prstGeom prst="line">
              <a:avLst/>
            </a:prstGeom>
            <a:noFill/>
            <a:ln w="19050">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7" name="Line 35">
              <a:extLst>
                <a:ext uri="{FF2B5EF4-FFF2-40B4-BE49-F238E27FC236}">
                  <a16:creationId xmlns:a16="http://schemas.microsoft.com/office/drawing/2014/main" id="{0110FAC3-71E8-42EC-B3F3-028BD7E6360E}"/>
                </a:ext>
              </a:extLst>
            </p:cNvPr>
            <p:cNvSpPr>
              <a:spLocks noChangeShapeType="1"/>
            </p:cNvSpPr>
            <p:nvPr/>
          </p:nvSpPr>
          <p:spPr bwMode="auto">
            <a:xfrm>
              <a:off x="1408" y="1653"/>
              <a:ext cx="30" cy="0"/>
            </a:xfrm>
            <a:prstGeom prst="line">
              <a:avLst/>
            </a:prstGeom>
            <a:noFill/>
            <a:ln w="19050">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8" name="Line 36">
              <a:extLst>
                <a:ext uri="{FF2B5EF4-FFF2-40B4-BE49-F238E27FC236}">
                  <a16:creationId xmlns:a16="http://schemas.microsoft.com/office/drawing/2014/main" id="{81C4BC1B-689D-4489-8327-108EF551656F}"/>
                </a:ext>
              </a:extLst>
            </p:cNvPr>
            <p:cNvSpPr>
              <a:spLocks noChangeShapeType="1"/>
            </p:cNvSpPr>
            <p:nvPr/>
          </p:nvSpPr>
          <p:spPr bwMode="auto">
            <a:xfrm>
              <a:off x="1408" y="1353"/>
              <a:ext cx="30" cy="0"/>
            </a:xfrm>
            <a:prstGeom prst="line">
              <a:avLst/>
            </a:prstGeom>
            <a:noFill/>
            <a:ln w="19050">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89" name="Rectangle 37">
              <a:extLst>
                <a:ext uri="{FF2B5EF4-FFF2-40B4-BE49-F238E27FC236}">
                  <a16:creationId xmlns:a16="http://schemas.microsoft.com/office/drawing/2014/main" id="{21CD6858-CE3A-489B-B7DE-C546EF415C48}"/>
                </a:ext>
              </a:extLst>
            </p:cNvPr>
            <p:cNvSpPr>
              <a:spLocks noChangeArrowheads="1"/>
            </p:cNvSpPr>
            <p:nvPr/>
          </p:nvSpPr>
          <p:spPr bwMode="auto">
            <a:xfrm rot="16200000">
              <a:off x="946" y="1728"/>
              <a:ext cx="50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000000"/>
                  </a:solidFill>
                  <a:effectLst/>
                  <a:latin typeface="Arial Bold" panose="020B0704020202020204" pitchFamily="34" charset="0"/>
                </a:rPr>
                <a:t>Patients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0" name="Rectangle 38">
              <a:extLst>
                <a:ext uri="{FF2B5EF4-FFF2-40B4-BE49-F238E27FC236}">
                  <a16:creationId xmlns:a16="http://schemas.microsoft.com/office/drawing/2014/main" id="{DC8CCBEC-0ADC-4E5A-A9A5-1DFD0355C6A7}"/>
                </a:ext>
              </a:extLst>
            </p:cNvPr>
            <p:cNvSpPr>
              <a:spLocks noChangeArrowheads="1"/>
            </p:cNvSpPr>
            <p:nvPr/>
          </p:nvSpPr>
          <p:spPr bwMode="auto">
            <a:xfrm>
              <a:off x="1530" y="2568"/>
              <a:ext cx="75"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SP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1" name="Rectangle 39">
              <a:extLst>
                <a:ext uri="{FF2B5EF4-FFF2-40B4-BE49-F238E27FC236}">
                  <a16:creationId xmlns:a16="http://schemas.microsoft.com/office/drawing/2014/main" id="{5746CBF4-FB6E-4435-B2A3-F1056544DADC}"/>
                </a:ext>
              </a:extLst>
            </p:cNvPr>
            <p:cNvSpPr>
              <a:spLocks noChangeArrowheads="1"/>
            </p:cNvSpPr>
            <p:nvPr/>
          </p:nvSpPr>
          <p:spPr bwMode="auto">
            <a:xfrm>
              <a:off x="1788" y="2568"/>
              <a:ext cx="129"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MOP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2" name="Rectangle 40">
              <a:extLst>
                <a:ext uri="{FF2B5EF4-FFF2-40B4-BE49-F238E27FC236}">
                  <a16:creationId xmlns:a16="http://schemas.microsoft.com/office/drawing/2014/main" id="{B254923C-927B-41B0-824B-857D0C3B483B}"/>
                </a:ext>
              </a:extLst>
            </p:cNvPr>
            <p:cNvSpPr>
              <a:spLocks noChangeArrowheads="1"/>
            </p:cNvSpPr>
            <p:nvPr/>
          </p:nvSpPr>
          <p:spPr bwMode="auto">
            <a:xfrm>
              <a:off x="2090" y="2568"/>
              <a:ext cx="85"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3" name="Rectangle 41">
              <a:extLst>
                <a:ext uri="{FF2B5EF4-FFF2-40B4-BE49-F238E27FC236}">
                  <a16:creationId xmlns:a16="http://schemas.microsoft.com/office/drawing/2014/main" id="{8AD9E21B-9E65-4AED-B548-1834195B4702}"/>
                </a:ext>
              </a:extLst>
            </p:cNvPr>
            <p:cNvSpPr>
              <a:spLocks noChangeArrowheads="1"/>
            </p:cNvSpPr>
            <p:nvPr/>
          </p:nvSpPr>
          <p:spPr bwMode="auto">
            <a:xfrm>
              <a:off x="2381" y="2568"/>
              <a:ext cx="63"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MI</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4" name="Rectangle 42">
              <a:extLst>
                <a:ext uri="{FF2B5EF4-FFF2-40B4-BE49-F238E27FC236}">
                  <a16:creationId xmlns:a16="http://schemas.microsoft.com/office/drawing/2014/main" id="{3EF09F36-FC84-4BF4-BD8F-10A209BABD09}"/>
                </a:ext>
              </a:extLst>
            </p:cNvPr>
            <p:cNvSpPr>
              <a:spLocks noChangeArrowheads="1"/>
            </p:cNvSpPr>
            <p:nvPr/>
          </p:nvSpPr>
          <p:spPr bwMode="auto">
            <a:xfrm>
              <a:off x="2943" y="2568"/>
              <a:ext cx="75"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SP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5" name="Rectangle 43">
              <a:extLst>
                <a:ext uri="{FF2B5EF4-FFF2-40B4-BE49-F238E27FC236}">
                  <a16:creationId xmlns:a16="http://schemas.microsoft.com/office/drawing/2014/main" id="{88EB29B2-8EFD-4106-9F0A-68033B13CE0A}"/>
                </a:ext>
              </a:extLst>
            </p:cNvPr>
            <p:cNvSpPr>
              <a:spLocks noChangeArrowheads="1"/>
            </p:cNvSpPr>
            <p:nvPr/>
          </p:nvSpPr>
          <p:spPr bwMode="auto">
            <a:xfrm>
              <a:off x="3201" y="2568"/>
              <a:ext cx="129"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MOP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6" name="Rectangle 44">
              <a:extLst>
                <a:ext uri="{FF2B5EF4-FFF2-40B4-BE49-F238E27FC236}">
                  <a16:creationId xmlns:a16="http://schemas.microsoft.com/office/drawing/2014/main" id="{660283B5-A8B0-4557-9A5A-8A93DAA80BDB}"/>
                </a:ext>
              </a:extLst>
            </p:cNvPr>
            <p:cNvSpPr>
              <a:spLocks noChangeArrowheads="1"/>
            </p:cNvSpPr>
            <p:nvPr/>
          </p:nvSpPr>
          <p:spPr bwMode="auto">
            <a:xfrm>
              <a:off x="3503" y="2568"/>
              <a:ext cx="85"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MP</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7" name="Rectangle 47">
              <a:extLst>
                <a:ext uri="{FF2B5EF4-FFF2-40B4-BE49-F238E27FC236}">
                  <a16:creationId xmlns:a16="http://schemas.microsoft.com/office/drawing/2014/main" id="{3D3037D2-800E-43AD-8064-63587BF22641}"/>
                </a:ext>
              </a:extLst>
            </p:cNvPr>
            <p:cNvSpPr>
              <a:spLocks noChangeArrowheads="1"/>
            </p:cNvSpPr>
            <p:nvPr/>
          </p:nvSpPr>
          <p:spPr bwMode="auto">
            <a:xfrm>
              <a:off x="3556" y="1041"/>
              <a:ext cx="253"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a:r>
                <a:rPr lang="el-GR" sz="1200"/>
                <a:t>β</a:t>
              </a:r>
              <a:r>
                <a:rPr kumimoji="0" lang="en-US" altLang="en-US" sz="1200" b="0" i="0" u="none" strike="noStrike" cap="none" normalizeH="0" baseline="-25000">
                  <a:ln>
                    <a:noFill/>
                  </a:ln>
                  <a:solidFill>
                    <a:srgbClr val="000000"/>
                  </a:solidFill>
                  <a:effectLst/>
                  <a:latin typeface="Arial" panose="020B0604020202020204" pitchFamily="34" charset="0"/>
                </a:rPr>
                <a:t>2</a:t>
              </a:r>
              <a:r>
                <a:rPr kumimoji="0" lang="en-US" altLang="en-US" sz="1200" b="0" i="0" u="none" strike="noStrike" cap="none" normalizeH="0" baseline="0">
                  <a:ln>
                    <a:noFill/>
                  </a:ln>
                  <a:solidFill>
                    <a:srgbClr val="000000"/>
                  </a:solidFill>
                  <a:effectLst/>
                  <a:latin typeface="Arial" panose="020B0604020202020204" pitchFamily="34" charset="0"/>
                </a:rPr>
                <a:t>-agonist</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8" name="Rectangle 48">
              <a:extLst>
                <a:ext uri="{FF2B5EF4-FFF2-40B4-BE49-F238E27FC236}">
                  <a16:creationId xmlns:a16="http://schemas.microsoft.com/office/drawing/2014/main" id="{55BDB432-15B4-43D6-97EB-83460C9BB9D0}"/>
                </a:ext>
              </a:extLst>
            </p:cNvPr>
            <p:cNvSpPr>
              <a:spLocks noChangeArrowheads="1"/>
            </p:cNvSpPr>
            <p:nvPr/>
          </p:nvSpPr>
          <p:spPr bwMode="auto">
            <a:xfrm>
              <a:off x="3556" y="1164"/>
              <a:ext cx="94"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ICS</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99" name="Rectangle 49">
              <a:extLst>
                <a:ext uri="{FF2B5EF4-FFF2-40B4-BE49-F238E27FC236}">
                  <a16:creationId xmlns:a16="http://schemas.microsoft.com/office/drawing/2014/main" id="{F57E0B56-44CE-480C-AE8B-CB2A7403E338}"/>
                </a:ext>
              </a:extLst>
            </p:cNvPr>
            <p:cNvSpPr>
              <a:spLocks noChangeArrowheads="1"/>
            </p:cNvSpPr>
            <p:nvPr/>
          </p:nvSpPr>
          <p:spPr bwMode="auto">
            <a:xfrm>
              <a:off x="3794" y="2568"/>
              <a:ext cx="63"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MI</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0" name="Rectangle 50">
              <a:extLst>
                <a:ext uri="{FF2B5EF4-FFF2-40B4-BE49-F238E27FC236}">
                  <a16:creationId xmlns:a16="http://schemas.microsoft.com/office/drawing/2014/main" id="{8F455F37-F419-49F4-B4F2-C587C71866B7}"/>
                </a:ext>
              </a:extLst>
            </p:cNvPr>
            <p:cNvSpPr>
              <a:spLocks noChangeArrowheads="1"/>
            </p:cNvSpPr>
            <p:nvPr/>
          </p:nvSpPr>
          <p:spPr bwMode="auto">
            <a:xfrm>
              <a:off x="1771" y="2697"/>
              <a:ext cx="443"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000000"/>
                  </a:solidFill>
                  <a:effectLst/>
                  <a:latin typeface="Arial Bold" panose="020B0704020202020204" pitchFamily="34" charset="0"/>
                </a:rPr>
                <a:t>Children (n=753)</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1" name="Rectangle 51">
              <a:extLst>
                <a:ext uri="{FF2B5EF4-FFF2-40B4-BE49-F238E27FC236}">
                  <a16:creationId xmlns:a16="http://schemas.microsoft.com/office/drawing/2014/main" id="{ABB82957-979D-4F15-BB0F-73CD10F35DCC}"/>
                </a:ext>
              </a:extLst>
            </p:cNvPr>
            <p:cNvSpPr>
              <a:spLocks noChangeArrowheads="1"/>
            </p:cNvSpPr>
            <p:nvPr/>
          </p:nvSpPr>
          <p:spPr bwMode="auto">
            <a:xfrm>
              <a:off x="3192" y="2697"/>
              <a:ext cx="421"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000000"/>
                  </a:solidFill>
                  <a:effectLst/>
                  <a:latin typeface="Arial Bold" panose="020B0704020202020204" pitchFamily="34" charset="0"/>
                </a:rPr>
                <a:t>Adults (n=2050)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2" name="Rectangle 52">
              <a:extLst>
                <a:ext uri="{FF2B5EF4-FFF2-40B4-BE49-F238E27FC236}">
                  <a16:creationId xmlns:a16="http://schemas.microsoft.com/office/drawing/2014/main" id="{04CE6662-C158-4829-95E7-0BE30DA825CB}"/>
                </a:ext>
              </a:extLst>
            </p:cNvPr>
            <p:cNvSpPr>
              <a:spLocks noChangeArrowheads="1"/>
            </p:cNvSpPr>
            <p:nvPr/>
          </p:nvSpPr>
          <p:spPr bwMode="auto">
            <a:xfrm>
              <a:off x="1361" y="2497"/>
              <a:ext cx="31"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3" name="Rectangle 53">
              <a:extLst>
                <a:ext uri="{FF2B5EF4-FFF2-40B4-BE49-F238E27FC236}">
                  <a16:creationId xmlns:a16="http://schemas.microsoft.com/office/drawing/2014/main" id="{071DFB23-CD20-4BF0-BEB6-24948179CFFF}"/>
                </a:ext>
              </a:extLst>
            </p:cNvPr>
            <p:cNvSpPr>
              <a:spLocks noChangeArrowheads="1"/>
            </p:cNvSpPr>
            <p:nvPr/>
          </p:nvSpPr>
          <p:spPr bwMode="auto">
            <a:xfrm>
              <a:off x="1330" y="2200"/>
              <a:ext cx="62"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20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4" name="Rectangle 54">
              <a:extLst>
                <a:ext uri="{FF2B5EF4-FFF2-40B4-BE49-F238E27FC236}">
                  <a16:creationId xmlns:a16="http://schemas.microsoft.com/office/drawing/2014/main" id="{29FCFFA0-3AA9-4F04-9456-60AE9D8616BF}"/>
                </a:ext>
              </a:extLst>
            </p:cNvPr>
            <p:cNvSpPr>
              <a:spLocks noChangeArrowheads="1"/>
            </p:cNvSpPr>
            <p:nvPr/>
          </p:nvSpPr>
          <p:spPr bwMode="auto">
            <a:xfrm>
              <a:off x="1330" y="1903"/>
              <a:ext cx="62"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40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5" name="Rectangle 55">
              <a:extLst>
                <a:ext uri="{FF2B5EF4-FFF2-40B4-BE49-F238E27FC236}">
                  <a16:creationId xmlns:a16="http://schemas.microsoft.com/office/drawing/2014/main" id="{C572C859-F023-4948-B7F2-87877249D844}"/>
                </a:ext>
              </a:extLst>
            </p:cNvPr>
            <p:cNvSpPr>
              <a:spLocks noChangeArrowheads="1"/>
            </p:cNvSpPr>
            <p:nvPr/>
          </p:nvSpPr>
          <p:spPr bwMode="auto">
            <a:xfrm>
              <a:off x="1299" y="1011"/>
              <a:ext cx="93"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100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6" name="Rectangle 56">
              <a:extLst>
                <a:ext uri="{FF2B5EF4-FFF2-40B4-BE49-F238E27FC236}">
                  <a16:creationId xmlns:a16="http://schemas.microsoft.com/office/drawing/2014/main" id="{F462584D-E7A4-4A07-BE65-C3DABEAD6B76}"/>
                </a:ext>
              </a:extLst>
            </p:cNvPr>
            <p:cNvSpPr>
              <a:spLocks noChangeArrowheads="1"/>
            </p:cNvSpPr>
            <p:nvPr/>
          </p:nvSpPr>
          <p:spPr bwMode="auto">
            <a:xfrm>
              <a:off x="1330" y="1299"/>
              <a:ext cx="62"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80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7" name="Rectangle 57">
              <a:extLst>
                <a:ext uri="{FF2B5EF4-FFF2-40B4-BE49-F238E27FC236}">
                  <a16:creationId xmlns:a16="http://schemas.microsoft.com/office/drawing/2014/main" id="{ECEEC4A8-EAC3-44A1-A482-D94CAEA7D678}"/>
                </a:ext>
              </a:extLst>
            </p:cNvPr>
            <p:cNvSpPr>
              <a:spLocks noChangeArrowheads="1"/>
            </p:cNvSpPr>
            <p:nvPr/>
          </p:nvSpPr>
          <p:spPr bwMode="auto">
            <a:xfrm>
              <a:off x="1330" y="1599"/>
              <a:ext cx="62" cy="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Arial" panose="020B0604020202020204" pitchFamily="34" charset="0"/>
                </a:rPr>
                <a:t>60</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108" name="Line 58">
              <a:extLst>
                <a:ext uri="{FF2B5EF4-FFF2-40B4-BE49-F238E27FC236}">
                  <a16:creationId xmlns:a16="http://schemas.microsoft.com/office/drawing/2014/main" id="{17EFBEEA-6D21-482F-95DF-F00A4E929759}"/>
                </a:ext>
              </a:extLst>
            </p:cNvPr>
            <p:cNvSpPr>
              <a:spLocks noChangeShapeType="1"/>
            </p:cNvSpPr>
            <p:nvPr/>
          </p:nvSpPr>
          <p:spPr bwMode="auto">
            <a:xfrm>
              <a:off x="1482" y="2665"/>
              <a:ext cx="1022" cy="0"/>
            </a:xfrm>
            <a:prstGeom prst="line">
              <a:avLst/>
            </a:prstGeom>
            <a:noFill/>
            <a:ln w="11113">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sp>
          <p:nvSpPr>
            <p:cNvPr id="109" name="Line 59">
              <a:extLst>
                <a:ext uri="{FF2B5EF4-FFF2-40B4-BE49-F238E27FC236}">
                  <a16:creationId xmlns:a16="http://schemas.microsoft.com/office/drawing/2014/main" id="{ABE59909-DFED-42D6-84F5-D618F299B7A5}"/>
                </a:ext>
              </a:extLst>
            </p:cNvPr>
            <p:cNvSpPr>
              <a:spLocks noChangeShapeType="1"/>
            </p:cNvSpPr>
            <p:nvPr/>
          </p:nvSpPr>
          <p:spPr bwMode="auto">
            <a:xfrm>
              <a:off x="2895" y="2665"/>
              <a:ext cx="1022" cy="0"/>
            </a:xfrm>
            <a:prstGeom prst="line">
              <a:avLst/>
            </a:prstGeom>
            <a:noFill/>
            <a:ln w="11113">
              <a:solidFill>
                <a:srgbClr val="12151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sz="1200"/>
            </a:p>
          </p:txBody>
        </p:sp>
      </p:grpSp>
    </p:spTree>
    <p:extLst>
      <p:ext uri="{BB962C8B-B14F-4D97-AF65-F5344CB8AC3E}">
        <p14:creationId xmlns:p14="http://schemas.microsoft.com/office/powerpoint/2010/main" val="571157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48FF2-0F85-47EA-A28D-E6D9EA63B3C0}"/>
              </a:ext>
            </a:extLst>
          </p:cNvPr>
          <p:cNvSpPr>
            <a:spLocks noGrp="1"/>
          </p:cNvSpPr>
          <p:nvPr>
            <p:ph type="title"/>
          </p:nvPr>
        </p:nvSpPr>
        <p:spPr>
          <a:xfrm>
            <a:off x="1032216" y="946320"/>
            <a:ext cx="7246620" cy="923330"/>
          </a:xfrm>
        </p:spPr>
        <p:txBody>
          <a:bodyPr/>
          <a:lstStyle/>
          <a:p>
            <a:r>
              <a:rPr lang="en-GB"/>
              <a:t>Asthma is a chronic inflammatory fluctuating disease</a:t>
            </a:r>
          </a:p>
        </p:txBody>
      </p:sp>
    </p:spTree>
    <p:extLst>
      <p:ext uri="{BB962C8B-B14F-4D97-AF65-F5344CB8AC3E}">
        <p14:creationId xmlns:p14="http://schemas.microsoft.com/office/powerpoint/2010/main" val="2547964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6"/>
          <p:cNvSpPr>
            <a:spLocks noGrp="1"/>
          </p:cNvSpPr>
          <p:nvPr>
            <p:ph type="title"/>
          </p:nvPr>
        </p:nvSpPr>
        <p:spPr/>
        <p:txBody>
          <a:bodyPr/>
          <a:lstStyle/>
          <a:p>
            <a:r>
              <a:rPr lang="en-GB"/>
              <a:t>Window of opportunity: inflammation, symptoms and reliever use increase before</a:t>
            </a:r>
            <a:r>
              <a:rPr lang="en-GB">
                <a:solidFill>
                  <a:srgbClr val="FF0000"/>
                </a:solidFill>
              </a:rPr>
              <a:t> </a:t>
            </a:r>
            <a:r>
              <a:rPr lang="en-GB"/>
              <a:t>an exacerbation</a:t>
            </a:r>
          </a:p>
        </p:txBody>
      </p:sp>
      <p:sp>
        <p:nvSpPr>
          <p:cNvPr id="11" name="Text Placeholder 10">
            <a:extLst>
              <a:ext uri="{FF2B5EF4-FFF2-40B4-BE49-F238E27FC236}">
                <a16:creationId xmlns:a16="http://schemas.microsoft.com/office/drawing/2014/main" id="{89CEDF2A-2FC6-4F2E-AD91-877581FD7DFB}"/>
              </a:ext>
            </a:extLst>
          </p:cNvPr>
          <p:cNvSpPr>
            <a:spLocks noGrp="1"/>
          </p:cNvSpPr>
          <p:nvPr>
            <p:ph type="body" sz="quarter" idx="13"/>
          </p:nvPr>
        </p:nvSpPr>
        <p:spPr>
          <a:xfrm>
            <a:off x="246986" y="4597678"/>
            <a:ext cx="8602768" cy="454066"/>
          </a:xfrm>
        </p:spPr>
        <p:txBody>
          <a:bodyPr/>
          <a:lstStyle/>
          <a:p>
            <a:r>
              <a:rPr lang="en-US" altLang="en-US"/>
              <a:t>*Post-hoc analysis of </a:t>
            </a:r>
            <a:r>
              <a:rPr lang="en-US" altLang="en-US" err="1"/>
              <a:t>FeNO</a:t>
            </a:r>
            <a:r>
              <a:rPr lang="en-US" altLang="en-US"/>
              <a:t> data from 77 children with asthma; moderate exacerbations were defined as an increase in symptom scores. </a:t>
            </a:r>
            <a:r>
              <a:rPr lang="en-US" altLang="en-US" baseline="30000"/>
              <a:t>†</a:t>
            </a:r>
            <a:r>
              <a:rPr lang="en-US" altLang="en-US"/>
              <a:t>A descriptive study of 425 severe exacerbations; exacerbations were </a:t>
            </a:r>
            <a:r>
              <a:rPr lang="en-GB"/>
              <a:t>defined as the</a:t>
            </a:r>
          </a:p>
          <a:p>
            <a:r>
              <a:rPr lang="en-GB"/>
              <a:t>need for a course of OCS or a reduction in morning PEF of &gt;30% on 2 consecutive days.</a:t>
            </a:r>
            <a:r>
              <a:rPr lang="en-US" altLang="en-US"/>
              <a:t> </a:t>
            </a:r>
            <a:br>
              <a:rPr lang="en-US" altLang="en-US"/>
            </a:br>
            <a:r>
              <a:rPr lang="en-US" altLang="en-US"/>
              <a:t>CI = confidence interval; </a:t>
            </a:r>
            <a:r>
              <a:rPr lang="en-GB" err="1"/>
              <a:t>FeNO</a:t>
            </a:r>
            <a:r>
              <a:rPr lang="en-GB"/>
              <a:t> = fractional exhaled nitric oxide; OCS = oral corticosteroid(s); </a:t>
            </a:r>
            <a:r>
              <a:rPr lang="en-US" altLang="en-US"/>
              <a:t>PEF = peak expiratory flow; SABA = short-acting </a:t>
            </a:r>
            <a:r>
              <a:rPr lang="el-GR" altLang="en-US"/>
              <a:t>β</a:t>
            </a:r>
            <a:r>
              <a:rPr lang="en-GB" altLang="en-US" baseline="-25000"/>
              <a:t>2</a:t>
            </a:r>
            <a:r>
              <a:rPr lang="en-GB" altLang="en-US"/>
              <a:t>-agonist. </a:t>
            </a:r>
            <a:br>
              <a:rPr lang="en-US" altLang="en-US"/>
            </a:br>
            <a:r>
              <a:rPr lang="en-US" altLang="en-US"/>
              <a:t>1. van der </a:t>
            </a:r>
            <a:r>
              <a:rPr lang="en-US" altLang="en-US" err="1"/>
              <a:t>Valk</a:t>
            </a:r>
            <a:r>
              <a:rPr lang="en-US" altLang="en-US"/>
              <a:t> RJ, et al. </a:t>
            </a:r>
            <a:r>
              <a:rPr lang="en-US" altLang="en-US" i="1"/>
              <a:t>Allergy. </a:t>
            </a:r>
            <a:r>
              <a:rPr lang="en-US" altLang="en-US"/>
              <a:t>2012;67:265-271; 2. </a:t>
            </a:r>
            <a:r>
              <a:rPr lang="en-US" altLang="en-US" err="1"/>
              <a:t>Tattersfield</a:t>
            </a:r>
            <a:r>
              <a:rPr lang="en-US" altLang="en-US"/>
              <a:t> AE, et al. </a:t>
            </a:r>
            <a:r>
              <a:rPr lang="en-US" altLang="en-US" i="1"/>
              <a:t>Am J Respir </a:t>
            </a:r>
            <a:r>
              <a:rPr lang="en-US" altLang="en-US" i="1" err="1"/>
              <a:t>Crit</a:t>
            </a:r>
            <a:r>
              <a:rPr lang="en-US" altLang="en-US" i="1"/>
              <a:t> Care Med. </a:t>
            </a:r>
            <a:r>
              <a:rPr lang="en-US" altLang="en-US"/>
              <a:t>1999;160:594-599.</a:t>
            </a:r>
          </a:p>
        </p:txBody>
      </p:sp>
      <p:sp>
        <p:nvSpPr>
          <p:cNvPr id="22" name="Slide Number Placeholder 2">
            <a:extLst>
              <a:ext uri="{FF2B5EF4-FFF2-40B4-BE49-F238E27FC236}">
                <a16:creationId xmlns:a16="http://schemas.microsoft.com/office/drawing/2014/main" id="{FC3CB412-64F3-BF46-B7F6-CCF38E728609}"/>
              </a:ext>
            </a:extLst>
          </p:cNvPr>
          <p:cNvSpPr>
            <a:spLocks noGrp="1"/>
          </p:cNvSpPr>
          <p:nvPr>
            <p:ph type="sldNum" sz="quarter" idx="4"/>
          </p:nvPr>
        </p:nvSpPr>
        <p:spPr/>
        <p:txBody>
          <a:bodyPr/>
          <a:lstStyle/>
          <a:p>
            <a:fld id="{3C4F54F3-C349-4609-AFEE-01462D5C7942}" type="slidenum">
              <a:rPr lang="en-GB" smtClean="0"/>
              <a:pPr/>
              <a:t>14</a:t>
            </a:fld>
            <a:endParaRPr lang="en-GB"/>
          </a:p>
        </p:txBody>
      </p:sp>
      <p:sp>
        <p:nvSpPr>
          <p:cNvPr id="24" name="TextBox 23">
            <a:extLst>
              <a:ext uri="{FF2B5EF4-FFF2-40B4-BE49-F238E27FC236}">
                <a16:creationId xmlns:a16="http://schemas.microsoft.com/office/drawing/2014/main" id="{9C12ACCA-2D29-2344-B743-C082316B2270}"/>
              </a:ext>
            </a:extLst>
          </p:cNvPr>
          <p:cNvSpPr txBox="1"/>
          <p:nvPr/>
        </p:nvSpPr>
        <p:spPr>
          <a:xfrm>
            <a:off x="5068508" y="1256746"/>
            <a:ext cx="3704425" cy="246221"/>
          </a:xfrm>
          <a:prstGeom prst="rect">
            <a:avLst/>
          </a:prstGeom>
          <a:noFill/>
        </p:spPr>
        <p:txBody>
          <a:bodyPr wrap="square" rtlCol="0">
            <a:spAutoFit/>
          </a:bodyPr>
          <a:lstStyle/>
          <a:p>
            <a:pPr algn="ctr"/>
            <a:r>
              <a:rPr lang="en-US" sz="1000" b="1"/>
              <a:t>Asthma symptoms drive SABA use until exacerbation</a:t>
            </a:r>
            <a:r>
              <a:rPr lang="en-US" sz="1000" b="1" baseline="30000"/>
              <a:t>2†</a:t>
            </a:r>
          </a:p>
        </p:txBody>
      </p:sp>
      <p:sp>
        <p:nvSpPr>
          <p:cNvPr id="26" name="TextBox 25">
            <a:extLst>
              <a:ext uri="{FF2B5EF4-FFF2-40B4-BE49-F238E27FC236}">
                <a16:creationId xmlns:a16="http://schemas.microsoft.com/office/drawing/2014/main" id="{ADDF7D31-8F67-FE44-AAA4-7ED39ADC72CE}"/>
              </a:ext>
            </a:extLst>
          </p:cNvPr>
          <p:cNvSpPr txBox="1"/>
          <p:nvPr/>
        </p:nvSpPr>
        <p:spPr>
          <a:xfrm>
            <a:off x="448376" y="1253955"/>
            <a:ext cx="3944805" cy="246221"/>
          </a:xfrm>
          <a:prstGeom prst="rect">
            <a:avLst/>
          </a:prstGeom>
          <a:noFill/>
        </p:spPr>
        <p:txBody>
          <a:bodyPr wrap="square" rtlCol="0">
            <a:spAutoFit/>
          </a:bodyPr>
          <a:lstStyle/>
          <a:p>
            <a:pPr algn="ctr"/>
            <a:r>
              <a:rPr lang="en-US" sz="1000" b="1" err="1"/>
              <a:t>FeNO</a:t>
            </a:r>
            <a:r>
              <a:rPr lang="en-US" sz="1000" b="1"/>
              <a:t> levels increase before a moderate exacerbation</a:t>
            </a:r>
            <a:r>
              <a:rPr lang="en-US" sz="1000" b="1" baseline="30000"/>
              <a:t>1</a:t>
            </a:r>
            <a:r>
              <a:rPr lang="en-US" sz="1000" b="1"/>
              <a:t>*</a:t>
            </a:r>
          </a:p>
        </p:txBody>
      </p:sp>
      <p:sp>
        <p:nvSpPr>
          <p:cNvPr id="179" name="Oval 29">
            <a:extLst>
              <a:ext uri="{FF2B5EF4-FFF2-40B4-BE49-F238E27FC236}">
                <a16:creationId xmlns:a16="http://schemas.microsoft.com/office/drawing/2014/main" id="{1B952EDF-EBFD-4C6C-AC5F-E211E725A389}"/>
              </a:ext>
            </a:extLst>
          </p:cNvPr>
          <p:cNvSpPr>
            <a:spLocks noChangeArrowheads="1"/>
          </p:cNvSpPr>
          <p:nvPr/>
        </p:nvSpPr>
        <p:spPr bwMode="auto">
          <a:xfrm>
            <a:off x="5668912" y="2776393"/>
            <a:ext cx="784860" cy="1327599"/>
          </a:xfrm>
          <a:prstGeom prst="ellipse">
            <a:avLst/>
          </a:prstGeom>
          <a:noFill/>
          <a:ln w="19050">
            <a:solidFill>
              <a:srgbClr val="D0006F"/>
            </a:solidFill>
            <a:prstDash val="sysDot"/>
            <a:round/>
            <a:headEnd/>
            <a:tailEnd/>
          </a:ln>
        </p:spPr>
        <p:txBody>
          <a:bodyPr wrap="none" anchor="ctr"/>
          <a:lstStyle/>
          <a:p>
            <a:pPr marL="0" marR="0" lvl="0" indent="0" algn="l" defTabSz="914400" rtl="0" eaLnBrk="0" fontAlgn="auto" latinLnBrk="0" hangingPunct="0">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panose="020B0604020202020204" pitchFamily="34" charset="0"/>
              <a:cs typeface="Arial" panose="020B0604020202020204" pitchFamily="34" charset="0"/>
            </a:endParaRPr>
          </a:p>
        </p:txBody>
      </p:sp>
      <p:cxnSp>
        <p:nvCxnSpPr>
          <p:cNvPr id="180" name="Straight Arrow Connector 179">
            <a:extLst>
              <a:ext uri="{FF2B5EF4-FFF2-40B4-BE49-F238E27FC236}">
                <a16:creationId xmlns:a16="http://schemas.microsoft.com/office/drawing/2014/main" id="{1C1320B3-9A0C-4ECF-BEAA-E7A25E54E5AB}"/>
              </a:ext>
            </a:extLst>
          </p:cNvPr>
          <p:cNvCxnSpPr/>
          <p:nvPr/>
        </p:nvCxnSpPr>
        <p:spPr>
          <a:xfrm flipV="1">
            <a:off x="6262360" y="1863116"/>
            <a:ext cx="384360" cy="990843"/>
          </a:xfrm>
          <a:prstGeom prst="straightConnector1">
            <a:avLst/>
          </a:prstGeom>
          <a:ln w="19050">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181" name="object 4">
            <a:extLst>
              <a:ext uri="{FF2B5EF4-FFF2-40B4-BE49-F238E27FC236}">
                <a16:creationId xmlns:a16="http://schemas.microsoft.com/office/drawing/2014/main" id="{CE3938FD-5B2D-4F21-82AC-558F194204F8}"/>
              </a:ext>
            </a:extLst>
          </p:cNvPr>
          <p:cNvSpPr txBox="1"/>
          <p:nvPr/>
        </p:nvSpPr>
        <p:spPr>
          <a:xfrm>
            <a:off x="4970634"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latin typeface="Arial" panose="020B0604020202020204" pitchFamily="34" charset="0"/>
                <a:cs typeface="Arial" panose="020B0604020202020204" pitchFamily="34" charset="0"/>
              </a:rPr>
              <a:t>−</a:t>
            </a:r>
            <a:r>
              <a:rPr lang="en-GB" sz="1000">
                <a:cs typeface="HelveticaNeueLT Std"/>
              </a:rPr>
              <a:t>15</a:t>
            </a:r>
            <a:endParaRPr sz="1000">
              <a:cs typeface="HelveticaNeueLT Std"/>
            </a:endParaRPr>
          </a:p>
        </p:txBody>
      </p:sp>
      <p:sp>
        <p:nvSpPr>
          <p:cNvPr id="182" name="object 5">
            <a:extLst>
              <a:ext uri="{FF2B5EF4-FFF2-40B4-BE49-F238E27FC236}">
                <a16:creationId xmlns:a16="http://schemas.microsoft.com/office/drawing/2014/main" id="{55492C9E-1800-4F86-8EB0-473CD1263F06}"/>
              </a:ext>
            </a:extLst>
          </p:cNvPr>
          <p:cNvSpPr txBox="1"/>
          <p:nvPr/>
        </p:nvSpPr>
        <p:spPr>
          <a:xfrm>
            <a:off x="6672860" y="4381637"/>
            <a:ext cx="523943" cy="156261"/>
          </a:xfrm>
          <a:prstGeom prst="rect">
            <a:avLst/>
          </a:prstGeom>
        </p:spPr>
        <p:txBody>
          <a:bodyPr vert="horz" wrap="square" lIns="0" tIns="6985" rIns="0" bIns="0" rtlCol="0">
            <a:spAutoFit/>
          </a:bodyPr>
          <a:lstStyle/>
          <a:p>
            <a:pPr marL="12700" marR="5080" indent="63500" algn="ctr">
              <a:lnSpc>
                <a:spcPct val="104400"/>
              </a:lnSpc>
              <a:spcBef>
                <a:spcPts val="55"/>
              </a:spcBef>
            </a:pPr>
            <a:r>
              <a:rPr lang="en-GB" sz="1000" b="1">
                <a:cs typeface="HelveticaNeueLT Std"/>
              </a:rPr>
              <a:t>Day</a:t>
            </a:r>
            <a:endParaRPr sz="1000" b="1">
              <a:cs typeface="HelveticaNeueLT Std"/>
            </a:endParaRPr>
          </a:p>
        </p:txBody>
      </p:sp>
      <p:sp>
        <p:nvSpPr>
          <p:cNvPr id="183" name="object 9">
            <a:extLst>
              <a:ext uri="{FF2B5EF4-FFF2-40B4-BE49-F238E27FC236}">
                <a16:creationId xmlns:a16="http://schemas.microsoft.com/office/drawing/2014/main" id="{F825C407-F7EC-4919-AA9F-3894DEDE083B}"/>
              </a:ext>
            </a:extLst>
          </p:cNvPr>
          <p:cNvSpPr txBox="1">
            <a:spLocks/>
          </p:cNvSpPr>
          <p:nvPr/>
        </p:nvSpPr>
        <p:spPr>
          <a:xfrm rot="16200000">
            <a:off x="3597989" y="2872795"/>
            <a:ext cx="2423724" cy="167995"/>
          </a:xfrm>
          <a:prstGeom prst="rect">
            <a:avLst/>
          </a:prstGeom>
        </p:spPr>
        <p:txBody>
          <a:bodyPr vert="horz" wrap="square" lIns="0" tIns="13970" rIns="0" bIns="0" rtlCol="0" anchor="b">
            <a:sp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12700" algn="ctr">
              <a:lnSpc>
                <a:spcPct val="100000"/>
              </a:lnSpc>
              <a:spcBef>
                <a:spcPts val="110"/>
              </a:spcBef>
            </a:pPr>
            <a:r>
              <a:rPr lang="en-GB" sz="1000" spc="5">
                <a:latin typeface="+mn-lt"/>
              </a:rPr>
              <a:t>Percentage</a:t>
            </a:r>
          </a:p>
        </p:txBody>
      </p:sp>
      <p:sp>
        <p:nvSpPr>
          <p:cNvPr id="184" name="object 10">
            <a:extLst>
              <a:ext uri="{FF2B5EF4-FFF2-40B4-BE49-F238E27FC236}">
                <a16:creationId xmlns:a16="http://schemas.microsoft.com/office/drawing/2014/main" id="{BB63FD5A-516A-457D-878F-E912711F428B}"/>
              </a:ext>
            </a:extLst>
          </p:cNvPr>
          <p:cNvSpPr txBox="1"/>
          <p:nvPr/>
        </p:nvSpPr>
        <p:spPr>
          <a:xfrm>
            <a:off x="4742614" y="1649657"/>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100</a:t>
            </a:r>
            <a:endParaRPr sz="1000">
              <a:cs typeface="HelveticaNeueLT Std"/>
            </a:endParaRPr>
          </a:p>
        </p:txBody>
      </p:sp>
      <p:sp>
        <p:nvSpPr>
          <p:cNvPr id="185" name="object 12">
            <a:extLst>
              <a:ext uri="{FF2B5EF4-FFF2-40B4-BE49-F238E27FC236}">
                <a16:creationId xmlns:a16="http://schemas.microsoft.com/office/drawing/2014/main" id="{436847F4-07D9-4E57-AFD5-D65A13202F53}"/>
              </a:ext>
            </a:extLst>
          </p:cNvPr>
          <p:cNvSpPr/>
          <p:nvPr/>
        </p:nvSpPr>
        <p:spPr>
          <a:xfrm>
            <a:off x="5106767" y="1744932"/>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86" name="object 13">
            <a:extLst>
              <a:ext uri="{FF2B5EF4-FFF2-40B4-BE49-F238E27FC236}">
                <a16:creationId xmlns:a16="http://schemas.microsoft.com/office/drawing/2014/main" id="{B4DF1A13-5728-4338-9FEC-181BED4B7A2A}"/>
              </a:ext>
            </a:extLst>
          </p:cNvPr>
          <p:cNvSpPr/>
          <p:nvPr/>
        </p:nvSpPr>
        <p:spPr>
          <a:xfrm>
            <a:off x="5106767" y="2176914"/>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87" name="object 15">
            <a:extLst>
              <a:ext uri="{FF2B5EF4-FFF2-40B4-BE49-F238E27FC236}">
                <a16:creationId xmlns:a16="http://schemas.microsoft.com/office/drawing/2014/main" id="{569DBAD9-4663-4A28-85BB-2F30E7238C28}"/>
              </a:ext>
            </a:extLst>
          </p:cNvPr>
          <p:cNvSpPr/>
          <p:nvPr/>
        </p:nvSpPr>
        <p:spPr>
          <a:xfrm>
            <a:off x="5106767" y="2614297"/>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88" name="object 16">
            <a:extLst>
              <a:ext uri="{FF2B5EF4-FFF2-40B4-BE49-F238E27FC236}">
                <a16:creationId xmlns:a16="http://schemas.microsoft.com/office/drawing/2014/main" id="{AD4A42E9-F612-463A-BE44-EABAAD1DC90F}"/>
              </a:ext>
            </a:extLst>
          </p:cNvPr>
          <p:cNvSpPr/>
          <p:nvPr/>
        </p:nvSpPr>
        <p:spPr>
          <a:xfrm>
            <a:off x="5106767" y="3039051"/>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89" name="object 17">
            <a:extLst>
              <a:ext uri="{FF2B5EF4-FFF2-40B4-BE49-F238E27FC236}">
                <a16:creationId xmlns:a16="http://schemas.microsoft.com/office/drawing/2014/main" id="{ECA11F3B-D581-4594-95DF-93F79869B143}"/>
              </a:ext>
            </a:extLst>
          </p:cNvPr>
          <p:cNvSpPr/>
          <p:nvPr/>
        </p:nvSpPr>
        <p:spPr>
          <a:xfrm>
            <a:off x="5106767" y="3471045"/>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90" name="object 19">
            <a:extLst>
              <a:ext uri="{FF2B5EF4-FFF2-40B4-BE49-F238E27FC236}">
                <a16:creationId xmlns:a16="http://schemas.microsoft.com/office/drawing/2014/main" id="{157AA8F9-8BC8-457D-AC34-AE6CDFB99507}"/>
              </a:ext>
            </a:extLst>
          </p:cNvPr>
          <p:cNvSpPr/>
          <p:nvPr/>
        </p:nvSpPr>
        <p:spPr>
          <a:xfrm>
            <a:off x="5106767" y="3915650"/>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191" name="object 27">
            <a:extLst>
              <a:ext uri="{FF2B5EF4-FFF2-40B4-BE49-F238E27FC236}">
                <a16:creationId xmlns:a16="http://schemas.microsoft.com/office/drawing/2014/main" id="{646C98B3-82AF-4975-A981-7C272B78FDBD}"/>
              </a:ext>
            </a:extLst>
          </p:cNvPr>
          <p:cNvSpPr/>
          <p:nvPr/>
        </p:nvSpPr>
        <p:spPr>
          <a:xfrm>
            <a:off x="5148889" y="1737854"/>
            <a:ext cx="3574808" cy="2416007"/>
          </a:xfrm>
          <a:custGeom>
            <a:avLst/>
            <a:gdLst/>
            <a:ahLst/>
            <a:cxnLst/>
            <a:rect l="l" t="t" r="r" b="b"/>
            <a:pathLst>
              <a:path w="4850765" h="2358390">
                <a:moveTo>
                  <a:pt x="0" y="0"/>
                </a:moveTo>
                <a:lnTo>
                  <a:pt x="0" y="2357920"/>
                </a:lnTo>
                <a:lnTo>
                  <a:pt x="4850574" y="2357920"/>
                </a:lnTo>
              </a:path>
            </a:pathLst>
          </a:custGeom>
          <a:ln w="19050">
            <a:solidFill>
              <a:srgbClr val="231F20"/>
            </a:solidFill>
          </a:ln>
        </p:spPr>
        <p:txBody>
          <a:bodyPr wrap="square" lIns="0" tIns="0" rIns="0" bIns="0" rtlCol="0"/>
          <a:lstStyle/>
          <a:p>
            <a:endParaRPr sz="1000"/>
          </a:p>
        </p:txBody>
      </p:sp>
      <p:sp>
        <p:nvSpPr>
          <p:cNvPr id="192" name="object 4">
            <a:extLst>
              <a:ext uri="{FF2B5EF4-FFF2-40B4-BE49-F238E27FC236}">
                <a16:creationId xmlns:a16="http://schemas.microsoft.com/office/drawing/2014/main" id="{F985F716-D5B6-494B-8DAD-A34B2EAD9335}"/>
              </a:ext>
            </a:extLst>
          </p:cNvPr>
          <p:cNvSpPr txBox="1"/>
          <p:nvPr/>
        </p:nvSpPr>
        <p:spPr>
          <a:xfrm>
            <a:off x="7641236" y="1658744"/>
            <a:ext cx="1152882" cy="1020600"/>
          </a:xfrm>
          <a:prstGeom prst="rect">
            <a:avLst/>
          </a:prstGeom>
        </p:spPr>
        <p:txBody>
          <a:bodyPr vert="horz" wrap="square" lIns="0" tIns="6985" rIns="0" bIns="0" rtlCol="0">
            <a:spAutoFit/>
          </a:bodyPr>
          <a:lstStyle/>
          <a:p>
            <a:pPr marL="177800" marR="5080">
              <a:lnSpc>
                <a:spcPct val="104400"/>
              </a:lnSpc>
              <a:spcBef>
                <a:spcPts val="55"/>
              </a:spcBef>
            </a:pPr>
            <a:r>
              <a:rPr lang="en-GB" sz="1000">
                <a:cs typeface="HelveticaNeueLT Std"/>
              </a:rPr>
              <a:t>PEF morning</a:t>
            </a:r>
          </a:p>
          <a:p>
            <a:pPr marL="177800" marR="5080">
              <a:lnSpc>
                <a:spcPct val="104400"/>
              </a:lnSpc>
              <a:spcBef>
                <a:spcPts val="55"/>
              </a:spcBef>
            </a:pPr>
            <a:r>
              <a:rPr lang="en-GB" sz="1000">
                <a:cs typeface="HelveticaNeueLT Std"/>
              </a:rPr>
              <a:t>PEF evening</a:t>
            </a:r>
          </a:p>
          <a:p>
            <a:pPr marL="177800" marR="5080">
              <a:lnSpc>
                <a:spcPct val="104400"/>
              </a:lnSpc>
              <a:spcBef>
                <a:spcPts val="55"/>
              </a:spcBef>
            </a:pPr>
            <a:r>
              <a:rPr lang="en-GB" sz="1000">
                <a:cs typeface="HelveticaNeueLT Std"/>
              </a:rPr>
              <a:t>Symptoms night</a:t>
            </a:r>
          </a:p>
          <a:p>
            <a:pPr marL="177800" marR="5080">
              <a:lnSpc>
                <a:spcPct val="104400"/>
              </a:lnSpc>
              <a:spcBef>
                <a:spcPts val="55"/>
              </a:spcBef>
            </a:pPr>
            <a:r>
              <a:rPr lang="en-GB" sz="1000">
                <a:cs typeface="HelveticaNeueLT Std"/>
              </a:rPr>
              <a:t>Symptoms day</a:t>
            </a:r>
          </a:p>
          <a:p>
            <a:pPr marL="177800" marR="5080">
              <a:lnSpc>
                <a:spcPct val="104400"/>
              </a:lnSpc>
              <a:spcBef>
                <a:spcPts val="55"/>
              </a:spcBef>
            </a:pPr>
            <a:r>
              <a:rPr lang="en-GB" sz="1000">
                <a:cs typeface="HelveticaNeueLT Std"/>
              </a:rPr>
              <a:t>Rescue night</a:t>
            </a:r>
          </a:p>
          <a:p>
            <a:pPr marL="177800" marR="5080">
              <a:lnSpc>
                <a:spcPct val="104400"/>
              </a:lnSpc>
              <a:spcBef>
                <a:spcPts val="55"/>
              </a:spcBef>
            </a:pPr>
            <a:r>
              <a:rPr lang="en-GB" sz="1000">
                <a:cs typeface="HelveticaNeueLT Std"/>
              </a:rPr>
              <a:t>Rescue day</a:t>
            </a:r>
          </a:p>
        </p:txBody>
      </p:sp>
      <p:sp>
        <p:nvSpPr>
          <p:cNvPr id="193" name="Rectangle 192">
            <a:extLst>
              <a:ext uri="{FF2B5EF4-FFF2-40B4-BE49-F238E27FC236}">
                <a16:creationId xmlns:a16="http://schemas.microsoft.com/office/drawing/2014/main" id="{D22F2743-0D71-4387-936C-977ED15ED4E8}"/>
              </a:ext>
            </a:extLst>
          </p:cNvPr>
          <p:cNvSpPr/>
          <p:nvPr/>
        </p:nvSpPr>
        <p:spPr>
          <a:xfrm>
            <a:off x="7614067" y="1733060"/>
            <a:ext cx="80069" cy="0"/>
          </a:xfrm>
          <a:prstGeom prst="rect">
            <a:avLst/>
          </a:prstGeom>
          <a:solidFill>
            <a:srgbClr val="D0006F"/>
          </a:solidFill>
          <a:ln w="1905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4" name="Rectangle 193">
            <a:extLst>
              <a:ext uri="{FF2B5EF4-FFF2-40B4-BE49-F238E27FC236}">
                <a16:creationId xmlns:a16="http://schemas.microsoft.com/office/drawing/2014/main" id="{AB75CA08-BDD0-4BFB-860D-4ADE6A8719CD}"/>
              </a:ext>
            </a:extLst>
          </p:cNvPr>
          <p:cNvSpPr/>
          <p:nvPr/>
        </p:nvSpPr>
        <p:spPr>
          <a:xfrm>
            <a:off x="7614067" y="1905893"/>
            <a:ext cx="80069" cy="0"/>
          </a:xfrm>
          <a:prstGeom prst="rect">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5" name="Rectangle 194">
            <a:extLst>
              <a:ext uri="{FF2B5EF4-FFF2-40B4-BE49-F238E27FC236}">
                <a16:creationId xmlns:a16="http://schemas.microsoft.com/office/drawing/2014/main" id="{4AB9686C-FF3B-4328-973B-33DCE978E89A}"/>
              </a:ext>
            </a:extLst>
          </p:cNvPr>
          <p:cNvSpPr/>
          <p:nvPr/>
        </p:nvSpPr>
        <p:spPr>
          <a:xfrm>
            <a:off x="7614067" y="2078726"/>
            <a:ext cx="80069" cy="0"/>
          </a:xfrm>
          <a:prstGeom prst="rect">
            <a:avLst/>
          </a:prstGeom>
          <a:solidFill>
            <a:srgbClr val="5DCCDA"/>
          </a:solidFill>
          <a:ln w="19050">
            <a:solidFill>
              <a:srgbClr val="5DCC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6" name="Rectangle 195">
            <a:extLst>
              <a:ext uri="{FF2B5EF4-FFF2-40B4-BE49-F238E27FC236}">
                <a16:creationId xmlns:a16="http://schemas.microsoft.com/office/drawing/2014/main" id="{1FE635C9-C7AF-4585-BB86-8A3E8AA3A781}"/>
              </a:ext>
            </a:extLst>
          </p:cNvPr>
          <p:cNvSpPr/>
          <p:nvPr/>
        </p:nvSpPr>
        <p:spPr>
          <a:xfrm>
            <a:off x="7620909" y="2251559"/>
            <a:ext cx="80069" cy="0"/>
          </a:xfrm>
          <a:prstGeom prst="rect">
            <a:avLst/>
          </a:prstGeom>
          <a:solidFill>
            <a:srgbClr val="C4D600"/>
          </a:solidFill>
          <a:ln w="190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7" name="Rectangle 196">
            <a:extLst>
              <a:ext uri="{FF2B5EF4-FFF2-40B4-BE49-F238E27FC236}">
                <a16:creationId xmlns:a16="http://schemas.microsoft.com/office/drawing/2014/main" id="{5229555F-4758-47D0-8B4D-2BF8C8B8EC13}"/>
              </a:ext>
            </a:extLst>
          </p:cNvPr>
          <p:cNvSpPr/>
          <p:nvPr/>
        </p:nvSpPr>
        <p:spPr>
          <a:xfrm>
            <a:off x="7613537" y="2424392"/>
            <a:ext cx="80069" cy="0"/>
          </a:xfrm>
          <a:prstGeom prst="rect">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8" name="Rectangle 197">
            <a:extLst>
              <a:ext uri="{FF2B5EF4-FFF2-40B4-BE49-F238E27FC236}">
                <a16:creationId xmlns:a16="http://schemas.microsoft.com/office/drawing/2014/main" id="{D7C866C1-DD09-4D7E-A15E-E18E2280A793}"/>
              </a:ext>
            </a:extLst>
          </p:cNvPr>
          <p:cNvSpPr/>
          <p:nvPr/>
        </p:nvSpPr>
        <p:spPr>
          <a:xfrm>
            <a:off x="7613537" y="2597223"/>
            <a:ext cx="80069" cy="0"/>
          </a:xfrm>
          <a:prstGeom prst="rect">
            <a:avLst/>
          </a:prstGeom>
          <a:solidFill>
            <a:srgbClr val="3C1053"/>
          </a:solidFill>
          <a:ln w="19050">
            <a:solidFill>
              <a:srgbClr val="3C10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199" name="object 10">
            <a:extLst>
              <a:ext uri="{FF2B5EF4-FFF2-40B4-BE49-F238E27FC236}">
                <a16:creationId xmlns:a16="http://schemas.microsoft.com/office/drawing/2014/main" id="{45898BBA-C2ED-4589-A2D0-BE7A047436DC}"/>
              </a:ext>
            </a:extLst>
          </p:cNvPr>
          <p:cNvSpPr txBox="1"/>
          <p:nvPr/>
        </p:nvSpPr>
        <p:spPr>
          <a:xfrm>
            <a:off x="4742614" y="2083549"/>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80</a:t>
            </a:r>
            <a:endParaRPr sz="1000">
              <a:cs typeface="HelveticaNeueLT Std"/>
            </a:endParaRPr>
          </a:p>
        </p:txBody>
      </p:sp>
      <p:sp>
        <p:nvSpPr>
          <p:cNvPr id="200" name="object 10">
            <a:extLst>
              <a:ext uri="{FF2B5EF4-FFF2-40B4-BE49-F238E27FC236}">
                <a16:creationId xmlns:a16="http://schemas.microsoft.com/office/drawing/2014/main" id="{AE1BBF4D-0EFF-4FBD-B6BC-98ADDC1929B8}"/>
              </a:ext>
            </a:extLst>
          </p:cNvPr>
          <p:cNvSpPr txBox="1"/>
          <p:nvPr/>
        </p:nvSpPr>
        <p:spPr>
          <a:xfrm>
            <a:off x="4742614" y="2517441"/>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60</a:t>
            </a:r>
            <a:endParaRPr sz="1000">
              <a:cs typeface="HelveticaNeueLT Std"/>
            </a:endParaRPr>
          </a:p>
        </p:txBody>
      </p:sp>
      <p:sp>
        <p:nvSpPr>
          <p:cNvPr id="201" name="object 10">
            <a:extLst>
              <a:ext uri="{FF2B5EF4-FFF2-40B4-BE49-F238E27FC236}">
                <a16:creationId xmlns:a16="http://schemas.microsoft.com/office/drawing/2014/main" id="{0DD4096A-6C91-4E1A-BFBD-8AC1087AB7D9}"/>
              </a:ext>
            </a:extLst>
          </p:cNvPr>
          <p:cNvSpPr txBox="1"/>
          <p:nvPr/>
        </p:nvSpPr>
        <p:spPr>
          <a:xfrm>
            <a:off x="4742614" y="2951333"/>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40</a:t>
            </a:r>
            <a:endParaRPr sz="1000">
              <a:cs typeface="HelveticaNeueLT Std"/>
            </a:endParaRPr>
          </a:p>
        </p:txBody>
      </p:sp>
      <p:sp>
        <p:nvSpPr>
          <p:cNvPr id="202" name="object 10">
            <a:extLst>
              <a:ext uri="{FF2B5EF4-FFF2-40B4-BE49-F238E27FC236}">
                <a16:creationId xmlns:a16="http://schemas.microsoft.com/office/drawing/2014/main" id="{AAF1F550-E45E-40C5-AD08-F86A28E4E18B}"/>
              </a:ext>
            </a:extLst>
          </p:cNvPr>
          <p:cNvSpPr txBox="1"/>
          <p:nvPr/>
        </p:nvSpPr>
        <p:spPr>
          <a:xfrm>
            <a:off x="4742614" y="3385225"/>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20</a:t>
            </a:r>
            <a:endParaRPr sz="1000">
              <a:cs typeface="HelveticaNeueLT Std"/>
            </a:endParaRPr>
          </a:p>
        </p:txBody>
      </p:sp>
      <p:sp>
        <p:nvSpPr>
          <p:cNvPr id="203" name="object 10">
            <a:extLst>
              <a:ext uri="{FF2B5EF4-FFF2-40B4-BE49-F238E27FC236}">
                <a16:creationId xmlns:a16="http://schemas.microsoft.com/office/drawing/2014/main" id="{E8855DBF-E640-4ADF-A9E3-C166E0822D57}"/>
              </a:ext>
            </a:extLst>
          </p:cNvPr>
          <p:cNvSpPr txBox="1"/>
          <p:nvPr/>
        </p:nvSpPr>
        <p:spPr>
          <a:xfrm>
            <a:off x="4742614" y="3819118"/>
            <a:ext cx="325894" cy="166712"/>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0</a:t>
            </a:r>
            <a:endParaRPr sz="1000">
              <a:cs typeface="HelveticaNeueLT Std"/>
            </a:endParaRPr>
          </a:p>
        </p:txBody>
      </p:sp>
      <p:sp>
        <p:nvSpPr>
          <p:cNvPr id="204" name="object 4">
            <a:extLst>
              <a:ext uri="{FF2B5EF4-FFF2-40B4-BE49-F238E27FC236}">
                <a16:creationId xmlns:a16="http://schemas.microsoft.com/office/drawing/2014/main" id="{3B926978-35F0-4EFC-AE14-301F9792A3D3}"/>
              </a:ext>
            </a:extLst>
          </p:cNvPr>
          <p:cNvSpPr txBox="1"/>
          <p:nvPr/>
        </p:nvSpPr>
        <p:spPr>
          <a:xfrm>
            <a:off x="5560347"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latin typeface="Arial" panose="020B0604020202020204" pitchFamily="34" charset="0"/>
                <a:cs typeface="Arial" panose="020B0604020202020204" pitchFamily="34" charset="0"/>
              </a:rPr>
              <a:t>−</a:t>
            </a:r>
            <a:r>
              <a:rPr lang="en-GB" sz="1000">
                <a:cs typeface="HelveticaNeueLT Std"/>
              </a:rPr>
              <a:t>10</a:t>
            </a:r>
            <a:endParaRPr sz="1000">
              <a:cs typeface="HelveticaNeueLT Std"/>
            </a:endParaRPr>
          </a:p>
        </p:txBody>
      </p:sp>
      <p:sp>
        <p:nvSpPr>
          <p:cNvPr id="205" name="object 4">
            <a:extLst>
              <a:ext uri="{FF2B5EF4-FFF2-40B4-BE49-F238E27FC236}">
                <a16:creationId xmlns:a16="http://schemas.microsoft.com/office/drawing/2014/main" id="{ADB2246D-4257-4E41-912F-2F32084A81AB}"/>
              </a:ext>
            </a:extLst>
          </p:cNvPr>
          <p:cNvSpPr txBox="1"/>
          <p:nvPr/>
        </p:nvSpPr>
        <p:spPr>
          <a:xfrm>
            <a:off x="6185831"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latin typeface="Arial" panose="020B0604020202020204" pitchFamily="34" charset="0"/>
                <a:cs typeface="Arial" panose="020B0604020202020204" pitchFamily="34" charset="0"/>
              </a:rPr>
              <a:t>−</a:t>
            </a:r>
            <a:r>
              <a:rPr lang="en-GB" sz="1000">
                <a:cs typeface="HelveticaNeueLT Std"/>
              </a:rPr>
              <a:t>5</a:t>
            </a:r>
            <a:endParaRPr sz="1000">
              <a:cs typeface="HelveticaNeueLT Std"/>
            </a:endParaRPr>
          </a:p>
        </p:txBody>
      </p:sp>
      <p:sp>
        <p:nvSpPr>
          <p:cNvPr id="206" name="object 4">
            <a:extLst>
              <a:ext uri="{FF2B5EF4-FFF2-40B4-BE49-F238E27FC236}">
                <a16:creationId xmlns:a16="http://schemas.microsoft.com/office/drawing/2014/main" id="{0F50FD9E-51EA-4133-A395-A22B5A187822}"/>
              </a:ext>
            </a:extLst>
          </p:cNvPr>
          <p:cNvSpPr txBox="1"/>
          <p:nvPr/>
        </p:nvSpPr>
        <p:spPr>
          <a:xfrm>
            <a:off x="6795996"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cs typeface="HelveticaNeueLT Std"/>
              </a:rPr>
              <a:t>0</a:t>
            </a:r>
            <a:endParaRPr sz="1000">
              <a:cs typeface="HelveticaNeueLT Std"/>
            </a:endParaRPr>
          </a:p>
        </p:txBody>
      </p:sp>
      <p:sp>
        <p:nvSpPr>
          <p:cNvPr id="207" name="object 4">
            <a:extLst>
              <a:ext uri="{FF2B5EF4-FFF2-40B4-BE49-F238E27FC236}">
                <a16:creationId xmlns:a16="http://schemas.microsoft.com/office/drawing/2014/main" id="{7A373565-A493-4AAA-9397-AD130FAE87F7}"/>
              </a:ext>
            </a:extLst>
          </p:cNvPr>
          <p:cNvSpPr txBox="1"/>
          <p:nvPr/>
        </p:nvSpPr>
        <p:spPr>
          <a:xfrm>
            <a:off x="7400692"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cs typeface="HelveticaNeueLT Std"/>
              </a:rPr>
              <a:t>5</a:t>
            </a:r>
            <a:endParaRPr sz="1000">
              <a:cs typeface="HelveticaNeueLT Std"/>
            </a:endParaRPr>
          </a:p>
        </p:txBody>
      </p:sp>
      <p:sp>
        <p:nvSpPr>
          <p:cNvPr id="208" name="object 4">
            <a:extLst>
              <a:ext uri="{FF2B5EF4-FFF2-40B4-BE49-F238E27FC236}">
                <a16:creationId xmlns:a16="http://schemas.microsoft.com/office/drawing/2014/main" id="{AD5B1097-8E04-433D-A925-39AF27A3B3DD}"/>
              </a:ext>
            </a:extLst>
          </p:cNvPr>
          <p:cNvSpPr txBox="1"/>
          <p:nvPr/>
        </p:nvSpPr>
        <p:spPr>
          <a:xfrm>
            <a:off x="7940378" y="4214816"/>
            <a:ext cx="589713" cy="156261"/>
          </a:xfrm>
          <a:prstGeom prst="rect">
            <a:avLst/>
          </a:prstGeom>
        </p:spPr>
        <p:txBody>
          <a:bodyPr vert="horz" wrap="square" lIns="0" tIns="6985" rIns="0" bIns="0" rtlCol="0">
            <a:spAutoFit/>
          </a:bodyPr>
          <a:lstStyle/>
          <a:p>
            <a:pPr marL="12700" marR="5080" indent="91440">
              <a:lnSpc>
                <a:spcPct val="104400"/>
              </a:lnSpc>
              <a:spcBef>
                <a:spcPts val="55"/>
              </a:spcBef>
            </a:pPr>
            <a:r>
              <a:rPr lang="en-GB" sz="1000">
                <a:cs typeface="HelveticaNeueLT Std"/>
              </a:rPr>
              <a:t>10</a:t>
            </a:r>
            <a:endParaRPr sz="1000">
              <a:cs typeface="HelveticaNeueLT Std"/>
            </a:endParaRPr>
          </a:p>
        </p:txBody>
      </p:sp>
      <p:sp>
        <p:nvSpPr>
          <p:cNvPr id="209" name="object 16">
            <a:extLst>
              <a:ext uri="{FF2B5EF4-FFF2-40B4-BE49-F238E27FC236}">
                <a16:creationId xmlns:a16="http://schemas.microsoft.com/office/drawing/2014/main" id="{974F824B-EB6A-45E5-B36A-B6B88C7EB2C2}"/>
              </a:ext>
            </a:extLst>
          </p:cNvPr>
          <p:cNvSpPr/>
          <p:nvPr/>
        </p:nvSpPr>
        <p:spPr>
          <a:xfrm rot="16200000">
            <a:off x="8692228" y="4176963"/>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0" name="object 16">
            <a:extLst>
              <a:ext uri="{FF2B5EF4-FFF2-40B4-BE49-F238E27FC236}">
                <a16:creationId xmlns:a16="http://schemas.microsoft.com/office/drawing/2014/main" id="{C9C67916-B541-42CC-A159-8C79EF099A48}"/>
              </a:ext>
            </a:extLst>
          </p:cNvPr>
          <p:cNvSpPr/>
          <p:nvPr/>
        </p:nvSpPr>
        <p:spPr>
          <a:xfrm rot="16200000">
            <a:off x="8107609" y="4168656"/>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1" name="object 16">
            <a:extLst>
              <a:ext uri="{FF2B5EF4-FFF2-40B4-BE49-F238E27FC236}">
                <a16:creationId xmlns:a16="http://schemas.microsoft.com/office/drawing/2014/main" id="{0D277C7E-FD87-4F8D-9144-152FCB950C2F}"/>
              </a:ext>
            </a:extLst>
          </p:cNvPr>
          <p:cNvSpPr/>
          <p:nvPr/>
        </p:nvSpPr>
        <p:spPr>
          <a:xfrm rot="16200000">
            <a:off x="7516013" y="4179295"/>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2" name="object 16">
            <a:extLst>
              <a:ext uri="{FF2B5EF4-FFF2-40B4-BE49-F238E27FC236}">
                <a16:creationId xmlns:a16="http://schemas.microsoft.com/office/drawing/2014/main" id="{A32E1AEC-53AE-4BAA-8EF4-A9815CB1FFCA}"/>
              </a:ext>
            </a:extLst>
          </p:cNvPr>
          <p:cNvSpPr/>
          <p:nvPr/>
        </p:nvSpPr>
        <p:spPr>
          <a:xfrm rot="16200000">
            <a:off x="6932309" y="4171561"/>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3" name="object 16">
            <a:extLst>
              <a:ext uri="{FF2B5EF4-FFF2-40B4-BE49-F238E27FC236}">
                <a16:creationId xmlns:a16="http://schemas.microsoft.com/office/drawing/2014/main" id="{3A7041FE-879B-410B-A51F-6884DC7E1578}"/>
              </a:ext>
            </a:extLst>
          </p:cNvPr>
          <p:cNvSpPr/>
          <p:nvPr/>
        </p:nvSpPr>
        <p:spPr>
          <a:xfrm rot="16200000">
            <a:off x="6338724" y="4171561"/>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4" name="object 16">
            <a:extLst>
              <a:ext uri="{FF2B5EF4-FFF2-40B4-BE49-F238E27FC236}">
                <a16:creationId xmlns:a16="http://schemas.microsoft.com/office/drawing/2014/main" id="{A55091D8-7CA7-4DAF-8277-57DCC5B26DDE}"/>
              </a:ext>
            </a:extLst>
          </p:cNvPr>
          <p:cNvSpPr/>
          <p:nvPr/>
        </p:nvSpPr>
        <p:spPr>
          <a:xfrm rot="16200000">
            <a:off x="5738882" y="4171561"/>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5" name="object 16">
            <a:extLst>
              <a:ext uri="{FF2B5EF4-FFF2-40B4-BE49-F238E27FC236}">
                <a16:creationId xmlns:a16="http://schemas.microsoft.com/office/drawing/2014/main" id="{59C9DC4C-8C7D-4BC9-981C-9021389C06C3}"/>
              </a:ext>
            </a:extLst>
          </p:cNvPr>
          <p:cNvSpPr/>
          <p:nvPr/>
        </p:nvSpPr>
        <p:spPr>
          <a:xfrm rot="16200000">
            <a:off x="5164871" y="4171561"/>
            <a:ext cx="42122"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216" name="Freeform 14">
            <a:extLst>
              <a:ext uri="{FF2B5EF4-FFF2-40B4-BE49-F238E27FC236}">
                <a16:creationId xmlns:a16="http://schemas.microsoft.com/office/drawing/2014/main" id="{946CEC3E-8FB7-4E8B-BBD3-9B1DBA473E40}"/>
              </a:ext>
            </a:extLst>
          </p:cNvPr>
          <p:cNvSpPr>
            <a:spLocks/>
          </p:cNvSpPr>
          <p:nvPr/>
        </p:nvSpPr>
        <p:spPr bwMode="auto">
          <a:xfrm>
            <a:off x="5271982" y="1788310"/>
            <a:ext cx="3333962" cy="2096688"/>
          </a:xfrm>
          <a:custGeom>
            <a:avLst/>
            <a:gdLst>
              <a:gd name="T0" fmla="*/ 965 w 965"/>
              <a:gd name="T1" fmla="*/ 553 h 606"/>
              <a:gd name="T2" fmla="*/ 948 w 965"/>
              <a:gd name="T3" fmla="*/ 562 h 606"/>
              <a:gd name="T4" fmla="*/ 916 w 965"/>
              <a:gd name="T5" fmla="*/ 575 h 606"/>
              <a:gd name="T6" fmla="*/ 882 w 965"/>
              <a:gd name="T7" fmla="*/ 566 h 606"/>
              <a:gd name="T8" fmla="*/ 846 w 965"/>
              <a:gd name="T9" fmla="*/ 553 h 606"/>
              <a:gd name="T10" fmla="*/ 814 w 965"/>
              <a:gd name="T11" fmla="*/ 560 h 606"/>
              <a:gd name="T12" fmla="*/ 781 w 965"/>
              <a:gd name="T13" fmla="*/ 553 h 606"/>
              <a:gd name="T14" fmla="*/ 774 w 965"/>
              <a:gd name="T15" fmla="*/ 548 h 606"/>
              <a:gd name="T16" fmla="*/ 743 w 965"/>
              <a:gd name="T17" fmla="*/ 516 h 606"/>
              <a:gd name="T18" fmla="*/ 737 w 965"/>
              <a:gd name="T19" fmla="*/ 508 h 606"/>
              <a:gd name="T20" fmla="*/ 706 w 965"/>
              <a:gd name="T21" fmla="*/ 477 h 606"/>
              <a:gd name="T22" fmla="*/ 675 w 965"/>
              <a:gd name="T23" fmla="*/ 446 h 606"/>
              <a:gd name="T24" fmla="*/ 635 w 965"/>
              <a:gd name="T25" fmla="*/ 376 h 606"/>
              <a:gd name="T26" fmla="*/ 605 w 965"/>
              <a:gd name="T27" fmla="*/ 343 h 606"/>
              <a:gd name="T28" fmla="*/ 603 w 965"/>
              <a:gd name="T29" fmla="*/ 342 h 606"/>
              <a:gd name="T30" fmla="*/ 574 w 965"/>
              <a:gd name="T31" fmla="*/ 309 h 606"/>
              <a:gd name="T32" fmla="*/ 558 w 965"/>
              <a:gd name="T33" fmla="*/ 275 h 606"/>
              <a:gd name="T34" fmla="*/ 543 w 965"/>
              <a:gd name="T35" fmla="*/ 233 h 606"/>
              <a:gd name="T36" fmla="*/ 495 w 965"/>
              <a:gd name="T37" fmla="*/ 29 h 606"/>
              <a:gd name="T38" fmla="*/ 485 w 965"/>
              <a:gd name="T39" fmla="*/ 2 h 606"/>
              <a:gd name="T40" fmla="*/ 473 w 965"/>
              <a:gd name="T41" fmla="*/ 20 h 606"/>
              <a:gd name="T42" fmla="*/ 459 w 965"/>
              <a:gd name="T43" fmla="*/ 76 h 606"/>
              <a:gd name="T44" fmla="*/ 449 w 965"/>
              <a:gd name="T45" fmla="*/ 120 h 606"/>
              <a:gd name="T46" fmla="*/ 436 w 965"/>
              <a:gd name="T47" fmla="*/ 194 h 606"/>
              <a:gd name="T48" fmla="*/ 427 w 965"/>
              <a:gd name="T49" fmla="*/ 239 h 606"/>
              <a:gd name="T50" fmla="*/ 416 w 965"/>
              <a:gd name="T51" fmla="*/ 303 h 606"/>
              <a:gd name="T52" fmla="*/ 403 w 965"/>
              <a:gd name="T53" fmla="*/ 346 h 606"/>
              <a:gd name="T54" fmla="*/ 384 w 965"/>
              <a:gd name="T55" fmla="*/ 389 h 606"/>
              <a:gd name="T56" fmla="*/ 362 w 965"/>
              <a:gd name="T57" fmla="*/ 428 h 606"/>
              <a:gd name="T58" fmla="*/ 355 w 965"/>
              <a:gd name="T59" fmla="*/ 438 h 606"/>
              <a:gd name="T60" fmla="*/ 326 w 965"/>
              <a:gd name="T61" fmla="*/ 466 h 606"/>
              <a:gd name="T62" fmla="*/ 294 w 965"/>
              <a:gd name="T63" fmla="*/ 492 h 606"/>
              <a:gd name="T64" fmla="*/ 288 w 965"/>
              <a:gd name="T65" fmla="*/ 498 h 606"/>
              <a:gd name="T66" fmla="*/ 257 w 965"/>
              <a:gd name="T67" fmla="*/ 514 h 606"/>
              <a:gd name="T68" fmla="*/ 224 w 965"/>
              <a:gd name="T69" fmla="*/ 531 h 606"/>
              <a:gd name="T70" fmla="*/ 186 w 965"/>
              <a:gd name="T71" fmla="*/ 569 h 606"/>
              <a:gd name="T72" fmla="*/ 153 w 965"/>
              <a:gd name="T73" fmla="*/ 583 h 606"/>
              <a:gd name="T74" fmla="*/ 125 w 965"/>
              <a:gd name="T75" fmla="*/ 583 h 606"/>
              <a:gd name="T76" fmla="*/ 92 w 965"/>
              <a:gd name="T77" fmla="*/ 581 h 606"/>
              <a:gd name="T78" fmla="*/ 56 w 965"/>
              <a:gd name="T79" fmla="*/ 575 h 606"/>
              <a:gd name="T80" fmla="*/ 18 w 965"/>
              <a:gd name="T81" fmla="*/ 587 h 606"/>
              <a:gd name="T82" fmla="*/ 0 w 965"/>
              <a:gd name="T83" fmla="*/ 60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65" h="606">
                <a:moveTo>
                  <a:pt x="965" y="553"/>
                </a:moveTo>
                <a:cubicBezTo>
                  <a:pt x="965" y="553"/>
                  <a:pt x="957" y="557"/>
                  <a:pt x="948" y="562"/>
                </a:cubicBezTo>
                <a:cubicBezTo>
                  <a:pt x="939" y="568"/>
                  <a:pt x="924" y="573"/>
                  <a:pt x="916" y="575"/>
                </a:cubicBezTo>
                <a:cubicBezTo>
                  <a:pt x="907" y="577"/>
                  <a:pt x="892" y="573"/>
                  <a:pt x="882" y="566"/>
                </a:cubicBezTo>
                <a:cubicBezTo>
                  <a:pt x="871" y="559"/>
                  <a:pt x="855" y="553"/>
                  <a:pt x="846" y="553"/>
                </a:cubicBezTo>
                <a:cubicBezTo>
                  <a:pt x="837" y="553"/>
                  <a:pt x="822" y="556"/>
                  <a:pt x="814" y="560"/>
                </a:cubicBezTo>
                <a:cubicBezTo>
                  <a:pt x="806" y="563"/>
                  <a:pt x="791" y="560"/>
                  <a:pt x="781" y="553"/>
                </a:cubicBezTo>
                <a:cubicBezTo>
                  <a:pt x="774" y="548"/>
                  <a:pt x="774" y="548"/>
                  <a:pt x="774" y="548"/>
                </a:cubicBezTo>
                <a:cubicBezTo>
                  <a:pt x="764" y="541"/>
                  <a:pt x="750" y="526"/>
                  <a:pt x="743" y="516"/>
                </a:cubicBezTo>
                <a:cubicBezTo>
                  <a:pt x="737" y="508"/>
                  <a:pt x="737" y="508"/>
                  <a:pt x="737" y="508"/>
                </a:cubicBezTo>
                <a:cubicBezTo>
                  <a:pt x="730" y="498"/>
                  <a:pt x="716" y="484"/>
                  <a:pt x="706" y="477"/>
                </a:cubicBezTo>
                <a:cubicBezTo>
                  <a:pt x="695" y="471"/>
                  <a:pt x="681" y="457"/>
                  <a:pt x="675" y="446"/>
                </a:cubicBezTo>
                <a:cubicBezTo>
                  <a:pt x="635" y="376"/>
                  <a:pt x="635" y="376"/>
                  <a:pt x="635" y="376"/>
                </a:cubicBezTo>
                <a:cubicBezTo>
                  <a:pt x="629" y="365"/>
                  <a:pt x="615" y="350"/>
                  <a:pt x="605" y="343"/>
                </a:cubicBezTo>
                <a:cubicBezTo>
                  <a:pt x="603" y="342"/>
                  <a:pt x="603" y="342"/>
                  <a:pt x="603" y="342"/>
                </a:cubicBezTo>
                <a:cubicBezTo>
                  <a:pt x="593" y="335"/>
                  <a:pt x="580" y="320"/>
                  <a:pt x="574" y="309"/>
                </a:cubicBezTo>
                <a:cubicBezTo>
                  <a:pt x="558" y="275"/>
                  <a:pt x="558" y="275"/>
                  <a:pt x="558" y="275"/>
                </a:cubicBezTo>
                <a:cubicBezTo>
                  <a:pt x="553" y="264"/>
                  <a:pt x="546" y="245"/>
                  <a:pt x="543" y="233"/>
                </a:cubicBezTo>
                <a:cubicBezTo>
                  <a:pt x="495" y="29"/>
                  <a:pt x="495" y="29"/>
                  <a:pt x="495" y="29"/>
                </a:cubicBezTo>
                <a:cubicBezTo>
                  <a:pt x="493" y="17"/>
                  <a:pt x="488" y="5"/>
                  <a:pt x="485" y="2"/>
                </a:cubicBezTo>
                <a:cubicBezTo>
                  <a:pt x="482" y="0"/>
                  <a:pt x="476" y="8"/>
                  <a:pt x="473" y="20"/>
                </a:cubicBezTo>
                <a:cubicBezTo>
                  <a:pt x="459" y="76"/>
                  <a:pt x="459" y="76"/>
                  <a:pt x="459" y="76"/>
                </a:cubicBezTo>
                <a:cubicBezTo>
                  <a:pt x="456" y="88"/>
                  <a:pt x="451" y="108"/>
                  <a:pt x="449" y="120"/>
                </a:cubicBezTo>
                <a:cubicBezTo>
                  <a:pt x="436" y="194"/>
                  <a:pt x="436" y="194"/>
                  <a:pt x="436" y="194"/>
                </a:cubicBezTo>
                <a:cubicBezTo>
                  <a:pt x="433" y="207"/>
                  <a:pt x="430" y="227"/>
                  <a:pt x="427" y="239"/>
                </a:cubicBezTo>
                <a:cubicBezTo>
                  <a:pt x="416" y="303"/>
                  <a:pt x="416" y="303"/>
                  <a:pt x="416" y="303"/>
                </a:cubicBezTo>
                <a:cubicBezTo>
                  <a:pt x="414" y="315"/>
                  <a:pt x="408" y="334"/>
                  <a:pt x="403" y="346"/>
                </a:cubicBezTo>
                <a:cubicBezTo>
                  <a:pt x="384" y="389"/>
                  <a:pt x="384" y="389"/>
                  <a:pt x="384" y="389"/>
                </a:cubicBezTo>
                <a:cubicBezTo>
                  <a:pt x="379" y="400"/>
                  <a:pt x="369" y="418"/>
                  <a:pt x="362" y="428"/>
                </a:cubicBezTo>
                <a:cubicBezTo>
                  <a:pt x="355" y="438"/>
                  <a:pt x="355" y="438"/>
                  <a:pt x="355" y="438"/>
                </a:cubicBezTo>
                <a:cubicBezTo>
                  <a:pt x="348" y="449"/>
                  <a:pt x="335" y="461"/>
                  <a:pt x="326" y="466"/>
                </a:cubicBezTo>
                <a:cubicBezTo>
                  <a:pt x="317" y="472"/>
                  <a:pt x="303" y="483"/>
                  <a:pt x="294" y="492"/>
                </a:cubicBezTo>
                <a:cubicBezTo>
                  <a:pt x="288" y="498"/>
                  <a:pt x="288" y="498"/>
                  <a:pt x="288" y="498"/>
                </a:cubicBezTo>
                <a:cubicBezTo>
                  <a:pt x="280" y="507"/>
                  <a:pt x="265" y="514"/>
                  <a:pt x="257" y="514"/>
                </a:cubicBezTo>
                <a:cubicBezTo>
                  <a:pt x="248" y="515"/>
                  <a:pt x="233" y="522"/>
                  <a:pt x="224" y="531"/>
                </a:cubicBezTo>
                <a:cubicBezTo>
                  <a:pt x="186" y="569"/>
                  <a:pt x="186" y="569"/>
                  <a:pt x="186" y="569"/>
                </a:cubicBezTo>
                <a:cubicBezTo>
                  <a:pt x="178" y="578"/>
                  <a:pt x="162" y="584"/>
                  <a:pt x="153" y="583"/>
                </a:cubicBezTo>
                <a:cubicBezTo>
                  <a:pt x="143" y="581"/>
                  <a:pt x="131" y="581"/>
                  <a:pt x="125" y="583"/>
                </a:cubicBezTo>
                <a:cubicBezTo>
                  <a:pt x="119" y="584"/>
                  <a:pt x="105" y="583"/>
                  <a:pt x="92" y="581"/>
                </a:cubicBezTo>
                <a:cubicBezTo>
                  <a:pt x="56" y="575"/>
                  <a:pt x="56" y="575"/>
                  <a:pt x="56" y="575"/>
                </a:cubicBezTo>
                <a:cubicBezTo>
                  <a:pt x="44" y="573"/>
                  <a:pt x="27" y="578"/>
                  <a:pt x="18" y="587"/>
                </a:cubicBezTo>
                <a:cubicBezTo>
                  <a:pt x="0" y="606"/>
                  <a:pt x="0" y="606"/>
                  <a:pt x="0" y="606"/>
                </a:cubicBezTo>
              </a:path>
            </a:pathLst>
          </a:custGeom>
          <a:noFill/>
          <a:ln w="19050" cap="flat">
            <a:solidFill>
              <a:srgbClr val="D001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sp>
        <p:nvSpPr>
          <p:cNvPr id="217" name="Freeform 15">
            <a:extLst>
              <a:ext uri="{FF2B5EF4-FFF2-40B4-BE49-F238E27FC236}">
                <a16:creationId xmlns:a16="http://schemas.microsoft.com/office/drawing/2014/main" id="{72F64405-AC5D-4744-9F64-F8A7AF80D244}"/>
              </a:ext>
            </a:extLst>
          </p:cNvPr>
          <p:cNvSpPr>
            <a:spLocks/>
          </p:cNvSpPr>
          <p:nvPr/>
        </p:nvSpPr>
        <p:spPr bwMode="auto">
          <a:xfrm>
            <a:off x="5275497" y="1688134"/>
            <a:ext cx="3333962" cy="2290012"/>
          </a:xfrm>
          <a:custGeom>
            <a:avLst/>
            <a:gdLst>
              <a:gd name="T0" fmla="*/ 965 w 965"/>
              <a:gd name="T1" fmla="*/ 631 h 662"/>
              <a:gd name="T2" fmla="*/ 947 w 965"/>
              <a:gd name="T3" fmla="*/ 637 h 662"/>
              <a:gd name="T4" fmla="*/ 908 w 965"/>
              <a:gd name="T5" fmla="*/ 641 h 662"/>
              <a:gd name="T6" fmla="*/ 873 w 965"/>
              <a:gd name="T7" fmla="*/ 641 h 662"/>
              <a:gd name="T8" fmla="*/ 840 w 965"/>
              <a:gd name="T9" fmla="*/ 653 h 662"/>
              <a:gd name="T10" fmla="*/ 808 w 965"/>
              <a:gd name="T11" fmla="*/ 662 h 662"/>
              <a:gd name="T12" fmla="*/ 779 w 965"/>
              <a:gd name="T13" fmla="*/ 644 h 662"/>
              <a:gd name="T14" fmla="*/ 737 w 965"/>
              <a:gd name="T15" fmla="*/ 593 h 662"/>
              <a:gd name="T16" fmla="*/ 706 w 965"/>
              <a:gd name="T17" fmla="*/ 561 h 662"/>
              <a:gd name="T18" fmla="*/ 700 w 965"/>
              <a:gd name="T19" fmla="*/ 556 h 662"/>
              <a:gd name="T20" fmla="*/ 673 w 965"/>
              <a:gd name="T21" fmla="*/ 521 h 662"/>
              <a:gd name="T22" fmla="*/ 631 w 965"/>
              <a:gd name="T23" fmla="*/ 440 h 662"/>
              <a:gd name="T24" fmla="*/ 607 w 965"/>
              <a:gd name="T25" fmla="*/ 402 h 662"/>
              <a:gd name="T26" fmla="*/ 598 w 965"/>
              <a:gd name="T27" fmla="*/ 389 h 662"/>
              <a:gd name="T28" fmla="*/ 577 w 965"/>
              <a:gd name="T29" fmla="*/ 350 h 662"/>
              <a:gd name="T30" fmla="*/ 558 w 965"/>
              <a:gd name="T31" fmla="*/ 302 h 662"/>
              <a:gd name="T32" fmla="*/ 544 w 965"/>
              <a:gd name="T33" fmla="*/ 259 h 662"/>
              <a:gd name="T34" fmla="*/ 520 w 965"/>
              <a:gd name="T35" fmla="*/ 152 h 662"/>
              <a:gd name="T36" fmla="*/ 508 w 965"/>
              <a:gd name="T37" fmla="*/ 108 h 662"/>
              <a:gd name="T38" fmla="*/ 486 w 965"/>
              <a:gd name="T39" fmla="*/ 42 h 662"/>
              <a:gd name="T40" fmla="*/ 463 w 965"/>
              <a:gd name="T41" fmla="*/ 7 h 662"/>
              <a:gd name="T42" fmla="*/ 444 w 965"/>
              <a:gd name="T43" fmla="*/ 16 h 662"/>
              <a:gd name="T44" fmla="*/ 442 w 965"/>
              <a:gd name="T45" fmla="*/ 35 h 662"/>
              <a:gd name="T46" fmla="*/ 437 w 965"/>
              <a:gd name="T47" fmla="*/ 80 h 662"/>
              <a:gd name="T48" fmla="*/ 423 w 965"/>
              <a:gd name="T49" fmla="*/ 179 h 662"/>
              <a:gd name="T50" fmla="*/ 418 w 965"/>
              <a:gd name="T51" fmla="*/ 224 h 662"/>
              <a:gd name="T52" fmla="*/ 414 w 965"/>
              <a:gd name="T53" fmla="*/ 264 h 662"/>
              <a:gd name="T54" fmla="*/ 404 w 965"/>
              <a:gd name="T55" fmla="*/ 308 h 662"/>
              <a:gd name="T56" fmla="*/ 383 w 965"/>
              <a:gd name="T57" fmla="*/ 363 h 662"/>
              <a:gd name="T58" fmla="*/ 365 w 965"/>
              <a:gd name="T59" fmla="*/ 404 h 662"/>
              <a:gd name="T60" fmla="*/ 345 w 965"/>
              <a:gd name="T61" fmla="*/ 446 h 662"/>
              <a:gd name="T62" fmla="*/ 327 w 965"/>
              <a:gd name="T63" fmla="*/ 487 h 662"/>
              <a:gd name="T64" fmla="*/ 315 w 965"/>
              <a:gd name="T65" fmla="*/ 515 h 662"/>
              <a:gd name="T66" fmla="*/ 290 w 965"/>
              <a:gd name="T67" fmla="*/ 546 h 662"/>
              <a:gd name="T68" fmla="*/ 257 w 965"/>
              <a:gd name="T69" fmla="*/ 542 h 662"/>
              <a:gd name="T70" fmla="*/ 224 w 965"/>
              <a:gd name="T71" fmla="*/ 544 h 662"/>
              <a:gd name="T72" fmla="*/ 223 w 965"/>
              <a:gd name="T73" fmla="*/ 544 h 662"/>
              <a:gd name="T74" fmla="*/ 196 w 965"/>
              <a:gd name="T75" fmla="*/ 580 h 662"/>
              <a:gd name="T76" fmla="*/ 179 w 965"/>
              <a:gd name="T77" fmla="*/ 614 h 662"/>
              <a:gd name="T78" fmla="*/ 151 w 965"/>
              <a:gd name="T79" fmla="*/ 638 h 662"/>
              <a:gd name="T80" fmla="*/ 120 w 965"/>
              <a:gd name="T81" fmla="*/ 626 h 662"/>
              <a:gd name="T82" fmla="*/ 115 w 965"/>
              <a:gd name="T83" fmla="*/ 619 h 662"/>
              <a:gd name="T84" fmla="*/ 83 w 965"/>
              <a:gd name="T85" fmla="*/ 617 h 662"/>
              <a:gd name="T86" fmla="*/ 48 w 965"/>
              <a:gd name="T87" fmla="*/ 647 h 662"/>
              <a:gd name="T88" fmla="*/ 16 w 965"/>
              <a:gd name="T89" fmla="*/ 646 h 662"/>
              <a:gd name="T90" fmla="*/ 0 w 965"/>
              <a:gd name="T91" fmla="*/ 6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5" h="662">
                <a:moveTo>
                  <a:pt x="965" y="631"/>
                </a:moveTo>
                <a:cubicBezTo>
                  <a:pt x="965" y="631"/>
                  <a:pt x="957" y="634"/>
                  <a:pt x="947" y="637"/>
                </a:cubicBezTo>
                <a:cubicBezTo>
                  <a:pt x="936" y="641"/>
                  <a:pt x="919" y="643"/>
                  <a:pt x="908" y="641"/>
                </a:cubicBezTo>
                <a:cubicBezTo>
                  <a:pt x="898" y="639"/>
                  <a:pt x="882" y="639"/>
                  <a:pt x="873" y="641"/>
                </a:cubicBezTo>
                <a:cubicBezTo>
                  <a:pt x="865" y="643"/>
                  <a:pt x="850" y="648"/>
                  <a:pt x="840" y="653"/>
                </a:cubicBezTo>
                <a:cubicBezTo>
                  <a:pt x="830" y="658"/>
                  <a:pt x="815" y="662"/>
                  <a:pt x="808" y="662"/>
                </a:cubicBezTo>
                <a:cubicBezTo>
                  <a:pt x="800" y="662"/>
                  <a:pt x="787" y="654"/>
                  <a:pt x="779" y="644"/>
                </a:cubicBezTo>
                <a:cubicBezTo>
                  <a:pt x="737" y="593"/>
                  <a:pt x="737" y="593"/>
                  <a:pt x="737" y="593"/>
                </a:cubicBezTo>
                <a:cubicBezTo>
                  <a:pt x="729" y="584"/>
                  <a:pt x="715" y="569"/>
                  <a:pt x="706" y="561"/>
                </a:cubicBezTo>
                <a:cubicBezTo>
                  <a:pt x="700" y="556"/>
                  <a:pt x="700" y="556"/>
                  <a:pt x="700" y="556"/>
                </a:cubicBezTo>
                <a:cubicBezTo>
                  <a:pt x="691" y="548"/>
                  <a:pt x="679" y="532"/>
                  <a:pt x="673" y="521"/>
                </a:cubicBezTo>
                <a:cubicBezTo>
                  <a:pt x="631" y="440"/>
                  <a:pt x="631" y="440"/>
                  <a:pt x="631" y="440"/>
                </a:cubicBezTo>
                <a:cubicBezTo>
                  <a:pt x="625" y="429"/>
                  <a:pt x="615" y="412"/>
                  <a:pt x="607" y="402"/>
                </a:cubicBezTo>
                <a:cubicBezTo>
                  <a:pt x="598" y="389"/>
                  <a:pt x="598" y="389"/>
                  <a:pt x="598" y="389"/>
                </a:cubicBezTo>
                <a:cubicBezTo>
                  <a:pt x="591" y="379"/>
                  <a:pt x="582" y="361"/>
                  <a:pt x="577" y="350"/>
                </a:cubicBezTo>
                <a:cubicBezTo>
                  <a:pt x="558" y="302"/>
                  <a:pt x="558" y="302"/>
                  <a:pt x="558" y="302"/>
                </a:cubicBezTo>
                <a:cubicBezTo>
                  <a:pt x="553" y="290"/>
                  <a:pt x="547" y="271"/>
                  <a:pt x="544" y="259"/>
                </a:cubicBezTo>
                <a:cubicBezTo>
                  <a:pt x="520" y="152"/>
                  <a:pt x="520" y="152"/>
                  <a:pt x="520" y="152"/>
                </a:cubicBezTo>
                <a:cubicBezTo>
                  <a:pt x="517" y="140"/>
                  <a:pt x="512" y="120"/>
                  <a:pt x="508" y="108"/>
                </a:cubicBezTo>
                <a:cubicBezTo>
                  <a:pt x="486" y="42"/>
                  <a:pt x="486" y="42"/>
                  <a:pt x="486" y="42"/>
                </a:cubicBezTo>
                <a:cubicBezTo>
                  <a:pt x="482" y="30"/>
                  <a:pt x="472" y="15"/>
                  <a:pt x="463" y="7"/>
                </a:cubicBezTo>
                <a:cubicBezTo>
                  <a:pt x="454" y="0"/>
                  <a:pt x="446" y="4"/>
                  <a:pt x="444" y="16"/>
                </a:cubicBezTo>
                <a:cubicBezTo>
                  <a:pt x="442" y="35"/>
                  <a:pt x="442" y="35"/>
                  <a:pt x="442" y="35"/>
                </a:cubicBezTo>
                <a:cubicBezTo>
                  <a:pt x="441" y="48"/>
                  <a:pt x="438" y="68"/>
                  <a:pt x="437" y="80"/>
                </a:cubicBezTo>
                <a:cubicBezTo>
                  <a:pt x="423" y="179"/>
                  <a:pt x="423" y="179"/>
                  <a:pt x="423" y="179"/>
                </a:cubicBezTo>
                <a:cubicBezTo>
                  <a:pt x="422" y="191"/>
                  <a:pt x="419" y="211"/>
                  <a:pt x="418" y="224"/>
                </a:cubicBezTo>
                <a:cubicBezTo>
                  <a:pt x="414" y="264"/>
                  <a:pt x="414" y="264"/>
                  <a:pt x="414" y="264"/>
                </a:cubicBezTo>
                <a:cubicBezTo>
                  <a:pt x="413" y="277"/>
                  <a:pt x="408" y="296"/>
                  <a:pt x="404" y="308"/>
                </a:cubicBezTo>
                <a:cubicBezTo>
                  <a:pt x="383" y="363"/>
                  <a:pt x="383" y="363"/>
                  <a:pt x="383" y="363"/>
                </a:cubicBezTo>
                <a:cubicBezTo>
                  <a:pt x="378" y="374"/>
                  <a:pt x="370" y="393"/>
                  <a:pt x="365" y="404"/>
                </a:cubicBezTo>
                <a:cubicBezTo>
                  <a:pt x="345" y="446"/>
                  <a:pt x="345" y="446"/>
                  <a:pt x="345" y="446"/>
                </a:cubicBezTo>
                <a:cubicBezTo>
                  <a:pt x="340" y="457"/>
                  <a:pt x="332" y="476"/>
                  <a:pt x="327" y="487"/>
                </a:cubicBezTo>
                <a:cubicBezTo>
                  <a:pt x="315" y="515"/>
                  <a:pt x="315" y="515"/>
                  <a:pt x="315" y="515"/>
                </a:cubicBezTo>
                <a:cubicBezTo>
                  <a:pt x="311" y="526"/>
                  <a:pt x="299" y="540"/>
                  <a:pt x="290" y="546"/>
                </a:cubicBezTo>
                <a:cubicBezTo>
                  <a:pt x="281" y="551"/>
                  <a:pt x="266" y="549"/>
                  <a:pt x="257" y="542"/>
                </a:cubicBezTo>
                <a:cubicBezTo>
                  <a:pt x="248" y="535"/>
                  <a:pt x="233" y="535"/>
                  <a:pt x="224" y="544"/>
                </a:cubicBezTo>
                <a:cubicBezTo>
                  <a:pt x="223" y="544"/>
                  <a:pt x="223" y="544"/>
                  <a:pt x="223" y="544"/>
                </a:cubicBezTo>
                <a:cubicBezTo>
                  <a:pt x="214" y="553"/>
                  <a:pt x="202" y="569"/>
                  <a:pt x="196" y="580"/>
                </a:cubicBezTo>
                <a:cubicBezTo>
                  <a:pt x="179" y="614"/>
                  <a:pt x="179" y="614"/>
                  <a:pt x="179" y="614"/>
                </a:cubicBezTo>
                <a:cubicBezTo>
                  <a:pt x="173" y="625"/>
                  <a:pt x="161" y="636"/>
                  <a:pt x="151" y="638"/>
                </a:cubicBezTo>
                <a:cubicBezTo>
                  <a:pt x="142" y="641"/>
                  <a:pt x="128" y="635"/>
                  <a:pt x="120" y="626"/>
                </a:cubicBezTo>
                <a:cubicBezTo>
                  <a:pt x="115" y="619"/>
                  <a:pt x="115" y="619"/>
                  <a:pt x="115" y="619"/>
                </a:cubicBezTo>
                <a:cubicBezTo>
                  <a:pt x="107" y="610"/>
                  <a:pt x="92" y="608"/>
                  <a:pt x="83" y="617"/>
                </a:cubicBezTo>
                <a:cubicBezTo>
                  <a:pt x="48" y="647"/>
                  <a:pt x="48" y="647"/>
                  <a:pt x="48" y="647"/>
                </a:cubicBezTo>
                <a:cubicBezTo>
                  <a:pt x="39" y="655"/>
                  <a:pt x="24" y="654"/>
                  <a:pt x="16" y="646"/>
                </a:cubicBezTo>
                <a:cubicBezTo>
                  <a:pt x="7" y="637"/>
                  <a:pt x="0" y="630"/>
                  <a:pt x="0" y="630"/>
                </a:cubicBezTo>
              </a:path>
            </a:pathLst>
          </a:custGeom>
          <a:noFill/>
          <a:ln w="19050" cap="flat">
            <a:solidFill>
              <a:srgbClr val="10375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sp>
        <p:nvSpPr>
          <p:cNvPr id="218" name="Freeform 16">
            <a:extLst>
              <a:ext uri="{FF2B5EF4-FFF2-40B4-BE49-F238E27FC236}">
                <a16:creationId xmlns:a16="http://schemas.microsoft.com/office/drawing/2014/main" id="{87BD63F9-C088-4AB7-A9DD-77E6880E4604}"/>
              </a:ext>
            </a:extLst>
          </p:cNvPr>
          <p:cNvSpPr>
            <a:spLocks/>
          </p:cNvSpPr>
          <p:nvPr/>
        </p:nvSpPr>
        <p:spPr bwMode="auto">
          <a:xfrm>
            <a:off x="5268467" y="1784795"/>
            <a:ext cx="3348022" cy="2179290"/>
          </a:xfrm>
          <a:custGeom>
            <a:avLst/>
            <a:gdLst>
              <a:gd name="T0" fmla="*/ 0 w 969"/>
              <a:gd name="T1" fmla="*/ 627 h 630"/>
              <a:gd name="T2" fmla="*/ 48 w 969"/>
              <a:gd name="T3" fmla="*/ 615 h 630"/>
              <a:gd name="T4" fmla="*/ 86 w 969"/>
              <a:gd name="T5" fmla="*/ 622 h 630"/>
              <a:gd name="T6" fmla="*/ 119 w 969"/>
              <a:gd name="T7" fmla="*/ 625 h 630"/>
              <a:gd name="T8" fmla="*/ 152 w 969"/>
              <a:gd name="T9" fmla="*/ 618 h 630"/>
              <a:gd name="T10" fmla="*/ 185 w 969"/>
              <a:gd name="T11" fmla="*/ 607 h 630"/>
              <a:gd name="T12" fmla="*/ 187 w 969"/>
              <a:gd name="T13" fmla="*/ 605 h 630"/>
              <a:gd name="T14" fmla="*/ 223 w 969"/>
              <a:gd name="T15" fmla="*/ 578 h 630"/>
              <a:gd name="T16" fmla="*/ 227 w 969"/>
              <a:gd name="T17" fmla="*/ 576 h 630"/>
              <a:gd name="T18" fmla="*/ 261 w 969"/>
              <a:gd name="T19" fmla="*/ 568 h 630"/>
              <a:gd name="T20" fmla="*/ 293 w 969"/>
              <a:gd name="T21" fmla="*/ 556 h 630"/>
              <a:gd name="T22" fmla="*/ 329 w 969"/>
              <a:gd name="T23" fmla="*/ 521 h 630"/>
              <a:gd name="T24" fmla="*/ 356 w 969"/>
              <a:gd name="T25" fmla="*/ 485 h 630"/>
              <a:gd name="T26" fmla="*/ 391 w 969"/>
              <a:gd name="T27" fmla="*/ 419 h 630"/>
              <a:gd name="T28" fmla="*/ 408 w 969"/>
              <a:gd name="T29" fmla="*/ 378 h 630"/>
              <a:gd name="T30" fmla="*/ 440 w 969"/>
              <a:gd name="T31" fmla="*/ 268 h 630"/>
              <a:gd name="T32" fmla="*/ 450 w 969"/>
              <a:gd name="T33" fmla="*/ 224 h 630"/>
              <a:gd name="T34" fmla="*/ 466 w 969"/>
              <a:gd name="T35" fmla="*/ 79 h 630"/>
              <a:gd name="T36" fmla="*/ 472 w 969"/>
              <a:gd name="T37" fmla="*/ 34 h 630"/>
              <a:gd name="T38" fmla="*/ 476 w 969"/>
              <a:gd name="T39" fmla="*/ 13 h 630"/>
              <a:gd name="T40" fmla="*/ 488 w 969"/>
              <a:gd name="T41" fmla="*/ 12 h 630"/>
              <a:gd name="T42" fmla="*/ 502 w 969"/>
              <a:gd name="T43" fmla="*/ 50 h 630"/>
              <a:gd name="T44" fmla="*/ 515 w 969"/>
              <a:gd name="T45" fmla="*/ 93 h 630"/>
              <a:gd name="T46" fmla="*/ 525 w 969"/>
              <a:gd name="T47" fmla="*/ 138 h 630"/>
              <a:gd name="T48" fmla="*/ 534 w 969"/>
              <a:gd name="T49" fmla="*/ 182 h 630"/>
              <a:gd name="T50" fmla="*/ 547 w 969"/>
              <a:gd name="T51" fmla="*/ 261 h 630"/>
              <a:gd name="T52" fmla="*/ 560 w 969"/>
              <a:gd name="T53" fmla="*/ 304 h 630"/>
              <a:gd name="T54" fmla="*/ 616 w 969"/>
              <a:gd name="T55" fmla="*/ 422 h 630"/>
              <a:gd name="T56" fmla="*/ 643 w 969"/>
              <a:gd name="T57" fmla="*/ 457 h 630"/>
              <a:gd name="T58" fmla="*/ 674 w 969"/>
              <a:gd name="T59" fmla="*/ 484 h 630"/>
              <a:gd name="T60" fmla="*/ 702 w 969"/>
              <a:gd name="T61" fmla="*/ 519 h 630"/>
              <a:gd name="T62" fmla="*/ 715 w 969"/>
              <a:gd name="T63" fmla="*/ 544 h 630"/>
              <a:gd name="T64" fmla="*/ 743 w 969"/>
              <a:gd name="T65" fmla="*/ 564 h 630"/>
              <a:gd name="T66" fmla="*/ 778 w 969"/>
              <a:gd name="T67" fmla="*/ 578 h 630"/>
              <a:gd name="T68" fmla="*/ 778 w 969"/>
              <a:gd name="T69" fmla="*/ 579 h 630"/>
              <a:gd name="T70" fmla="*/ 817 w 969"/>
              <a:gd name="T71" fmla="*/ 599 h 630"/>
              <a:gd name="T72" fmla="*/ 866 w 969"/>
              <a:gd name="T73" fmla="*/ 615 h 630"/>
              <a:gd name="T74" fmla="*/ 906 w 969"/>
              <a:gd name="T75" fmla="*/ 608 h 630"/>
              <a:gd name="T76" fmla="*/ 906 w 969"/>
              <a:gd name="T77" fmla="*/ 608 h 630"/>
              <a:gd name="T78" fmla="*/ 946 w 969"/>
              <a:gd name="T79" fmla="*/ 591 h 630"/>
              <a:gd name="T80" fmla="*/ 969 w 969"/>
              <a:gd name="T81" fmla="*/ 588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69" h="630">
                <a:moveTo>
                  <a:pt x="0" y="627"/>
                </a:moveTo>
                <a:cubicBezTo>
                  <a:pt x="48" y="615"/>
                  <a:pt x="48" y="615"/>
                  <a:pt x="48" y="615"/>
                </a:cubicBezTo>
                <a:cubicBezTo>
                  <a:pt x="60" y="611"/>
                  <a:pt x="77" y="615"/>
                  <a:pt x="86" y="622"/>
                </a:cubicBezTo>
                <a:cubicBezTo>
                  <a:pt x="94" y="629"/>
                  <a:pt x="109" y="630"/>
                  <a:pt x="119" y="625"/>
                </a:cubicBezTo>
                <a:cubicBezTo>
                  <a:pt x="128" y="619"/>
                  <a:pt x="143" y="617"/>
                  <a:pt x="152" y="618"/>
                </a:cubicBezTo>
                <a:cubicBezTo>
                  <a:pt x="161" y="620"/>
                  <a:pt x="176" y="615"/>
                  <a:pt x="185" y="607"/>
                </a:cubicBezTo>
                <a:cubicBezTo>
                  <a:pt x="187" y="605"/>
                  <a:pt x="187" y="605"/>
                  <a:pt x="187" y="605"/>
                </a:cubicBezTo>
                <a:cubicBezTo>
                  <a:pt x="197" y="597"/>
                  <a:pt x="213" y="585"/>
                  <a:pt x="223" y="578"/>
                </a:cubicBezTo>
                <a:cubicBezTo>
                  <a:pt x="227" y="576"/>
                  <a:pt x="227" y="576"/>
                  <a:pt x="227" y="576"/>
                </a:cubicBezTo>
                <a:cubicBezTo>
                  <a:pt x="237" y="569"/>
                  <a:pt x="253" y="565"/>
                  <a:pt x="261" y="568"/>
                </a:cubicBezTo>
                <a:cubicBezTo>
                  <a:pt x="270" y="570"/>
                  <a:pt x="284" y="565"/>
                  <a:pt x="293" y="556"/>
                </a:cubicBezTo>
                <a:cubicBezTo>
                  <a:pt x="329" y="521"/>
                  <a:pt x="329" y="521"/>
                  <a:pt x="329" y="521"/>
                </a:cubicBezTo>
                <a:cubicBezTo>
                  <a:pt x="337" y="512"/>
                  <a:pt x="350" y="496"/>
                  <a:pt x="356" y="485"/>
                </a:cubicBezTo>
                <a:cubicBezTo>
                  <a:pt x="391" y="419"/>
                  <a:pt x="391" y="419"/>
                  <a:pt x="391" y="419"/>
                </a:cubicBezTo>
                <a:cubicBezTo>
                  <a:pt x="397" y="408"/>
                  <a:pt x="404" y="390"/>
                  <a:pt x="408" y="378"/>
                </a:cubicBezTo>
                <a:cubicBezTo>
                  <a:pt x="440" y="268"/>
                  <a:pt x="440" y="268"/>
                  <a:pt x="440" y="268"/>
                </a:cubicBezTo>
                <a:cubicBezTo>
                  <a:pt x="444" y="256"/>
                  <a:pt x="448" y="236"/>
                  <a:pt x="450" y="224"/>
                </a:cubicBezTo>
                <a:cubicBezTo>
                  <a:pt x="466" y="79"/>
                  <a:pt x="466" y="79"/>
                  <a:pt x="466" y="79"/>
                </a:cubicBezTo>
                <a:cubicBezTo>
                  <a:pt x="467" y="67"/>
                  <a:pt x="470" y="47"/>
                  <a:pt x="472" y="34"/>
                </a:cubicBezTo>
                <a:cubicBezTo>
                  <a:pt x="476" y="13"/>
                  <a:pt x="476" y="13"/>
                  <a:pt x="476" y="13"/>
                </a:cubicBezTo>
                <a:cubicBezTo>
                  <a:pt x="478" y="1"/>
                  <a:pt x="484" y="0"/>
                  <a:pt x="488" y="12"/>
                </a:cubicBezTo>
                <a:cubicBezTo>
                  <a:pt x="502" y="50"/>
                  <a:pt x="502" y="50"/>
                  <a:pt x="502" y="50"/>
                </a:cubicBezTo>
                <a:cubicBezTo>
                  <a:pt x="506" y="61"/>
                  <a:pt x="512" y="81"/>
                  <a:pt x="515" y="93"/>
                </a:cubicBezTo>
                <a:cubicBezTo>
                  <a:pt x="525" y="138"/>
                  <a:pt x="525" y="138"/>
                  <a:pt x="525" y="138"/>
                </a:cubicBezTo>
                <a:cubicBezTo>
                  <a:pt x="528" y="150"/>
                  <a:pt x="532" y="170"/>
                  <a:pt x="534" y="182"/>
                </a:cubicBezTo>
                <a:cubicBezTo>
                  <a:pt x="547" y="261"/>
                  <a:pt x="547" y="261"/>
                  <a:pt x="547" y="261"/>
                </a:cubicBezTo>
                <a:cubicBezTo>
                  <a:pt x="549" y="274"/>
                  <a:pt x="555" y="293"/>
                  <a:pt x="560" y="304"/>
                </a:cubicBezTo>
                <a:cubicBezTo>
                  <a:pt x="616" y="422"/>
                  <a:pt x="616" y="422"/>
                  <a:pt x="616" y="422"/>
                </a:cubicBezTo>
                <a:cubicBezTo>
                  <a:pt x="621" y="433"/>
                  <a:pt x="633" y="449"/>
                  <a:pt x="643" y="457"/>
                </a:cubicBezTo>
                <a:cubicBezTo>
                  <a:pt x="674" y="484"/>
                  <a:pt x="674" y="484"/>
                  <a:pt x="674" y="484"/>
                </a:cubicBezTo>
                <a:cubicBezTo>
                  <a:pt x="684" y="492"/>
                  <a:pt x="696" y="507"/>
                  <a:pt x="702" y="519"/>
                </a:cubicBezTo>
                <a:cubicBezTo>
                  <a:pt x="715" y="544"/>
                  <a:pt x="715" y="544"/>
                  <a:pt x="715" y="544"/>
                </a:cubicBezTo>
                <a:cubicBezTo>
                  <a:pt x="721" y="555"/>
                  <a:pt x="733" y="564"/>
                  <a:pt x="743" y="564"/>
                </a:cubicBezTo>
                <a:cubicBezTo>
                  <a:pt x="752" y="564"/>
                  <a:pt x="768" y="571"/>
                  <a:pt x="778" y="578"/>
                </a:cubicBezTo>
                <a:cubicBezTo>
                  <a:pt x="778" y="579"/>
                  <a:pt x="778" y="579"/>
                  <a:pt x="778" y="579"/>
                </a:cubicBezTo>
                <a:cubicBezTo>
                  <a:pt x="788" y="586"/>
                  <a:pt x="806" y="596"/>
                  <a:pt x="817" y="599"/>
                </a:cubicBezTo>
                <a:cubicBezTo>
                  <a:pt x="866" y="615"/>
                  <a:pt x="866" y="615"/>
                  <a:pt x="866" y="615"/>
                </a:cubicBezTo>
                <a:cubicBezTo>
                  <a:pt x="878" y="619"/>
                  <a:pt x="896" y="616"/>
                  <a:pt x="906" y="608"/>
                </a:cubicBezTo>
                <a:cubicBezTo>
                  <a:pt x="906" y="608"/>
                  <a:pt x="906" y="608"/>
                  <a:pt x="906" y="608"/>
                </a:cubicBezTo>
                <a:cubicBezTo>
                  <a:pt x="916" y="601"/>
                  <a:pt x="934" y="593"/>
                  <a:pt x="946" y="591"/>
                </a:cubicBezTo>
                <a:cubicBezTo>
                  <a:pt x="969" y="588"/>
                  <a:pt x="969" y="588"/>
                  <a:pt x="969" y="588"/>
                </a:cubicBezTo>
              </a:path>
            </a:pathLst>
          </a:custGeom>
          <a:noFill/>
          <a:ln w="19050" cap="flat">
            <a:solidFill>
              <a:srgbClr val="65C3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sp>
        <p:nvSpPr>
          <p:cNvPr id="219" name="Freeform 17">
            <a:extLst>
              <a:ext uri="{FF2B5EF4-FFF2-40B4-BE49-F238E27FC236}">
                <a16:creationId xmlns:a16="http://schemas.microsoft.com/office/drawing/2014/main" id="{6C7F93D3-8D68-4FE4-91D4-8DFF108C1D85}"/>
              </a:ext>
            </a:extLst>
          </p:cNvPr>
          <p:cNvSpPr>
            <a:spLocks/>
          </p:cNvSpPr>
          <p:nvPr/>
        </p:nvSpPr>
        <p:spPr bwMode="auto">
          <a:xfrm>
            <a:off x="5268467" y="1784795"/>
            <a:ext cx="3340992" cy="2182805"/>
          </a:xfrm>
          <a:custGeom>
            <a:avLst/>
            <a:gdLst>
              <a:gd name="T0" fmla="*/ 0 w 967"/>
              <a:gd name="T1" fmla="*/ 627 h 631"/>
              <a:gd name="T2" fmla="*/ 48 w 967"/>
              <a:gd name="T3" fmla="*/ 615 h 631"/>
              <a:gd name="T4" fmla="*/ 85 w 967"/>
              <a:gd name="T5" fmla="*/ 614 h 631"/>
              <a:gd name="T6" fmla="*/ 118 w 967"/>
              <a:gd name="T7" fmla="*/ 618 h 631"/>
              <a:gd name="T8" fmla="*/ 154 w 967"/>
              <a:gd name="T9" fmla="*/ 612 h 631"/>
              <a:gd name="T10" fmla="*/ 175 w 967"/>
              <a:gd name="T11" fmla="*/ 596 h 631"/>
              <a:gd name="T12" fmla="*/ 190 w 967"/>
              <a:gd name="T13" fmla="*/ 567 h 631"/>
              <a:gd name="T14" fmla="*/ 196 w 967"/>
              <a:gd name="T15" fmla="*/ 556 h 631"/>
              <a:gd name="T16" fmla="*/ 222 w 967"/>
              <a:gd name="T17" fmla="*/ 533 h 631"/>
              <a:gd name="T18" fmla="*/ 257 w 967"/>
              <a:gd name="T19" fmla="*/ 526 h 631"/>
              <a:gd name="T20" fmla="*/ 294 w 967"/>
              <a:gd name="T21" fmla="*/ 510 h 631"/>
              <a:gd name="T22" fmla="*/ 321 w 967"/>
              <a:gd name="T23" fmla="*/ 479 h 631"/>
              <a:gd name="T24" fmla="*/ 338 w 967"/>
              <a:gd name="T25" fmla="*/ 439 h 631"/>
              <a:gd name="T26" fmla="*/ 361 w 967"/>
              <a:gd name="T27" fmla="*/ 400 h 631"/>
              <a:gd name="T28" fmla="*/ 366 w 967"/>
              <a:gd name="T29" fmla="*/ 394 h 631"/>
              <a:gd name="T30" fmla="*/ 386 w 967"/>
              <a:gd name="T31" fmla="*/ 354 h 631"/>
              <a:gd name="T32" fmla="*/ 398 w 967"/>
              <a:gd name="T33" fmla="*/ 308 h 631"/>
              <a:gd name="T34" fmla="*/ 409 w 967"/>
              <a:gd name="T35" fmla="*/ 264 h 631"/>
              <a:gd name="T36" fmla="*/ 420 w 967"/>
              <a:gd name="T37" fmla="*/ 225 h 631"/>
              <a:gd name="T38" fmla="*/ 429 w 967"/>
              <a:gd name="T39" fmla="*/ 181 h 631"/>
              <a:gd name="T40" fmla="*/ 438 w 967"/>
              <a:gd name="T41" fmla="*/ 116 h 631"/>
              <a:gd name="T42" fmla="*/ 450 w 967"/>
              <a:gd name="T43" fmla="*/ 73 h 631"/>
              <a:gd name="T44" fmla="*/ 472 w 967"/>
              <a:gd name="T45" fmla="*/ 12 h 631"/>
              <a:gd name="T46" fmla="*/ 485 w 967"/>
              <a:gd name="T47" fmla="*/ 13 h 631"/>
              <a:gd name="T48" fmla="*/ 527 w 967"/>
              <a:gd name="T49" fmla="*/ 206 h 631"/>
              <a:gd name="T50" fmla="*/ 540 w 967"/>
              <a:gd name="T51" fmla="*/ 249 h 631"/>
              <a:gd name="T52" fmla="*/ 568 w 967"/>
              <a:gd name="T53" fmla="*/ 319 h 631"/>
              <a:gd name="T54" fmla="*/ 586 w 967"/>
              <a:gd name="T55" fmla="*/ 360 h 631"/>
              <a:gd name="T56" fmla="*/ 614 w 967"/>
              <a:gd name="T57" fmla="*/ 419 h 631"/>
              <a:gd name="T58" fmla="*/ 641 w 967"/>
              <a:gd name="T59" fmla="*/ 454 h 631"/>
              <a:gd name="T60" fmla="*/ 644 w 967"/>
              <a:gd name="T61" fmla="*/ 458 h 631"/>
              <a:gd name="T62" fmla="*/ 673 w 967"/>
              <a:gd name="T63" fmla="*/ 492 h 631"/>
              <a:gd name="T64" fmla="*/ 674 w 967"/>
              <a:gd name="T65" fmla="*/ 493 h 631"/>
              <a:gd name="T66" fmla="*/ 706 w 967"/>
              <a:gd name="T67" fmla="*/ 523 h 631"/>
              <a:gd name="T68" fmla="*/ 706 w 967"/>
              <a:gd name="T69" fmla="*/ 523 h 631"/>
              <a:gd name="T70" fmla="*/ 738 w 967"/>
              <a:gd name="T71" fmla="*/ 553 h 631"/>
              <a:gd name="T72" fmla="*/ 752 w 967"/>
              <a:gd name="T73" fmla="*/ 575 h 631"/>
              <a:gd name="T74" fmla="*/ 783 w 967"/>
              <a:gd name="T75" fmla="*/ 601 h 631"/>
              <a:gd name="T76" fmla="*/ 821 w 967"/>
              <a:gd name="T77" fmla="*/ 607 h 631"/>
              <a:gd name="T78" fmla="*/ 856 w 967"/>
              <a:gd name="T79" fmla="*/ 617 h 631"/>
              <a:gd name="T80" fmla="*/ 880 w 967"/>
              <a:gd name="T81" fmla="*/ 625 h 631"/>
              <a:gd name="T82" fmla="*/ 892 w 967"/>
              <a:gd name="T83" fmla="*/ 628 h 631"/>
              <a:gd name="T84" fmla="*/ 917 w 967"/>
              <a:gd name="T85" fmla="*/ 624 h 631"/>
              <a:gd name="T86" fmla="*/ 920 w 967"/>
              <a:gd name="T87" fmla="*/ 622 h 631"/>
              <a:gd name="T88" fmla="*/ 954 w 967"/>
              <a:gd name="T89" fmla="*/ 613 h 631"/>
              <a:gd name="T90" fmla="*/ 967 w 967"/>
              <a:gd name="T91" fmla="*/ 613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7" h="631">
                <a:moveTo>
                  <a:pt x="0" y="627"/>
                </a:moveTo>
                <a:cubicBezTo>
                  <a:pt x="48" y="615"/>
                  <a:pt x="48" y="615"/>
                  <a:pt x="48" y="615"/>
                </a:cubicBezTo>
                <a:cubicBezTo>
                  <a:pt x="60" y="611"/>
                  <a:pt x="77" y="611"/>
                  <a:pt x="85" y="614"/>
                </a:cubicBezTo>
                <a:cubicBezTo>
                  <a:pt x="93" y="616"/>
                  <a:pt x="108" y="618"/>
                  <a:pt x="118" y="618"/>
                </a:cubicBezTo>
                <a:cubicBezTo>
                  <a:pt x="128" y="618"/>
                  <a:pt x="144" y="615"/>
                  <a:pt x="154" y="612"/>
                </a:cubicBezTo>
                <a:cubicBezTo>
                  <a:pt x="163" y="609"/>
                  <a:pt x="172" y="602"/>
                  <a:pt x="175" y="596"/>
                </a:cubicBezTo>
                <a:cubicBezTo>
                  <a:pt x="178" y="591"/>
                  <a:pt x="185" y="578"/>
                  <a:pt x="190" y="567"/>
                </a:cubicBezTo>
                <a:cubicBezTo>
                  <a:pt x="196" y="556"/>
                  <a:pt x="196" y="556"/>
                  <a:pt x="196" y="556"/>
                </a:cubicBezTo>
                <a:cubicBezTo>
                  <a:pt x="202" y="545"/>
                  <a:pt x="213" y="535"/>
                  <a:pt x="222" y="533"/>
                </a:cubicBezTo>
                <a:cubicBezTo>
                  <a:pt x="230" y="532"/>
                  <a:pt x="246" y="529"/>
                  <a:pt x="257" y="526"/>
                </a:cubicBezTo>
                <a:cubicBezTo>
                  <a:pt x="267" y="523"/>
                  <a:pt x="284" y="516"/>
                  <a:pt x="294" y="510"/>
                </a:cubicBezTo>
                <a:cubicBezTo>
                  <a:pt x="304" y="504"/>
                  <a:pt x="316" y="490"/>
                  <a:pt x="321" y="479"/>
                </a:cubicBezTo>
                <a:cubicBezTo>
                  <a:pt x="338" y="439"/>
                  <a:pt x="338" y="439"/>
                  <a:pt x="338" y="439"/>
                </a:cubicBezTo>
                <a:cubicBezTo>
                  <a:pt x="343" y="427"/>
                  <a:pt x="354" y="410"/>
                  <a:pt x="361" y="400"/>
                </a:cubicBezTo>
                <a:cubicBezTo>
                  <a:pt x="366" y="394"/>
                  <a:pt x="366" y="394"/>
                  <a:pt x="366" y="394"/>
                </a:cubicBezTo>
                <a:cubicBezTo>
                  <a:pt x="374" y="384"/>
                  <a:pt x="382" y="366"/>
                  <a:pt x="386" y="354"/>
                </a:cubicBezTo>
                <a:cubicBezTo>
                  <a:pt x="398" y="308"/>
                  <a:pt x="398" y="308"/>
                  <a:pt x="398" y="308"/>
                </a:cubicBezTo>
                <a:cubicBezTo>
                  <a:pt x="401" y="295"/>
                  <a:pt x="406" y="276"/>
                  <a:pt x="409" y="264"/>
                </a:cubicBezTo>
                <a:cubicBezTo>
                  <a:pt x="420" y="225"/>
                  <a:pt x="420" y="225"/>
                  <a:pt x="420" y="225"/>
                </a:cubicBezTo>
                <a:cubicBezTo>
                  <a:pt x="423" y="213"/>
                  <a:pt x="427" y="193"/>
                  <a:pt x="429" y="181"/>
                </a:cubicBezTo>
                <a:cubicBezTo>
                  <a:pt x="438" y="116"/>
                  <a:pt x="438" y="116"/>
                  <a:pt x="438" y="116"/>
                </a:cubicBezTo>
                <a:cubicBezTo>
                  <a:pt x="440" y="104"/>
                  <a:pt x="445" y="84"/>
                  <a:pt x="450" y="73"/>
                </a:cubicBezTo>
                <a:cubicBezTo>
                  <a:pt x="472" y="12"/>
                  <a:pt x="472" y="12"/>
                  <a:pt x="472" y="12"/>
                </a:cubicBezTo>
                <a:cubicBezTo>
                  <a:pt x="476" y="0"/>
                  <a:pt x="482" y="1"/>
                  <a:pt x="485" y="13"/>
                </a:cubicBezTo>
                <a:cubicBezTo>
                  <a:pt x="527" y="206"/>
                  <a:pt x="527" y="206"/>
                  <a:pt x="527" y="206"/>
                </a:cubicBezTo>
                <a:cubicBezTo>
                  <a:pt x="529" y="219"/>
                  <a:pt x="535" y="238"/>
                  <a:pt x="540" y="249"/>
                </a:cubicBezTo>
                <a:cubicBezTo>
                  <a:pt x="568" y="319"/>
                  <a:pt x="568" y="319"/>
                  <a:pt x="568" y="319"/>
                </a:cubicBezTo>
                <a:cubicBezTo>
                  <a:pt x="573" y="330"/>
                  <a:pt x="581" y="349"/>
                  <a:pt x="586" y="360"/>
                </a:cubicBezTo>
                <a:cubicBezTo>
                  <a:pt x="614" y="419"/>
                  <a:pt x="614" y="419"/>
                  <a:pt x="614" y="419"/>
                </a:cubicBezTo>
                <a:cubicBezTo>
                  <a:pt x="619" y="430"/>
                  <a:pt x="631" y="446"/>
                  <a:pt x="641" y="454"/>
                </a:cubicBezTo>
                <a:cubicBezTo>
                  <a:pt x="644" y="458"/>
                  <a:pt x="644" y="458"/>
                  <a:pt x="644" y="458"/>
                </a:cubicBezTo>
                <a:cubicBezTo>
                  <a:pt x="654" y="466"/>
                  <a:pt x="667" y="482"/>
                  <a:pt x="673" y="492"/>
                </a:cubicBezTo>
                <a:cubicBezTo>
                  <a:pt x="674" y="493"/>
                  <a:pt x="674" y="493"/>
                  <a:pt x="674" y="493"/>
                </a:cubicBezTo>
                <a:cubicBezTo>
                  <a:pt x="680" y="504"/>
                  <a:pt x="695" y="517"/>
                  <a:pt x="706" y="523"/>
                </a:cubicBezTo>
                <a:cubicBezTo>
                  <a:pt x="706" y="523"/>
                  <a:pt x="706" y="523"/>
                  <a:pt x="706" y="523"/>
                </a:cubicBezTo>
                <a:cubicBezTo>
                  <a:pt x="718" y="529"/>
                  <a:pt x="732" y="542"/>
                  <a:pt x="738" y="553"/>
                </a:cubicBezTo>
                <a:cubicBezTo>
                  <a:pt x="752" y="575"/>
                  <a:pt x="752" y="575"/>
                  <a:pt x="752" y="575"/>
                </a:cubicBezTo>
                <a:cubicBezTo>
                  <a:pt x="758" y="586"/>
                  <a:pt x="772" y="598"/>
                  <a:pt x="783" y="601"/>
                </a:cubicBezTo>
                <a:cubicBezTo>
                  <a:pt x="794" y="604"/>
                  <a:pt x="811" y="607"/>
                  <a:pt x="821" y="607"/>
                </a:cubicBezTo>
                <a:cubicBezTo>
                  <a:pt x="832" y="607"/>
                  <a:pt x="847" y="611"/>
                  <a:pt x="856" y="617"/>
                </a:cubicBezTo>
                <a:cubicBezTo>
                  <a:pt x="865" y="623"/>
                  <a:pt x="876" y="626"/>
                  <a:pt x="880" y="625"/>
                </a:cubicBezTo>
                <a:cubicBezTo>
                  <a:pt x="884" y="623"/>
                  <a:pt x="890" y="625"/>
                  <a:pt x="892" y="628"/>
                </a:cubicBezTo>
                <a:cubicBezTo>
                  <a:pt x="895" y="631"/>
                  <a:pt x="906" y="629"/>
                  <a:pt x="917" y="624"/>
                </a:cubicBezTo>
                <a:cubicBezTo>
                  <a:pt x="920" y="622"/>
                  <a:pt x="920" y="622"/>
                  <a:pt x="920" y="622"/>
                </a:cubicBezTo>
                <a:cubicBezTo>
                  <a:pt x="931" y="617"/>
                  <a:pt x="947" y="613"/>
                  <a:pt x="954" y="613"/>
                </a:cubicBezTo>
                <a:cubicBezTo>
                  <a:pt x="961" y="613"/>
                  <a:pt x="967" y="613"/>
                  <a:pt x="967" y="613"/>
                </a:cubicBezTo>
              </a:path>
            </a:pathLst>
          </a:custGeom>
          <a:noFill/>
          <a:ln w="19050" cap="flat">
            <a:solidFill>
              <a:srgbClr val="C2D2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sp>
        <p:nvSpPr>
          <p:cNvPr id="220" name="Freeform 18">
            <a:extLst>
              <a:ext uri="{FF2B5EF4-FFF2-40B4-BE49-F238E27FC236}">
                <a16:creationId xmlns:a16="http://schemas.microsoft.com/office/drawing/2014/main" id="{46D98615-4B59-4DF1-A939-D082C3AD09CD}"/>
              </a:ext>
            </a:extLst>
          </p:cNvPr>
          <p:cNvSpPr>
            <a:spLocks/>
          </p:cNvSpPr>
          <p:nvPr/>
        </p:nvSpPr>
        <p:spPr bwMode="auto">
          <a:xfrm>
            <a:off x="5268467" y="1763705"/>
            <a:ext cx="3337477" cy="2121293"/>
          </a:xfrm>
          <a:custGeom>
            <a:avLst/>
            <a:gdLst>
              <a:gd name="T0" fmla="*/ 0 w 966"/>
              <a:gd name="T1" fmla="*/ 597 h 613"/>
              <a:gd name="T2" fmla="*/ 31 w 966"/>
              <a:gd name="T3" fmla="*/ 590 h 613"/>
              <a:gd name="T4" fmla="*/ 76 w 966"/>
              <a:gd name="T5" fmla="*/ 588 h 613"/>
              <a:gd name="T6" fmla="*/ 80 w 966"/>
              <a:gd name="T7" fmla="*/ 589 h 613"/>
              <a:gd name="T8" fmla="*/ 119 w 966"/>
              <a:gd name="T9" fmla="*/ 576 h 613"/>
              <a:gd name="T10" fmla="*/ 121 w 966"/>
              <a:gd name="T11" fmla="*/ 573 h 613"/>
              <a:gd name="T12" fmla="*/ 155 w 966"/>
              <a:gd name="T13" fmla="*/ 553 h 613"/>
              <a:gd name="T14" fmla="*/ 188 w 966"/>
              <a:gd name="T15" fmla="*/ 532 h 613"/>
              <a:gd name="T16" fmla="*/ 194 w 966"/>
              <a:gd name="T17" fmla="*/ 526 h 613"/>
              <a:gd name="T18" fmla="*/ 229 w 966"/>
              <a:gd name="T19" fmla="*/ 499 h 613"/>
              <a:gd name="T20" fmla="*/ 247 w 966"/>
              <a:gd name="T21" fmla="*/ 490 h 613"/>
              <a:gd name="T22" fmla="*/ 281 w 966"/>
              <a:gd name="T23" fmla="*/ 461 h 613"/>
              <a:gd name="T24" fmla="*/ 289 w 966"/>
              <a:gd name="T25" fmla="*/ 451 h 613"/>
              <a:gd name="T26" fmla="*/ 317 w 966"/>
              <a:gd name="T27" fmla="*/ 415 h 613"/>
              <a:gd name="T28" fmla="*/ 323 w 966"/>
              <a:gd name="T29" fmla="*/ 408 h 613"/>
              <a:gd name="T30" fmla="*/ 350 w 966"/>
              <a:gd name="T31" fmla="*/ 371 h 613"/>
              <a:gd name="T32" fmla="*/ 365 w 966"/>
              <a:gd name="T33" fmla="*/ 344 h 613"/>
              <a:gd name="T34" fmla="*/ 383 w 966"/>
              <a:gd name="T35" fmla="*/ 302 h 613"/>
              <a:gd name="T36" fmla="*/ 414 w 966"/>
              <a:gd name="T37" fmla="*/ 187 h 613"/>
              <a:gd name="T38" fmla="*/ 424 w 966"/>
              <a:gd name="T39" fmla="*/ 142 h 613"/>
              <a:gd name="T40" fmla="*/ 441 w 966"/>
              <a:gd name="T41" fmla="*/ 34 h 613"/>
              <a:gd name="T42" fmla="*/ 462 w 966"/>
              <a:gd name="T43" fmla="*/ 4 h 613"/>
              <a:gd name="T44" fmla="*/ 490 w 966"/>
              <a:gd name="T45" fmla="*/ 17 h 613"/>
              <a:gd name="T46" fmla="*/ 505 w 966"/>
              <a:gd name="T47" fmla="*/ 48 h 613"/>
              <a:gd name="T48" fmla="*/ 519 w 966"/>
              <a:gd name="T49" fmla="*/ 91 h 613"/>
              <a:gd name="T50" fmla="*/ 565 w 966"/>
              <a:gd name="T51" fmla="*/ 306 h 613"/>
              <a:gd name="T52" fmla="*/ 584 w 966"/>
              <a:gd name="T53" fmla="*/ 346 h 613"/>
              <a:gd name="T54" fmla="*/ 622 w 966"/>
              <a:gd name="T55" fmla="*/ 393 h 613"/>
              <a:gd name="T56" fmla="*/ 650 w 966"/>
              <a:gd name="T57" fmla="*/ 428 h 613"/>
              <a:gd name="T58" fmla="*/ 653 w 966"/>
              <a:gd name="T59" fmla="*/ 431 h 613"/>
              <a:gd name="T60" fmla="*/ 678 w 966"/>
              <a:gd name="T61" fmla="*/ 469 h 613"/>
              <a:gd name="T62" fmla="*/ 681 w 966"/>
              <a:gd name="T63" fmla="*/ 473 h 613"/>
              <a:gd name="T64" fmla="*/ 709 w 966"/>
              <a:gd name="T65" fmla="*/ 507 h 613"/>
              <a:gd name="T66" fmla="*/ 747 w 966"/>
              <a:gd name="T67" fmla="*/ 539 h 613"/>
              <a:gd name="T68" fmla="*/ 781 w 966"/>
              <a:gd name="T69" fmla="*/ 569 h 613"/>
              <a:gd name="T70" fmla="*/ 805 w 966"/>
              <a:gd name="T71" fmla="*/ 591 h 613"/>
              <a:gd name="T72" fmla="*/ 832 w 966"/>
              <a:gd name="T73" fmla="*/ 611 h 613"/>
              <a:gd name="T74" fmla="*/ 852 w 966"/>
              <a:gd name="T75" fmla="*/ 609 h 613"/>
              <a:gd name="T76" fmla="*/ 881 w 966"/>
              <a:gd name="T77" fmla="*/ 608 h 613"/>
              <a:gd name="T78" fmla="*/ 916 w 966"/>
              <a:gd name="T79" fmla="*/ 596 h 613"/>
              <a:gd name="T80" fmla="*/ 918 w 966"/>
              <a:gd name="T81" fmla="*/ 595 h 613"/>
              <a:gd name="T82" fmla="*/ 950 w 966"/>
              <a:gd name="T83" fmla="*/ 582 h 613"/>
              <a:gd name="T84" fmla="*/ 966 w 966"/>
              <a:gd name="T85" fmla="*/ 586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6" h="613">
                <a:moveTo>
                  <a:pt x="0" y="597"/>
                </a:moveTo>
                <a:cubicBezTo>
                  <a:pt x="31" y="590"/>
                  <a:pt x="31" y="590"/>
                  <a:pt x="31" y="590"/>
                </a:cubicBezTo>
                <a:cubicBezTo>
                  <a:pt x="43" y="588"/>
                  <a:pt x="63" y="587"/>
                  <a:pt x="76" y="588"/>
                </a:cubicBezTo>
                <a:cubicBezTo>
                  <a:pt x="80" y="589"/>
                  <a:pt x="80" y="589"/>
                  <a:pt x="80" y="589"/>
                </a:cubicBezTo>
                <a:cubicBezTo>
                  <a:pt x="93" y="590"/>
                  <a:pt x="110" y="584"/>
                  <a:pt x="119" y="576"/>
                </a:cubicBezTo>
                <a:cubicBezTo>
                  <a:pt x="121" y="573"/>
                  <a:pt x="121" y="573"/>
                  <a:pt x="121" y="573"/>
                </a:cubicBezTo>
                <a:cubicBezTo>
                  <a:pt x="130" y="564"/>
                  <a:pt x="145" y="555"/>
                  <a:pt x="155" y="553"/>
                </a:cubicBezTo>
                <a:cubicBezTo>
                  <a:pt x="165" y="551"/>
                  <a:pt x="179" y="541"/>
                  <a:pt x="188" y="532"/>
                </a:cubicBezTo>
                <a:cubicBezTo>
                  <a:pt x="194" y="526"/>
                  <a:pt x="194" y="526"/>
                  <a:pt x="194" y="526"/>
                </a:cubicBezTo>
                <a:cubicBezTo>
                  <a:pt x="202" y="517"/>
                  <a:pt x="218" y="505"/>
                  <a:pt x="229" y="499"/>
                </a:cubicBezTo>
                <a:cubicBezTo>
                  <a:pt x="247" y="490"/>
                  <a:pt x="247" y="490"/>
                  <a:pt x="247" y="490"/>
                </a:cubicBezTo>
                <a:cubicBezTo>
                  <a:pt x="258" y="484"/>
                  <a:pt x="273" y="471"/>
                  <a:pt x="281" y="461"/>
                </a:cubicBezTo>
                <a:cubicBezTo>
                  <a:pt x="289" y="451"/>
                  <a:pt x="289" y="451"/>
                  <a:pt x="289" y="451"/>
                </a:cubicBezTo>
                <a:cubicBezTo>
                  <a:pt x="296" y="441"/>
                  <a:pt x="309" y="425"/>
                  <a:pt x="317" y="415"/>
                </a:cubicBezTo>
                <a:cubicBezTo>
                  <a:pt x="323" y="408"/>
                  <a:pt x="323" y="408"/>
                  <a:pt x="323" y="408"/>
                </a:cubicBezTo>
                <a:cubicBezTo>
                  <a:pt x="331" y="398"/>
                  <a:pt x="343" y="381"/>
                  <a:pt x="350" y="371"/>
                </a:cubicBezTo>
                <a:cubicBezTo>
                  <a:pt x="365" y="344"/>
                  <a:pt x="365" y="344"/>
                  <a:pt x="365" y="344"/>
                </a:cubicBezTo>
                <a:cubicBezTo>
                  <a:pt x="372" y="333"/>
                  <a:pt x="379" y="314"/>
                  <a:pt x="383" y="302"/>
                </a:cubicBezTo>
                <a:cubicBezTo>
                  <a:pt x="414" y="187"/>
                  <a:pt x="414" y="187"/>
                  <a:pt x="414" y="187"/>
                </a:cubicBezTo>
                <a:cubicBezTo>
                  <a:pt x="417" y="175"/>
                  <a:pt x="422" y="155"/>
                  <a:pt x="424" y="142"/>
                </a:cubicBezTo>
                <a:cubicBezTo>
                  <a:pt x="441" y="34"/>
                  <a:pt x="441" y="34"/>
                  <a:pt x="441" y="34"/>
                </a:cubicBezTo>
                <a:cubicBezTo>
                  <a:pt x="443" y="22"/>
                  <a:pt x="452" y="8"/>
                  <a:pt x="462" y="4"/>
                </a:cubicBezTo>
                <a:cubicBezTo>
                  <a:pt x="472" y="0"/>
                  <a:pt x="484" y="6"/>
                  <a:pt x="490" y="17"/>
                </a:cubicBezTo>
                <a:cubicBezTo>
                  <a:pt x="505" y="48"/>
                  <a:pt x="505" y="48"/>
                  <a:pt x="505" y="48"/>
                </a:cubicBezTo>
                <a:cubicBezTo>
                  <a:pt x="510" y="60"/>
                  <a:pt x="517" y="79"/>
                  <a:pt x="519" y="91"/>
                </a:cubicBezTo>
                <a:cubicBezTo>
                  <a:pt x="565" y="306"/>
                  <a:pt x="565" y="306"/>
                  <a:pt x="565" y="306"/>
                </a:cubicBezTo>
                <a:cubicBezTo>
                  <a:pt x="568" y="318"/>
                  <a:pt x="576" y="336"/>
                  <a:pt x="584" y="346"/>
                </a:cubicBezTo>
                <a:cubicBezTo>
                  <a:pt x="622" y="393"/>
                  <a:pt x="622" y="393"/>
                  <a:pt x="622" y="393"/>
                </a:cubicBezTo>
                <a:cubicBezTo>
                  <a:pt x="630" y="402"/>
                  <a:pt x="643" y="418"/>
                  <a:pt x="650" y="428"/>
                </a:cubicBezTo>
                <a:cubicBezTo>
                  <a:pt x="653" y="431"/>
                  <a:pt x="653" y="431"/>
                  <a:pt x="653" y="431"/>
                </a:cubicBezTo>
                <a:cubicBezTo>
                  <a:pt x="661" y="441"/>
                  <a:pt x="673" y="458"/>
                  <a:pt x="678" y="469"/>
                </a:cubicBezTo>
                <a:cubicBezTo>
                  <a:pt x="681" y="473"/>
                  <a:pt x="681" y="473"/>
                  <a:pt x="681" y="473"/>
                </a:cubicBezTo>
                <a:cubicBezTo>
                  <a:pt x="686" y="484"/>
                  <a:pt x="699" y="500"/>
                  <a:pt x="709" y="507"/>
                </a:cubicBezTo>
                <a:cubicBezTo>
                  <a:pt x="747" y="539"/>
                  <a:pt x="747" y="539"/>
                  <a:pt x="747" y="539"/>
                </a:cubicBezTo>
                <a:cubicBezTo>
                  <a:pt x="757" y="547"/>
                  <a:pt x="772" y="560"/>
                  <a:pt x="781" y="569"/>
                </a:cubicBezTo>
                <a:cubicBezTo>
                  <a:pt x="805" y="591"/>
                  <a:pt x="805" y="591"/>
                  <a:pt x="805" y="591"/>
                </a:cubicBezTo>
                <a:cubicBezTo>
                  <a:pt x="814" y="600"/>
                  <a:pt x="826" y="609"/>
                  <a:pt x="832" y="611"/>
                </a:cubicBezTo>
                <a:cubicBezTo>
                  <a:pt x="838" y="613"/>
                  <a:pt x="847" y="612"/>
                  <a:pt x="852" y="609"/>
                </a:cubicBezTo>
                <a:cubicBezTo>
                  <a:pt x="857" y="605"/>
                  <a:pt x="870" y="605"/>
                  <a:pt x="881" y="608"/>
                </a:cubicBezTo>
                <a:cubicBezTo>
                  <a:pt x="892" y="610"/>
                  <a:pt x="908" y="605"/>
                  <a:pt x="916" y="596"/>
                </a:cubicBezTo>
                <a:cubicBezTo>
                  <a:pt x="918" y="595"/>
                  <a:pt x="918" y="595"/>
                  <a:pt x="918" y="595"/>
                </a:cubicBezTo>
                <a:cubicBezTo>
                  <a:pt x="926" y="586"/>
                  <a:pt x="940" y="580"/>
                  <a:pt x="950" y="582"/>
                </a:cubicBezTo>
                <a:cubicBezTo>
                  <a:pt x="959" y="584"/>
                  <a:pt x="966" y="586"/>
                  <a:pt x="966" y="586"/>
                </a:cubicBezTo>
              </a:path>
            </a:pathLst>
          </a:custGeom>
          <a:noFill/>
          <a:ln w="19050" cap="flat">
            <a:solidFill>
              <a:srgbClr val="39215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sp>
        <p:nvSpPr>
          <p:cNvPr id="221" name="Freeform 19">
            <a:extLst>
              <a:ext uri="{FF2B5EF4-FFF2-40B4-BE49-F238E27FC236}">
                <a16:creationId xmlns:a16="http://schemas.microsoft.com/office/drawing/2014/main" id="{0A819211-65F9-492B-9D29-ABE5C39C38E1}"/>
              </a:ext>
            </a:extLst>
          </p:cNvPr>
          <p:cNvSpPr>
            <a:spLocks/>
          </p:cNvSpPr>
          <p:nvPr/>
        </p:nvSpPr>
        <p:spPr bwMode="auto">
          <a:xfrm>
            <a:off x="5268467" y="1816430"/>
            <a:ext cx="3340992" cy="2154686"/>
          </a:xfrm>
          <a:custGeom>
            <a:avLst/>
            <a:gdLst>
              <a:gd name="T0" fmla="*/ 0 w 967"/>
              <a:gd name="T1" fmla="*/ 610 h 623"/>
              <a:gd name="T2" fmla="*/ 47 w 967"/>
              <a:gd name="T3" fmla="*/ 593 h 623"/>
              <a:gd name="T4" fmla="*/ 82 w 967"/>
              <a:gd name="T5" fmla="*/ 592 h 623"/>
              <a:gd name="T6" fmla="*/ 116 w 967"/>
              <a:gd name="T7" fmla="*/ 599 h 623"/>
              <a:gd name="T8" fmla="*/ 154 w 967"/>
              <a:gd name="T9" fmla="*/ 589 h 623"/>
              <a:gd name="T10" fmla="*/ 191 w 967"/>
              <a:gd name="T11" fmla="*/ 581 h 623"/>
              <a:gd name="T12" fmla="*/ 229 w 967"/>
              <a:gd name="T13" fmla="*/ 571 h 623"/>
              <a:gd name="T14" fmla="*/ 266 w 967"/>
              <a:gd name="T15" fmla="*/ 543 h 623"/>
              <a:gd name="T16" fmla="*/ 301 w 967"/>
              <a:gd name="T17" fmla="*/ 515 h 623"/>
              <a:gd name="T18" fmla="*/ 338 w 967"/>
              <a:gd name="T19" fmla="*/ 481 h 623"/>
              <a:gd name="T20" fmla="*/ 368 w 967"/>
              <a:gd name="T21" fmla="*/ 458 h 623"/>
              <a:gd name="T22" fmla="*/ 390 w 967"/>
              <a:gd name="T23" fmla="*/ 430 h 623"/>
              <a:gd name="T24" fmla="*/ 409 w 967"/>
              <a:gd name="T25" fmla="*/ 384 h 623"/>
              <a:gd name="T26" fmla="*/ 421 w 967"/>
              <a:gd name="T27" fmla="*/ 340 h 623"/>
              <a:gd name="T28" fmla="*/ 445 w 967"/>
              <a:gd name="T29" fmla="*/ 187 h 623"/>
              <a:gd name="T30" fmla="*/ 453 w 967"/>
              <a:gd name="T31" fmla="*/ 142 h 623"/>
              <a:gd name="T32" fmla="*/ 476 w 967"/>
              <a:gd name="T33" fmla="*/ 12 h 623"/>
              <a:gd name="T34" fmla="*/ 484 w 967"/>
              <a:gd name="T35" fmla="*/ 12 h 623"/>
              <a:gd name="T36" fmla="*/ 517 w 967"/>
              <a:gd name="T37" fmla="*/ 172 h 623"/>
              <a:gd name="T38" fmla="*/ 529 w 967"/>
              <a:gd name="T39" fmla="*/ 215 h 623"/>
              <a:gd name="T40" fmla="*/ 559 w 967"/>
              <a:gd name="T41" fmla="*/ 301 h 623"/>
              <a:gd name="T42" fmla="*/ 576 w 967"/>
              <a:gd name="T43" fmla="*/ 343 h 623"/>
              <a:gd name="T44" fmla="*/ 597 w 967"/>
              <a:gd name="T45" fmla="*/ 384 h 623"/>
              <a:gd name="T46" fmla="*/ 618 w 967"/>
              <a:gd name="T47" fmla="*/ 424 h 623"/>
              <a:gd name="T48" fmla="*/ 619 w 967"/>
              <a:gd name="T49" fmla="*/ 425 h 623"/>
              <a:gd name="T50" fmla="*/ 640 w 967"/>
              <a:gd name="T51" fmla="*/ 465 h 623"/>
              <a:gd name="T52" fmla="*/ 646 w 967"/>
              <a:gd name="T53" fmla="*/ 478 h 623"/>
              <a:gd name="T54" fmla="*/ 676 w 967"/>
              <a:gd name="T55" fmla="*/ 508 h 623"/>
              <a:gd name="T56" fmla="*/ 683 w 967"/>
              <a:gd name="T57" fmla="*/ 511 h 623"/>
              <a:gd name="T58" fmla="*/ 720 w 967"/>
              <a:gd name="T59" fmla="*/ 536 h 623"/>
              <a:gd name="T60" fmla="*/ 722 w 967"/>
              <a:gd name="T61" fmla="*/ 539 h 623"/>
              <a:gd name="T62" fmla="*/ 742 w 967"/>
              <a:gd name="T63" fmla="*/ 555 h 623"/>
              <a:gd name="T64" fmla="*/ 754 w 967"/>
              <a:gd name="T65" fmla="*/ 571 h 623"/>
              <a:gd name="T66" fmla="*/ 777 w 967"/>
              <a:gd name="T67" fmla="*/ 587 h 623"/>
              <a:gd name="T68" fmla="*/ 807 w 967"/>
              <a:gd name="T69" fmla="*/ 604 h 623"/>
              <a:gd name="T70" fmla="*/ 813 w 967"/>
              <a:gd name="T71" fmla="*/ 610 h 623"/>
              <a:gd name="T72" fmla="*/ 851 w 967"/>
              <a:gd name="T73" fmla="*/ 619 h 623"/>
              <a:gd name="T74" fmla="*/ 857 w 967"/>
              <a:gd name="T75" fmla="*/ 617 h 623"/>
              <a:gd name="T76" fmla="*/ 889 w 967"/>
              <a:gd name="T77" fmla="*/ 608 h 623"/>
              <a:gd name="T78" fmla="*/ 911 w 967"/>
              <a:gd name="T79" fmla="*/ 586 h 623"/>
              <a:gd name="T80" fmla="*/ 919 w 967"/>
              <a:gd name="T81" fmla="*/ 573 h 623"/>
              <a:gd name="T82" fmla="*/ 949 w 967"/>
              <a:gd name="T83" fmla="*/ 552 h 623"/>
              <a:gd name="T84" fmla="*/ 967 w 967"/>
              <a:gd name="T85" fmla="*/ 549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7" h="623">
                <a:moveTo>
                  <a:pt x="0" y="610"/>
                </a:moveTo>
                <a:cubicBezTo>
                  <a:pt x="47" y="593"/>
                  <a:pt x="47" y="593"/>
                  <a:pt x="47" y="593"/>
                </a:cubicBezTo>
                <a:cubicBezTo>
                  <a:pt x="59" y="589"/>
                  <a:pt x="75" y="588"/>
                  <a:pt x="82" y="592"/>
                </a:cubicBezTo>
                <a:cubicBezTo>
                  <a:pt x="89" y="595"/>
                  <a:pt x="105" y="598"/>
                  <a:pt x="116" y="599"/>
                </a:cubicBezTo>
                <a:cubicBezTo>
                  <a:pt x="128" y="599"/>
                  <a:pt x="145" y="595"/>
                  <a:pt x="154" y="589"/>
                </a:cubicBezTo>
                <a:cubicBezTo>
                  <a:pt x="164" y="582"/>
                  <a:pt x="180" y="579"/>
                  <a:pt x="191" y="581"/>
                </a:cubicBezTo>
                <a:cubicBezTo>
                  <a:pt x="202" y="583"/>
                  <a:pt x="219" y="578"/>
                  <a:pt x="229" y="571"/>
                </a:cubicBezTo>
                <a:cubicBezTo>
                  <a:pt x="266" y="543"/>
                  <a:pt x="266" y="543"/>
                  <a:pt x="266" y="543"/>
                </a:cubicBezTo>
                <a:cubicBezTo>
                  <a:pt x="276" y="536"/>
                  <a:pt x="291" y="523"/>
                  <a:pt x="301" y="515"/>
                </a:cubicBezTo>
                <a:cubicBezTo>
                  <a:pt x="338" y="481"/>
                  <a:pt x="338" y="481"/>
                  <a:pt x="338" y="481"/>
                </a:cubicBezTo>
                <a:cubicBezTo>
                  <a:pt x="347" y="473"/>
                  <a:pt x="360" y="462"/>
                  <a:pt x="368" y="458"/>
                </a:cubicBezTo>
                <a:cubicBezTo>
                  <a:pt x="375" y="454"/>
                  <a:pt x="385" y="442"/>
                  <a:pt x="390" y="430"/>
                </a:cubicBezTo>
                <a:cubicBezTo>
                  <a:pt x="409" y="384"/>
                  <a:pt x="409" y="384"/>
                  <a:pt x="409" y="384"/>
                </a:cubicBezTo>
                <a:cubicBezTo>
                  <a:pt x="413" y="372"/>
                  <a:pt x="419" y="353"/>
                  <a:pt x="421" y="340"/>
                </a:cubicBezTo>
                <a:cubicBezTo>
                  <a:pt x="445" y="187"/>
                  <a:pt x="445" y="187"/>
                  <a:pt x="445" y="187"/>
                </a:cubicBezTo>
                <a:cubicBezTo>
                  <a:pt x="447" y="175"/>
                  <a:pt x="451" y="154"/>
                  <a:pt x="453" y="142"/>
                </a:cubicBezTo>
                <a:cubicBezTo>
                  <a:pt x="476" y="12"/>
                  <a:pt x="476" y="12"/>
                  <a:pt x="476" y="12"/>
                </a:cubicBezTo>
                <a:cubicBezTo>
                  <a:pt x="478" y="0"/>
                  <a:pt x="482" y="0"/>
                  <a:pt x="484" y="12"/>
                </a:cubicBezTo>
                <a:cubicBezTo>
                  <a:pt x="517" y="172"/>
                  <a:pt x="517" y="172"/>
                  <a:pt x="517" y="172"/>
                </a:cubicBezTo>
                <a:cubicBezTo>
                  <a:pt x="519" y="184"/>
                  <a:pt x="525" y="204"/>
                  <a:pt x="529" y="215"/>
                </a:cubicBezTo>
                <a:cubicBezTo>
                  <a:pt x="559" y="301"/>
                  <a:pt x="559" y="301"/>
                  <a:pt x="559" y="301"/>
                </a:cubicBezTo>
                <a:cubicBezTo>
                  <a:pt x="563" y="313"/>
                  <a:pt x="571" y="332"/>
                  <a:pt x="576" y="343"/>
                </a:cubicBezTo>
                <a:cubicBezTo>
                  <a:pt x="597" y="384"/>
                  <a:pt x="597" y="384"/>
                  <a:pt x="597" y="384"/>
                </a:cubicBezTo>
                <a:cubicBezTo>
                  <a:pt x="602" y="395"/>
                  <a:pt x="612" y="413"/>
                  <a:pt x="618" y="424"/>
                </a:cubicBezTo>
                <a:cubicBezTo>
                  <a:pt x="619" y="425"/>
                  <a:pt x="619" y="425"/>
                  <a:pt x="619" y="425"/>
                </a:cubicBezTo>
                <a:cubicBezTo>
                  <a:pt x="625" y="436"/>
                  <a:pt x="635" y="454"/>
                  <a:pt x="640" y="465"/>
                </a:cubicBezTo>
                <a:cubicBezTo>
                  <a:pt x="646" y="478"/>
                  <a:pt x="646" y="478"/>
                  <a:pt x="646" y="478"/>
                </a:cubicBezTo>
                <a:cubicBezTo>
                  <a:pt x="651" y="489"/>
                  <a:pt x="665" y="502"/>
                  <a:pt x="676" y="508"/>
                </a:cubicBezTo>
                <a:cubicBezTo>
                  <a:pt x="683" y="511"/>
                  <a:pt x="683" y="511"/>
                  <a:pt x="683" y="511"/>
                </a:cubicBezTo>
                <a:cubicBezTo>
                  <a:pt x="694" y="516"/>
                  <a:pt x="711" y="528"/>
                  <a:pt x="720" y="536"/>
                </a:cubicBezTo>
                <a:cubicBezTo>
                  <a:pt x="722" y="539"/>
                  <a:pt x="722" y="539"/>
                  <a:pt x="722" y="539"/>
                </a:cubicBezTo>
                <a:cubicBezTo>
                  <a:pt x="731" y="548"/>
                  <a:pt x="740" y="555"/>
                  <a:pt x="742" y="555"/>
                </a:cubicBezTo>
                <a:cubicBezTo>
                  <a:pt x="744" y="555"/>
                  <a:pt x="749" y="562"/>
                  <a:pt x="754" y="571"/>
                </a:cubicBezTo>
                <a:cubicBezTo>
                  <a:pt x="759" y="579"/>
                  <a:pt x="770" y="587"/>
                  <a:pt x="777" y="587"/>
                </a:cubicBezTo>
                <a:cubicBezTo>
                  <a:pt x="785" y="588"/>
                  <a:pt x="798" y="596"/>
                  <a:pt x="807" y="604"/>
                </a:cubicBezTo>
                <a:cubicBezTo>
                  <a:pt x="813" y="610"/>
                  <a:pt x="813" y="610"/>
                  <a:pt x="813" y="610"/>
                </a:cubicBezTo>
                <a:cubicBezTo>
                  <a:pt x="822" y="619"/>
                  <a:pt x="839" y="623"/>
                  <a:pt x="851" y="619"/>
                </a:cubicBezTo>
                <a:cubicBezTo>
                  <a:pt x="857" y="617"/>
                  <a:pt x="857" y="617"/>
                  <a:pt x="857" y="617"/>
                </a:cubicBezTo>
                <a:cubicBezTo>
                  <a:pt x="869" y="613"/>
                  <a:pt x="883" y="609"/>
                  <a:pt x="889" y="608"/>
                </a:cubicBezTo>
                <a:cubicBezTo>
                  <a:pt x="894" y="606"/>
                  <a:pt x="904" y="596"/>
                  <a:pt x="911" y="586"/>
                </a:cubicBezTo>
                <a:cubicBezTo>
                  <a:pt x="919" y="573"/>
                  <a:pt x="919" y="573"/>
                  <a:pt x="919" y="573"/>
                </a:cubicBezTo>
                <a:cubicBezTo>
                  <a:pt x="926" y="563"/>
                  <a:pt x="939" y="553"/>
                  <a:pt x="949" y="552"/>
                </a:cubicBezTo>
                <a:cubicBezTo>
                  <a:pt x="959" y="550"/>
                  <a:pt x="967" y="549"/>
                  <a:pt x="967" y="549"/>
                </a:cubicBezTo>
              </a:path>
            </a:pathLst>
          </a:custGeom>
          <a:noFill/>
          <a:ln w="19050" cap="flat">
            <a:solidFill>
              <a:srgbClr val="F0AB0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sz="1000"/>
          </a:p>
        </p:txBody>
      </p:sp>
      <p:grpSp>
        <p:nvGrpSpPr>
          <p:cNvPr id="222" name="Group 221">
            <a:extLst>
              <a:ext uri="{FF2B5EF4-FFF2-40B4-BE49-F238E27FC236}">
                <a16:creationId xmlns:a16="http://schemas.microsoft.com/office/drawing/2014/main" id="{4447551D-5925-4488-9874-785492032BDF}"/>
              </a:ext>
            </a:extLst>
          </p:cNvPr>
          <p:cNvGrpSpPr/>
          <p:nvPr/>
        </p:nvGrpSpPr>
        <p:grpSpPr>
          <a:xfrm>
            <a:off x="869189" y="2757435"/>
            <a:ext cx="3260529" cy="1397534"/>
            <a:chOff x="5102229" y="191835"/>
            <a:chExt cx="3260529" cy="4032936"/>
          </a:xfrm>
        </p:grpSpPr>
        <p:sp>
          <p:nvSpPr>
            <p:cNvPr id="223" name="Rectangle 222">
              <a:extLst>
                <a:ext uri="{FF2B5EF4-FFF2-40B4-BE49-F238E27FC236}">
                  <a16:creationId xmlns:a16="http://schemas.microsoft.com/office/drawing/2014/main" id="{C922F1EB-1488-41E4-9DAD-16A69144EC07}"/>
                </a:ext>
              </a:extLst>
            </p:cNvPr>
            <p:cNvSpPr/>
            <p:nvPr/>
          </p:nvSpPr>
          <p:spPr>
            <a:xfrm>
              <a:off x="5102229" y="3255591"/>
              <a:ext cx="45719" cy="9691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4" name="Rectangle 223">
              <a:extLst>
                <a:ext uri="{FF2B5EF4-FFF2-40B4-BE49-F238E27FC236}">
                  <a16:creationId xmlns:a16="http://schemas.microsoft.com/office/drawing/2014/main" id="{E2423E5A-EEC4-4A24-A1DF-CAA44097B2F8}"/>
                </a:ext>
              </a:extLst>
            </p:cNvPr>
            <p:cNvSpPr/>
            <p:nvPr/>
          </p:nvSpPr>
          <p:spPr>
            <a:xfrm>
              <a:off x="5178772" y="3534159"/>
              <a:ext cx="45719" cy="6906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5" name="Rectangle 224">
              <a:extLst>
                <a:ext uri="{FF2B5EF4-FFF2-40B4-BE49-F238E27FC236}">
                  <a16:creationId xmlns:a16="http://schemas.microsoft.com/office/drawing/2014/main" id="{FA928A73-3E67-40FC-845F-1210DF4A1743}"/>
                </a:ext>
              </a:extLst>
            </p:cNvPr>
            <p:cNvSpPr/>
            <p:nvPr/>
          </p:nvSpPr>
          <p:spPr>
            <a:xfrm>
              <a:off x="5255315" y="3349563"/>
              <a:ext cx="55036" cy="8752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6" name="Rectangle 225">
              <a:extLst>
                <a:ext uri="{FF2B5EF4-FFF2-40B4-BE49-F238E27FC236}">
                  <a16:creationId xmlns:a16="http://schemas.microsoft.com/office/drawing/2014/main" id="{1821C107-70A6-465F-A838-45FA77E15941}"/>
                </a:ext>
              </a:extLst>
            </p:cNvPr>
            <p:cNvSpPr/>
            <p:nvPr/>
          </p:nvSpPr>
          <p:spPr>
            <a:xfrm>
              <a:off x="5331858" y="3473327"/>
              <a:ext cx="48814" cy="7514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7" name="Rectangle 226">
              <a:extLst>
                <a:ext uri="{FF2B5EF4-FFF2-40B4-BE49-F238E27FC236}">
                  <a16:creationId xmlns:a16="http://schemas.microsoft.com/office/drawing/2014/main" id="{92A80191-15A9-4D99-AD64-F2576FE31F8D}"/>
                </a:ext>
              </a:extLst>
            </p:cNvPr>
            <p:cNvSpPr/>
            <p:nvPr/>
          </p:nvSpPr>
          <p:spPr>
            <a:xfrm>
              <a:off x="5408401" y="3309566"/>
              <a:ext cx="45719" cy="9152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8" name="Rectangle 227">
              <a:extLst>
                <a:ext uri="{FF2B5EF4-FFF2-40B4-BE49-F238E27FC236}">
                  <a16:creationId xmlns:a16="http://schemas.microsoft.com/office/drawing/2014/main" id="{6B1BD255-5A1C-4C2E-89CB-C4982298458C}"/>
                </a:ext>
              </a:extLst>
            </p:cNvPr>
            <p:cNvSpPr/>
            <p:nvPr/>
          </p:nvSpPr>
          <p:spPr>
            <a:xfrm>
              <a:off x="5484944" y="3599307"/>
              <a:ext cx="45719" cy="6254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29" name="Rectangle 228">
              <a:extLst>
                <a:ext uri="{FF2B5EF4-FFF2-40B4-BE49-F238E27FC236}">
                  <a16:creationId xmlns:a16="http://schemas.microsoft.com/office/drawing/2014/main" id="{928EC853-6035-4C49-8E4E-AFC46C38CCEB}"/>
                </a:ext>
              </a:extLst>
            </p:cNvPr>
            <p:cNvSpPr/>
            <p:nvPr/>
          </p:nvSpPr>
          <p:spPr>
            <a:xfrm>
              <a:off x="5561487" y="3559473"/>
              <a:ext cx="45719" cy="6652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243" name="Rectangle 242">
              <a:extLst>
                <a:ext uri="{FF2B5EF4-FFF2-40B4-BE49-F238E27FC236}">
                  <a16:creationId xmlns:a16="http://schemas.microsoft.com/office/drawing/2014/main" id="{6ECA368E-1C8B-4A2B-8881-A66F02E2D78E}"/>
                </a:ext>
              </a:extLst>
            </p:cNvPr>
            <p:cNvSpPr/>
            <p:nvPr/>
          </p:nvSpPr>
          <p:spPr>
            <a:xfrm>
              <a:off x="5638030" y="3349563"/>
              <a:ext cx="51482" cy="875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3" name="Rectangle 402">
              <a:extLst>
                <a:ext uri="{FF2B5EF4-FFF2-40B4-BE49-F238E27FC236}">
                  <a16:creationId xmlns:a16="http://schemas.microsoft.com/office/drawing/2014/main" id="{868D3739-1E98-4EB3-820C-6AEA17F850BB}"/>
                </a:ext>
              </a:extLst>
            </p:cNvPr>
            <p:cNvSpPr/>
            <p:nvPr/>
          </p:nvSpPr>
          <p:spPr>
            <a:xfrm>
              <a:off x="5714573" y="3473327"/>
              <a:ext cx="47786" cy="7514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4" name="Rectangle 403">
              <a:extLst>
                <a:ext uri="{FF2B5EF4-FFF2-40B4-BE49-F238E27FC236}">
                  <a16:creationId xmlns:a16="http://schemas.microsoft.com/office/drawing/2014/main" id="{2D74481F-05A7-4A53-A46B-F44404C790F4}"/>
                </a:ext>
              </a:extLst>
            </p:cNvPr>
            <p:cNvSpPr/>
            <p:nvPr/>
          </p:nvSpPr>
          <p:spPr>
            <a:xfrm>
              <a:off x="5791116" y="3743682"/>
              <a:ext cx="45719" cy="4810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5" name="Rectangle 404">
              <a:extLst>
                <a:ext uri="{FF2B5EF4-FFF2-40B4-BE49-F238E27FC236}">
                  <a16:creationId xmlns:a16="http://schemas.microsoft.com/office/drawing/2014/main" id="{10DA4596-12EF-4C1D-B8DC-8E9DF123CCB7}"/>
                </a:ext>
              </a:extLst>
            </p:cNvPr>
            <p:cNvSpPr/>
            <p:nvPr/>
          </p:nvSpPr>
          <p:spPr>
            <a:xfrm>
              <a:off x="5867659" y="3673927"/>
              <a:ext cx="45719" cy="5508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6" name="Rectangle 405">
              <a:extLst>
                <a:ext uri="{FF2B5EF4-FFF2-40B4-BE49-F238E27FC236}">
                  <a16:creationId xmlns:a16="http://schemas.microsoft.com/office/drawing/2014/main" id="{F50F9EF4-402D-4C4C-ACBB-A45497C14428}"/>
                </a:ext>
              </a:extLst>
            </p:cNvPr>
            <p:cNvSpPr/>
            <p:nvPr/>
          </p:nvSpPr>
          <p:spPr>
            <a:xfrm>
              <a:off x="5944202" y="3473327"/>
              <a:ext cx="45719" cy="7514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7" name="Rectangle 406">
              <a:extLst>
                <a:ext uri="{FF2B5EF4-FFF2-40B4-BE49-F238E27FC236}">
                  <a16:creationId xmlns:a16="http://schemas.microsoft.com/office/drawing/2014/main" id="{AA059593-A241-472E-B151-6493F62CD012}"/>
                </a:ext>
              </a:extLst>
            </p:cNvPr>
            <p:cNvSpPr/>
            <p:nvPr/>
          </p:nvSpPr>
          <p:spPr>
            <a:xfrm>
              <a:off x="6020745" y="3599307"/>
              <a:ext cx="45719" cy="6254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8" name="Rectangle 407">
              <a:extLst>
                <a:ext uri="{FF2B5EF4-FFF2-40B4-BE49-F238E27FC236}">
                  <a16:creationId xmlns:a16="http://schemas.microsoft.com/office/drawing/2014/main" id="{936AE04E-4254-4B65-A6D7-D320B8AB2D7C}"/>
                </a:ext>
              </a:extLst>
            </p:cNvPr>
            <p:cNvSpPr/>
            <p:nvPr/>
          </p:nvSpPr>
          <p:spPr>
            <a:xfrm>
              <a:off x="6097288" y="3445705"/>
              <a:ext cx="45719" cy="779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09" name="Rectangle 408">
              <a:extLst>
                <a:ext uri="{FF2B5EF4-FFF2-40B4-BE49-F238E27FC236}">
                  <a16:creationId xmlns:a16="http://schemas.microsoft.com/office/drawing/2014/main" id="{1F8D78B8-8E1C-4935-9529-413618A71982}"/>
                </a:ext>
              </a:extLst>
            </p:cNvPr>
            <p:cNvSpPr/>
            <p:nvPr/>
          </p:nvSpPr>
          <p:spPr>
            <a:xfrm>
              <a:off x="6173831" y="3720988"/>
              <a:ext cx="45719" cy="5037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0" name="Rectangle 409">
              <a:extLst>
                <a:ext uri="{FF2B5EF4-FFF2-40B4-BE49-F238E27FC236}">
                  <a16:creationId xmlns:a16="http://schemas.microsoft.com/office/drawing/2014/main" id="{BB5B29C6-1B96-4EDC-B84E-7B2821AF71F7}"/>
                </a:ext>
              </a:extLst>
            </p:cNvPr>
            <p:cNvSpPr/>
            <p:nvPr/>
          </p:nvSpPr>
          <p:spPr>
            <a:xfrm>
              <a:off x="6250374" y="3473327"/>
              <a:ext cx="45719" cy="7514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1" name="Rectangle 410">
              <a:extLst>
                <a:ext uri="{FF2B5EF4-FFF2-40B4-BE49-F238E27FC236}">
                  <a16:creationId xmlns:a16="http://schemas.microsoft.com/office/drawing/2014/main" id="{89690BFE-44A9-4980-9BBA-C5E680458410}"/>
                </a:ext>
              </a:extLst>
            </p:cNvPr>
            <p:cNvSpPr/>
            <p:nvPr/>
          </p:nvSpPr>
          <p:spPr>
            <a:xfrm>
              <a:off x="6326917" y="3534159"/>
              <a:ext cx="45719" cy="6906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2" name="Rectangle 411">
              <a:extLst>
                <a:ext uri="{FF2B5EF4-FFF2-40B4-BE49-F238E27FC236}">
                  <a16:creationId xmlns:a16="http://schemas.microsoft.com/office/drawing/2014/main" id="{88767257-6AA4-4056-90AF-780F20DAA74F}"/>
                </a:ext>
              </a:extLst>
            </p:cNvPr>
            <p:cNvSpPr/>
            <p:nvPr/>
          </p:nvSpPr>
          <p:spPr>
            <a:xfrm>
              <a:off x="6403460" y="3289712"/>
              <a:ext cx="45719" cy="9350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3" name="Rectangle 412">
              <a:extLst>
                <a:ext uri="{FF2B5EF4-FFF2-40B4-BE49-F238E27FC236}">
                  <a16:creationId xmlns:a16="http://schemas.microsoft.com/office/drawing/2014/main" id="{541AF3A7-1DDE-40B4-9396-8BD425EA9E04}"/>
                </a:ext>
              </a:extLst>
            </p:cNvPr>
            <p:cNvSpPr/>
            <p:nvPr/>
          </p:nvSpPr>
          <p:spPr>
            <a:xfrm>
              <a:off x="6480003" y="2814239"/>
              <a:ext cx="45719" cy="14105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4" name="Rectangle 413">
              <a:extLst>
                <a:ext uri="{FF2B5EF4-FFF2-40B4-BE49-F238E27FC236}">
                  <a16:creationId xmlns:a16="http://schemas.microsoft.com/office/drawing/2014/main" id="{4CDE4C2A-02ED-4DF8-8F80-BD21E031FB6E}"/>
                </a:ext>
              </a:extLst>
            </p:cNvPr>
            <p:cNvSpPr/>
            <p:nvPr/>
          </p:nvSpPr>
          <p:spPr>
            <a:xfrm>
              <a:off x="6556546" y="3063925"/>
              <a:ext cx="45719" cy="11608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5" name="Rectangle 414">
              <a:extLst>
                <a:ext uri="{FF2B5EF4-FFF2-40B4-BE49-F238E27FC236}">
                  <a16:creationId xmlns:a16="http://schemas.microsoft.com/office/drawing/2014/main" id="{7CA86A7E-2895-49CC-BC21-5819FBD146FA}"/>
                </a:ext>
              </a:extLst>
            </p:cNvPr>
            <p:cNvSpPr/>
            <p:nvPr/>
          </p:nvSpPr>
          <p:spPr>
            <a:xfrm>
              <a:off x="6633089" y="2814239"/>
              <a:ext cx="45719" cy="14105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6" name="Rectangle 415">
              <a:extLst>
                <a:ext uri="{FF2B5EF4-FFF2-40B4-BE49-F238E27FC236}">
                  <a16:creationId xmlns:a16="http://schemas.microsoft.com/office/drawing/2014/main" id="{AD5B4AE4-5D10-401F-82AA-C91633067E7D}"/>
                </a:ext>
              </a:extLst>
            </p:cNvPr>
            <p:cNvSpPr/>
            <p:nvPr/>
          </p:nvSpPr>
          <p:spPr>
            <a:xfrm>
              <a:off x="6709632" y="191835"/>
              <a:ext cx="45719" cy="40329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7" name="Rectangle 416">
              <a:extLst>
                <a:ext uri="{FF2B5EF4-FFF2-40B4-BE49-F238E27FC236}">
                  <a16:creationId xmlns:a16="http://schemas.microsoft.com/office/drawing/2014/main" id="{796A44C7-A972-44E9-9031-FC757F6838D9}"/>
                </a:ext>
              </a:extLst>
            </p:cNvPr>
            <p:cNvSpPr/>
            <p:nvPr/>
          </p:nvSpPr>
          <p:spPr>
            <a:xfrm>
              <a:off x="6786175" y="1801819"/>
              <a:ext cx="45719" cy="24229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8" name="Rectangle 417">
              <a:extLst>
                <a:ext uri="{FF2B5EF4-FFF2-40B4-BE49-F238E27FC236}">
                  <a16:creationId xmlns:a16="http://schemas.microsoft.com/office/drawing/2014/main" id="{DEAE2EC8-591E-4A1E-9282-4139AAE25BB1}"/>
                </a:ext>
              </a:extLst>
            </p:cNvPr>
            <p:cNvSpPr/>
            <p:nvPr/>
          </p:nvSpPr>
          <p:spPr>
            <a:xfrm>
              <a:off x="6862718" y="1878493"/>
              <a:ext cx="45719" cy="23462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19" name="Rectangle 418">
              <a:extLst>
                <a:ext uri="{FF2B5EF4-FFF2-40B4-BE49-F238E27FC236}">
                  <a16:creationId xmlns:a16="http://schemas.microsoft.com/office/drawing/2014/main" id="{6490CE9A-76C2-4771-85F8-5C37969B9CC7}"/>
                </a:ext>
              </a:extLst>
            </p:cNvPr>
            <p:cNvSpPr/>
            <p:nvPr/>
          </p:nvSpPr>
          <p:spPr>
            <a:xfrm>
              <a:off x="8317039" y="2814238"/>
              <a:ext cx="45719" cy="14105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0" name="Rectangle 419">
              <a:extLst>
                <a:ext uri="{FF2B5EF4-FFF2-40B4-BE49-F238E27FC236}">
                  <a16:creationId xmlns:a16="http://schemas.microsoft.com/office/drawing/2014/main" id="{66A92D5E-C25F-46F7-9AE1-5B8337FA53F2}"/>
                </a:ext>
              </a:extLst>
            </p:cNvPr>
            <p:cNvSpPr/>
            <p:nvPr/>
          </p:nvSpPr>
          <p:spPr>
            <a:xfrm>
              <a:off x="8240492" y="2951386"/>
              <a:ext cx="45719" cy="1273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1" name="Rectangle 420">
              <a:extLst>
                <a:ext uri="{FF2B5EF4-FFF2-40B4-BE49-F238E27FC236}">
                  <a16:creationId xmlns:a16="http://schemas.microsoft.com/office/drawing/2014/main" id="{7274F195-4AD7-4C49-B0C1-8CAB619B80F8}"/>
                </a:ext>
              </a:extLst>
            </p:cNvPr>
            <p:cNvSpPr/>
            <p:nvPr/>
          </p:nvSpPr>
          <p:spPr>
            <a:xfrm>
              <a:off x="8163949" y="2840343"/>
              <a:ext cx="45719" cy="13844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2" name="Rectangle 421">
              <a:extLst>
                <a:ext uri="{FF2B5EF4-FFF2-40B4-BE49-F238E27FC236}">
                  <a16:creationId xmlns:a16="http://schemas.microsoft.com/office/drawing/2014/main" id="{F418372E-9922-40B2-9630-E2F54AC54A1D}"/>
                </a:ext>
              </a:extLst>
            </p:cNvPr>
            <p:cNvSpPr/>
            <p:nvPr/>
          </p:nvSpPr>
          <p:spPr>
            <a:xfrm>
              <a:off x="8087406" y="3063925"/>
              <a:ext cx="45719" cy="11608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3" name="Rectangle 422">
              <a:extLst>
                <a:ext uri="{FF2B5EF4-FFF2-40B4-BE49-F238E27FC236}">
                  <a16:creationId xmlns:a16="http://schemas.microsoft.com/office/drawing/2014/main" id="{7D681193-6A64-4EA2-A75F-CEDF3A63EF97}"/>
                </a:ext>
              </a:extLst>
            </p:cNvPr>
            <p:cNvSpPr/>
            <p:nvPr/>
          </p:nvSpPr>
          <p:spPr>
            <a:xfrm>
              <a:off x="8010863" y="2758133"/>
              <a:ext cx="45719" cy="1466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4" name="Rectangle 423">
              <a:extLst>
                <a:ext uri="{FF2B5EF4-FFF2-40B4-BE49-F238E27FC236}">
                  <a16:creationId xmlns:a16="http://schemas.microsoft.com/office/drawing/2014/main" id="{DE697BD6-3428-4979-AE80-400A028FC7DA}"/>
                </a:ext>
              </a:extLst>
            </p:cNvPr>
            <p:cNvSpPr/>
            <p:nvPr/>
          </p:nvSpPr>
          <p:spPr>
            <a:xfrm>
              <a:off x="7934320" y="3014111"/>
              <a:ext cx="45719" cy="12106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5" name="Rectangle 424">
              <a:extLst>
                <a:ext uri="{FF2B5EF4-FFF2-40B4-BE49-F238E27FC236}">
                  <a16:creationId xmlns:a16="http://schemas.microsoft.com/office/drawing/2014/main" id="{F8DCCE35-5F02-4B93-969D-432DBD1968DE}"/>
                </a:ext>
              </a:extLst>
            </p:cNvPr>
            <p:cNvSpPr/>
            <p:nvPr/>
          </p:nvSpPr>
          <p:spPr>
            <a:xfrm>
              <a:off x="7857777" y="2860641"/>
              <a:ext cx="45719" cy="13641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6" name="Rectangle 425">
              <a:extLst>
                <a:ext uri="{FF2B5EF4-FFF2-40B4-BE49-F238E27FC236}">
                  <a16:creationId xmlns:a16="http://schemas.microsoft.com/office/drawing/2014/main" id="{9E49E6E0-893B-43E1-B49A-1B902727F223}"/>
                </a:ext>
              </a:extLst>
            </p:cNvPr>
            <p:cNvSpPr/>
            <p:nvPr/>
          </p:nvSpPr>
          <p:spPr>
            <a:xfrm>
              <a:off x="7781234" y="2860641"/>
              <a:ext cx="48814" cy="13641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7" name="Rectangle 426">
              <a:extLst>
                <a:ext uri="{FF2B5EF4-FFF2-40B4-BE49-F238E27FC236}">
                  <a16:creationId xmlns:a16="http://schemas.microsoft.com/office/drawing/2014/main" id="{8438E68F-22A2-4300-900A-6057343AF7A6}"/>
                </a:ext>
              </a:extLst>
            </p:cNvPr>
            <p:cNvSpPr/>
            <p:nvPr/>
          </p:nvSpPr>
          <p:spPr>
            <a:xfrm>
              <a:off x="7704691" y="2897290"/>
              <a:ext cx="45719" cy="13274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8" name="Rectangle 427">
              <a:extLst>
                <a:ext uri="{FF2B5EF4-FFF2-40B4-BE49-F238E27FC236}">
                  <a16:creationId xmlns:a16="http://schemas.microsoft.com/office/drawing/2014/main" id="{0BA7157D-D4C2-434A-94D2-FF669BBD30E1}"/>
                </a:ext>
              </a:extLst>
            </p:cNvPr>
            <p:cNvSpPr/>
            <p:nvPr/>
          </p:nvSpPr>
          <p:spPr>
            <a:xfrm>
              <a:off x="7628148" y="2646743"/>
              <a:ext cx="45719" cy="15780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29" name="Rectangle 428">
              <a:extLst>
                <a:ext uri="{FF2B5EF4-FFF2-40B4-BE49-F238E27FC236}">
                  <a16:creationId xmlns:a16="http://schemas.microsoft.com/office/drawing/2014/main" id="{D3D7AB02-66C5-4E94-B783-C150BBE18ED1}"/>
                </a:ext>
              </a:extLst>
            </p:cNvPr>
            <p:cNvSpPr/>
            <p:nvPr/>
          </p:nvSpPr>
          <p:spPr>
            <a:xfrm>
              <a:off x="7551605" y="2612991"/>
              <a:ext cx="45719" cy="16117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0" name="Rectangle 429">
              <a:extLst>
                <a:ext uri="{FF2B5EF4-FFF2-40B4-BE49-F238E27FC236}">
                  <a16:creationId xmlns:a16="http://schemas.microsoft.com/office/drawing/2014/main" id="{AB0DA98F-96FA-453D-ACC1-78FB3DA8627A}"/>
                </a:ext>
              </a:extLst>
            </p:cNvPr>
            <p:cNvSpPr/>
            <p:nvPr/>
          </p:nvSpPr>
          <p:spPr>
            <a:xfrm>
              <a:off x="7475062" y="2946907"/>
              <a:ext cx="45719" cy="12778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1" name="Rectangle 430">
              <a:extLst>
                <a:ext uri="{FF2B5EF4-FFF2-40B4-BE49-F238E27FC236}">
                  <a16:creationId xmlns:a16="http://schemas.microsoft.com/office/drawing/2014/main" id="{4FCE68E0-EF91-4DB0-B850-1AD1699C55AB}"/>
                </a:ext>
              </a:extLst>
            </p:cNvPr>
            <p:cNvSpPr/>
            <p:nvPr/>
          </p:nvSpPr>
          <p:spPr>
            <a:xfrm>
              <a:off x="7398519" y="2332652"/>
              <a:ext cx="45719" cy="18921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2" name="Rectangle 431">
              <a:extLst>
                <a:ext uri="{FF2B5EF4-FFF2-40B4-BE49-F238E27FC236}">
                  <a16:creationId xmlns:a16="http://schemas.microsoft.com/office/drawing/2014/main" id="{6B480855-D340-4624-80EA-5DFD3C1C71D5}"/>
                </a:ext>
              </a:extLst>
            </p:cNvPr>
            <p:cNvSpPr/>
            <p:nvPr/>
          </p:nvSpPr>
          <p:spPr>
            <a:xfrm>
              <a:off x="7321976" y="2646743"/>
              <a:ext cx="47786" cy="15780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3" name="Rectangle 432">
              <a:extLst>
                <a:ext uri="{FF2B5EF4-FFF2-40B4-BE49-F238E27FC236}">
                  <a16:creationId xmlns:a16="http://schemas.microsoft.com/office/drawing/2014/main" id="{19A3C188-C3FF-4443-B630-71FC494F1967}"/>
                </a:ext>
              </a:extLst>
            </p:cNvPr>
            <p:cNvSpPr/>
            <p:nvPr/>
          </p:nvSpPr>
          <p:spPr>
            <a:xfrm>
              <a:off x="7245433" y="2359582"/>
              <a:ext cx="45719" cy="18651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4" name="Rectangle 433">
              <a:extLst>
                <a:ext uri="{FF2B5EF4-FFF2-40B4-BE49-F238E27FC236}">
                  <a16:creationId xmlns:a16="http://schemas.microsoft.com/office/drawing/2014/main" id="{12603DDD-32A9-465C-88CA-2242E045977A}"/>
                </a:ext>
              </a:extLst>
            </p:cNvPr>
            <p:cNvSpPr/>
            <p:nvPr/>
          </p:nvSpPr>
          <p:spPr>
            <a:xfrm>
              <a:off x="7168890" y="2536086"/>
              <a:ext cx="45719" cy="16886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5" name="Rectangle 434">
              <a:extLst>
                <a:ext uri="{FF2B5EF4-FFF2-40B4-BE49-F238E27FC236}">
                  <a16:creationId xmlns:a16="http://schemas.microsoft.com/office/drawing/2014/main" id="{D45D797F-9596-4CD6-A4CD-FE95572E6CB5}"/>
                </a:ext>
              </a:extLst>
            </p:cNvPr>
            <p:cNvSpPr/>
            <p:nvPr/>
          </p:nvSpPr>
          <p:spPr>
            <a:xfrm>
              <a:off x="7092347" y="2536086"/>
              <a:ext cx="46751" cy="16886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6" name="Rectangle 435">
              <a:extLst>
                <a:ext uri="{FF2B5EF4-FFF2-40B4-BE49-F238E27FC236}">
                  <a16:creationId xmlns:a16="http://schemas.microsoft.com/office/drawing/2014/main" id="{B07CB49B-8062-4C3C-89A1-817264FD6ABF}"/>
                </a:ext>
              </a:extLst>
            </p:cNvPr>
            <p:cNvSpPr/>
            <p:nvPr/>
          </p:nvSpPr>
          <p:spPr>
            <a:xfrm>
              <a:off x="7015804" y="2126148"/>
              <a:ext cx="45719" cy="20986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437" name="Rectangle 436">
              <a:extLst>
                <a:ext uri="{FF2B5EF4-FFF2-40B4-BE49-F238E27FC236}">
                  <a16:creationId xmlns:a16="http://schemas.microsoft.com/office/drawing/2014/main" id="{F2C03D28-A994-435E-B31F-8524356C271E}"/>
                </a:ext>
              </a:extLst>
            </p:cNvPr>
            <p:cNvSpPr/>
            <p:nvPr/>
          </p:nvSpPr>
          <p:spPr>
            <a:xfrm>
              <a:off x="6939261" y="2393623"/>
              <a:ext cx="45719" cy="18311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grpSp>
      <p:grpSp>
        <p:nvGrpSpPr>
          <p:cNvPr id="438" name="Group 437">
            <a:extLst>
              <a:ext uri="{FF2B5EF4-FFF2-40B4-BE49-F238E27FC236}">
                <a16:creationId xmlns:a16="http://schemas.microsoft.com/office/drawing/2014/main" id="{100D7873-F526-4952-9225-22F7678F2229}"/>
              </a:ext>
            </a:extLst>
          </p:cNvPr>
          <p:cNvGrpSpPr/>
          <p:nvPr/>
        </p:nvGrpSpPr>
        <p:grpSpPr>
          <a:xfrm>
            <a:off x="263074" y="1649658"/>
            <a:ext cx="4291157" cy="2874591"/>
            <a:chOff x="229637" y="1813976"/>
            <a:chExt cx="3876091" cy="2596554"/>
          </a:xfrm>
        </p:grpSpPr>
        <p:sp>
          <p:nvSpPr>
            <p:cNvPr id="439" name="object 5">
              <a:extLst>
                <a:ext uri="{FF2B5EF4-FFF2-40B4-BE49-F238E27FC236}">
                  <a16:creationId xmlns:a16="http://schemas.microsoft.com/office/drawing/2014/main" id="{A9542A83-0615-4DF3-BF15-2F062AF89678}"/>
                </a:ext>
              </a:extLst>
            </p:cNvPr>
            <p:cNvSpPr txBox="1"/>
            <p:nvPr/>
          </p:nvSpPr>
          <p:spPr>
            <a:xfrm>
              <a:off x="2009173" y="4269383"/>
              <a:ext cx="473264" cy="141147"/>
            </a:xfrm>
            <a:prstGeom prst="rect">
              <a:avLst/>
            </a:prstGeom>
          </p:spPr>
          <p:txBody>
            <a:bodyPr vert="horz" wrap="square" lIns="0" tIns="6985" rIns="0" bIns="0" rtlCol="0">
              <a:spAutoFit/>
            </a:bodyPr>
            <a:lstStyle/>
            <a:p>
              <a:pPr marL="12700" marR="5080" indent="63500" algn="ctr">
                <a:lnSpc>
                  <a:spcPct val="104400"/>
                </a:lnSpc>
                <a:spcBef>
                  <a:spcPts val="55"/>
                </a:spcBef>
              </a:pPr>
              <a:r>
                <a:rPr lang="en-GB" sz="1000" b="1">
                  <a:cs typeface="HelveticaNeueLT Std"/>
                </a:rPr>
                <a:t>Day</a:t>
              </a:r>
              <a:endParaRPr sz="1000" b="1">
                <a:cs typeface="HelveticaNeueLT Std"/>
              </a:endParaRPr>
            </a:p>
          </p:txBody>
        </p:sp>
        <p:sp>
          <p:nvSpPr>
            <p:cNvPr id="440" name="object 9">
              <a:extLst>
                <a:ext uri="{FF2B5EF4-FFF2-40B4-BE49-F238E27FC236}">
                  <a16:creationId xmlns:a16="http://schemas.microsoft.com/office/drawing/2014/main" id="{FFAF5588-4594-4DA3-A896-4E4E0DABCB61}"/>
                </a:ext>
              </a:extLst>
            </p:cNvPr>
            <p:cNvSpPr txBox="1">
              <a:spLocks/>
            </p:cNvSpPr>
            <p:nvPr/>
          </p:nvSpPr>
          <p:spPr>
            <a:xfrm rot="16200000">
              <a:off x="-785654" y="2902312"/>
              <a:ext cx="2182327" cy="151746"/>
            </a:xfrm>
            <a:prstGeom prst="rect">
              <a:avLst/>
            </a:prstGeom>
          </p:spPr>
          <p:txBody>
            <a:bodyPr vert="horz" wrap="square" lIns="0" tIns="13970" rIns="0" bIns="0" rtlCol="0" anchor="b">
              <a:sp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12700" algn="ctr">
                <a:lnSpc>
                  <a:spcPct val="100000"/>
                </a:lnSpc>
                <a:spcBef>
                  <a:spcPts val="110"/>
                </a:spcBef>
              </a:pPr>
              <a:r>
                <a:rPr lang="en-GB" sz="1000" spc="5">
                  <a:latin typeface="+mn-lt"/>
                </a:rPr>
                <a:t>Mean relative </a:t>
              </a:r>
              <a:r>
                <a:rPr lang="en-GB" sz="1000" spc="5" err="1">
                  <a:latin typeface="+mn-lt"/>
                </a:rPr>
                <a:t>FeNO</a:t>
              </a:r>
              <a:r>
                <a:rPr lang="en-GB" sz="1000" spc="5">
                  <a:latin typeface="+mn-lt"/>
                </a:rPr>
                <a:t> (%)</a:t>
              </a:r>
            </a:p>
          </p:txBody>
        </p:sp>
        <p:sp>
          <p:nvSpPr>
            <p:cNvPr id="441" name="object 10">
              <a:extLst>
                <a:ext uri="{FF2B5EF4-FFF2-40B4-BE49-F238E27FC236}">
                  <a16:creationId xmlns:a16="http://schemas.microsoft.com/office/drawing/2014/main" id="{598FFA6C-68B5-4B8D-A0B1-3512AF617922}"/>
                </a:ext>
              </a:extLst>
            </p:cNvPr>
            <p:cNvSpPr txBox="1"/>
            <p:nvPr/>
          </p:nvSpPr>
          <p:spPr>
            <a:xfrm>
              <a:off x="364798" y="1813976"/>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260</a:t>
              </a:r>
              <a:endParaRPr sz="1000">
                <a:cs typeface="HelveticaNeueLT Std"/>
              </a:endParaRPr>
            </a:p>
          </p:txBody>
        </p:sp>
        <p:sp>
          <p:nvSpPr>
            <p:cNvPr id="442" name="object 12">
              <a:extLst>
                <a:ext uri="{FF2B5EF4-FFF2-40B4-BE49-F238E27FC236}">
                  <a16:creationId xmlns:a16="http://schemas.microsoft.com/office/drawing/2014/main" id="{28CCF1D4-6B50-4A2E-BE1E-77EBD06CAE1C}"/>
                </a:ext>
              </a:extLst>
            </p:cNvPr>
            <p:cNvSpPr/>
            <p:nvPr/>
          </p:nvSpPr>
          <p:spPr>
            <a:xfrm>
              <a:off x="693728" y="1900036"/>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3" name="object 13">
              <a:extLst>
                <a:ext uri="{FF2B5EF4-FFF2-40B4-BE49-F238E27FC236}">
                  <a16:creationId xmlns:a16="http://schemas.microsoft.com/office/drawing/2014/main" id="{CC8E4BAE-64C8-4A71-BFEF-48447794239B}"/>
                </a:ext>
              </a:extLst>
            </p:cNvPr>
            <p:cNvSpPr/>
            <p:nvPr/>
          </p:nvSpPr>
          <p:spPr>
            <a:xfrm>
              <a:off x="693728" y="2072158"/>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4" name="object 15">
              <a:extLst>
                <a:ext uri="{FF2B5EF4-FFF2-40B4-BE49-F238E27FC236}">
                  <a16:creationId xmlns:a16="http://schemas.microsoft.com/office/drawing/2014/main" id="{18D9BCAF-B7A3-43D6-B8A9-6C5E834093D1}"/>
                </a:ext>
              </a:extLst>
            </p:cNvPr>
            <p:cNvSpPr/>
            <p:nvPr/>
          </p:nvSpPr>
          <p:spPr>
            <a:xfrm>
              <a:off x="693728" y="25765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5" name="object 16">
              <a:extLst>
                <a:ext uri="{FF2B5EF4-FFF2-40B4-BE49-F238E27FC236}">
                  <a16:creationId xmlns:a16="http://schemas.microsoft.com/office/drawing/2014/main" id="{0FEB1602-13D3-47ED-92D5-9812A942B8DB}"/>
                </a:ext>
              </a:extLst>
            </p:cNvPr>
            <p:cNvSpPr/>
            <p:nvPr/>
          </p:nvSpPr>
          <p:spPr>
            <a:xfrm>
              <a:off x="693728" y="3083821"/>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6" name="object 17">
              <a:extLst>
                <a:ext uri="{FF2B5EF4-FFF2-40B4-BE49-F238E27FC236}">
                  <a16:creationId xmlns:a16="http://schemas.microsoft.com/office/drawing/2014/main" id="{11D63763-A392-4DA7-9B1F-120C348EC46C}"/>
                </a:ext>
              </a:extLst>
            </p:cNvPr>
            <p:cNvSpPr/>
            <p:nvPr/>
          </p:nvSpPr>
          <p:spPr>
            <a:xfrm>
              <a:off x="693728" y="3420072"/>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7" name="object 19">
              <a:extLst>
                <a:ext uri="{FF2B5EF4-FFF2-40B4-BE49-F238E27FC236}">
                  <a16:creationId xmlns:a16="http://schemas.microsoft.com/office/drawing/2014/main" id="{BEA985F4-C0B6-424D-948B-DBAAF7076540}"/>
                </a:ext>
              </a:extLst>
            </p:cNvPr>
            <p:cNvSpPr/>
            <p:nvPr/>
          </p:nvSpPr>
          <p:spPr>
            <a:xfrm>
              <a:off x="693728" y="4076603"/>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48" name="object 27">
              <a:extLst>
                <a:ext uri="{FF2B5EF4-FFF2-40B4-BE49-F238E27FC236}">
                  <a16:creationId xmlns:a16="http://schemas.microsoft.com/office/drawing/2014/main" id="{CF30C346-E973-46AD-8D31-0FFBEE12B1AF}"/>
                </a:ext>
              </a:extLst>
            </p:cNvPr>
            <p:cNvSpPr/>
            <p:nvPr/>
          </p:nvSpPr>
          <p:spPr>
            <a:xfrm>
              <a:off x="731776" y="1893642"/>
              <a:ext cx="3073145" cy="2182326"/>
            </a:xfrm>
            <a:custGeom>
              <a:avLst/>
              <a:gdLst/>
              <a:ahLst/>
              <a:cxnLst/>
              <a:rect l="l" t="t" r="r" b="b"/>
              <a:pathLst>
                <a:path w="4850765" h="2358390">
                  <a:moveTo>
                    <a:pt x="0" y="0"/>
                  </a:moveTo>
                  <a:lnTo>
                    <a:pt x="0" y="2357920"/>
                  </a:lnTo>
                  <a:lnTo>
                    <a:pt x="4850574" y="2357920"/>
                  </a:lnTo>
                </a:path>
              </a:pathLst>
            </a:custGeom>
            <a:ln w="19050">
              <a:solidFill>
                <a:srgbClr val="231F20"/>
              </a:solidFill>
            </a:ln>
          </p:spPr>
          <p:txBody>
            <a:bodyPr wrap="square" lIns="0" tIns="0" rIns="0" bIns="0" rtlCol="0"/>
            <a:lstStyle/>
            <a:p>
              <a:endParaRPr sz="1000"/>
            </a:p>
          </p:txBody>
        </p:sp>
        <p:sp>
          <p:nvSpPr>
            <p:cNvPr id="449" name="object 10">
              <a:extLst>
                <a:ext uri="{FF2B5EF4-FFF2-40B4-BE49-F238E27FC236}">
                  <a16:creationId xmlns:a16="http://schemas.microsoft.com/office/drawing/2014/main" id="{9FC84BD5-B264-4D0E-9BB9-467D86D2EB26}"/>
                </a:ext>
              </a:extLst>
            </p:cNvPr>
            <p:cNvSpPr txBox="1"/>
            <p:nvPr/>
          </p:nvSpPr>
          <p:spPr>
            <a:xfrm>
              <a:off x="364798" y="1987823"/>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240</a:t>
              </a:r>
              <a:endParaRPr sz="1000">
                <a:cs typeface="HelveticaNeueLT Std"/>
              </a:endParaRPr>
            </a:p>
          </p:txBody>
        </p:sp>
        <p:sp>
          <p:nvSpPr>
            <p:cNvPr id="450" name="object 10">
              <a:extLst>
                <a:ext uri="{FF2B5EF4-FFF2-40B4-BE49-F238E27FC236}">
                  <a16:creationId xmlns:a16="http://schemas.microsoft.com/office/drawing/2014/main" id="{9689E6D9-5690-4676-A708-912331E0E85F}"/>
                </a:ext>
              </a:extLst>
            </p:cNvPr>
            <p:cNvSpPr txBox="1"/>
            <p:nvPr/>
          </p:nvSpPr>
          <p:spPr>
            <a:xfrm>
              <a:off x="364798" y="2489066"/>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180</a:t>
              </a:r>
              <a:endParaRPr sz="1000">
                <a:cs typeface="HelveticaNeueLT Std"/>
              </a:endParaRPr>
            </a:p>
          </p:txBody>
        </p:sp>
        <p:sp>
          <p:nvSpPr>
            <p:cNvPr id="451" name="object 10">
              <a:extLst>
                <a:ext uri="{FF2B5EF4-FFF2-40B4-BE49-F238E27FC236}">
                  <a16:creationId xmlns:a16="http://schemas.microsoft.com/office/drawing/2014/main" id="{5B1B0CBF-D214-4976-AA21-36050ACDF73A}"/>
                </a:ext>
              </a:extLst>
            </p:cNvPr>
            <p:cNvSpPr txBox="1"/>
            <p:nvPr/>
          </p:nvSpPr>
          <p:spPr>
            <a:xfrm>
              <a:off x="364798" y="3004588"/>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120</a:t>
              </a:r>
              <a:endParaRPr sz="1000">
                <a:cs typeface="HelveticaNeueLT Std"/>
              </a:endParaRPr>
            </a:p>
          </p:txBody>
        </p:sp>
        <p:sp>
          <p:nvSpPr>
            <p:cNvPr id="452" name="object 10">
              <a:extLst>
                <a:ext uri="{FF2B5EF4-FFF2-40B4-BE49-F238E27FC236}">
                  <a16:creationId xmlns:a16="http://schemas.microsoft.com/office/drawing/2014/main" id="{AE951273-68CD-4A87-9E73-235C1915873F}"/>
                </a:ext>
              </a:extLst>
            </p:cNvPr>
            <p:cNvSpPr txBox="1"/>
            <p:nvPr/>
          </p:nvSpPr>
          <p:spPr>
            <a:xfrm>
              <a:off x="364798" y="3342552"/>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80</a:t>
              </a:r>
              <a:endParaRPr sz="1000">
                <a:cs typeface="HelveticaNeueLT Std"/>
              </a:endParaRPr>
            </a:p>
          </p:txBody>
        </p:sp>
        <p:sp>
          <p:nvSpPr>
            <p:cNvPr id="453" name="object 10">
              <a:extLst>
                <a:ext uri="{FF2B5EF4-FFF2-40B4-BE49-F238E27FC236}">
                  <a16:creationId xmlns:a16="http://schemas.microsoft.com/office/drawing/2014/main" id="{0D514CDC-15E5-4B8A-989B-8BD36D917E7A}"/>
                </a:ext>
              </a:extLst>
            </p:cNvPr>
            <p:cNvSpPr txBox="1"/>
            <p:nvPr/>
          </p:nvSpPr>
          <p:spPr>
            <a:xfrm>
              <a:off x="364798" y="3990835"/>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0</a:t>
              </a:r>
              <a:endParaRPr sz="1000">
                <a:cs typeface="HelveticaNeueLT Std"/>
              </a:endParaRPr>
            </a:p>
          </p:txBody>
        </p:sp>
        <p:sp>
          <p:nvSpPr>
            <p:cNvPr id="454" name="object 16">
              <a:extLst>
                <a:ext uri="{FF2B5EF4-FFF2-40B4-BE49-F238E27FC236}">
                  <a16:creationId xmlns:a16="http://schemas.microsoft.com/office/drawing/2014/main" id="{CF7D3255-0592-45CF-A8F6-0E24CD1E1D76}"/>
                </a:ext>
              </a:extLst>
            </p:cNvPr>
            <p:cNvSpPr/>
            <p:nvPr/>
          </p:nvSpPr>
          <p:spPr>
            <a:xfrm rot="16200000">
              <a:off x="776762" y="4091956"/>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55" name="object 13">
              <a:extLst>
                <a:ext uri="{FF2B5EF4-FFF2-40B4-BE49-F238E27FC236}">
                  <a16:creationId xmlns:a16="http://schemas.microsoft.com/office/drawing/2014/main" id="{3C5F5B45-01D1-4CD1-BF78-49F0410F06AF}"/>
                </a:ext>
              </a:extLst>
            </p:cNvPr>
            <p:cNvSpPr/>
            <p:nvPr/>
          </p:nvSpPr>
          <p:spPr>
            <a:xfrm>
              <a:off x="693728" y="2240071"/>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56" name="object 10">
              <a:extLst>
                <a:ext uri="{FF2B5EF4-FFF2-40B4-BE49-F238E27FC236}">
                  <a16:creationId xmlns:a16="http://schemas.microsoft.com/office/drawing/2014/main" id="{EC23F2BF-44CF-457C-96F2-577FCB5D589A}"/>
                </a:ext>
              </a:extLst>
            </p:cNvPr>
            <p:cNvSpPr txBox="1"/>
            <p:nvPr/>
          </p:nvSpPr>
          <p:spPr>
            <a:xfrm>
              <a:off x="364798" y="2155737"/>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220</a:t>
              </a:r>
              <a:endParaRPr sz="1000">
                <a:cs typeface="HelveticaNeueLT Std"/>
              </a:endParaRPr>
            </a:p>
          </p:txBody>
        </p:sp>
        <p:sp>
          <p:nvSpPr>
            <p:cNvPr id="457" name="object 13">
              <a:extLst>
                <a:ext uri="{FF2B5EF4-FFF2-40B4-BE49-F238E27FC236}">
                  <a16:creationId xmlns:a16="http://schemas.microsoft.com/office/drawing/2014/main" id="{F6AB718C-1819-475B-AE35-483F5827EDED}"/>
                </a:ext>
              </a:extLst>
            </p:cNvPr>
            <p:cNvSpPr/>
            <p:nvPr/>
          </p:nvSpPr>
          <p:spPr>
            <a:xfrm>
              <a:off x="693728" y="2403448"/>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58" name="object 10">
              <a:extLst>
                <a:ext uri="{FF2B5EF4-FFF2-40B4-BE49-F238E27FC236}">
                  <a16:creationId xmlns:a16="http://schemas.microsoft.com/office/drawing/2014/main" id="{6D29BB5D-AF15-4075-BA54-C12FF3F98C97}"/>
                </a:ext>
              </a:extLst>
            </p:cNvPr>
            <p:cNvSpPr txBox="1"/>
            <p:nvPr/>
          </p:nvSpPr>
          <p:spPr>
            <a:xfrm>
              <a:off x="364798" y="2319114"/>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200</a:t>
              </a:r>
              <a:endParaRPr sz="1000">
                <a:cs typeface="HelveticaNeueLT Std"/>
              </a:endParaRPr>
            </a:p>
          </p:txBody>
        </p:sp>
        <p:sp>
          <p:nvSpPr>
            <p:cNvPr id="459" name="object 13">
              <a:extLst>
                <a:ext uri="{FF2B5EF4-FFF2-40B4-BE49-F238E27FC236}">
                  <a16:creationId xmlns:a16="http://schemas.microsoft.com/office/drawing/2014/main" id="{C7395C3D-1A64-4FC5-90BC-A11690093F2F}"/>
                </a:ext>
              </a:extLst>
            </p:cNvPr>
            <p:cNvSpPr/>
            <p:nvPr/>
          </p:nvSpPr>
          <p:spPr>
            <a:xfrm>
              <a:off x="693728" y="2748352"/>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60" name="object 10">
              <a:extLst>
                <a:ext uri="{FF2B5EF4-FFF2-40B4-BE49-F238E27FC236}">
                  <a16:creationId xmlns:a16="http://schemas.microsoft.com/office/drawing/2014/main" id="{50D90EA4-9318-44F5-A318-66B6DDF978DE}"/>
                </a:ext>
              </a:extLst>
            </p:cNvPr>
            <p:cNvSpPr txBox="1"/>
            <p:nvPr/>
          </p:nvSpPr>
          <p:spPr>
            <a:xfrm>
              <a:off x="364798" y="2664018"/>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160</a:t>
              </a:r>
              <a:endParaRPr sz="1000">
                <a:cs typeface="HelveticaNeueLT Std"/>
              </a:endParaRPr>
            </a:p>
          </p:txBody>
        </p:sp>
        <p:sp>
          <p:nvSpPr>
            <p:cNvPr id="461" name="object 13">
              <a:extLst>
                <a:ext uri="{FF2B5EF4-FFF2-40B4-BE49-F238E27FC236}">
                  <a16:creationId xmlns:a16="http://schemas.microsoft.com/office/drawing/2014/main" id="{7EC7D87F-6086-471C-A34D-F49DD985587C}"/>
                </a:ext>
              </a:extLst>
            </p:cNvPr>
            <p:cNvSpPr/>
            <p:nvPr/>
          </p:nvSpPr>
          <p:spPr>
            <a:xfrm>
              <a:off x="693728" y="2916266"/>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62" name="object 10">
              <a:extLst>
                <a:ext uri="{FF2B5EF4-FFF2-40B4-BE49-F238E27FC236}">
                  <a16:creationId xmlns:a16="http://schemas.microsoft.com/office/drawing/2014/main" id="{9497821A-046A-4CAD-8005-56526B5C7870}"/>
                </a:ext>
              </a:extLst>
            </p:cNvPr>
            <p:cNvSpPr txBox="1"/>
            <p:nvPr/>
          </p:nvSpPr>
          <p:spPr>
            <a:xfrm>
              <a:off x="364798" y="2831935"/>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140</a:t>
              </a:r>
              <a:endParaRPr sz="1000">
                <a:cs typeface="HelveticaNeueLT Std"/>
              </a:endParaRPr>
            </a:p>
          </p:txBody>
        </p:sp>
        <p:sp>
          <p:nvSpPr>
            <p:cNvPr id="463" name="object 16">
              <a:extLst>
                <a:ext uri="{FF2B5EF4-FFF2-40B4-BE49-F238E27FC236}">
                  <a16:creationId xmlns:a16="http://schemas.microsoft.com/office/drawing/2014/main" id="{4C6B612F-0580-4C0B-A3C3-E501A8DBF614}"/>
                </a:ext>
              </a:extLst>
            </p:cNvPr>
            <p:cNvSpPr/>
            <p:nvPr/>
          </p:nvSpPr>
          <p:spPr>
            <a:xfrm>
              <a:off x="693728" y="3247198"/>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64" name="object 10">
              <a:extLst>
                <a:ext uri="{FF2B5EF4-FFF2-40B4-BE49-F238E27FC236}">
                  <a16:creationId xmlns:a16="http://schemas.microsoft.com/office/drawing/2014/main" id="{69D008DE-13B4-43B6-A51D-7EF623F3B324}"/>
                </a:ext>
              </a:extLst>
            </p:cNvPr>
            <p:cNvSpPr txBox="1"/>
            <p:nvPr/>
          </p:nvSpPr>
          <p:spPr>
            <a:xfrm>
              <a:off x="364798" y="3167964"/>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100</a:t>
              </a:r>
              <a:endParaRPr sz="1000">
                <a:cs typeface="HelveticaNeueLT Std"/>
              </a:endParaRPr>
            </a:p>
          </p:txBody>
        </p:sp>
        <p:sp>
          <p:nvSpPr>
            <p:cNvPr id="465" name="object 16">
              <a:extLst>
                <a:ext uri="{FF2B5EF4-FFF2-40B4-BE49-F238E27FC236}">
                  <a16:creationId xmlns:a16="http://schemas.microsoft.com/office/drawing/2014/main" id="{0EF93F59-BC7B-4F7C-98B2-028D9C3BE629}"/>
                </a:ext>
              </a:extLst>
            </p:cNvPr>
            <p:cNvSpPr/>
            <p:nvPr/>
          </p:nvSpPr>
          <p:spPr>
            <a:xfrm>
              <a:off x="693728" y="3583025"/>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66" name="object 10">
              <a:extLst>
                <a:ext uri="{FF2B5EF4-FFF2-40B4-BE49-F238E27FC236}">
                  <a16:creationId xmlns:a16="http://schemas.microsoft.com/office/drawing/2014/main" id="{564706B1-C25A-4FFC-BACE-3D15C19FC5DA}"/>
                </a:ext>
              </a:extLst>
            </p:cNvPr>
            <p:cNvSpPr txBox="1"/>
            <p:nvPr/>
          </p:nvSpPr>
          <p:spPr>
            <a:xfrm>
              <a:off x="364798" y="3503794"/>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60</a:t>
              </a:r>
              <a:endParaRPr sz="1000">
                <a:cs typeface="HelveticaNeueLT Std"/>
              </a:endParaRPr>
            </a:p>
          </p:txBody>
        </p:sp>
        <p:sp>
          <p:nvSpPr>
            <p:cNvPr id="467" name="object 17">
              <a:extLst>
                <a:ext uri="{FF2B5EF4-FFF2-40B4-BE49-F238E27FC236}">
                  <a16:creationId xmlns:a16="http://schemas.microsoft.com/office/drawing/2014/main" id="{6BB9C3C4-8ED9-4872-BC6B-4ADCF26815D9}"/>
                </a:ext>
              </a:extLst>
            </p:cNvPr>
            <p:cNvSpPr/>
            <p:nvPr/>
          </p:nvSpPr>
          <p:spPr>
            <a:xfrm>
              <a:off x="693728" y="3755900"/>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68" name="object 10">
              <a:extLst>
                <a:ext uri="{FF2B5EF4-FFF2-40B4-BE49-F238E27FC236}">
                  <a16:creationId xmlns:a16="http://schemas.microsoft.com/office/drawing/2014/main" id="{11D92752-FCD1-4C4F-8214-4CBCE515FE81}"/>
                </a:ext>
              </a:extLst>
            </p:cNvPr>
            <p:cNvSpPr txBox="1"/>
            <p:nvPr/>
          </p:nvSpPr>
          <p:spPr>
            <a:xfrm>
              <a:off x="364798" y="3678381"/>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40</a:t>
              </a:r>
              <a:endParaRPr sz="1000">
                <a:cs typeface="HelveticaNeueLT Std"/>
              </a:endParaRPr>
            </a:p>
          </p:txBody>
        </p:sp>
        <p:sp>
          <p:nvSpPr>
            <p:cNvPr id="469" name="object 17">
              <a:extLst>
                <a:ext uri="{FF2B5EF4-FFF2-40B4-BE49-F238E27FC236}">
                  <a16:creationId xmlns:a16="http://schemas.microsoft.com/office/drawing/2014/main" id="{735C715E-A279-4917-B297-1B6D1AD7DDA0}"/>
                </a:ext>
              </a:extLst>
            </p:cNvPr>
            <p:cNvSpPr/>
            <p:nvPr/>
          </p:nvSpPr>
          <p:spPr>
            <a:xfrm>
              <a:off x="693728" y="3919277"/>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70" name="object 10">
              <a:extLst>
                <a:ext uri="{FF2B5EF4-FFF2-40B4-BE49-F238E27FC236}">
                  <a16:creationId xmlns:a16="http://schemas.microsoft.com/office/drawing/2014/main" id="{D093BEE6-5885-42FF-BBF0-A5081103F0C0}"/>
                </a:ext>
              </a:extLst>
            </p:cNvPr>
            <p:cNvSpPr txBox="1"/>
            <p:nvPr/>
          </p:nvSpPr>
          <p:spPr>
            <a:xfrm>
              <a:off x="364798" y="3841756"/>
              <a:ext cx="294372" cy="150587"/>
            </a:xfrm>
            <a:prstGeom prst="rect">
              <a:avLst/>
            </a:prstGeom>
          </p:spPr>
          <p:txBody>
            <a:bodyPr vert="horz" wrap="square" lIns="0" tIns="12700" rIns="0" bIns="0" rtlCol="0">
              <a:spAutoFit/>
            </a:bodyPr>
            <a:lstStyle/>
            <a:p>
              <a:pPr algn="r">
                <a:lnSpc>
                  <a:spcPct val="100000"/>
                </a:lnSpc>
                <a:spcAft>
                  <a:spcPts val="45"/>
                </a:spcAft>
              </a:pPr>
              <a:r>
                <a:rPr lang="en-GB" sz="1000">
                  <a:cs typeface="HelveticaNeueLT Std"/>
                </a:rPr>
                <a:t>20</a:t>
              </a:r>
              <a:endParaRPr sz="1000">
                <a:cs typeface="HelveticaNeueLT Std"/>
              </a:endParaRPr>
            </a:p>
          </p:txBody>
        </p:sp>
        <p:sp>
          <p:nvSpPr>
            <p:cNvPr id="471" name="object 10">
              <a:extLst>
                <a:ext uri="{FF2B5EF4-FFF2-40B4-BE49-F238E27FC236}">
                  <a16:creationId xmlns:a16="http://schemas.microsoft.com/office/drawing/2014/main" id="{36294A95-8600-42F4-9898-329806445029}"/>
                </a:ext>
              </a:extLst>
            </p:cNvPr>
            <p:cNvSpPr txBox="1"/>
            <p:nvPr/>
          </p:nvSpPr>
          <p:spPr>
            <a:xfrm>
              <a:off x="648602"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−21</a:t>
              </a:r>
            </a:p>
          </p:txBody>
        </p:sp>
        <p:sp>
          <p:nvSpPr>
            <p:cNvPr id="472" name="object 16">
              <a:extLst>
                <a:ext uri="{FF2B5EF4-FFF2-40B4-BE49-F238E27FC236}">
                  <a16:creationId xmlns:a16="http://schemas.microsoft.com/office/drawing/2014/main" id="{68E29EE0-57C0-4257-8AFE-4599657A6087}"/>
                </a:ext>
              </a:extLst>
            </p:cNvPr>
            <p:cNvSpPr/>
            <p:nvPr/>
          </p:nvSpPr>
          <p:spPr>
            <a:xfrm rot="16200000">
              <a:off x="988833"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73" name="object 10">
              <a:extLst>
                <a:ext uri="{FF2B5EF4-FFF2-40B4-BE49-F238E27FC236}">
                  <a16:creationId xmlns:a16="http://schemas.microsoft.com/office/drawing/2014/main" id="{03D40C78-DCBD-4DD3-AA77-936448C550E6}"/>
                </a:ext>
              </a:extLst>
            </p:cNvPr>
            <p:cNvSpPr txBox="1"/>
            <p:nvPr/>
          </p:nvSpPr>
          <p:spPr>
            <a:xfrm>
              <a:off x="860671"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−18</a:t>
              </a:r>
            </a:p>
          </p:txBody>
        </p:sp>
        <p:sp>
          <p:nvSpPr>
            <p:cNvPr id="474" name="object 16">
              <a:extLst>
                <a:ext uri="{FF2B5EF4-FFF2-40B4-BE49-F238E27FC236}">
                  <a16:creationId xmlns:a16="http://schemas.microsoft.com/office/drawing/2014/main" id="{FBE68995-1B9F-4AE7-8967-433F95F21F34}"/>
                </a:ext>
              </a:extLst>
            </p:cNvPr>
            <p:cNvSpPr/>
            <p:nvPr/>
          </p:nvSpPr>
          <p:spPr>
            <a:xfrm rot="16200000">
              <a:off x="1196660"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75" name="object 10">
              <a:extLst>
                <a:ext uri="{FF2B5EF4-FFF2-40B4-BE49-F238E27FC236}">
                  <a16:creationId xmlns:a16="http://schemas.microsoft.com/office/drawing/2014/main" id="{6770BD8C-000D-4BB8-A779-B310E625E703}"/>
                </a:ext>
              </a:extLst>
            </p:cNvPr>
            <p:cNvSpPr txBox="1"/>
            <p:nvPr/>
          </p:nvSpPr>
          <p:spPr>
            <a:xfrm>
              <a:off x="1068497"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−15</a:t>
              </a:r>
            </a:p>
          </p:txBody>
        </p:sp>
        <p:sp>
          <p:nvSpPr>
            <p:cNvPr id="476" name="object 16">
              <a:extLst>
                <a:ext uri="{FF2B5EF4-FFF2-40B4-BE49-F238E27FC236}">
                  <a16:creationId xmlns:a16="http://schemas.microsoft.com/office/drawing/2014/main" id="{A864DA61-BB90-4493-80C5-3759952CAC22}"/>
                </a:ext>
              </a:extLst>
            </p:cNvPr>
            <p:cNvSpPr/>
            <p:nvPr/>
          </p:nvSpPr>
          <p:spPr>
            <a:xfrm rot="16200000">
              <a:off x="1397568"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77" name="object 10">
              <a:extLst>
                <a:ext uri="{FF2B5EF4-FFF2-40B4-BE49-F238E27FC236}">
                  <a16:creationId xmlns:a16="http://schemas.microsoft.com/office/drawing/2014/main" id="{7955725F-C13A-491C-B68B-B80398C2EF7D}"/>
                </a:ext>
              </a:extLst>
            </p:cNvPr>
            <p:cNvSpPr txBox="1"/>
            <p:nvPr/>
          </p:nvSpPr>
          <p:spPr>
            <a:xfrm>
              <a:off x="1269405"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−12</a:t>
              </a:r>
            </a:p>
          </p:txBody>
        </p:sp>
        <p:sp>
          <p:nvSpPr>
            <p:cNvPr id="478" name="object 16">
              <a:extLst>
                <a:ext uri="{FF2B5EF4-FFF2-40B4-BE49-F238E27FC236}">
                  <a16:creationId xmlns:a16="http://schemas.microsoft.com/office/drawing/2014/main" id="{DDC858A9-6026-4C28-B5D2-524757A286EC}"/>
                </a:ext>
              </a:extLst>
            </p:cNvPr>
            <p:cNvSpPr/>
            <p:nvPr/>
          </p:nvSpPr>
          <p:spPr>
            <a:xfrm rot="16200000">
              <a:off x="1605917"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79" name="object 10">
              <a:extLst>
                <a:ext uri="{FF2B5EF4-FFF2-40B4-BE49-F238E27FC236}">
                  <a16:creationId xmlns:a16="http://schemas.microsoft.com/office/drawing/2014/main" id="{174B232C-0D73-46D2-96EB-EAE03FC53326}"/>
                </a:ext>
              </a:extLst>
            </p:cNvPr>
            <p:cNvSpPr txBox="1"/>
            <p:nvPr/>
          </p:nvSpPr>
          <p:spPr>
            <a:xfrm>
              <a:off x="1477754"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−9</a:t>
              </a:r>
            </a:p>
          </p:txBody>
        </p:sp>
        <p:sp>
          <p:nvSpPr>
            <p:cNvPr id="480" name="object 16">
              <a:extLst>
                <a:ext uri="{FF2B5EF4-FFF2-40B4-BE49-F238E27FC236}">
                  <a16:creationId xmlns:a16="http://schemas.microsoft.com/office/drawing/2014/main" id="{FA847F96-F963-4391-8E42-CE3522B36315}"/>
                </a:ext>
              </a:extLst>
            </p:cNvPr>
            <p:cNvSpPr/>
            <p:nvPr/>
          </p:nvSpPr>
          <p:spPr>
            <a:xfrm rot="16200000">
              <a:off x="1817986"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81" name="object 10">
              <a:extLst>
                <a:ext uri="{FF2B5EF4-FFF2-40B4-BE49-F238E27FC236}">
                  <a16:creationId xmlns:a16="http://schemas.microsoft.com/office/drawing/2014/main" id="{74086025-1699-418D-9DCA-12B34BFE3C52}"/>
                </a:ext>
              </a:extLst>
            </p:cNvPr>
            <p:cNvSpPr txBox="1"/>
            <p:nvPr/>
          </p:nvSpPr>
          <p:spPr>
            <a:xfrm>
              <a:off x="1689825"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−6</a:t>
              </a:r>
            </a:p>
          </p:txBody>
        </p:sp>
        <p:sp>
          <p:nvSpPr>
            <p:cNvPr id="482" name="object 16">
              <a:extLst>
                <a:ext uri="{FF2B5EF4-FFF2-40B4-BE49-F238E27FC236}">
                  <a16:creationId xmlns:a16="http://schemas.microsoft.com/office/drawing/2014/main" id="{733E7192-75BB-48EA-B68E-AE5FA73DF828}"/>
                </a:ext>
              </a:extLst>
            </p:cNvPr>
            <p:cNvSpPr/>
            <p:nvPr/>
          </p:nvSpPr>
          <p:spPr>
            <a:xfrm rot="16200000">
              <a:off x="2022614"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83" name="object 10">
              <a:extLst>
                <a:ext uri="{FF2B5EF4-FFF2-40B4-BE49-F238E27FC236}">
                  <a16:creationId xmlns:a16="http://schemas.microsoft.com/office/drawing/2014/main" id="{4CFD19C1-BC94-4906-8A8D-D7904581866E}"/>
                </a:ext>
              </a:extLst>
            </p:cNvPr>
            <p:cNvSpPr txBox="1"/>
            <p:nvPr/>
          </p:nvSpPr>
          <p:spPr>
            <a:xfrm>
              <a:off x="1894453"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−3</a:t>
              </a:r>
            </a:p>
          </p:txBody>
        </p:sp>
        <p:sp>
          <p:nvSpPr>
            <p:cNvPr id="484" name="object 16">
              <a:extLst>
                <a:ext uri="{FF2B5EF4-FFF2-40B4-BE49-F238E27FC236}">
                  <a16:creationId xmlns:a16="http://schemas.microsoft.com/office/drawing/2014/main" id="{96C1C918-0F27-4A86-B32D-FDBE771F0A01}"/>
                </a:ext>
              </a:extLst>
            </p:cNvPr>
            <p:cNvSpPr/>
            <p:nvPr/>
          </p:nvSpPr>
          <p:spPr>
            <a:xfrm rot="16200000">
              <a:off x="2227243"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85" name="object 10">
              <a:extLst>
                <a:ext uri="{FF2B5EF4-FFF2-40B4-BE49-F238E27FC236}">
                  <a16:creationId xmlns:a16="http://schemas.microsoft.com/office/drawing/2014/main" id="{E74D33C8-0AD9-463F-9A0B-EBA042B37954}"/>
                </a:ext>
              </a:extLst>
            </p:cNvPr>
            <p:cNvSpPr txBox="1"/>
            <p:nvPr/>
          </p:nvSpPr>
          <p:spPr>
            <a:xfrm>
              <a:off x="2099082"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0</a:t>
              </a:r>
            </a:p>
          </p:txBody>
        </p:sp>
        <p:sp>
          <p:nvSpPr>
            <p:cNvPr id="486" name="object 16">
              <a:extLst>
                <a:ext uri="{FF2B5EF4-FFF2-40B4-BE49-F238E27FC236}">
                  <a16:creationId xmlns:a16="http://schemas.microsoft.com/office/drawing/2014/main" id="{98BC0ACA-00C9-451C-8F6D-303D39EBDC74}"/>
                </a:ext>
              </a:extLst>
            </p:cNvPr>
            <p:cNvSpPr/>
            <p:nvPr/>
          </p:nvSpPr>
          <p:spPr>
            <a:xfrm rot="16200000">
              <a:off x="2439313"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87" name="object 10">
              <a:extLst>
                <a:ext uri="{FF2B5EF4-FFF2-40B4-BE49-F238E27FC236}">
                  <a16:creationId xmlns:a16="http://schemas.microsoft.com/office/drawing/2014/main" id="{46A896EA-83A9-42FC-93D0-E0C9B7C012AE}"/>
                </a:ext>
              </a:extLst>
            </p:cNvPr>
            <p:cNvSpPr txBox="1"/>
            <p:nvPr/>
          </p:nvSpPr>
          <p:spPr>
            <a:xfrm>
              <a:off x="2311150"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3</a:t>
              </a:r>
            </a:p>
          </p:txBody>
        </p:sp>
        <p:sp>
          <p:nvSpPr>
            <p:cNvPr id="488" name="object 16">
              <a:extLst>
                <a:ext uri="{FF2B5EF4-FFF2-40B4-BE49-F238E27FC236}">
                  <a16:creationId xmlns:a16="http://schemas.microsoft.com/office/drawing/2014/main" id="{9FB64338-458A-4C85-97AF-A66E704B354E}"/>
                </a:ext>
              </a:extLst>
            </p:cNvPr>
            <p:cNvSpPr/>
            <p:nvPr/>
          </p:nvSpPr>
          <p:spPr>
            <a:xfrm rot="16200000">
              <a:off x="2643940"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89" name="object 10">
              <a:extLst>
                <a:ext uri="{FF2B5EF4-FFF2-40B4-BE49-F238E27FC236}">
                  <a16:creationId xmlns:a16="http://schemas.microsoft.com/office/drawing/2014/main" id="{FA107888-6EBA-4921-A2A6-7C2ACD076D25}"/>
                </a:ext>
              </a:extLst>
            </p:cNvPr>
            <p:cNvSpPr txBox="1"/>
            <p:nvPr/>
          </p:nvSpPr>
          <p:spPr>
            <a:xfrm>
              <a:off x="2515781"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6</a:t>
              </a:r>
            </a:p>
          </p:txBody>
        </p:sp>
        <p:sp>
          <p:nvSpPr>
            <p:cNvPr id="490" name="object 16">
              <a:extLst>
                <a:ext uri="{FF2B5EF4-FFF2-40B4-BE49-F238E27FC236}">
                  <a16:creationId xmlns:a16="http://schemas.microsoft.com/office/drawing/2014/main" id="{1C437B14-60A4-4824-B40A-D3CA43C23503}"/>
                </a:ext>
              </a:extLst>
            </p:cNvPr>
            <p:cNvSpPr/>
            <p:nvPr/>
          </p:nvSpPr>
          <p:spPr>
            <a:xfrm rot="16200000">
              <a:off x="2844849"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91" name="object 10">
              <a:extLst>
                <a:ext uri="{FF2B5EF4-FFF2-40B4-BE49-F238E27FC236}">
                  <a16:creationId xmlns:a16="http://schemas.microsoft.com/office/drawing/2014/main" id="{B9388995-A6B8-46D4-8490-8EA9BF657185}"/>
                </a:ext>
              </a:extLst>
            </p:cNvPr>
            <p:cNvSpPr txBox="1"/>
            <p:nvPr/>
          </p:nvSpPr>
          <p:spPr>
            <a:xfrm>
              <a:off x="2716687" y="411796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9</a:t>
              </a:r>
            </a:p>
          </p:txBody>
        </p:sp>
        <p:sp>
          <p:nvSpPr>
            <p:cNvPr id="492" name="object 16">
              <a:extLst>
                <a:ext uri="{FF2B5EF4-FFF2-40B4-BE49-F238E27FC236}">
                  <a16:creationId xmlns:a16="http://schemas.microsoft.com/office/drawing/2014/main" id="{D4859C50-EB76-46E4-82F6-23CEE8AAA674}"/>
                </a:ext>
              </a:extLst>
            </p:cNvPr>
            <p:cNvSpPr/>
            <p:nvPr/>
          </p:nvSpPr>
          <p:spPr>
            <a:xfrm rot="16200000">
              <a:off x="3064359" y="4091954"/>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93" name="object 10">
              <a:extLst>
                <a:ext uri="{FF2B5EF4-FFF2-40B4-BE49-F238E27FC236}">
                  <a16:creationId xmlns:a16="http://schemas.microsoft.com/office/drawing/2014/main" id="{1D7B7BEF-DC07-4690-ACAF-1FB8BAE0D446}"/>
                </a:ext>
              </a:extLst>
            </p:cNvPr>
            <p:cNvSpPr txBox="1"/>
            <p:nvPr/>
          </p:nvSpPr>
          <p:spPr>
            <a:xfrm>
              <a:off x="2936199" y="4117967"/>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12</a:t>
              </a:r>
            </a:p>
          </p:txBody>
        </p:sp>
        <p:sp>
          <p:nvSpPr>
            <p:cNvPr id="494" name="object 16">
              <a:extLst>
                <a:ext uri="{FF2B5EF4-FFF2-40B4-BE49-F238E27FC236}">
                  <a16:creationId xmlns:a16="http://schemas.microsoft.com/office/drawing/2014/main" id="{A94D8512-B310-41ED-800F-59EC96569CE6}"/>
                </a:ext>
              </a:extLst>
            </p:cNvPr>
            <p:cNvSpPr/>
            <p:nvPr/>
          </p:nvSpPr>
          <p:spPr>
            <a:xfrm rot="16200000">
              <a:off x="3268990" y="4091957"/>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95" name="object 10">
              <a:extLst>
                <a:ext uri="{FF2B5EF4-FFF2-40B4-BE49-F238E27FC236}">
                  <a16:creationId xmlns:a16="http://schemas.microsoft.com/office/drawing/2014/main" id="{2DC2D628-3389-4B6F-BCE6-3B34E5F03946}"/>
                </a:ext>
              </a:extLst>
            </p:cNvPr>
            <p:cNvSpPr txBox="1"/>
            <p:nvPr/>
          </p:nvSpPr>
          <p:spPr>
            <a:xfrm>
              <a:off x="3140824" y="4117959"/>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15</a:t>
              </a:r>
            </a:p>
          </p:txBody>
        </p:sp>
        <p:sp>
          <p:nvSpPr>
            <p:cNvPr id="496" name="object 16">
              <a:extLst>
                <a:ext uri="{FF2B5EF4-FFF2-40B4-BE49-F238E27FC236}">
                  <a16:creationId xmlns:a16="http://schemas.microsoft.com/office/drawing/2014/main" id="{2F22F7AD-282E-4432-886D-6DFBBB35C2CC}"/>
                </a:ext>
              </a:extLst>
            </p:cNvPr>
            <p:cNvSpPr/>
            <p:nvPr/>
          </p:nvSpPr>
          <p:spPr>
            <a:xfrm rot="16200000">
              <a:off x="3473614" y="4091947"/>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97" name="object 10">
              <a:extLst>
                <a:ext uri="{FF2B5EF4-FFF2-40B4-BE49-F238E27FC236}">
                  <a16:creationId xmlns:a16="http://schemas.microsoft.com/office/drawing/2014/main" id="{75706E09-5F4F-489C-9231-9259A7797472}"/>
                </a:ext>
              </a:extLst>
            </p:cNvPr>
            <p:cNvSpPr txBox="1"/>
            <p:nvPr/>
          </p:nvSpPr>
          <p:spPr>
            <a:xfrm>
              <a:off x="3345455" y="4117955"/>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18</a:t>
              </a:r>
            </a:p>
          </p:txBody>
        </p:sp>
        <p:sp>
          <p:nvSpPr>
            <p:cNvPr id="498" name="object 16">
              <a:extLst>
                <a:ext uri="{FF2B5EF4-FFF2-40B4-BE49-F238E27FC236}">
                  <a16:creationId xmlns:a16="http://schemas.microsoft.com/office/drawing/2014/main" id="{C58FA5C2-D19B-46A0-86DE-BC10C07D6CA1}"/>
                </a:ext>
              </a:extLst>
            </p:cNvPr>
            <p:cNvSpPr/>
            <p:nvPr/>
          </p:nvSpPr>
          <p:spPr>
            <a:xfrm rot="16200000">
              <a:off x="3681965" y="4091948"/>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499" name="object 10">
              <a:extLst>
                <a:ext uri="{FF2B5EF4-FFF2-40B4-BE49-F238E27FC236}">
                  <a16:creationId xmlns:a16="http://schemas.microsoft.com/office/drawing/2014/main" id="{9890795F-1DC7-49A4-AD58-0AFBC9705DC0}"/>
                </a:ext>
              </a:extLst>
            </p:cNvPr>
            <p:cNvSpPr txBox="1"/>
            <p:nvPr/>
          </p:nvSpPr>
          <p:spPr>
            <a:xfrm>
              <a:off x="3553806" y="4117954"/>
              <a:ext cx="294372" cy="150587"/>
            </a:xfrm>
            <a:prstGeom prst="rect">
              <a:avLst/>
            </a:prstGeom>
          </p:spPr>
          <p:txBody>
            <a:bodyPr vert="horz" wrap="square" lIns="0" tIns="12700" rIns="0" bIns="0" rtlCol="0">
              <a:spAutoFit/>
            </a:bodyPr>
            <a:lstStyle/>
            <a:p>
              <a:pPr algn="ctr">
                <a:spcAft>
                  <a:spcPts val="45"/>
                </a:spcAft>
              </a:pPr>
              <a:r>
                <a:rPr lang="en-GB" sz="1000">
                  <a:cs typeface="HelveticaNeueLT Std"/>
                </a:rPr>
                <a:t>21</a:t>
              </a:r>
            </a:p>
          </p:txBody>
        </p:sp>
        <p:sp>
          <p:nvSpPr>
            <p:cNvPr id="500" name="object 17">
              <a:extLst>
                <a:ext uri="{FF2B5EF4-FFF2-40B4-BE49-F238E27FC236}">
                  <a16:creationId xmlns:a16="http://schemas.microsoft.com/office/drawing/2014/main" id="{16D39A93-A77E-460C-9760-4E4A43A20E34}"/>
                </a:ext>
              </a:extLst>
            </p:cNvPr>
            <p:cNvSpPr/>
            <p:nvPr/>
          </p:nvSpPr>
          <p:spPr>
            <a:xfrm>
              <a:off x="3766873" y="3649977"/>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501" name="object 10">
              <a:extLst>
                <a:ext uri="{FF2B5EF4-FFF2-40B4-BE49-F238E27FC236}">
                  <a16:creationId xmlns:a16="http://schemas.microsoft.com/office/drawing/2014/main" id="{64B665AC-1B35-4879-B394-AC373FFE4BDB}"/>
                </a:ext>
              </a:extLst>
            </p:cNvPr>
            <p:cNvSpPr txBox="1"/>
            <p:nvPr/>
          </p:nvSpPr>
          <p:spPr>
            <a:xfrm>
              <a:off x="3825230" y="3572459"/>
              <a:ext cx="160341"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2</a:t>
              </a:r>
              <a:endParaRPr sz="1000">
                <a:cs typeface="HelveticaNeueLT Std"/>
              </a:endParaRPr>
            </a:p>
          </p:txBody>
        </p:sp>
        <p:sp>
          <p:nvSpPr>
            <p:cNvPr id="502" name="object 17">
              <a:extLst>
                <a:ext uri="{FF2B5EF4-FFF2-40B4-BE49-F238E27FC236}">
                  <a16:creationId xmlns:a16="http://schemas.microsoft.com/office/drawing/2014/main" id="{4E0B95BE-03E8-4C93-A929-BDBB52C75167}"/>
                </a:ext>
              </a:extLst>
            </p:cNvPr>
            <p:cNvSpPr/>
            <p:nvPr/>
          </p:nvSpPr>
          <p:spPr>
            <a:xfrm>
              <a:off x="3766873" y="3214675"/>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503" name="object 10">
              <a:extLst>
                <a:ext uri="{FF2B5EF4-FFF2-40B4-BE49-F238E27FC236}">
                  <a16:creationId xmlns:a16="http://schemas.microsoft.com/office/drawing/2014/main" id="{1A80F028-3C72-43E5-B74C-94EA90EB4364}"/>
                </a:ext>
              </a:extLst>
            </p:cNvPr>
            <p:cNvSpPr txBox="1"/>
            <p:nvPr/>
          </p:nvSpPr>
          <p:spPr>
            <a:xfrm>
              <a:off x="3825230" y="3137157"/>
              <a:ext cx="176385"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4</a:t>
              </a:r>
              <a:endParaRPr sz="1000">
                <a:cs typeface="HelveticaNeueLT Std"/>
              </a:endParaRPr>
            </a:p>
          </p:txBody>
        </p:sp>
        <p:sp>
          <p:nvSpPr>
            <p:cNvPr id="504" name="object 17">
              <a:extLst>
                <a:ext uri="{FF2B5EF4-FFF2-40B4-BE49-F238E27FC236}">
                  <a16:creationId xmlns:a16="http://schemas.microsoft.com/office/drawing/2014/main" id="{3B2E985F-9DC4-4703-B3B8-ED502D285386}"/>
                </a:ext>
              </a:extLst>
            </p:cNvPr>
            <p:cNvSpPr/>
            <p:nvPr/>
          </p:nvSpPr>
          <p:spPr>
            <a:xfrm>
              <a:off x="3766873" y="2779372"/>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505" name="object 10">
              <a:extLst>
                <a:ext uri="{FF2B5EF4-FFF2-40B4-BE49-F238E27FC236}">
                  <a16:creationId xmlns:a16="http://schemas.microsoft.com/office/drawing/2014/main" id="{637F200D-5E24-4CA1-AB65-391544192A2C}"/>
                </a:ext>
              </a:extLst>
            </p:cNvPr>
            <p:cNvSpPr txBox="1"/>
            <p:nvPr/>
          </p:nvSpPr>
          <p:spPr>
            <a:xfrm>
              <a:off x="3825230" y="2701855"/>
              <a:ext cx="169742"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6</a:t>
              </a:r>
              <a:endParaRPr sz="1000">
                <a:cs typeface="HelveticaNeueLT Std"/>
              </a:endParaRPr>
            </a:p>
          </p:txBody>
        </p:sp>
        <p:sp>
          <p:nvSpPr>
            <p:cNvPr id="506" name="object 17">
              <a:extLst>
                <a:ext uri="{FF2B5EF4-FFF2-40B4-BE49-F238E27FC236}">
                  <a16:creationId xmlns:a16="http://schemas.microsoft.com/office/drawing/2014/main" id="{8F960126-CC8B-433D-8883-83DD0BC3EF5C}"/>
                </a:ext>
              </a:extLst>
            </p:cNvPr>
            <p:cNvSpPr/>
            <p:nvPr/>
          </p:nvSpPr>
          <p:spPr>
            <a:xfrm>
              <a:off x="3766873" y="2340350"/>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507" name="object 10">
              <a:extLst>
                <a:ext uri="{FF2B5EF4-FFF2-40B4-BE49-F238E27FC236}">
                  <a16:creationId xmlns:a16="http://schemas.microsoft.com/office/drawing/2014/main" id="{A66A4555-FCA8-46C9-88F3-0A3486E035A9}"/>
                </a:ext>
              </a:extLst>
            </p:cNvPr>
            <p:cNvSpPr txBox="1"/>
            <p:nvPr/>
          </p:nvSpPr>
          <p:spPr>
            <a:xfrm>
              <a:off x="3825230" y="2262833"/>
              <a:ext cx="160341"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8</a:t>
              </a:r>
              <a:endParaRPr sz="1000">
                <a:cs typeface="HelveticaNeueLT Std"/>
              </a:endParaRPr>
            </a:p>
          </p:txBody>
        </p:sp>
        <p:sp>
          <p:nvSpPr>
            <p:cNvPr id="508" name="object 17">
              <a:extLst>
                <a:ext uri="{FF2B5EF4-FFF2-40B4-BE49-F238E27FC236}">
                  <a16:creationId xmlns:a16="http://schemas.microsoft.com/office/drawing/2014/main" id="{BC2AD2F5-AEB6-4240-8DBC-4E02C641C526}"/>
                </a:ext>
              </a:extLst>
            </p:cNvPr>
            <p:cNvSpPr/>
            <p:nvPr/>
          </p:nvSpPr>
          <p:spPr>
            <a:xfrm>
              <a:off x="3766873" y="1905048"/>
              <a:ext cx="38048" cy="0"/>
            </a:xfrm>
            <a:custGeom>
              <a:avLst/>
              <a:gdLst/>
              <a:ahLst/>
              <a:cxnLst/>
              <a:rect l="l" t="t" r="r" b="b"/>
              <a:pathLst>
                <a:path w="36195">
                  <a:moveTo>
                    <a:pt x="0" y="0"/>
                  </a:moveTo>
                  <a:lnTo>
                    <a:pt x="36004" y="0"/>
                  </a:lnTo>
                </a:path>
              </a:pathLst>
            </a:custGeom>
            <a:ln w="19050">
              <a:solidFill>
                <a:srgbClr val="231F20"/>
              </a:solidFill>
            </a:ln>
          </p:spPr>
          <p:txBody>
            <a:bodyPr wrap="square" lIns="0" tIns="0" rIns="0" bIns="0" rtlCol="0"/>
            <a:lstStyle/>
            <a:p>
              <a:endParaRPr sz="1000"/>
            </a:p>
          </p:txBody>
        </p:sp>
        <p:sp>
          <p:nvSpPr>
            <p:cNvPr id="509" name="object 10">
              <a:extLst>
                <a:ext uri="{FF2B5EF4-FFF2-40B4-BE49-F238E27FC236}">
                  <a16:creationId xmlns:a16="http://schemas.microsoft.com/office/drawing/2014/main" id="{8DBCB992-D0DC-475C-9973-275501696D94}"/>
                </a:ext>
              </a:extLst>
            </p:cNvPr>
            <p:cNvSpPr txBox="1"/>
            <p:nvPr/>
          </p:nvSpPr>
          <p:spPr>
            <a:xfrm>
              <a:off x="3825230" y="1827531"/>
              <a:ext cx="160341"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10</a:t>
              </a:r>
              <a:endParaRPr sz="1000">
                <a:cs typeface="HelveticaNeueLT Std"/>
              </a:endParaRPr>
            </a:p>
          </p:txBody>
        </p:sp>
        <p:sp>
          <p:nvSpPr>
            <p:cNvPr id="510" name="object 10">
              <a:extLst>
                <a:ext uri="{FF2B5EF4-FFF2-40B4-BE49-F238E27FC236}">
                  <a16:creationId xmlns:a16="http://schemas.microsoft.com/office/drawing/2014/main" id="{90CF1ED9-6238-4D8E-BC6B-69265A5AB79F}"/>
                </a:ext>
              </a:extLst>
            </p:cNvPr>
            <p:cNvSpPr txBox="1"/>
            <p:nvPr/>
          </p:nvSpPr>
          <p:spPr>
            <a:xfrm>
              <a:off x="3825230" y="4000320"/>
              <a:ext cx="160341" cy="150587"/>
            </a:xfrm>
            <a:prstGeom prst="rect">
              <a:avLst/>
            </a:prstGeom>
          </p:spPr>
          <p:txBody>
            <a:bodyPr vert="horz" wrap="square" lIns="0" tIns="12700" rIns="0" bIns="0" rtlCol="0">
              <a:spAutoFit/>
            </a:bodyPr>
            <a:lstStyle/>
            <a:p>
              <a:pPr>
                <a:lnSpc>
                  <a:spcPct val="100000"/>
                </a:lnSpc>
                <a:spcAft>
                  <a:spcPts val="45"/>
                </a:spcAft>
              </a:pPr>
              <a:r>
                <a:rPr lang="en-GB" sz="1000">
                  <a:cs typeface="HelveticaNeueLT Std"/>
                </a:rPr>
                <a:t>0</a:t>
              </a:r>
              <a:endParaRPr sz="1000">
                <a:cs typeface="HelveticaNeueLT Std"/>
              </a:endParaRPr>
            </a:p>
          </p:txBody>
        </p:sp>
        <p:sp>
          <p:nvSpPr>
            <p:cNvPr id="511" name="object 9">
              <a:extLst>
                <a:ext uri="{FF2B5EF4-FFF2-40B4-BE49-F238E27FC236}">
                  <a16:creationId xmlns:a16="http://schemas.microsoft.com/office/drawing/2014/main" id="{E5A06402-B826-4706-9F6C-0E97565E69A7}"/>
                </a:ext>
              </a:extLst>
            </p:cNvPr>
            <p:cNvSpPr txBox="1">
              <a:spLocks/>
            </p:cNvSpPr>
            <p:nvPr/>
          </p:nvSpPr>
          <p:spPr>
            <a:xfrm rot="16200000">
              <a:off x="2938691" y="2922296"/>
              <a:ext cx="2182327" cy="151746"/>
            </a:xfrm>
            <a:prstGeom prst="rect">
              <a:avLst/>
            </a:prstGeom>
          </p:spPr>
          <p:txBody>
            <a:bodyPr vert="horz" wrap="square" lIns="0" tIns="13970" rIns="0" bIns="0" rtlCol="0" anchor="b">
              <a:sp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12700" algn="ctr">
                <a:lnSpc>
                  <a:spcPct val="100000"/>
                </a:lnSpc>
                <a:spcBef>
                  <a:spcPts val="110"/>
                </a:spcBef>
              </a:pPr>
              <a:r>
                <a:rPr lang="en-GB" sz="1000" spc="5">
                  <a:latin typeface="+mn-lt"/>
                </a:rPr>
                <a:t>Daily mean symptom score</a:t>
              </a:r>
            </a:p>
          </p:txBody>
        </p:sp>
        <p:sp>
          <p:nvSpPr>
            <p:cNvPr id="512" name="object 16">
              <a:extLst>
                <a:ext uri="{FF2B5EF4-FFF2-40B4-BE49-F238E27FC236}">
                  <a16:creationId xmlns:a16="http://schemas.microsoft.com/office/drawing/2014/main" id="{7860A101-4203-49FB-AE47-93893F4F9990}"/>
                </a:ext>
              </a:extLst>
            </p:cNvPr>
            <p:cNvSpPr/>
            <p:nvPr/>
          </p:nvSpPr>
          <p:spPr>
            <a:xfrm>
              <a:off x="732445" y="3247197"/>
              <a:ext cx="3051183" cy="51697"/>
            </a:xfrm>
            <a:custGeom>
              <a:avLst/>
              <a:gdLst/>
              <a:ahLst/>
              <a:cxnLst/>
              <a:rect l="l" t="t" r="r" b="b"/>
              <a:pathLst>
                <a:path w="36195">
                  <a:moveTo>
                    <a:pt x="0" y="0"/>
                  </a:moveTo>
                  <a:lnTo>
                    <a:pt x="36004" y="0"/>
                  </a:lnTo>
                </a:path>
              </a:pathLst>
            </a:custGeom>
            <a:ln w="19050">
              <a:solidFill>
                <a:schemeClr val="accent1"/>
              </a:solidFill>
            </a:ln>
          </p:spPr>
          <p:txBody>
            <a:bodyPr wrap="square" lIns="0" tIns="0" rIns="0" bIns="0" rtlCol="0"/>
            <a:lstStyle/>
            <a:p>
              <a:endParaRPr sz="1000"/>
            </a:p>
          </p:txBody>
        </p:sp>
        <p:sp>
          <p:nvSpPr>
            <p:cNvPr id="513" name="object 27">
              <a:extLst>
                <a:ext uri="{FF2B5EF4-FFF2-40B4-BE49-F238E27FC236}">
                  <a16:creationId xmlns:a16="http://schemas.microsoft.com/office/drawing/2014/main" id="{36063DC2-56E1-46FA-8EAE-8F192D7D641C}"/>
                </a:ext>
              </a:extLst>
            </p:cNvPr>
            <p:cNvSpPr/>
            <p:nvPr/>
          </p:nvSpPr>
          <p:spPr>
            <a:xfrm flipH="1">
              <a:off x="3765902" y="1893642"/>
              <a:ext cx="0" cy="2181891"/>
            </a:xfrm>
            <a:custGeom>
              <a:avLst/>
              <a:gdLst>
                <a:gd name="connsiteX0" fmla="*/ 0 w 0"/>
                <a:gd name="connsiteY0" fmla="*/ 0 h 2357920"/>
                <a:gd name="connsiteX1" fmla="*/ 0 w 0"/>
                <a:gd name="connsiteY1" fmla="*/ 2357920 h 2357920"/>
              </a:gdLst>
              <a:ahLst/>
              <a:cxnLst>
                <a:cxn ang="0">
                  <a:pos x="connsiteX0" y="connsiteY0"/>
                </a:cxn>
                <a:cxn ang="0">
                  <a:pos x="connsiteX1" y="connsiteY1"/>
                </a:cxn>
              </a:cxnLst>
              <a:rect l="l" t="t" r="r" b="b"/>
              <a:pathLst>
                <a:path h="2357920">
                  <a:moveTo>
                    <a:pt x="0" y="0"/>
                  </a:moveTo>
                  <a:lnTo>
                    <a:pt x="0" y="2357920"/>
                  </a:lnTo>
                </a:path>
              </a:pathLst>
            </a:custGeom>
            <a:ln w="19050">
              <a:solidFill>
                <a:srgbClr val="231F20"/>
              </a:solidFill>
            </a:ln>
          </p:spPr>
          <p:txBody>
            <a:bodyPr wrap="square" lIns="0" tIns="0" rIns="0" bIns="0" rtlCol="0"/>
            <a:lstStyle/>
            <a:p>
              <a:endParaRPr sz="1000"/>
            </a:p>
          </p:txBody>
        </p:sp>
      </p:grpSp>
      <p:sp>
        <p:nvSpPr>
          <p:cNvPr id="514" name="Freeform: Shape 513">
            <a:extLst>
              <a:ext uri="{FF2B5EF4-FFF2-40B4-BE49-F238E27FC236}">
                <a16:creationId xmlns:a16="http://schemas.microsoft.com/office/drawing/2014/main" id="{4FBEE6E4-4E8C-4B54-9F6D-7FE7D001E6FC}"/>
              </a:ext>
            </a:extLst>
          </p:cNvPr>
          <p:cNvSpPr/>
          <p:nvPr/>
        </p:nvSpPr>
        <p:spPr>
          <a:xfrm>
            <a:off x="877803" y="1905957"/>
            <a:ext cx="3216728" cy="1165860"/>
          </a:xfrm>
          <a:custGeom>
            <a:avLst/>
            <a:gdLst>
              <a:gd name="connsiteX0" fmla="*/ 3216728 w 3216728"/>
              <a:gd name="connsiteY0" fmla="*/ 878477 h 1165860"/>
              <a:gd name="connsiteX1" fmla="*/ 3069771 w 3216728"/>
              <a:gd name="connsiteY1" fmla="*/ 920932 h 1165860"/>
              <a:gd name="connsiteX2" fmla="*/ 3007723 w 3216728"/>
              <a:gd name="connsiteY2" fmla="*/ 839289 h 1165860"/>
              <a:gd name="connsiteX3" fmla="*/ 2926080 w 3216728"/>
              <a:gd name="connsiteY3" fmla="*/ 917666 h 1165860"/>
              <a:gd name="connsiteX4" fmla="*/ 2841171 w 3216728"/>
              <a:gd name="connsiteY4" fmla="*/ 852352 h 1165860"/>
              <a:gd name="connsiteX5" fmla="*/ 2759528 w 3216728"/>
              <a:gd name="connsiteY5" fmla="*/ 992777 h 1165860"/>
              <a:gd name="connsiteX6" fmla="*/ 2707277 w 3216728"/>
              <a:gd name="connsiteY6" fmla="*/ 930729 h 1165860"/>
              <a:gd name="connsiteX7" fmla="*/ 2622368 w 3216728"/>
              <a:gd name="connsiteY7" fmla="*/ 698863 h 1165860"/>
              <a:gd name="connsiteX8" fmla="*/ 2547257 w 3216728"/>
              <a:gd name="connsiteY8" fmla="*/ 793569 h 1165860"/>
              <a:gd name="connsiteX9" fmla="*/ 2485208 w 3216728"/>
              <a:gd name="connsiteY9" fmla="*/ 708660 h 1165860"/>
              <a:gd name="connsiteX10" fmla="*/ 2383971 w 3216728"/>
              <a:gd name="connsiteY10" fmla="*/ 986246 h 1165860"/>
              <a:gd name="connsiteX11" fmla="*/ 2315391 w 3216728"/>
              <a:gd name="connsiteY11" fmla="*/ 1012372 h 1165860"/>
              <a:gd name="connsiteX12" fmla="*/ 2230483 w 3216728"/>
              <a:gd name="connsiteY12" fmla="*/ 1165860 h 1165860"/>
              <a:gd name="connsiteX13" fmla="*/ 2161903 w 3216728"/>
              <a:gd name="connsiteY13" fmla="*/ 633549 h 1165860"/>
              <a:gd name="connsiteX14" fmla="*/ 2086791 w 3216728"/>
              <a:gd name="connsiteY14" fmla="*/ 1025434 h 1165860"/>
              <a:gd name="connsiteX15" fmla="*/ 2008414 w 3216728"/>
              <a:gd name="connsiteY15" fmla="*/ 871946 h 1165860"/>
              <a:gd name="connsiteX16" fmla="*/ 1854926 w 3216728"/>
              <a:gd name="connsiteY16" fmla="*/ 323306 h 1165860"/>
              <a:gd name="connsiteX17" fmla="*/ 1779814 w 3216728"/>
              <a:gd name="connsiteY17" fmla="*/ 0 h 1165860"/>
              <a:gd name="connsiteX18" fmla="*/ 1714500 w 3216728"/>
              <a:gd name="connsiteY18" fmla="*/ 297180 h 1165860"/>
              <a:gd name="connsiteX19" fmla="*/ 1636123 w 3216728"/>
              <a:gd name="connsiteY19" fmla="*/ 365760 h 1165860"/>
              <a:gd name="connsiteX20" fmla="*/ 1528354 w 3216728"/>
              <a:gd name="connsiteY20" fmla="*/ 574766 h 1165860"/>
              <a:gd name="connsiteX21" fmla="*/ 1433648 w 3216728"/>
              <a:gd name="connsiteY21" fmla="*/ 698863 h 1165860"/>
              <a:gd name="connsiteX22" fmla="*/ 1361803 w 3216728"/>
              <a:gd name="connsiteY22" fmla="*/ 764177 h 1165860"/>
              <a:gd name="connsiteX23" fmla="*/ 1250768 w 3216728"/>
              <a:gd name="connsiteY23" fmla="*/ 914400 h 1165860"/>
              <a:gd name="connsiteX24" fmla="*/ 1165860 w 3216728"/>
              <a:gd name="connsiteY24" fmla="*/ 721723 h 1165860"/>
              <a:gd name="connsiteX25" fmla="*/ 1097280 w 3216728"/>
              <a:gd name="connsiteY25" fmla="*/ 636814 h 1165860"/>
              <a:gd name="connsiteX26" fmla="*/ 1031966 w 3216728"/>
              <a:gd name="connsiteY26" fmla="*/ 731520 h 1165860"/>
              <a:gd name="connsiteX27" fmla="*/ 1018903 w 3216728"/>
              <a:gd name="connsiteY27" fmla="*/ 787037 h 1165860"/>
              <a:gd name="connsiteX28" fmla="*/ 914400 w 3216728"/>
              <a:gd name="connsiteY28" fmla="*/ 839289 h 1165860"/>
              <a:gd name="connsiteX29" fmla="*/ 875211 w 3216728"/>
              <a:gd name="connsiteY29" fmla="*/ 966652 h 1165860"/>
              <a:gd name="connsiteX30" fmla="*/ 783771 w 3216728"/>
              <a:gd name="connsiteY30" fmla="*/ 1054826 h 1165860"/>
              <a:gd name="connsiteX31" fmla="*/ 708660 w 3216728"/>
              <a:gd name="connsiteY31" fmla="*/ 1031966 h 1165860"/>
              <a:gd name="connsiteX32" fmla="*/ 561703 w 3216728"/>
              <a:gd name="connsiteY32" fmla="*/ 1136469 h 1165860"/>
              <a:gd name="connsiteX33" fmla="*/ 496388 w 3216728"/>
              <a:gd name="connsiteY33" fmla="*/ 1136469 h 1165860"/>
              <a:gd name="connsiteX34" fmla="*/ 398417 w 3216728"/>
              <a:gd name="connsiteY34" fmla="*/ 1018903 h 1165860"/>
              <a:gd name="connsiteX35" fmla="*/ 297180 w 3216728"/>
              <a:gd name="connsiteY35" fmla="*/ 1025434 h 1165860"/>
              <a:gd name="connsiteX36" fmla="*/ 186146 w 3216728"/>
              <a:gd name="connsiteY36" fmla="*/ 1061357 h 1165860"/>
              <a:gd name="connsiteX37" fmla="*/ 101237 w 3216728"/>
              <a:gd name="connsiteY37" fmla="*/ 1041763 h 1165860"/>
              <a:gd name="connsiteX38" fmla="*/ 0 w 3216728"/>
              <a:gd name="connsiteY38" fmla="*/ 1159329 h 1165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216728" h="1165860">
                <a:moveTo>
                  <a:pt x="3216728" y="878477"/>
                </a:moveTo>
                <a:lnTo>
                  <a:pt x="3069771" y="920932"/>
                </a:lnTo>
                <a:lnTo>
                  <a:pt x="3007723" y="839289"/>
                </a:lnTo>
                <a:lnTo>
                  <a:pt x="2926080" y="917666"/>
                </a:lnTo>
                <a:lnTo>
                  <a:pt x="2841171" y="852352"/>
                </a:lnTo>
                <a:lnTo>
                  <a:pt x="2759528" y="992777"/>
                </a:lnTo>
                <a:lnTo>
                  <a:pt x="2707277" y="930729"/>
                </a:lnTo>
                <a:lnTo>
                  <a:pt x="2622368" y="698863"/>
                </a:lnTo>
                <a:lnTo>
                  <a:pt x="2547257" y="793569"/>
                </a:lnTo>
                <a:lnTo>
                  <a:pt x="2485208" y="708660"/>
                </a:lnTo>
                <a:lnTo>
                  <a:pt x="2383971" y="986246"/>
                </a:lnTo>
                <a:lnTo>
                  <a:pt x="2315391" y="1012372"/>
                </a:lnTo>
                <a:lnTo>
                  <a:pt x="2230483" y="1165860"/>
                </a:lnTo>
                <a:lnTo>
                  <a:pt x="2161903" y="633549"/>
                </a:lnTo>
                <a:lnTo>
                  <a:pt x="2086791" y="1025434"/>
                </a:lnTo>
                <a:lnTo>
                  <a:pt x="2008414" y="871946"/>
                </a:lnTo>
                <a:lnTo>
                  <a:pt x="1854926" y="323306"/>
                </a:lnTo>
                <a:lnTo>
                  <a:pt x="1779814" y="0"/>
                </a:lnTo>
                <a:lnTo>
                  <a:pt x="1714500" y="297180"/>
                </a:lnTo>
                <a:lnTo>
                  <a:pt x="1636123" y="365760"/>
                </a:lnTo>
                <a:lnTo>
                  <a:pt x="1528354" y="574766"/>
                </a:lnTo>
                <a:lnTo>
                  <a:pt x="1433648" y="698863"/>
                </a:lnTo>
                <a:lnTo>
                  <a:pt x="1361803" y="764177"/>
                </a:lnTo>
                <a:lnTo>
                  <a:pt x="1250768" y="914400"/>
                </a:lnTo>
                <a:lnTo>
                  <a:pt x="1165860" y="721723"/>
                </a:lnTo>
                <a:lnTo>
                  <a:pt x="1097280" y="636814"/>
                </a:lnTo>
                <a:lnTo>
                  <a:pt x="1031966" y="731520"/>
                </a:lnTo>
                <a:lnTo>
                  <a:pt x="1018903" y="787037"/>
                </a:lnTo>
                <a:lnTo>
                  <a:pt x="914400" y="839289"/>
                </a:lnTo>
                <a:lnTo>
                  <a:pt x="875211" y="966652"/>
                </a:lnTo>
                <a:lnTo>
                  <a:pt x="783771" y="1054826"/>
                </a:lnTo>
                <a:lnTo>
                  <a:pt x="708660" y="1031966"/>
                </a:lnTo>
                <a:lnTo>
                  <a:pt x="561703" y="1136469"/>
                </a:lnTo>
                <a:lnTo>
                  <a:pt x="496388" y="1136469"/>
                </a:lnTo>
                <a:lnTo>
                  <a:pt x="398417" y="1018903"/>
                </a:lnTo>
                <a:lnTo>
                  <a:pt x="297180" y="1025434"/>
                </a:lnTo>
                <a:lnTo>
                  <a:pt x="186146" y="1061357"/>
                </a:lnTo>
                <a:lnTo>
                  <a:pt x="101237" y="1041763"/>
                </a:lnTo>
                <a:lnTo>
                  <a:pt x="0" y="1159329"/>
                </a:lnTo>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515" name="Freeform: Shape 514">
            <a:extLst>
              <a:ext uri="{FF2B5EF4-FFF2-40B4-BE49-F238E27FC236}">
                <a16:creationId xmlns:a16="http://schemas.microsoft.com/office/drawing/2014/main" id="{061A5113-1C01-4030-B998-B12E64967D61}"/>
              </a:ext>
            </a:extLst>
          </p:cNvPr>
          <p:cNvSpPr/>
          <p:nvPr/>
        </p:nvSpPr>
        <p:spPr>
          <a:xfrm>
            <a:off x="887600" y="2500317"/>
            <a:ext cx="3219994" cy="741317"/>
          </a:xfrm>
          <a:custGeom>
            <a:avLst/>
            <a:gdLst>
              <a:gd name="connsiteX0" fmla="*/ 0 w 3219994"/>
              <a:gd name="connsiteY0" fmla="*/ 695597 h 741317"/>
              <a:gd name="connsiteX1" fmla="*/ 88174 w 3219994"/>
              <a:gd name="connsiteY1" fmla="*/ 607423 h 741317"/>
              <a:gd name="connsiteX2" fmla="*/ 169817 w 3219994"/>
              <a:gd name="connsiteY2" fmla="*/ 633549 h 741317"/>
              <a:gd name="connsiteX3" fmla="*/ 313509 w 3219994"/>
              <a:gd name="connsiteY3" fmla="*/ 594360 h 741317"/>
              <a:gd name="connsiteX4" fmla="*/ 404949 w 3219994"/>
              <a:gd name="connsiteY4" fmla="*/ 623752 h 741317"/>
              <a:gd name="connsiteX5" fmla="*/ 480060 w 3219994"/>
              <a:gd name="connsiteY5" fmla="*/ 695597 h 741317"/>
              <a:gd name="connsiteX6" fmla="*/ 538843 w 3219994"/>
              <a:gd name="connsiteY6" fmla="*/ 715192 h 741317"/>
              <a:gd name="connsiteX7" fmla="*/ 610689 w 3219994"/>
              <a:gd name="connsiteY7" fmla="*/ 630283 h 741317"/>
              <a:gd name="connsiteX8" fmla="*/ 702129 w 3219994"/>
              <a:gd name="connsiteY8" fmla="*/ 613954 h 741317"/>
              <a:gd name="connsiteX9" fmla="*/ 773974 w 3219994"/>
              <a:gd name="connsiteY9" fmla="*/ 669472 h 741317"/>
              <a:gd name="connsiteX10" fmla="*/ 992777 w 3219994"/>
              <a:gd name="connsiteY10" fmla="*/ 476794 h 741317"/>
              <a:gd name="connsiteX11" fmla="*/ 1080951 w 3219994"/>
              <a:gd name="connsiteY11" fmla="*/ 375557 h 741317"/>
              <a:gd name="connsiteX12" fmla="*/ 1159329 w 3219994"/>
              <a:gd name="connsiteY12" fmla="*/ 424543 h 741317"/>
              <a:gd name="connsiteX13" fmla="*/ 1231174 w 3219994"/>
              <a:gd name="connsiteY13" fmla="*/ 561703 h 741317"/>
              <a:gd name="connsiteX14" fmla="*/ 1316083 w 3219994"/>
              <a:gd name="connsiteY14" fmla="*/ 522514 h 741317"/>
              <a:gd name="connsiteX15" fmla="*/ 1365069 w 3219994"/>
              <a:gd name="connsiteY15" fmla="*/ 404949 h 741317"/>
              <a:gd name="connsiteX16" fmla="*/ 1443446 w 3219994"/>
              <a:gd name="connsiteY16" fmla="*/ 297180 h 741317"/>
              <a:gd name="connsiteX17" fmla="*/ 1538151 w 3219994"/>
              <a:gd name="connsiteY17" fmla="*/ 235132 h 741317"/>
              <a:gd name="connsiteX18" fmla="*/ 1609997 w 3219994"/>
              <a:gd name="connsiteY18" fmla="*/ 104503 h 741317"/>
              <a:gd name="connsiteX19" fmla="*/ 1698171 w 3219994"/>
              <a:gd name="connsiteY19" fmla="*/ 127363 h 741317"/>
              <a:gd name="connsiteX20" fmla="*/ 1760220 w 3219994"/>
              <a:gd name="connsiteY20" fmla="*/ 0 h 741317"/>
              <a:gd name="connsiteX21" fmla="*/ 1841863 w 3219994"/>
              <a:gd name="connsiteY21" fmla="*/ 212272 h 741317"/>
              <a:gd name="connsiteX22" fmla="*/ 1913709 w 3219994"/>
              <a:gd name="connsiteY22" fmla="*/ 290649 h 741317"/>
              <a:gd name="connsiteX23" fmla="*/ 1995351 w 3219994"/>
              <a:gd name="connsiteY23" fmla="*/ 548640 h 741317"/>
              <a:gd name="connsiteX24" fmla="*/ 2073729 w 3219994"/>
              <a:gd name="connsiteY24" fmla="*/ 646612 h 741317"/>
              <a:gd name="connsiteX25" fmla="*/ 2148840 w 3219994"/>
              <a:gd name="connsiteY25" fmla="*/ 470263 h 741317"/>
              <a:gd name="connsiteX26" fmla="*/ 2223951 w 3219994"/>
              <a:gd name="connsiteY26" fmla="*/ 741317 h 741317"/>
              <a:gd name="connsiteX27" fmla="*/ 2308860 w 3219994"/>
              <a:gd name="connsiteY27" fmla="*/ 630283 h 741317"/>
              <a:gd name="connsiteX28" fmla="*/ 2377440 w 3219994"/>
              <a:gd name="connsiteY28" fmla="*/ 617220 h 741317"/>
              <a:gd name="connsiteX29" fmla="*/ 2455817 w 3219994"/>
              <a:gd name="connsiteY29" fmla="*/ 480060 h 741317"/>
              <a:gd name="connsiteX30" fmla="*/ 2537460 w 3219994"/>
              <a:gd name="connsiteY30" fmla="*/ 571500 h 741317"/>
              <a:gd name="connsiteX31" fmla="*/ 2602774 w 3219994"/>
              <a:gd name="connsiteY31" fmla="*/ 493123 h 741317"/>
              <a:gd name="connsiteX32" fmla="*/ 2690949 w 3219994"/>
              <a:gd name="connsiteY32" fmla="*/ 643346 h 741317"/>
              <a:gd name="connsiteX33" fmla="*/ 2759529 w 3219994"/>
              <a:gd name="connsiteY33" fmla="*/ 669472 h 741317"/>
              <a:gd name="connsiteX34" fmla="*/ 2831374 w 3219994"/>
              <a:gd name="connsiteY34" fmla="*/ 555172 h 741317"/>
              <a:gd name="connsiteX35" fmla="*/ 2913017 w 3219994"/>
              <a:gd name="connsiteY35" fmla="*/ 587829 h 741317"/>
              <a:gd name="connsiteX36" fmla="*/ 2994660 w 3219994"/>
              <a:gd name="connsiteY36" fmla="*/ 538843 h 741317"/>
              <a:gd name="connsiteX37" fmla="*/ 3069771 w 3219994"/>
              <a:gd name="connsiteY37" fmla="*/ 613954 h 741317"/>
              <a:gd name="connsiteX38" fmla="*/ 3141617 w 3219994"/>
              <a:gd name="connsiteY38" fmla="*/ 555172 h 741317"/>
              <a:gd name="connsiteX39" fmla="*/ 3219994 w 3219994"/>
              <a:gd name="connsiteY39" fmla="*/ 545374 h 74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19994" h="741317">
                <a:moveTo>
                  <a:pt x="0" y="695597"/>
                </a:moveTo>
                <a:lnTo>
                  <a:pt x="88174" y="607423"/>
                </a:lnTo>
                <a:lnTo>
                  <a:pt x="169817" y="633549"/>
                </a:lnTo>
                <a:lnTo>
                  <a:pt x="313509" y="594360"/>
                </a:lnTo>
                <a:lnTo>
                  <a:pt x="404949" y="623752"/>
                </a:lnTo>
                <a:lnTo>
                  <a:pt x="480060" y="695597"/>
                </a:lnTo>
                <a:lnTo>
                  <a:pt x="538843" y="715192"/>
                </a:lnTo>
                <a:lnTo>
                  <a:pt x="610689" y="630283"/>
                </a:lnTo>
                <a:lnTo>
                  <a:pt x="702129" y="613954"/>
                </a:lnTo>
                <a:lnTo>
                  <a:pt x="773974" y="669472"/>
                </a:lnTo>
                <a:lnTo>
                  <a:pt x="992777" y="476794"/>
                </a:lnTo>
                <a:lnTo>
                  <a:pt x="1080951" y="375557"/>
                </a:lnTo>
                <a:lnTo>
                  <a:pt x="1159329" y="424543"/>
                </a:lnTo>
                <a:lnTo>
                  <a:pt x="1231174" y="561703"/>
                </a:lnTo>
                <a:lnTo>
                  <a:pt x="1316083" y="522514"/>
                </a:lnTo>
                <a:lnTo>
                  <a:pt x="1365069" y="404949"/>
                </a:lnTo>
                <a:lnTo>
                  <a:pt x="1443446" y="297180"/>
                </a:lnTo>
                <a:lnTo>
                  <a:pt x="1538151" y="235132"/>
                </a:lnTo>
                <a:lnTo>
                  <a:pt x="1609997" y="104503"/>
                </a:lnTo>
                <a:lnTo>
                  <a:pt x="1698171" y="127363"/>
                </a:lnTo>
                <a:lnTo>
                  <a:pt x="1760220" y="0"/>
                </a:lnTo>
                <a:lnTo>
                  <a:pt x="1841863" y="212272"/>
                </a:lnTo>
                <a:lnTo>
                  <a:pt x="1913709" y="290649"/>
                </a:lnTo>
                <a:lnTo>
                  <a:pt x="1995351" y="548640"/>
                </a:lnTo>
                <a:lnTo>
                  <a:pt x="2073729" y="646612"/>
                </a:lnTo>
                <a:lnTo>
                  <a:pt x="2148840" y="470263"/>
                </a:lnTo>
                <a:lnTo>
                  <a:pt x="2223951" y="741317"/>
                </a:lnTo>
                <a:lnTo>
                  <a:pt x="2308860" y="630283"/>
                </a:lnTo>
                <a:lnTo>
                  <a:pt x="2377440" y="617220"/>
                </a:lnTo>
                <a:lnTo>
                  <a:pt x="2455817" y="480060"/>
                </a:lnTo>
                <a:lnTo>
                  <a:pt x="2537460" y="571500"/>
                </a:lnTo>
                <a:lnTo>
                  <a:pt x="2602774" y="493123"/>
                </a:lnTo>
                <a:lnTo>
                  <a:pt x="2690949" y="643346"/>
                </a:lnTo>
                <a:lnTo>
                  <a:pt x="2759529" y="669472"/>
                </a:lnTo>
                <a:lnTo>
                  <a:pt x="2831374" y="555172"/>
                </a:lnTo>
                <a:lnTo>
                  <a:pt x="2913017" y="587829"/>
                </a:lnTo>
                <a:lnTo>
                  <a:pt x="2994660" y="538843"/>
                </a:lnTo>
                <a:lnTo>
                  <a:pt x="3069771" y="613954"/>
                </a:lnTo>
                <a:lnTo>
                  <a:pt x="3141617" y="555172"/>
                </a:lnTo>
                <a:lnTo>
                  <a:pt x="3219994" y="545374"/>
                </a:lnTo>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516" name="Freeform: Shape 515">
            <a:extLst>
              <a:ext uri="{FF2B5EF4-FFF2-40B4-BE49-F238E27FC236}">
                <a16:creationId xmlns:a16="http://schemas.microsoft.com/office/drawing/2014/main" id="{CE3529EB-5D64-4BED-B815-630E37FE15CD}"/>
              </a:ext>
            </a:extLst>
          </p:cNvPr>
          <p:cNvSpPr/>
          <p:nvPr/>
        </p:nvSpPr>
        <p:spPr>
          <a:xfrm>
            <a:off x="884334" y="2902000"/>
            <a:ext cx="3216729" cy="551906"/>
          </a:xfrm>
          <a:custGeom>
            <a:avLst/>
            <a:gdLst>
              <a:gd name="connsiteX0" fmla="*/ 0 w 3216729"/>
              <a:gd name="connsiteY0" fmla="*/ 434340 h 551906"/>
              <a:gd name="connsiteX1" fmla="*/ 75112 w 3216729"/>
              <a:gd name="connsiteY1" fmla="*/ 336369 h 551906"/>
              <a:gd name="connsiteX2" fmla="*/ 130629 w 3216729"/>
              <a:gd name="connsiteY2" fmla="*/ 352697 h 551906"/>
              <a:gd name="connsiteX3" fmla="*/ 163286 w 3216729"/>
              <a:gd name="connsiteY3" fmla="*/ 408214 h 551906"/>
              <a:gd name="connsiteX4" fmla="*/ 313509 w 3216729"/>
              <a:gd name="connsiteY4" fmla="*/ 372291 h 551906"/>
              <a:gd name="connsiteX5" fmla="*/ 398417 w 3216729"/>
              <a:gd name="connsiteY5" fmla="*/ 411480 h 551906"/>
              <a:gd name="connsiteX6" fmla="*/ 538843 w 3216729"/>
              <a:gd name="connsiteY6" fmla="*/ 480060 h 551906"/>
              <a:gd name="connsiteX7" fmla="*/ 617220 w 3216729"/>
              <a:gd name="connsiteY7" fmla="*/ 388620 h 551906"/>
              <a:gd name="connsiteX8" fmla="*/ 692332 w 3216729"/>
              <a:gd name="connsiteY8" fmla="*/ 375557 h 551906"/>
              <a:gd name="connsiteX9" fmla="*/ 773975 w 3216729"/>
              <a:gd name="connsiteY9" fmla="*/ 473529 h 551906"/>
              <a:gd name="connsiteX10" fmla="*/ 855617 w 3216729"/>
              <a:gd name="connsiteY10" fmla="*/ 414746 h 551906"/>
              <a:gd name="connsiteX11" fmla="*/ 927463 w 3216729"/>
              <a:gd name="connsiteY11" fmla="*/ 450669 h 551906"/>
              <a:gd name="connsiteX12" fmla="*/ 989512 w 3216729"/>
              <a:gd name="connsiteY12" fmla="*/ 365760 h 551906"/>
              <a:gd name="connsiteX13" fmla="*/ 1090749 w 3216729"/>
              <a:gd name="connsiteY13" fmla="*/ 303711 h 551906"/>
              <a:gd name="connsiteX14" fmla="*/ 1172392 w 3216729"/>
              <a:gd name="connsiteY14" fmla="*/ 300446 h 551906"/>
              <a:gd name="connsiteX15" fmla="*/ 1231175 w 3216729"/>
              <a:gd name="connsiteY15" fmla="*/ 414746 h 551906"/>
              <a:gd name="connsiteX16" fmla="*/ 1319349 w 3216729"/>
              <a:gd name="connsiteY16" fmla="*/ 385354 h 551906"/>
              <a:gd name="connsiteX17" fmla="*/ 1400992 w 3216729"/>
              <a:gd name="connsiteY17" fmla="*/ 212271 h 551906"/>
              <a:gd name="connsiteX18" fmla="*/ 1456509 w 3216729"/>
              <a:gd name="connsiteY18" fmla="*/ 124097 h 551906"/>
              <a:gd name="connsiteX19" fmla="*/ 1570809 w 3216729"/>
              <a:gd name="connsiteY19" fmla="*/ 88174 h 551906"/>
              <a:gd name="connsiteX20" fmla="*/ 1613263 w 3216729"/>
              <a:gd name="connsiteY20" fmla="*/ 0 h 551906"/>
              <a:gd name="connsiteX21" fmla="*/ 1668780 w 3216729"/>
              <a:gd name="connsiteY21" fmla="*/ 81643 h 551906"/>
              <a:gd name="connsiteX22" fmla="*/ 1704703 w 3216729"/>
              <a:gd name="connsiteY22" fmla="*/ 143691 h 551906"/>
              <a:gd name="connsiteX23" fmla="*/ 1779815 w 3216729"/>
              <a:gd name="connsiteY23" fmla="*/ 189411 h 551906"/>
              <a:gd name="connsiteX24" fmla="*/ 1851660 w 3216729"/>
              <a:gd name="connsiteY24" fmla="*/ 280851 h 551906"/>
              <a:gd name="connsiteX25" fmla="*/ 1916975 w 3216729"/>
              <a:gd name="connsiteY25" fmla="*/ 257991 h 551906"/>
              <a:gd name="connsiteX26" fmla="*/ 1969226 w 3216729"/>
              <a:gd name="connsiteY26" fmla="*/ 349431 h 551906"/>
              <a:gd name="connsiteX27" fmla="*/ 2014946 w 3216729"/>
              <a:gd name="connsiteY27" fmla="*/ 424543 h 551906"/>
              <a:gd name="connsiteX28" fmla="*/ 2057400 w 3216729"/>
              <a:gd name="connsiteY28" fmla="*/ 476794 h 551906"/>
              <a:gd name="connsiteX29" fmla="*/ 2116183 w 3216729"/>
              <a:gd name="connsiteY29" fmla="*/ 476794 h 551906"/>
              <a:gd name="connsiteX30" fmla="*/ 2233749 w 3216729"/>
              <a:gd name="connsiteY30" fmla="*/ 522514 h 551906"/>
              <a:gd name="connsiteX31" fmla="*/ 2308860 w 3216729"/>
              <a:gd name="connsiteY31" fmla="*/ 434340 h 551906"/>
              <a:gd name="connsiteX32" fmla="*/ 2400300 w 3216729"/>
              <a:gd name="connsiteY32" fmla="*/ 444137 h 551906"/>
              <a:gd name="connsiteX33" fmla="*/ 2449286 w 3216729"/>
              <a:gd name="connsiteY33" fmla="*/ 414746 h 551906"/>
              <a:gd name="connsiteX34" fmla="*/ 2534195 w 3216729"/>
              <a:gd name="connsiteY34" fmla="*/ 538843 h 551906"/>
              <a:gd name="connsiteX35" fmla="*/ 2619103 w 3216729"/>
              <a:gd name="connsiteY35" fmla="*/ 470263 h 551906"/>
              <a:gd name="connsiteX36" fmla="*/ 2684417 w 3216729"/>
              <a:gd name="connsiteY36" fmla="*/ 551906 h 551906"/>
              <a:gd name="connsiteX37" fmla="*/ 2766060 w 3216729"/>
              <a:gd name="connsiteY37" fmla="*/ 529046 h 551906"/>
              <a:gd name="connsiteX38" fmla="*/ 2844437 w 3216729"/>
              <a:gd name="connsiteY38" fmla="*/ 453934 h 551906"/>
              <a:gd name="connsiteX39" fmla="*/ 2932612 w 3216729"/>
              <a:gd name="connsiteY39" fmla="*/ 440871 h 551906"/>
              <a:gd name="connsiteX40" fmla="*/ 2984863 w 3216729"/>
              <a:gd name="connsiteY40" fmla="*/ 411480 h 551906"/>
              <a:gd name="connsiteX41" fmla="*/ 3063240 w 3216729"/>
              <a:gd name="connsiteY41" fmla="*/ 483326 h 551906"/>
              <a:gd name="connsiteX42" fmla="*/ 3131820 w 3216729"/>
              <a:gd name="connsiteY42" fmla="*/ 395151 h 551906"/>
              <a:gd name="connsiteX43" fmla="*/ 3216729 w 3216729"/>
              <a:gd name="connsiteY43" fmla="*/ 418011 h 551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216729" h="551906">
                <a:moveTo>
                  <a:pt x="0" y="434340"/>
                </a:moveTo>
                <a:lnTo>
                  <a:pt x="75112" y="336369"/>
                </a:lnTo>
                <a:lnTo>
                  <a:pt x="130629" y="352697"/>
                </a:lnTo>
                <a:lnTo>
                  <a:pt x="163286" y="408214"/>
                </a:lnTo>
                <a:lnTo>
                  <a:pt x="313509" y="372291"/>
                </a:lnTo>
                <a:lnTo>
                  <a:pt x="398417" y="411480"/>
                </a:lnTo>
                <a:lnTo>
                  <a:pt x="538843" y="480060"/>
                </a:lnTo>
                <a:lnTo>
                  <a:pt x="617220" y="388620"/>
                </a:lnTo>
                <a:lnTo>
                  <a:pt x="692332" y="375557"/>
                </a:lnTo>
                <a:lnTo>
                  <a:pt x="773975" y="473529"/>
                </a:lnTo>
                <a:lnTo>
                  <a:pt x="855617" y="414746"/>
                </a:lnTo>
                <a:lnTo>
                  <a:pt x="927463" y="450669"/>
                </a:lnTo>
                <a:lnTo>
                  <a:pt x="989512" y="365760"/>
                </a:lnTo>
                <a:lnTo>
                  <a:pt x="1090749" y="303711"/>
                </a:lnTo>
                <a:lnTo>
                  <a:pt x="1172392" y="300446"/>
                </a:lnTo>
                <a:lnTo>
                  <a:pt x="1231175" y="414746"/>
                </a:lnTo>
                <a:lnTo>
                  <a:pt x="1319349" y="385354"/>
                </a:lnTo>
                <a:lnTo>
                  <a:pt x="1400992" y="212271"/>
                </a:lnTo>
                <a:lnTo>
                  <a:pt x="1456509" y="124097"/>
                </a:lnTo>
                <a:lnTo>
                  <a:pt x="1570809" y="88174"/>
                </a:lnTo>
                <a:lnTo>
                  <a:pt x="1613263" y="0"/>
                </a:lnTo>
                <a:lnTo>
                  <a:pt x="1668780" y="81643"/>
                </a:lnTo>
                <a:lnTo>
                  <a:pt x="1704703" y="143691"/>
                </a:lnTo>
                <a:lnTo>
                  <a:pt x="1779815" y="189411"/>
                </a:lnTo>
                <a:lnTo>
                  <a:pt x="1851660" y="280851"/>
                </a:lnTo>
                <a:lnTo>
                  <a:pt x="1916975" y="257991"/>
                </a:lnTo>
                <a:lnTo>
                  <a:pt x="1969226" y="349431"/>
                </a:lnTo>
                <a:lnTo>
                  <a:pt x="2014946" y="424543"/>
                </a:lnTo>
                <a:lnTo>
                  <a:pt x="2057400" y="476794"/>
                </a:lnTo>
                <a:lnTo>
                  <a:pt x="2116183" y="476794"/>
                </a:lnTo>
                <a:lnTo>
                  <a:pt x="2233749" y="522514"/>
                </a:lnTo>
                <a:lnTo>
                  <a:pt x="2308860" y="434340"/>
                </a:lnTo>
                <a:lnTo>
                  <a:pt x="2400300" y="444137"/>
                </a:lnTo>
                <a:lnTo>
                  <a:pt x="2449286" y="414746"/>
                </a:lnTo>
                <a:lnTo>
                  <a:pt x="2534195" y="538843"/>
                </a:lnTo>
                <a:lnTo>
                  <a:pt x="2619103" y="470263"/>
                </a:lnTo>
                <a:lnTo>
                  <a:pt x="2684417" y="551906"/>
                </a:lnTo>
                <a:lnTo>
                  <a:pt x="2766060" y="529046"/>
                </a:lnTo>
                <a:lnTo>
                  <a:pt x="2844437" y="453934"/>
                </a:lnTo>
                <a:lnTo>
                  <a:pt x="2932612" y="440871"/>
                </a:lnTo>
                <a:lnTo>
                  <a:pt x="2984863" y="411480"/>
                </a:lnTo>
                <a:lnTo>
                  <a:pt x="3063240" y="483326"/>
                </a:lnTo>
                <a:lnTo>
                  <a:pt x="3131820" y="395151"/>
                </a:lnTo>
                <a:lnTo>
                  <a:pt x="3216729" y="418011"/>
                </a:lnTo>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grpSp>
        <p:nvGrpSpPr>
          <p:cNvPr id="517" name="Group 516">
            <a:extLst>
              <a:ext uri="{FF2B5EF4-FFF2-40B4-BE49-F238E27FC236}">
                <a16:creationId xmlns:a16="http://schemas.microsoft.com/office/drawing/2014/main" id="{4F37D83C-49FD-4FC7-AA6C-D9B841E67061}"/>
              </a:ext>
            </a:extLst>
          </p:cNvPr>
          <p:cNvGrpSpPr/>
          <p:nvPr/>
        </p:nvGrpSpPr>
        <p:grpSpPr>
          <a:xfrm>
            <a:off x="934465" y="1670644"/>
            <a:ext cx="2290859" cy="834909"/>
            <a:chOff x="3181670" y="1807654"/>
            <a:chExt cx="2290859" cy="834909"/>
          </a:xfrm>
        </p:grpSpPr>
        <p:sp>
          <p:nvSpPr>
            <p:cNvPr id="518" name="object 4">
              <a:extLst>
                <a:ext uri="{FF2B5EF4-FFF2-40B4-BE49-F238E27FC236}">
                  <a16:creationId xmlns:a16="http://schemas.microsoft.com/office/drawing/2014/main" id="{6DF2EE75-F080-45EF-9A82-B2D3945165BC}"/>
                </a:ext>
              </a:extLst>
            </p:cNvPr>
            <p:cNvSpPr txBox="1"/>
            <p:nvPr/>
          </p:nvSpPr>
          <p:spPr>
            <a:xfrm>
              <a:off x="3208838" y="1807654"/>
              <a:ext cx="2263691" cy="834909"/>
            </a:xfrm>
            <a:prstGeom prst="rect">
              <a:avLst/>
            </a:prstGeom>
          </p:spPr>
          <p:txBody>
            <a:bodyPr vert="horz" wrap="square" lIns="0" tIns="6985" rIns="0" bIns="0" rtlCol="0">
              <a:spAutoFit/>
            </a:bodyPr>
            <a:lstStyle/>
            <a:p>
              <a:pPr marL="177800" marR="5080">
                <a:lnSpc>
                  <a:spcPct val="104400"/>
                </a:lnSpc>
                <a:spcBef>
                  <a:spcPts val="55"/>
                </a:spcBef>
              </a:pPr>
              <a:r>
                <a:rPr lang="en-GB" sz="1000">
                  <a:cs typeface="HelveticaNeueLT Std"/>
                </a:rPr>
                <a:t>Mean relative </a:t>
              </a:r>
              <a:r>
                <a:rPr lang="en-GB" sz="1000" err="1">
                  <a:cs typeface="HelveticaNeueLT Std"/>
                </a:rPr>
                <a:t>FeNO</a:t>
              </a:r>
              <a:r>
                <a:rPr lang="en-GB" sz="1000">
                  <a:cs typeface="HelveticaNeueLT Std"/>
                </a:rPr>
                <a:t> (%) </a:t>
              </a:r>
            </a:p>
            <a:p>
              <a:pPr marL="177800" marR="5080">
                <a:lnSpc>
                  <a:spcPct val="104400"/>
                </a:lnSpc>
                <a:spcBef>
                  <a:spcPts val="55"/>
                </a:spcBef>
              </a:pPr>
              <a:r>
                <a:rPr lang="en-GB" sz="1000">
                  <a:cs typeface="HelveticaNeueLT Std"/>
                </a:rPr>
                <a:t>95% CI</a:t>
              </a:r>
            </a:p>
            <a:p>
              <a:pPr marL="177800" marR="5080">
                <a:lnSpc>
                  <a:spcPct val="104400"/>
                </a:lnSpc>
                <a:spcBef>
                  <a:spcPts val="55"/>
                </a:spcBef>
              </a:pPr>
              <a:r>
                <a:rPr lang="en-GB" sz="1000">
                  <a:cs typeface="HelveticaNeueLT Std"/>
                </a:rPr>
                <a:t>100% reference line</a:t>
              </a:r>
            </a:p>
            <a:p>
              <a:pPr marL="179388" marR="5080">
                <a:lnSpc>
                  <a:spcPct val="104400"/>
                </a:lnSpc>
                <a:spcBef>
                  <a:spcPts val="55"/>
                </a:spcBef>
              </a:pPr>
              <a:r>
                <a:rPr lang="en-GB" sz="1000">
                  <a:cs typeface="HelveticaNeueLT Std"/>
                </a:rPr>
                <a:t>Daily mean </a:t>
              </a:r>
              <a:br>
                <a:rPr lang="en-GB" sz="1000">
                  <a:cs typeface="HelveticaNeueLT Std"/>
                </a:rPr>
              </a:br>
              <a:r>
                <a:rPr lang="en-GB" sz="1000">
                  <a:cs typeface="HelveticaNeueLT Std"/>
                </a:rPr>
                <a:t>symptoms score</a:t>
              </a:r>
            </a:p>
          </p:txBody>
        </p:sp>
        <p:sp>
          <p:nvSpPr>
            <p:cNvPr id="519" name="Rectangle 518">
              <a:extLst>
                <a:ext uri="{FF2B5EF4-FFF2-40B4-BE49-F238E27FC236}">
                  <a16:creationId xmlns:a16="http://schemas.microsoft.com/office/drawing/2014/main" id="{AF4E828D-5EEE-4BB0-BDE1-9FEBF4DDC6A8}"/>
                </a:ext>
              </a:extLst>
            </p:cNvPr>
            <p:cNvSpPr/>
            <p:nvPr/>
          </p:nvSpPr>
          <p:spPr>
            <a:xfrm>
              <a:off x="3181670" y="1888794"/>
              <a:ext cx="80069" cy="0"/>
            </a:xfrm>
            <a:prstGeom prst="rect">
              <a:avLst/>
            </a:prstGeom>
            <a:solidFill>
              <a:srgbClr val="D0006F"/>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520" name="Rectangle 519">
              <a:extLst>
                <a:ext uri="{FF2B5EF4-FFF2-40B4-BE49-F238E27FC236}">
                  <a16:creationId xmlns:a16="http://schemas.microsoft.com/office/drawing/2014/main" id="{EC6E35D5-2CAA-4CA9-B35E-7BE5213616C3}"/>
                </a:ext>
              </a:extLst>
            </p:cNvPr>
            <p:cNvSpPr/>
            <p:nvPr/>
          </p:nvSpPr>
          <p:spPr>
            <a:xfrm>
              <a:off x="3181670" y="2069627"/>
              <a:ext cx="80069" cy="0"/>
            </a:xfrm>
            <a:prstGeom prst="rect">
              <a:avLst/>
            </a:prstGeom>
            <a:solidFill>
              <a:schemeClr val="accent2"/>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521" name="Rectangle 520">
              <a:extLst>
                <a:ext uri="{FF2B5EF4-FFF2-40B4-BE49-F238E27FC236}">
                  <a16:creationId xmlns:a16="http://schemas.microsoft.com/office/drawing/2014/main" id="{AB8B43E6-5D74-4A6E-81FC-E691438C59D8}"/>
                </a:ext>
              </a:extLst>
            </p:cNvPr>
            <p:cNvSpPr/>
            <p:nvPr/>
          </p:nvSpPr>
          <p:spPr>
            <a:xfrm>
              <a:off x="3181670" y="2244580"/>
              <a:ext cx="80069" cy="0"/>
            </a:xfrm>
            <a:prstGeom prst="rect">
              <a:avLst/>
            </a:prstGeom>
            <a:solidFill>
              <a:srgbClr val="5DCCDA"/>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sp>
          <p:nvSpPr>
            <p:cNvPr id="522" name="Rectangle 521">
              <a:extLst>
                <a:ext uri="{FF2B5EF4-FFF2-40B4-BE49-F238E27FC236}">
                  <a16:creationId xmlns:a16="http://schemas.microsoft.com/office/drawing/2014/main" id="{7039B64F-13F3-4826-8E03-ECD50CDD3A64}"/>
                </a:ext>
              </a:extLst>
            </p:cNvPr>
            <p:cNvSpPr/>
            <p:nvPr/>
          </p:nvSpPr>
          <p:spPr>
            <a:xfrm>
              <a:off x="3188513" y="2383632"/>
              <a:ext cx="50144" cy="45719"/>
            </a:xfrm>
            <a:prstGeom prst="rect">
              <a:avLst/>
            </a:prstGeom>
            <a:solidFill>
              <a:srgbClr val="C4D600"/>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tx1"/>
                </a:solidFill>
              </a:endParaRPr>
            </a:p>
          </p:txBody>
        </p:sp>
      </p:grpSp>
    </p:spTree>
    <p:extLst>
      <p:ext uri="{BB962C8B-B14F-4D97-AF65-F5344CB8AC3E}">
        <p14:creationId xmlns:p14="http://schemas.microsoft.com/office/powerpoint/2010/main" val="1394331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4FED3D1C-B183-4890-97C1-D902DFA63947}"/>
              </a:ext>
            </a:extLst>
          </p:cNvPr>
          <p:cNvSpPr/>
          <p:nvPr/>
        </p:nvSpPr>
        <p:spPr>
          <a:xfrm>
            <a:off x="6771753" y="1175750"/>
            <a:ext cx="1444240" cy="31583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0" name="Rectangle 9">
            <a:extLst>
              <a:ext uri="{FF2B5EF4-FFF2-40B4-BE49-F238E27FC236}">
                <a16:creationId xmlns:a16="http://schemas.microsoft.com/office/drawing/2014/main" id="{27DAC824-3B9C-4588-A848-7141E5589EEB}"/>
              </a:ext>
            </a:extLst>
          </p:cNvPr>
          <p:cNvSpPr/>
          <p:nvPr/>
        </p:nvSpPr>
        <p:spPr>
          <a:xfrm>
            <a:off x="3028695" y="1175750"/>
            <a:ext cx="1444240" cy="31583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9" name="Freeform: Shape 8">
            <a:extLst>
              <a:ext uri="{FF2B5EF4-FFF2-40B4-BE49-F238E27FC236}">
                <a16:creationId xmlns:a16="http://schemas.microsoft.com/office/drawing/2014/main" id="{B89CE200-86C0-4ED9-9A48-D2645317E980}"/>
              </a:ext>
            </a:extLst>
          </p:cNvPr>
          <p:cNvSpPr/>
          <p:nvPr/>
        </p:nvSpPr>
        <p:spPr>
          <a:xfrm>
            <a:off x="356191" y="3322331"/>
            <a:ext cx="8468832" cy="643706"/>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468832" h="643706">
                <a:moveTo>
                  <a:pt x="0" y="606399"/>
                </a:moveTo>
                <a:cubicBezTo>
                  <a:pt x="225056" y="621905"/>
                  <a:pt x="450112" y="637411"/>
                  <a:pt x="574158" y="627664"/>
                </a:cubicBezTo>
                <a:cubicBezTo>
                  <a:pt x="698205" y="617918"/>
                  <a:pt x="692888" y="562983"/>
                  <a:pt x="744279" y="547920"/>
                </a:cubicBezTo>
                <a:cubicBezTo>
                  <a:pt x="795670" y="532857"/>
                  <a:pt x="823137" y="528428"/>
                  <a:pt x="882502" y="537288"/>
                </a:cubicBezTo>
                <a:cubicBezTo>
                  <a:pt x="941867" y="546148"/>
                  <a:pt x="996802" y="586020"/>
                  <a:pt x="1100469" y="601083"/>
                </a:cubicBezTo>
                <a:cubicBezTo>
                  <a:pt x="1204137" y="616146"/>
                  <a:pt x="1405270" y="641841"/>
                  <a:pt x="1504507" y="627664"/>
                </a:cubicBezTo>
                <a:cubicBezTo>
                  <a:pt x="1603744" y="613487"/>
                  <a:pt x="1642730" y="534629"/>
                  <a:pt x="1695893" y="516022"/>
                </a:cubicBezTo>
                <a:cubicBezTo>
                  <a:pt x="1749056" y="497415"/>
                  <a:pt x="1768548" y="499187"/>
                  <a:pt x="1823483" y="516022"/>
                </a:cubicBezTo>
                <a:cubicBezTo>
                  <a:pt x="1878418" y="532857"/>
                  <a:pt x="1839432" y="600197"/>
                  <a:pt x="2025502" y="617032"/>
                </a:cubicBezTo>
                <a:cubicBezTo>
                  <a:pt x="2211572" y="633867"/>
                  <a:pt x="2743200" y="667537"/>
                  <a:pt x="2939902" y="617032"/>
                </a:cubicBezTo>
                <a:cubicBezTo>
                  <a:pt x="3136604" y="566527"/>
                  <a:pt x="3127744" y="366281"/>
                  <a:pt x="3205716" y="314004"/>
                </a:cubicBezTo>
                <a:cubicBezTo>
                  <a:pt x="3283688" y="261727"/>
                  <a:pt x="3351914" y="281220"/>
                  <a:pt x="3407735" y="303371"/>
                </a:cubicBezTo>
                <a:cubicBezTo>
                  <a:pt x="3463556" y="325522"/>
                  <a:pt x="3497226" y="406153"/>
                  <a:pt x="3540642" y="446911"/>
                </a:cubicBezTo>
                <a:cubicBezTo>
                  <a:pt x="3584058" y="487669"/>
                  <a:pt x="3606209" y="518681"/>
                  <a:pt x="3668232" y="547920"/>
                </a:cubicBezTo>
                <a:cubicBezTo>
                  <a:pt x="3730255" y="577159"/>
                  <a:pt x="3789621" y="611715"/>
                  <a:pt x="3912781" y="622348"/>
                </a:cubicBezTo>
                <a:cubicBezTo>
                  <a:pt x="4035942" y="632981"/>
                  <a:pt x="4298211" y="627665"/>
                  <a:pt x="4407195" y="611716"/>
                </a:cubicBezTo>
                <a:cubicBezTo>
                  <a:pt x="4516179" y="595767"/>
                  <a:pt x="4508204" y="528427"/>
                  <a:pt x="4566683" y="526655"/>
                </a:cubicBezTo>
                <a:cubicBezTo>
                  <a:pt x="4625162" y="524883"/>
                  <a:pt x="4618960" y="590451"/>
                  <a:pt x="4758069" y="601083"/>
                </a:cubicBezTo>
                <a:cubicBezTo>
                  <a:pt x="4897178" y="611715"/>
                  <a:pt x="5259571" y="602855"/>
                  <a:pt x="5401339" y="590450"/>
                </a:cubicBezTo>
                <a:cubicBezTo>
                  <a:pt x="5543107" y="578045"/>
                  <a:pt x="5526272" y="524883"/>
                  <a:pt x="5608674" y="526655"/>
                </a:cubicBezTo>
                <a:cubicBezTo>
                  <a:pt x="5691076" y="528427"/>
                  <a:pt x="5718544" y="588678"/>
                  <a:pt x="5895753" y="601083"/>
                </a:cubicBezTo>
                <a:cubicBezTo>
                  <a:pt x="6072962" y="613488"/>
                  <a:pt x="6508011" y="652474"/>
                  <a:pt x="6671930" y="601083"/>
                </a:cubicBezTo>
                <a:cubicBezTo>
                  <a:pt x="6835849" y="549692"/>
                  <a:pt x="6834077" y="381344"/>
                  <a:pt x="6879265" y="292739"/>
                </a:cubicBezTo>
                <a:cubicBezTo>
                  <a:pt x="6924453" y="204134"/>
                  <a:pt x="6900530" y="118188"/>
                  <a:pt x="6943060" y="69455"/>
                </a:cubicBezTo>
                <a:cubicBezTo>
                  <a:pt x="6985590" y="20722"/>
                  <a:pt x="7080397" y="-3201"/>
                  <a:pt x="7134446" y="343"/>
                </a:cubicBezTo>
                <a:cubicBezTo>
                  <a:pt x="7188495" y="3887"/>
                  <a:pt x="7224823" y="36671"/>
                  <a:pt x="7267353" y="90720"/>
                </a:cubicBezTo>
                <a:cubicBezTo>
                  <a:pt x="7309883" y="144769"/>
                  <a:pt x="7352414" y="276789"/>
                  <a:pt x="7389628" y="324636"/>
                </a:cubicBezTo>
                <a:cubicBezTo>
                  <a:pt x="7426842" y="372483"/>
                  <a:pt x="7463170" y="351217"/>
                  <a:pt x="7490637" y="377799"/>
                </a:cubicBezTo>
                <a:cubicBezTo>
                  <a:pt x="7518104" y="404380"/>
                  <a:pt x="7526965" y="460202"/>
                  <a:pt x="7554432" y="484125"/>
                </a:cubicBezTo>
                <a:cubicBezTo>
                  <a:pt x="7581899" y="508048"/>
                  <a:pt x="7616456" y="499188"/>
                  <a:pt x="7655442" y="521339"/>
                </a:cubicBezTo>
                <a:cubicBezTo>
                  <a:pt x="7694428" y="543490"/>
                  <a:pt x="7652784" y="601969"/>
                  <a:pt x="7788349" y="617032"/>
                </a:cubicBezTo>
                <a:cubicBezTo>
                  <a:pt x="7923914" y="632095"/>
                  <a:pt x="8196373" y="621905"/>
                  <a:pt x="8468832" y="611716"/>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34" name="Group 33">
            <a:extLst>
              <a:ext uri="{FF2B5EF4-FFF2-40B4-BE49-F238E27FC236}">
                <a16:creationId xmlns:a16="http://schemas.microsoft.com/office/drawing/2014/main" id="{228CB7B6-C7B5-4397-8DC8-211607D69B02}"/>
              </a:ext>
            </a:extLst>
          </p:cNvPr>
          <p:cNvGrpSpPr/>
          <p:nvPr/>
        </p:nvGrpSpPr>
        <p:grpSpPr>
          <a:xfrm>
            <a:off x="371759" y="1395861"/>
            <a:ext cx="1209016" cy="2318004"/>
            <a:chOff x="-1396835" y="1395861"/>
            <a:chExt cx="1209016" cy="2318004"/>
          </a:xfrm>
        </p:grpSpPr>
        <p:sp>
          <p:nvSpPr>
            <p:cNvPr id="122" name="Freeform 5">
              <a:extLst>
                <a:ext uri="{FF2B5EF4-FFF2-40B4-BE49-F238E27FC236}">
                  <a16:creationId xmlns:a16="http://schemas.microsoft.com/office/drawing/2014/main" id="{BEAC3848-18CA-4B3F-8FD5-1763BF52DED0}"/>
                </a:ext>
              </a:extLst>
            </p:cNvPr>
            <p:cNvSpPr>
              <a:spLocks/>
            </p:cNvSpPr>
            <p:nvPr/>
          </p:nvSpPr>
          <p:spPr bwMode="auto">
            <a:xfrm>
              <a:off x="-1320324" y="1459651"/>
              <a:ext cx="1132505" cy="2254214"/>
            </a:xfrm>
            <a:custGeom>
              <a:avLst/>
              <a:gdLst>
                <a:gd name="T0" fmla="*/ 23 w 947"/>
                <a:gd name="T1" fmla="*/ 302 h 1894"/>
                <a:gd name="T2" fmla="*/ 11 w 947"/>
                <a:gd name="T3" fmla="*/ 1366 h 1894"/>
                <a:gd name="T4" fmla="*/ 178 w 947"/>
                <a:gd name="T5" fmla="*/ 1766 h 1894"/>
                <a:gd name="T6" fmla="*/ 674 w 947"/>
                <a:gd name="T7" fmla="*/ 1874 h 1894"/>
                <a:gd name="T8" fmla="*/ 889 w 947"/>
                <a:gd name="T9" fmla="*/ 1712 h 1894"/>
                <a:gd name="T10" fmla="*/ 889 w 947"/>
                <a:gd name="T11" fmla="*/ 954 h 1894"/>
                <a:gd name="T12" fmla="*/ 555 w 947"/>
                <a:gd name="T13" fmla="*/ 260 h 1894"/>
                <a:gd name="T14" fmla="*/ 244 w 947"/>
                <a:gd name="T15" fmla="*/ 30 h 1894"/>
                <a:gd name="T16" fmla="*/ 23 w 947"/>
                <a:gd name="T17" fmla="*/ 302 h 1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894">
                  <a:moveTo>
                    <a:pt x="23" y="302"/>
                  </a:moveTo>
                  <a:cubicBezTo>
                    <a:pt x="23" y="302"/>
                    <a:pt x="0" y="1085"/>
                    <a:pt x="11" y="1366"/>
                  </a:cubicBezTo>
                  <a:cubicBezTo>
                    <a:pt x="15" y="1473"/>
                    <a:pt x="18" y="1668"/>
                    <a:pt x="178" y="1766"/>
                  </a:cubicBezTo>
                  <a:cubicBezTo>
                    <a:pt x="386" y="1894"/>
                    <a:pt x="548" y="1889"/>
                    <a:pt x="674" y="1874"/>
                  </a:cubicBezTo>
                  <a:cubicBezTo>
                    <a:pt x="741" y="1866"/>
                    <a:pt x="863" y="1839"/>
                    <a:pt x="889" y="1712"/>
                  </a:cubicBezTo>
                  <a:cubicBezTo>
                    <a:pt x="947" y="1432"/>
                    <a:pt x="922" y="1140"/>
                    <a:pt x="889" y="954"/>
                  </a:cubicBezTo>
                  <a:cubicBezTo>
                    <a:pt x="845" y="695"/>
                    <a:pt x="734" y="464"/>
                    <a:pt x="555" y="260"/>
                  </a:cubicBezTo>
                  <a:cubicBezTo>
                    <a:pt x="375" y="57"/>
                    <a:pt x="292" y="45"/>
                    <a:pt x="244" y="30"/>
                  </a:cubicBezTo>
                  <a:cubicBezTo>
                    <a:pt x="154" y="0"/>
                    <a:pt x="23" y="57"/>
                    <a:pt x="23" y="302"/>
                  </a:cubicBezTo>
                  <a:close/>
                </a:path>
              </a:pathLst>
            </a:custGeom>
            <a:solidFill>
              <a:schemeClr val="bg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 name="Freeform 6">
              <a:extLst>
                <a:ext uri="{FF2B5EF4-FFF2-40B4-BE49-F238E27FC236}">
                  <a16:creationId xmlns:a16="http://schemas.microsoft.com/office/drawing/2014/main" id="{DFC12F56-4602-4670-965E-075F30DACA8F}"/>
                </a:ext>
              </a:extLst>
            </p:cNvPr>
            <p:cNvSpPr>
              <a:spLocks/>
            </p:cNvSpPr>
            <p:nvPr/>
          </p:nvSpPr>
          <p:spPr bwMode="auto">
            <a:xfrm>
              <a:off x="-1265368" y="1950337"/>
              <a:ext cx="1077549" cy="1763528"/>
            </a:xfrm>
            <a:custGeom>
              <a:avLst/>
              <a:gdLst>
                <a:gd name="T0" fmla="*/ 0 w 901"/>
                <a:gd name="T1" fmla="*/ 1188 h 1482"/>
                <a:gd name="T2" fmla="*/ 132 w 901"/>
                <a:gd name="T3" fmla="*/ 1354 h 1482"/>
                <a:gd name="T4" fmla="*/ 628 w 901"/>
                <a:gd name="T5" fmla="*/ 1462 h 1482"/>
                <a:gd name="T6" fmla="*/ 843 w 901"/>
                <a:gd name="T7" fmla="*/ 1300 h 1482"/>
                <a:gd name="T8" fmla="*/ 843 w 901"/>
                <a:gd name="T9" fmla="*/ 542 h 1482"/>
                <a:gd name="T10" fmla="*/ 626 w 901"/>
                <a:gd name="T11" fmla="*/ 0 h 1482"/>
                <a:gd name="T12" fmla="*/ 773 w 901"/>
                <a:gd name="T13" fmla="*/ 425 h 1482"/>
                <a:gd name="T14" fmla="*/ 773 w 901"/>
                <a:gd name="T15" fmla="*/ 1184 h 1482"/>
                <a:gd name="T16" fmla="*/ 558 w 901"/>
                <a:gd name="T17" fmla="*/ 1346 h 1482"/>
                <a:gd name="T18" fmla="*/ 62 w 901"/>
                <a:gd name="T19" fmla="*/ 1238 h 1482"/>
                <a:gd name="T20" fmla="*/ 0 w 901"/>
                <a:gd name="T21" fmla="*/ 1188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1" h="1482">
                  <a:moveTo>
                    <a:pt x="0" y="1188"/>
                  </a:moveTo>
                  <a:cubicBezTo>
                    <a:pt x="23" y="1252"/>
                    <a:pt x="63" y="1312"/>
                    <a:pt x="132" y="1354"/>
                  </a:cubicBezTo>
                  <a:cubicBezTo>
                    <a:pt x="340" y="1482"/>
                    <a:pt x="502" y="1477"/>
                    <a:pt x="628" y="1462"/>
                  </a:cubicBezTo>
                  <a:cubicBezTo>
                    <a:pt x="695" y="1454"/>
                    <a:pt x="817" y="1427"/>
                    <a:pt x="843" y="1300"/>
                  </a:cubicBezTo>
                  <a:cubicBezTo>
                    <a:pt x="901" y="1020"/>
                    <a:pt x="876" y="728"/>
                    <a:pt x="843" y="542"/>
                  </a:cubicBezTo>
                  <a:cubicBezTo>
                    <a:pt x="809" y="345"/>
                    <a:pt x="737" y="164"/>
                    <a:pt x="626" y="0"/>
                  </a:cubicBezTo>
                  <a:cubicBezTo>
                    <a:pt x="698" y="132"/>
                    <a:pt x="747" y="274"/>
                    <a:pt x="773" y="425"/>
                  </a:cubicBezTo>
                  <a:cubicBezTo>
                    <a:pt x="805" y="612"/>
                    <a:pt x="831" y="904"/>
                    <a:pt x="773" y="1184"/>
                  </a:cubicBezTo>
                  <a:cubicBezTo>
                    <a:pt x="747" y="1311"/>
                    <a:pt x="624" y="1337"/>
                    <a:pt x="558" y="1346"/>
                  </a:cubicBezTo>
                  <a:cubicBezTo>
                    <a:pt x="432" y="1361"/>
                    <a:pt x="270" y="1366"/>
                    <a:pt x="62" y="1238"/>
                  </a:cubicBezTo>
                  <a:cubicBezTo>
                    <a:pt x="38" y="1223"/>
                    <a:pt x="17" y="1207"/>
                    <a:pt x="0" y="1188"/>
                  </a:cubicBezTo>
                  <a:close/>
                </a:path>
              </a:pathLst>
            </a:custGeom>
            <a:solidFill>
              <a:schemeClr val="bg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 name="Freeform: Shape 133">
              <a:extLst>
                <a:ext uri="{FF2B5EF4-FFF2-40B4-BE49-F238E27FC236}">
                  <a16:creationId xmlns:a16="http://schemas.microsoft.com/office/drawing/2014/main" id="{4BB19D5F-A6C5-43E2-A6D3-A20D6D7469EC}"/>
                </a:ext>
              </a:extLst>
            </p:cNvPr>
            <p:cNvSpPr/>
            <p:nvPr/>
          </p:nvSpPr>
          <p:spPr>
            <a:xfrm>
              <a:off x="-1396835" y="1395861"/>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4207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5919"/>
                    <a:pt x="93666" y="14207"/>
                  </a:cubicBezTo>
                  <a:cubicBezTo>
                    <a:pt x="93666" y="60378"/>
                    <a:pt x="93666" y="60378"/>
                    <a:pt x="93666" y="60378"/>
                  </a:cubicBezTo>
                  <a:cubicBezTo>
                    <a:pt x="93666" y="67481"/>
                    <a:pt x="86511" y="74584"/>
                    <a:pt x="78163" y="74584"/>
                  </a:cubicBezTo>
                  <a:cubicBezTo>
                    <a:pt x="58337" y="74584"/>
                    <a:pt x="40989" y="74584"/>
                    <a:pt x="25810"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3" name="Freeform: Shape 132">
              <a:extLst>
                <a:ext uri="{FF2B5EF4-FFF2-40B4-BE49-F238E27FC236}">
                  <a16:creationId xmlns:a16="http://schemas.microsoft.com/office/drawing/2014/main" id="{04DE4ED9-4285-497B-9224-EB2302571176}"/>
                </a:ext>
              </a:extLst>
            </p:cNvPr>
            <p:cNvSpPr/>
            <p:nvPr/>
          </p:nvSpPr>
          <p:spPr>
            <a:xfrm>
              <a:off x="-1396835" y="1492036"/>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5390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7103"/>
                    <a:pt x="93666" y="15390"/>
                  </a:cubicBezTo>
                  <a:cubicBezTo>
                    <a:pt x="93666" y="60378"/>
                    <a:pt x="93666" y="60378"/>
                    <a:pt x="93666" y="60378"/>
                  </a:cubicBezTo>
                  <a:cubicBezTo>
                    <a:pt x="93666" y="68665"/>
                    <a:pt x="86511" y="74584"/>
                    <a:pt x="78163" y="74584"/>
                  </a:cubicBezTo>
                  <a:cubicBezTo>
                    <a:pt x="58337" y="74584"/>
                    <a:pt x="40989" y="74584"/>
                    <a:pt x="25810"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2" name="Freeform: Shape 131">
              <a:extLst>
                <a:ext uri="{FF2B5EF4-FFF2-40B4-BE49-F238E27FC236}">
                  <a16:creationId xmlns:a16="http://schemas.microsoft.com/office/drawing/2014/main" id="{4D192E12-D755-4C64-A49A-C253DE87636E}"/>
                </a:ext>
              </a:extLst>
            </p:cNvPr>
            <p:cNvSpPr/>
            <p:nvPr/>
          </p:nvSpPr>
          <p:spPr>
            <a:xfrm>
              <a:off x="-1396835" y="1589191"/>
              <a:ext cx="93666" cy="75566"/>
            </a:xfrm>
            <a:custGeom>
              <a:avLst/>
              <a:gdLst>
                <a:gd name="connsiteX0" fmla="*/ 0 w 93666"/>
                <a:gd name="connsiteY0" fmla="*/ 0 h 75566"/>
                <a:gd name="connsiteX1" fmla="*/ 11250 w 93666"/>
                <a:gd name="connsiteY1" fmla="*/ 0 h 75566"/>
                <a:gd name="connsiteX2" fmla="*/ 78163 w 93666"/>
                <a:gd name="connsiteY2" fmla="*/ 0 h 75566"/>
                <a:gd name="connsiteX3" fmla="*/ 93666 w 93666"/>
                <a:gd name="connsiteY3" fmla="*/ 10795 h 75566"/>
                <a:gd name="connsiteX4" fmla="*/ 93666 w 93666"/>
                <a:gd name="connsiteY4" fmla="*/ 20391 h 75566"/>
                <a:gd name="connsiteX5" fmla="*/ 92473 w 93666"/>
                <a:gd name="connsiteY5" fmla="*/ 61173 h 75566"/>
                <a:gd name="connsiteX6" fmla="*/ 87703 w 93666"/>
                <a:gd name="connsiteY6" fmla="*/ 75566 h 75566"/>
                <a:gd name="connsiteX7" fmla="*/ 81740 w 93666"/>
                <a:gd name="connsiteY7" fmla="*/ 75566 h 75566"/>
                <a:gd name="connsiteX8" fmla="*/ 26631 w 93666"/>
                <a:gd name="connsiteY8" fmla="*/ 75566 h 75566"/>
                <a:gd name="connsiteX9" fmla="*/ 0 w 93666"/>
                <a:gd name="connsiteY9" fmla="*/ 75566 h 75566"/>
                <a:gd name="connsiteX10" fmla="*/ 0 w 93666"/>
                <a:gd name="connsiteY10" fmla="*/ 0 h 75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66" h="75566">
                  <a:moveTo>
                    <a:pt x="0" y="0"/>
                  </a:moveTo>
                  <a:lnTo>
                    <a:pt x="11250" y="0"/>
                  </a:lnTo>
                  <a:cubicBezTo>
                    <a:pt x="78163" y="0"/>
                    <a:pt x="78163" y="0"/>
                    <a:pt x="78163" y="0"/>
                  </a:cubicBezTo>
                  <a:cubicBezTo>
                    <a:pt x="86511" y="0"/>
                    <a:pt x="93666" y="4798"/>
                    <a:pt x="93666" y="10795"/>
                  </a:cubicBezTo>
                  <a:cubicBezTo>
                    <a:pt x="93666" y="20391"/>
                    <a:pt x="93666" y="20391"/>
                    <a:pt x="93666" y="20391"/>
                  </a:cubicBezTo>
                  <a:cubicBezTo>
                    <a:pt x="93666" y="20391"/>
                    <a:pt x="92473" y="37183"/>
                    <a:pt x="92473" y="61173"/>
                  </a:cubicBezTo>
                  <a:cubicBezTo>
                    <a:pt x="92473" y="68369"/>
                    <a:pt x="90088" y="75566"/>
                    <a:pt x="87703" y="75566"/>
                  </a:cubicBezTo>
                  <a:cubicBezTo>
                    <a:pt x="81740" y="75566"/>
                    <a:pt x="81740" y="75566"/>
                    <a:pt x="81740" y="75566"/>
                  </a:cubicBezTo>
                  <a:cubicBezTo>
                    <a:pt x="60870" y="75566"/>
                    <a:pt x="42610" y="75566"/>
                    <a:pt x="26631" y="75566"/>
                  </a:cubicBezTo>
                  <a:lnTo>
                    <a:pt x="0" y="75566"/>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1" name="Freeform: Shape 130">
              <a:extLst>
                <a:ext uri="{FF2B5EF4-FFF2-40B4-BE49-F238E27FC236}">
                  <a16:creationId xmlns:a16="http://schemas.microsoft.com/office/drawing/2014/main" id="{13E60A5B-FD96-4A09-8497-208824388B3B}"/>
                </a:ext>
              </a:extLst>
            </p:cNvPr>
            <p:cNvSpPr/>
            <p:nvPr/>
          </p:nvSpPr>
          <p:spPr>
            <a:xfrm>
              <a:off x="-1396835" y="1686347"/>
              <a:ext cx="94746" cy="74584"/>
            </a:xfrm>
            <a:custGeom>
              <a:avLst/>
              <a:gdLst>
                <a:gd name="connsiteX0" fmla="*/ 0 w 94746"/>
                <a:gd name="connsiteY0" fmla="*/ 0 h 74584"/>
                <a:gd name="connsiteX1" fmla="*/ 10823 w 94746"/>
                <a:gd name="connsiteY1" fmla="*/ 0 h 74584"/>
                <a:gd name="connsiteX2" fmla="*/ 81308 w 94746"/>
                <a:gd name="connsiteY2" fmla="*/ 0 h 74584"/>
                <a:gd name="connsiteX3" fmla="*/ 87275 w 94746"/>
                <a:gd name="connsiteY3" fmla="*/ 0 h 74584"/>
                <a:gd name="connsiteX4" fmla="*/ 93242 w 94746"/>
                <a:gd name="connsiteY4" fmla="*/ 15390 h 74584"/>
                <a:gd name="connsiteX5" fmla="*/ 94436 w 94746"/>
                <a:gd name="connsiteY5" fmla="*/ 60378 h 74584"/>
                <a:gd name="connsiteX6" fmla="*/ 89662 w 94746"/>
                <a:gd name="connsiteY6" fmla="*/ 74584 h 74584"/>
                <a:gd name="connsiteX7" fmla="*/ 83695 w 94746"/>
                <a:gd name="connsiteY7" fmla="*/ 74584 h 74584"/>
                <a:gd name="connsiteX8" fmla="*/ 26971 w 94746"/>
                <a:gd name="connsiteY8" fmla="*/ 74584 h 74584"/>
                <a:gd name="connsiteX9" fmla="*/ 0 w 94746"/>
                <a:gd name="connsiteY9" fmla="*/ 74584 h 74584"/>
                <a:gd name="connsiteX10" fmla="*/ 0 w 94746"/>
                <a:gd name="connsiteY10"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746" h="74584">
                  <a:moveTo>
                    <a:pt x="0" y="0"/>
                  </a:moveTo>
                  <a:lnTo>
                    <a:pt x="10823" y="0"/>
                  </a:lnTo>
                  <a:cubicBezTo>
                    <a:pt x="81308" y="0"/>
                    <a:pt x="81308" y="0"/>
                    <a:pt x="81308" y="0"/>
                  </a:cubicBezTo>
                  <a:cubicBezTo>
                    <a:pt x="81308" y="0"/>
                    <a:pt x="83695" y="0"/>
                    <a:pt x="87275" y="0"/>
                  </a:cubicBezTo>
                  <a:cubicBezTo>
                    <a:pt x="89662" y="0"/>
                    <a:pt x="92049" y="7103"/>
                    <a:pt x="93242" y="15390"/>
                  </a:cubicBezTo>
                  <a:cubicBezTo>
                    <a:pt x="93242" y="30781"/>
                    <a:pt x="93242" y="46171"/>
                    <a:pt x="94436" y="60378"/>
                  </a:cubicBezTo>
                  <a:cubicBezTo>
                    <a:pt x="95629" y="68665"/>
                    <a:pt x="93242" y="74584"/>
                    <a:pt x="89662" y="74584"/>
                  </a:cubicBezTo>
                  <a:cubicBezTo>
                    <a:pt x="83695" y="74584"/>
                    <a:pt x="83695" y="74584"/>
                    <a:pt x="83695" y="74584"/>
                  </a:cubicBezTo>
                  <a:cubicBezTo>
                    <a:pt x="62214" y="74584"/>
                    <a:pt x="43418" y="74584"/>
                    <a:pt x="26971"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0" name="Freeform: Shape 129">
              <a:extLst>
                <a:ext uri="{FF2B5EF4-FFF2-40B4-BE49-F238E27FC236}">
                  <a16:creationId xmlns:a16="http://schemas.microsoft.com/office/drawing/2014/main" id="{09B74D46-9198-433B-BE95-3F0D24BE256C}"/>
                </a:ext>
              </a:extLst>
            </p:cNvPr>
            <p:cNvSpPr/>
            <p:nvPr/>
          </p:nvSpPr>
          <p:spPr>
            <a:xfrm>
              <a:off x="-1396835" y="1745255"/>
              <a:ext cx="985736" cy="1605501"/>
            </a:xfrm>
            <a:custGeom>
              <a:avLst/>
              <a:gdLst>
                <a:gd name="connsiteX0" fmla="*/ 563609 w 985736"/>
                <a:gd name="connsiteY0" fmla="*/ 183 h 1605501"/>
                <a:gd name="connsiteX1" fmla="*/ 563609 w 985736"/>
                <a:gd name="connsiteY1" fmla="*/ 16843 h 1605501"/>
                <a:gd name="connsiteX2" fmla="*/ 556434 w 985736"/>
                <a:gd name="connsiteY2" fmla="*/ 39453 h 1605501"/>
                <a:gd name="connsiteX3" fmla="*/ 564805 w 985736"/>
                <a:gd name="connsiteY3" fmla="*/ 46593 h 1605501"/>
                <a:gd name="connsiteX4" fmla="*/ 574371 w 985736"/>
                <a:gd name="connsiteY4" fmla="*/ 39453 h 1605501"/>
                <a:gd name="connsiteX5" fmla="*/ 591113 w 985736"/>
                <a:gd name="connsiteY5" fmla="*/ 38263 h 1605501"/>
                <a:gd name="connsiteX6" fmla="*/ 581546 w 985736"/>
                <a:gd name="connsiteY6" fmla="*/ 51353 h 1605501"/>
                <a:gd name="connsiteX7" fmla="*/ 538497 w 985736"/>
                <a:gd name="connsiteY7" fmla="*/ 123944 h 1605501"/>
                <a:gd name="connsiteX8" fmla="*/ 546867 w 985736"/>
                <a:gd name="connsiteY8" fmla="*/ 184634 h 1605501"/>
                <a:gd name="connsiteX9" fmla="*/ 563609 w 985736"/>
                <a:gd name="connsiteY9" fmla="*/ 197724 h 1605501"/>
                <a:gd name="connsiteX10" fmla="*/ 653296 w 985736"/>
                <a:gd name="connsiteY10" fmla="*/ 192964 h 1605501"/>
                <a:gd name="connsiteX11" fmla="*/ 739396 w 985736"/>
                <a:gd name="connsiteY11" fmla="*/ 171544 h 1605501"/>
                <a:gd name="connsiteX12" fmla="*/ 753746 w 985736"/>
                <a:gd name="connsiteY12" fmla="*/ 172734 h 1605501"/>
                <a:gd name="connsiteX13" fmla="*/ 739396 w 985736"/>
                <a:gd name="connsiteY13" fmla="*/ 184634 h 1605501"/>
                <a:gd name="connsiteX14" fmla="*/ 703521 w 985736"/>
                <a:gd name="connsiteY14" fmla="*/ 200104 h 1605501"/>
                <a:gd name="connsiteX15" fmla="*/ 704717 w 985736"/>
                <a:gd name="connsiteY15" fmla="*/ 209624 h 1605501"/>
                <a:gd name="connsiteX16" fmla="*/ 740591 w 985736"/>
                <a:gd name="connsiteY16" fmla="*/ 227474 h 1605501"/>
                <a:gd name="connsiteX17" fmla="*/ 748962 w 985736"/>
                <a:gd name="connsiteY17" fmla="*/ 241754 h 1605501"/>
                <a:gd name="connsiteX18" fmla="*/ 731025 w 985736"/>
                <a:gd name="connsiteY18" fmla="*/ 240564 h 1605501"/>
                <a:gd name="connsiteX19" fmla="*/ 631771 w 985736"/>
                <a:gd name="connsiteY19" fmla="*/ 216764 h 1605501"/>
                <a:gd name="connsiteX20" fmla="*/ 522951 w 985736"/>
                <a:gd name="connsiteY20" fmla="*/ 285785 h 1605501"/>
                <a:gd name="connsiteX21" fmla="*/ 518168 w 985736"/>
                <a:gd name="connsiteY21" fmla="*/ 295305 h 1605501"/>
                <a:gd name="connsiteX22" fmla="*/ 524147 w 985736"/>
                <a:gd name="connsiteY22" fmla="*/ 307205 h 1605501"/>
                <a:gd name="connsiteX23" fmla="*/ 534909 w 985736"/>
                <a:gd name="connsiteY23" fmla="*/ 309585 h 1605501"/>
                <a:gd name="connsiteX24" fmla="*/ 632967 w 985736"/>
                <a:gd name="connsiteY24" fmla="*/ 339335 h 1605501"/>
                <a:gd name="connsiteX25" fmla="*/ 661667 w 985736"/>
                <a:gd name="connsiteY25" fmla="*/ 342905 h 1605501"/>
                <a:gd name="connsiteX26" fmla="*/ 824299 w 985736"/>
                <a:gd name="connsiteY26" fmla="*/ 333385 h 1605501"/>
                <a:gd name="connsiteX27" fmla="*/ 839845 w 985736"/>
                <a:gd name="connsiteY27" fmla="*/ 338145 h 1605501"/>
                <a:gd name="connsiteX28" fmla="*/ 824299 w 985736"/>
                <a:gd name="connsiteY28" fmla="*/ 344095 h 1605501"/>
                <a:gd name="connsiteX29" fmla="*/ 696346 w 985736"/>
                <a:gd name="connsiteY29" fmla="*/ 353615 h 1605501"/>
                <a:gd name="connsiteX30" fmla="*/ 695150 w 985736"/>
                <a:gd name="connsiteY30" fmla="*/ 358375 h 1605501"/>
                <a:gd name="connsiteX31" fmla="*/ 770487 w 985736"/>
                <a:gd name="connsiteY31" fmla="*/ 383365 h 1605501"/>
                <a:gd name="connsiteX32" fmla="*/ 784837 w 985736"/>
                <a:gd name="connsiteY32" fmla="*/ 392885 h 1605501"/>
                <a:gd name="connsiteX33" fmla="*/ 770487 w 985736"/>
                <a:gd name="connsiteY33" fmla="*/ 395265 h 1605501"/>
                <a:gd name="connsiteX34" fmla="*/ 609050 w 985736"/>
                <a:gd name="connsiteY34" fmla="*/ 358375 h 1605501"/>
                <a:gd name="connsiteX35" fmla="*/ 606659 w 985736"/>
                <a:gd name="connsiteY35" fmla="*/ 364325 h 1605501"/>
                <a:gd name="connsiteX36" fmla="*/ 741787 w 985736"/>
                <a:gd name="connsiteY36" fmla="*/ 460715 h 1605501"/>
                <a:gd name="connsiteX37" fmla="*/ 748962 w 985736"/>
                <a:gd name="connsiteY37" fmla="*/ 477376 h 1605501"/>
                <a:gd name="connsiteX38" fmla="*/ 733416 w 985736"/>
                <a:gd name="connsiteY38" fmla="*/ 474996 h 1605501"/>
                <a:gd name="connsiteX39" fmla="*/ 697542 w 985736"/>
                <a:gd name="connsiteY39" fmla="*/ 448815 h 1605501"/>
                <a:gd name="connsiteX40" fmla="*/ 672429 w 985736"/>
                <a:gd name="connsiteY40" fmla="*/ 434535 h 1605501"/>
                <a:gd name="connsiteX41" fmla="*/ 545672 w 985736"/>
                <a:gd name="connsiteY41" fmla="*/ 350045 h 1605501"/>
                <a:gd name="connsiteX42" fmla="*/ 532518 w 985736"/>
                <a:gd name="connsiteY42" fmla="*/ 342905 h 1605501"/>
                <a:gd name="connsiteX43" fmla="*/ 324444 w 985736"/>
                <a:gd name="connsiteY43" fmla="*/ 366705 h 1605501"/>
                <a:gd name="connsiteX44" fmla="*/ 322052 w 985736"/>
                <a:gd name="connsiteY44" fmla="*/ 388125 h 1605501"/>
                <a:gd name="connsiteX45" fmla="*/ 375864 w 985736"/>
                <a:gd name="connsiteY45" fmla="*/ 455955 h 1605501"/>
                <a:gd name="connsiteX46" fmla="*/ 483489 w 985736"/>
                <a:gd name="connsiteY46" fmla="*/ 638026 h 1605501"/>
                <a:gd name="connsiteX47" fmla="*/ 501426 w 985736"/>
                <a:gd name="connsiteY47" fmla="*/ 659446 h 1605501"/>
                <a:gd name="connsiteX48" fmla="*/ 622205 w 985736"/>
                <a:gd name="connsiteY48" fmla="*/ 724897 h 1605501"/>
                <a:gd name="connsiteX49" fmla="*/ 825495 w 985736"/>
                <a:gd name="connsiteY49" fmla="*/ 670156 h 1605501"/>
                <a:gd name="connsiteX50" fmla="*/ 860174 w 985736"/>
                <a:gd name="connsiteY50" fmla="*/ 632076 h 1605501"/>
                <a:gd name="connsiteX51" fmla="*/ 873328 w 985736"/>
                <a:gd name="connsiteY51" fmla="*/ 624936 h 1605501"/>
                <a:gd name="connsiteX52" fmla="*/ 868545 w 985736"/>
                <a:gd name="connsiteY52" fmla="*/ 641596 h 1605501"/>
                <a:gd name="connsiteX53" fmla="*/ 827887 w 985736"/>
                <a:gd name="connsiteY53" fmla="*/ 685627 h 1605501"/>
                <a:gd name="connsiteX54" fmla="*/ 831474 w 985736"/>
                <a:gd name="connsiteY54" fmla="*/ 693957 h 1605501"/>
                <a:gd name="connsiteX55" fmla="*/ 868545 w 985736"/>
                <a:gd name="connsiteY55" fmla="*/ 691577 h 1605501"/>
                <a:gd name="connsiteX56" fmla="*/ 884091 w 985736"/>
                <a:gd name="connsiteY56" fmla="*/ 696337 h 1605501"/>
                <a:gd name="connsiteX57" fmla="*/ 869741 w 985736"/>
                <a:gd name="connsiteY57" fmla="*/ 703477 h 1605501"/>
                <a:gd name="connsiteX58" fmla="*/ 812341 w 985736"/>
                <a:gd name="connsiteY58" fmla="*/ 709427 h 1605501"/>
                <a:gd name="connsiteX59" fmla="*/ 786033 w 985736"/>
                <a:gd name="connsiteY59" fmla="*/ 718947 h 1605501"/>
                <a:gd name="connsiteX60" fmla="*/ 759725 w 985736"/>
                <a:gd name="connsiteY60" fmla="*/ 733227 h 1605501"/>
                <a:gd name="connsiteX61" fmla="*/ 717871 w 985736"/>
                <a:gd name="connsiteY61" fmla="*/ 749887 h 1605501"/>
                <a:gd name="connsiteX62" fmla="*/ 714283 w 985736"/>
                <a:gd name="connsiteY62" fmla="*/ 751077 h 1605501"/>
                <a:gd name="connsiteX63" fmla="*/ 723850 w 985736"/>
                <a:gd name="connsiteY63" fmla="*/ 757027 h 1605501"/>
                <a:gd name="connsiteX64" fmla="*/ 775270 w 985736"/>
                <a:gd name="connsiteY64" fmla="*/ 778447 h 1605501"/>
                <a:gd name="connsiteX65" fmla="*/ 803970 w 985736"/>
                <a:gd name="connsiteY65" fmla="*/ 780827 h 1605501"/>
                <a:gd name="connsiteX66" fmla="*/ 878112 w 985736"/>
                <a:gd name="connsiteY66" fmla="*/ 766547 h 1605501"/>
                <a:gd name="connsiteX67" fmla="*/ 894853 w 985736"/>
                <a:gd name="connsiteY67" fmla="*/ 771307 h 1605501"/>
                <a:gd name="connsiteX68" fmla="*/ 881699 w 985736"/>
                <a:gd name="connsiteY68" fmla="*/ 780827 h 1605501"/>
                <a:gd name="connsiteX69" fmla="*/ 831474 w 985736"/>
                <a:gd name="connsiteY69" fmla="*/ 792727 h 1605501"/>
                <a:gd name="connsiteX70" fmla="*/ 830278 w 985736"/>
                <a:gd name="connsiteY70" fmla="*/ 803437 h 1605501"/>
                <a:gd name="connsiteX71" fmla="*/ 867349 w 985736"/>
                <a:gd name="connsiteY71" fmla="*/ 834377 h 1605501"/>
                <a:gd name="connsiteX72" fmla="*/ 870937 w 985736"/>
                <a:gd name="connsiteY72" fmla="*/ 847467 h 1605501"/>
                <a:gd name="connsiteX73" fmla="*/ 852999 w 985736"/>
                <a:gd name="connsiteY73" fmla="*/ 840327 h 1605501"/>
                <a:gd name="connsiteX74" fmla="*/ 801579 w 985736"/>
                <a:gd name="connsiteY74" fmla="*/ 804627 h 1605501"/>
                <a:gd name="connsiteX75" fmla="*/ 679604 w 985736"/>
                <a:gd name="connsiteY75" fmla="*/ 762977 h 1605501"/>
                <a:gd name="connsiteX76" fmla="*/ 650904 w 985736"/>
                <a:gd name="connsiteY76" fmla="*/ 760597 h 1605501"/>
                <a:gd name="connsiteX77" fmla="*/ 648513 w 985736"/>
                <a:gd name="connsiteY77" fmla="*/ 760597 h 1605501"/>
                <a:gd name="connsiteX78" fmla="*/ 644925 w 985736"/>
                <a:gd name="connsiteY78" fmla="*/ 770117 h 1605501"/>
                <a:gd name="connsiteX79" fmla="*/ 753746 w 985736"/>
                <a:gd name="connsiteY79" fmla="*/ 956948 h 1605501"/>
                <a:gd name="connsiteX80" fmla="*/ 747766 w 985736"/>
                <a:gd name="connsiteY80" fmla="*/ 971228 h 1605501"/>
                <a:gd name="connsiteX81" fmla="*/ 737004 w 985736"/>
                <a:gd name="connsiteY81" fmla="*/ 956948 h 1605501"/>
                <a:gd name="connsiteX82" fmla="*/ 703521 w 985736"/>
                <a:gd name="connsiteY82" fmla="*/ 870077 h 1605501"/>
                <a:gd name="connsiteX83" fmla="*/ 696346 w 985736"/>
                <a:gd name="connsiteY83" fmla="*/ 872458 h 1605501"/>
                <a:gd name="connsiteX84" fmla="*/ 702325 w 985736"/>
                <a:gd name="connsiteY84" fmla="*/ 914108 h 1605501"/>
                <a:gd name="connsiteX85" fmla="*/ 696346 w 985736"/>
                <a:gd name="connsiteY85" fmla="*/ 929578 h 1605501"/>
                <a:gd name="connsiteX86" fmla="*/ 686779 w 985736"/>
                <a:gd name="connsiteY86" fmla="*/ 915298 h 1605501"/>
                <a:gd name="connsiteX87" fmla="*/ 655688 w 985736"/>
                <a:gd name="connsiteY87" fmla="*/ 826047 h 1605501"/>
                <a:gd name="connsiteX88" fmla="*/ 558826 w 985736"/>
                <a:gd name="connsiteY88" fmla="*/ 758217 h 1605501"/>
                <a:gd name="connsiteX89" fmla="*/ 542084 w 985736"/>
                <a:gd name="connsiteY89" fmla="*/ 755837 h 1605501"/>
                <a:gd name="connsiteX90" fmla="*/ 532518 w 985736"/>
                <a:gd name="connsiteY90" fmla="*/ 765357 h 1605501"/>
                <a:gd name="connsiteX91" fmla="*/ 577959 w 985736"/>
                <a:gd name="connsiteY91" fmla="*/ 933148 h 1605501"/>
                <a:gd name="connsiteX92" fmla="*/ 592309 w 985736"/>
                <a:gd name="connsiteY92" fmla="*/ 956948 h 1605501"/>
                <a:gd name="connsiteX93" fmla="*/ 684388 w 985736"/>
                <a:gd name="connsiteY93" fmla="*/ 1027158 h 1605501"/>
                <a:gd name="connsiteX94" fmla="*/ 710696 w 985736"/>
                <a:gd name="connsiteY94" fmla="*/ 1040248 h 1605501"/>
                <a:gd name="connsiteX95" fmla="*/ 794404 w 985736"/>
                <a:gd name="connsiteY95" fmla="*/ 1064048 h 1605501"/>
                <a:gd name="connsiteX96" fmla="*/ 823103 w 985736"/>
                <a:gd name="connsiteY96" fmla="*/ 1068809 h 1605501"/>
                <a:gd name="connsiteX97" fmla="*/ 892461 w 985736"/>
                <a:gd name="connsiteY97" fmla="*/ 1068809 h 1605501"/>
                <a:gd name="connsiteX98" fmla="*/ 906811 w 985736"/>
                <a:gd name="connsiteY98" fmla="*/ 1073569 h 1605501"/>
                <a:gd name="connsiteX99" fmla="*/ 892461 w 985736"/>
                <a:gd name="connsiteY99" fmla="*/ 1079519 h 1605501"/>
                <a:gd name="connsiteX100" fmla="*/ 849412 w 985736"/>
                <a:gd name="connsiteY100" fmla="*/ 1086659 h 1605501"/>
                <a:gd name="connsiteX101" fmla="*/ 847020 w 985736"/>
                <a:gd name="connsiteY101" fmla="*/ 1097369 h 1605501"/>
                <a:gd name="connsiteX102" fmla="*/ 872132 w 985736"/>
                <a:gd name="connsiteY102" fmla="*/ 1115219 h 1605501"/>
                <a:gd name="connsiteX103" fmla="*/ 880503 w 985736"/>
                <a:gd name="connsiteY103" fmla="*/ 1128309 h 1605501"/>
                <a:gd name="connsiteX104" fmla="*/ 864957 w 985736"/>
                <a:gd name="connsiteY104" fmla="*/ 1127119 h 1605501"/>
                <a:gd name="connsiteX105" fmla="*/ 725046 w 985736"/>
                <a:gd name="connsiteY105" fmla="*/ 1069999 h 1605501"/>
                <a:gd name="connsiteX106" fmla="*/ 721458 w 985736"/>
                <a:gd name="connsiteY106" fmla="*/ 1078329 h 1605501"/>
                <a:gd name="connsiteX107" fmla="*/ 771683 w 985736"/>
                <a:gd name="connsiteY107" fmla="*/ 1156869 h 1605501"/>
                <a:gd name="connsiteX108" fmla="*/ 770487 w 985736"/>
                <a:gd name="connsiteY108" fmla="*/ 1173529 h 1605501"/>
                <a:gd name="connsiteX109" fmla="*/ 757333 w 985736"/>
                <a:gd name="connsiteY109" fmla="*/ 1162819 h 1605501"/>
                <a:gd name="connsiteX110" fmla="*/ 754941 w 985736"/>
                <a:gd name="connsiteY110" fmla="*/ 1159249 h 1605501"/>
                <a:gd name="connsiteX111" fmla="*/ 747766 w 985736"/>
                <a:gd name="connsiteY111" fmla="*/ 1161629 h 1605501"/>
                <a:gd name="connsiteX112" fmla="*/ 747766 w 985736"/>
                <a:gd name="connsiteY112" fmla="*/ 1165199 h 1605501"/>
                <a:gd name="connsiteX113" fmla="*/ 741787 w 985736"/>
                <a:gd name="connsiteY113" fmla="*/ 1179479 h 1605501"/>
                <a:gd name="connsiteX114" fmla="*/ 734612 w 985736"/>
                <a:gd name="connsiteY114" fmla="*/ 1165199 h 1605501"/>
                <a:gd name="connsiteX115" fmla="*/ 686779 w 985736"/>
                <a:gd name="connsiteY115" fmla="*/ 1079519 h 1605501"/>
                <a:gd name="connsiteX116" fmla="*/ 609050 w 985736"/>
                <a:gd name="connsiteY116" fmla="*/ 1028348 h 1605501"/>
                <a:gd name="connsiteX117" fmla="*/ 598288 w 985736"/>
                <a:gd name="connsiteY117" fmla="*/ 1036678 h 1605501"/>
                <a:gd name="connsiteX118" fmla="*/ 606659 w 985736"/>
                <a:gd name="connsiteY118" fmla="*/ 1092609 h 1605501"/>
                <a:gd name="connsiteX119" fmla="*/ 619813 w 985736"/>
                <a:gd name="connsiteY119" fmla="*/ 1117599 h 1605501"/>
                <a:gd name="connsiteX120" fmla="*/ 747766 w 985736"/>
                <a:gd name="connsiteY120" fmla="*/ 1228269 h 1605501"/>
                <a:gd name="connsiteX121" fmla="*/ 869741 w 985736"/>
                <a:gd name="connsiteY121" fmla="*/ 1311570 h 1605501"/>
                <a:gd name="connsiteX122" fmla="*/ 930728 w 985736"/>
                <a:gd name="connsiteY122" fmla="*/ 1308000 h 1605501"/>
                <a:gd name="connsiteX123" fmla="*/ 955840 w 985736"/>
                <a:gd name="connsiteY123" fmla="*/ 1294910 h 1605501"/>
                <a:gd name="connsiteX124" fmla="*/ 959428 w 985736"/>
                <a:gd name="connsiteY124" fmla="*/ 1292530 h 1605501"/>
                <a:gd name="connsiteX125" fmla="*/ 974973 w 985736"/>
                <a:gd name="connsiteY125" fmla="*/ 1285390 h 1605501"/>
                <a:gd name="connsiteX126" fmla="*/ 972582 w 985736"/>
                <a:gd name="connsiteY126" fmla="*/ 1296100 h 1605501"/>
                <a:gd name="connsiteX127" fmla="*/ 974973 w 985736"/>
                <a:gd name="connsiteY127" fmla="*/ 1304430 h 1605501"/>
                <a:gd name="connsiteX128" fmla="*/ 985736 w 985736"/>
                <a:gd name="connsiteY128" fmla="*/ 1308000 h 1605501"/>
                <a:gd name="connsiteX129" fmla="*/ 971386 w 985736"/>
                <a:gd name="connsiteY129" fmla="*/ 1315140 h 1605501"/>
                <a:gd name="connsiteX130" fmla="*/ 903224 w 985736"/>
                <a:gd name="connsiteY130" fmla="*/ 1330610 h 1605501"/>
                <a:gd name="connsiteX131" fmla="*/ 900832 w 985736"/>
                <a:gd name="connsiteY131" fmla="*/ 1341320 h 1605501"/>
                <a:gd name="connsiteX132" fmla="*/ 909203 w 985736"/>
                <a:gd name="connsiteY132" fmla="*/ 1347270 h 1605501"/>
                <a:gd name="connsiteX133" fmla="*/ 935511 w 985736"/>
                <a:gd name="connsiteY133" fmla="*/ 1354410 h 1605501"/>
                <a:gd name="connsiteX134" fmla="*/ 948665 w 985736"/>
                <a:gd name="connsiteY134" fmla="*/ 1353220 h 1605501"/>
                <a:gd name="connsiteX135" fmla="*/ 965407 w 985736"/>
                <a:gd name="connsiteY135" fmla="*/ 1359170 h 1605501"/>
                <a:gd name="connsiteX136" fmla="*/ 952253 w 985736"/>
                <a:gd name="connsiteY136" fmla="*/ 1367500 h 1605501"/>
                <a:gd name="connsiteX137" fmla="*/ 948665 w 985736"/>
                <a:gd name="connsiteY137" fmla="*/ 1368690 h 1605501"/>
                <a:gd name="connsiteX138" fmla="*/ 946274 w 985736"/>
                <a:gd name="connsiteY138" fmla="*/ 1378210 h 1605501"/>
                <a:gd name="connsiteX139" fmla="*/ 952253 w 985736"/>
                <a:gd name="connsiteY139" fmla="*/ 1382970 h 1605501"/>
                <a:gd name="connsiteX140" fmla="*/ 961819 w 985736"/>
                <a:gd name="connsiteY140" fmla="*/ 1399630 h 1605501"/>
                <a:gd name="connsiteX141" fmla="*/ 955840 w 985736"/>
                <a:gd name="connsiteY141" fmla="*/ 1405580 h 1605501"/>
                <a:gd name="connsiteX142" fmla="*/ 790816 w 985736"/>
                <a:gd name="connsiteY142" fmla="*/ 1284200 h 1605501"/>
                <a:gd name="connsiteX143" fmla="*/ 786033 w 985736"/>
                <a:gd name="connsiteY143" fmla="*/ 1288960 h 1605501"/>
                <a:gd name="connsiteX144" fmla="*/ 802774 w 985736"/>
                <a:gd name="connsiteY144" fmla="*/ 1321090 h 1605501"/>
                <a:gd name="connsiteX145" fmla="*/ 799187 w 985736"/>
                <a:gd name="connsiteY145" fmla="*/ 1340130 h 1605501"/>
                <a:gd name="connsiteX146" fmla="*/ 780054 w 985736"/>
                <a:gd name="connsiteY146" fmla="*/ 1331800 h 1605501"/>
                <a:gd name="connsiteX147" fmla="*/ 696346 w 985736"/>
                <a:gd name="connsiteY147" fmla="*/ 1230649 h 1605501"/>
                <a:gd name="connsiteX148" fmla="*/ 626988 w 985736"/>
                <a:gd name="connsiteY148" fmla="*/ 1173529 h 1605501"/>
                <a:gd name="connsiteX149" fmla="*/ 617421 w 985736"/>
                <a:gd name="connsiteY149" fmla="*/ 1179479 h 1605501"/>
                <a:gd name="connsiteX150" fmla="*/ 622205 w 985736"/>
                <a:gd name="connsiteY150" fmla="*/ 1244929 h 1605501"/>
                <a:gd name="connsiteX151" fmla="*/ 625792 w 985736"/>
                <a:gd name="connsiteY151" fmla="*/ 1346080 h 1605501"/>
                <a:gd name="connsiteX152" fmla="*/ 725046 w 985736"/>
                <a:gd name="connsiteY152" fmla="*/ 1479361 h 1605501"/>
                <a:gd name="connsiteX153" fmla="*/ 745375 w 985736"/>
                <a:gd name="connsiteY153" fmla="*/ 1499591 h 1605501"/>
                <a:gd name="connsiteX154" fmla="*/ 788425 w 985736"/>
                <a:gd name="connsiteY154" fmla="*/ 1530531 h 1605501"/>
                <a:gd name="connsiteX155" fmla="*/ 796795 w 985736"/>
                <a:gd name="connsiteY155" fmla="*/ 1543621 h 1605501"/>
                <a:gd name="connsiteX156" fmla="*/ 781250 w 985736"/>
                <a:gd name="connsiteY156" fmla="*/ 1538861 h 1605501"/>
                <a:gd name="connsiteX157" fmla="*/ 748962 w 985736"/>
                <a:gd name="connsiteY157" fmla="*/ 1516251 h 1605501"/>
                <a:gd name="connsiteX158" fmla="*/ 742983 w 985736"/>
                <a:gd name="connsiteY158" fmla="*/ 1521011 h 1605501"/>
                <a:gd name="connsiteX159" fmla="*/ 760920 w 985736"/>
                <a:gd name="connsiteY159" fmla="*/ 1565041 h 1605501"/>
                <a:gd name="connsiteX160" fmla="*/ 760920 w 985736"/>
                <a:gd name="connsiteY160" fmla="*/ 1582891 h 1605501"/>
                <a:gd name="connsiteX161" fmla="*/ 748962 w 985736"/>
                <a:gd name="connsiteY161" fmla="*/ 1573371 h 1605501"/>
                <a:gd name="connsiteX162" fmla="*/ 677213 w 985736"/>
                <a:gd name="connsiteY162" fmla="*/ 1442470 h 1605501"/>
                <a:gd name="connsiteX163" fmla="*/ 636554 w 985736"/>
                <a:gd name="connsiteY163" fmla="*/ 1400820 h 1605501"/>
                <a:gd name="connsiteX164" fmla="*/ 626988 w 985736"/>
                <a:gd name="connsiteY164" fmla="*/ 1404390 h 1605501"/>
                <a:gd name="connsiteX165" fmla="*/ 630575 w 985736"/>
                <a:gd name="connsiteY165" fmla="*/ 1507921 h 1605501"/>
                <a:gd name="connsiteX166" fmla="*/ 640142 w 985736"/>
                <a:gd name="connsiteY166" fmla="*/ 1532911 h 1605501"/>
                <a:gd name="connsiteX167" fmla="*/ 670038 w 985736"/>
                <a:gd name="connsiteY167" fmla="*/ 1569801 h 1605501"/>
                <a:gd name="connsiteX168" fmla="*/ 673625 w 985736"/>
                <a:gd name="connsiteY168" fmla="*/ 1584081 h 1605501"/>
                <a:gd name="connsiteX169" fmla="*/ 656884 w 985736"/>
                <a:gd name="connsiteY169" fmla="*/ 1575751 h 1605501"/>
                <a:gd name="connsiteX170" fmla="*/ 642534 w 985736"/>
                <a:gd name="connsiteY170" fmla="*/ 1562661 h 1605501"/>
                <a:gd name="connsiteX171" fmla="*/ 632967 w 985736"/>
                <a:gd name="connsiteY171" fmla="*/ 1567421 h 1605501"/>
                <a:gd name="connsiteX172" fmla="*/ 632967 w 985736"/>
                <a:gd name="connsiteY172" fmla="*/ 1591221 h 1605501"/>
                <a:gd name="connsiteX173" fmla="*/ 623400 w 985736"/>
                <a:gd name="connsiteY173" fmla="*/ 1605501 h 1605501"/>
                <a:gd name="connsiteX174" fmla="*/ 612638 w 985736"/>
                <a:gd name="connsiteY174" fmla="*/ 1590031 h 1605501"/>
                <a:gd name="connsiteX175" fmla="*/ 601876 w 985736"/>
                <a:gd name="connsiteY175" fmla="*/ 1380590 h 1605501"/>
                <a:gd name="connsiteX176" fmla="*/ 595896 w 985736"/>
                <a:gd name="connsiteY176" fmla="*/ 1380590 h 1605501"/>
                <a:gd name="connsiteX177" fmla="*/ 585134 w 985736"/>
                <a:gd name="connsiteY177" fmla="*/ 1409150 h 1605501"/>
                <a:gd name="connsiteX178" fmla="*/ 552847 w 985736"/>
                <a:gd name="connsiteY178" fmla="*/ 1531721 h 1605501"/>
                <a:gd name="connsiteX179" fmla="*/ 543280 w 985736"/>
                <a:gd name="connsiteY179" fmla="*/ 1544811 h 1605501"/>
                <a:gd name="connsiteX180" fmla="*/ 539693 w 985736"/>
                <a:gd name="connsiteY180" fmla="*/ 1529341 h 1605501"/>
                <a:gd name="connsiteX181" fmla="*/ 543280 w 985736"/>
                <a:gd name="connsiteY181" fmla="*/ 1504351 h 1605501"/>
                <a:gd name="connsiteX182" fmla="*/ 537301 w 985736"/>
                <a:gd name="connsiteY182" fmla="*/ 1500781 h 1605501"/>
                <a:gd name="connsiteX183" fmla="*/ 516972 w 985736"/>
                <a:gd name="connsiteY183" fmla="*/ 1524581 h 1605501"/>
                <a:gd name="connsiteX184" fmla="*/ 500230 w 985736"/>
                <a:gd name="connsiteY184" fmla="*/ 1529341 h 1605501"/>
                <a:gd name="connsiteX185" fmla="*/ 501426 w 985736"/>
                <a:gd name="connsiteY185" fmla="*/ 1511491 h 1605501"/>
                <a:gd name="connsiteX186" fmla="*/ 526538 w 985736"/>
                <a:gd name="connsiteY186" fmla="*/ 1480551 h 1605501"/>
                <a:gd name="connsiteX187" fmla="*/ 540888 w 985736"/>
                <a:gd name="connsiteY187" fmla="*/ 1455560 h 1605501"/>
                <a:gd name="connsiteX188" fmla="*/ 591113 w 985736"/>
                <a:gd name="connsiteY188" fmla="*/ 1316330 h 1605501"/>
                <a:gd name="connsiteX189" fmla="*/ 595896 w 985736"/>
                <a:gd name="connsiteY189" fmla="*/ 1287770 h 1605501"/>
                <a:gd name="connsiteX190" fmla="*/ 589917 w 985736"/>
                <a:gd name="connsiteY190" fmla="*/ 1216369 h 1605501"/>
                <a:gd name="connsiteX191" fmla="*/ 536105 w 985736"/>
                <a:gd name="connsiteY191" fmla="*/ 927198 h 1605501"/>
                <a:gd name="connsiteX192" fmla="*/ 528930 w 985736"/>
                <a:gd name="connsiteY192" fmla="*/ 927198 h 1605501"/>
                <a:gd name="connsiteX193" fmla="*/ 508601 w 985736"/>
                <a:gd name="connsiteY193" fmla="*/ 1014068 h 1605501"/>
                <a:gd name="connsiteX194" fmla="*/ 494251 w 985736"/>
                <a:gd name="connsiteY194" fmla="*/ 1117599 h 1605501"/>
                <a:gd name="connsiteX195" fmla="*/ 484684 w 985736"/>
                <a:gd name="connsiteY195" fmla="*/ 1131879 h 1605501"/>
                <a:gd name="connsiteX196" fmla="*/ 476314 w 985736"/>
                <a:gd name="connsiteY196" fmla="*/ 1117599 h 1605501"/>
                <a:gd name="connsiteX197" fmla="*/ 476314 w 985736"/>
                <a:gd name="connsiteY197" fmla="*/ 1080709 h 1605501"/>
                <a:gd name="connsiteX198" fmla="*/ 469139 w 985736"/>
                <a:gd name="connsiteY198" fmla="*/ 1079519 h 1605501"/>
                <a:gd name="connsiteX199" fmla="*/ 451201 w 985736"/>
                <a:gd name="connsiteY199" fmla="*/ 1118789 h 1605501"/>
                <a:gd name="connsiteX200" fmla="*/ 436851 w 985736"/>
                <a:gd name="connsiteY200" fmla="*/ 1127119 h 1605501"/>
                <a:gd name="connsiteX201" fmla="*/ 433264 w 985736"/>
                <a:gd name="connsiteY201" fmla="*/ 1108079 h 1605501"/>
                <a:gd name="connsiteX202" fmla="*/ 470335 w 985736"/>
                <a:gd name="connsiteY202" fmla="*/ 1017638 h 1605501"/>
                <a:gd name="connsiteX203" fmla="*/ 461964 w 985736"/>
                <a:gd name="connsiteY203" fmla="*/ 1009308 h 1605501"/>
                <a:gd name="connsiteX204" fmla="*/ 421306 w 985736"/>
                <a:gd name="connsiteY204" fmla="*/ 1024778 h 1605501"/>
                <a:gd name="connsiteX205" fmla="*/ 406956 w 985736"/>
                <a:gd name="connsiteY205" fmla="*/ 1022398 h 1605501"/>
                <a:gd name="connsiteX206" fmla="*/ 418914 w 985736"/>
                <a:gd name="connsiteY206" fmla="*/ 1009308 h 1605501"/>
                <a:gd name="connsiteX207" fmla="*/ 487076 w 985736"/>
                <a:gd name="connsiteY207" fmla="*/ 960518 h 1605501"/>
                <a:gd name="connsiteX208" fmla="*/ 502622 w 985736"/>
                <a:gd name="connsiteY208" fmla="*/ 843897 h 1605501"/>
                <a:gd name="connsiteX209" fmla="*/ 505014 w 985736"/>
                <a:gd name="connsiteY209" fmla="*/ 831997 h 1605501"/>
                <a:gd name="connsiteX210" fmla="*/ 501426 w 985736"/>
                <a:gd name="connsiteY210" fmla="*/ 820097 h 1605501"/>
                <a:gd name="connsiteX211" fmla="*/ 361514 w 985736"/>
                <a:gd name="connsiteY211" fmla="*/ 574956 h 1605501"/>
                <a:gd name="connsiteX212" fmla="*/ 35054 w 985736"/>
                <a:gd name="connsiteY212" fmla="*/ 214384 h 1605501"/>
                <a:gd name="connsiteX213" fmla="*/ 12333 w 985736"/>
                <a:gd name="connsiteY213" fmla="*/ 195344 h 1605501"/>
                <a:gd name="connsiteX214" fmla="*/ 9941 w 985736"/>
                <a:gd name="connsiteY214" fmla="*/ 191774 h 1605501"/>
                <a:gd name="connsiteX215" fmla="*/ 0 w 985736"/>
                <a:gd name="connsiteY215" fmla="*/ 191774 h 1605501"/>
                <a:gd name="connsiteX216" fmla="*/ 0 w 985736"/>
                <a:gd name="connsiteY216" fmla="*/ 38263 h 1605501"/>
                <a:gd name="connsiteX217" fmla="*/ 11623 w 985736"/>
                <a:gd name="connsiteY217" fmla="*/ 38263 h 1605501"/>
                <a:gd name="connsiteX218" fmla="*/ 85278 w 985736"/>
                <a:gd name="connsiteY218" fmla="*/ 38263 h 1605501"/>
                <a:gd name="connsiteX219" fmla="*/ 92453 w 985736"/>
                <a:gd name="connsiteY219" fmla="*/ 38263 h 1605501"/>
                <a:gd name="connsiteX220" fmla="*/ 100824 w 985736"/>
                <a:gd name="connsiteY220" fmla="*/ 45403 h 1605501"/>
                <a:gd name="connsiteX221" fmla="*/ 102020 w 985736"/>
                <a:gd name="connsiteY221" fmla="*/ 52543 h 1605501"/>
                <a:gd name="connsiteX222" fmla="*/ 240736 w 985736"/>
                <a:gd name="connsiteY222" fmla="*/ 283404 h 1605501"/>
                <a:gd name="connsiteX223" fmla="*/ 264652 w 985736"/>
                <a:gd name="connsiteY223" fmla="*/ 291735 h 1605501"/>
                <a:gd name="connsiteX224" fmla="*/ 359123 w 985736"/>
                <a:gd name="connsiteY224" fmla="*/ 265554 h 1605501"/>
                <a:gd name="connsiteX225" fmla="*/ 377060 w 985736"/>
                <a:gd name="connsiteY225" fmla="*/ 247704 h 1605501"/>
                <a:gd name="connsiteX226" fmla="*/ 420110 w 985736"/>
                <a:gd name="connsiteY226" fmla="*/ 148934 h 1605501"/>
                <a:gd name="connsiteX227" fmla="*/ 424893 w 985736"/>
                <a:gd name="connsiteY227" fmla="*/ 120374 h 1605501"/>
                <a:gd name="connsiteX228" fmla="*/ 412935 w 985736"/>
                <a:gd name="connsiteY228" fmla="*/ 84673 h 1605501"/>
                <a:gd name="connsiteX229" fmla="*/ 409347 w 985736"/>
                <a:gd name="connsiteY229" fmla="*/ 69203 h 1605501"/>
                <a:gd name="connsiteX230" fmla="*/ 421306 w 985736"/>
                <a:gd name="connsiteY230" fmla="*/ 79913 h 1605501"/>
                <a:gd name="connsiteX231" fmla="*/ 430872 w 985736"/>
                <a:gd name="connsiteY231" fmla="*/ 103714 h 1605501"/>
                <a:gd name="connsiteX232" fmla="*/ 441635 w 985736"/>
                <a:gd name="connsiteY232" fmla="*/ 104904 h 1605501"/>
                <a:gd name="connsiteX233" fmla="*/ 463160 w 985736"/>
                <a:gd name="connsiteY233" fmla="*/ 64443 h 1605501"/>
                <a:gd name="connsiteX234" fmla="*/ 476314 w 985736"/>
                <a:gd name="connsiteY234" fmla="*/ 54923 h 1605501"/>
                <a:gd name="connsiteX235" fmla="*/ 476314 w 985736"/>
                <a:gd name="connsiteY235" fmla="*/ 72773 h 1605501"/>
                <a:gd name="connsiteX236" fmla="*/ 458376 w 985736"/>
                <a:gd name="connsiteY236" fmla="*/ 109664 h 1605501"/>
                <a:gd name="connsiteX237" fmla="*/ 433264 w 985736"/>
                <a:gd name="connsiteY237" fmla="*/ 267934 h 1605501"/>
                <a:gd name="connsiteX238" fmla="*/ 452397 w 985736"/>
                <a:gd name="connsiteY238" fmla="*/ 284595 h 1605501"/>
                <a:gd name="connsiteX239" fmla="*/ 475118 w 985736"/>
                <a:gd name="connsiteY239" fmla="*/ 279834 h 1605501"/>
                <a:gd name="connsiteX240" fmla="*/ 510993 w 985736"/>
                <a:gd name="connsiteY240" fmla="*/ 156074 h 1605501"/>
                <a:gd name="connsiteX241" fmla="*/ 552847 w 985736"/>
                <a:gd name="connsiteY241" fmla="*/ 10893 h 1605501"/>
                <a:gd name="connsiteX242" fmla="*/ 563609 w 985736"/>
                <a:gd name="connsiteY242" fmla="*/ 183 h 1605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985736" h="1605501">
                  <a:moveTo>
                    <a:pt x="563609" y="183"/>
                  </a:moveTo>
                  <a:cubicBezTo>
                    <a:pt x="566001" y="1373"/>
                    <a:pt x="566001" y="9703"/>
                    <a:pt x="563609" y="16843"/>
                  </a:cubicBezTo>
                  <a:cubicBezTo>
                    <a:pt x="556434" y="39453"/>
                    <a:pt x="556434" y="39453"/>
                    <a:pt x="556434" y="39453"/>
                  </a:cubicBezTo>
                  <a:cubicBezTo>
                    <a:pt x="554042" y="47783"/>
                    <a:pt x="557630" y="50163"/>
                    <a:pt x="564805" y="46593"/>
                  </a:cubicBezTo>
                  <a:cubicBezTo>
                    <a:pt x="574371" y="39453"/>
                    <a:pt x="574371" y="39453"/>
                    <a:pt x="574371" y="39453"/>
                  </a:cubicBezTo>
                  <a:cubicBezTo>
                    <a:pt x="581546" y="34693"/>
                    <a:pt x="588721" y="34693"/>
                    <a:pt x="591113" y="38263"/>
                  </a:cubicBezTo>
                  <a:cubicBezTo>
                    <a:pt x="592309" y="41833"/>
                    <a:pt x="588721" y="47783"/>
                    <a:pt x="581546" y="51353"/>
                  </a:cubicBezTo>
                  <a:cubicBezTo>
                    <a:pt x="544476" y="72773"/>
                    <a:pt x="539693" y="97764"/>
                    <a:pt x="538497" y="123944"/>
                  </a:cubicBezTo>
                  <a:cubicBezTo>
                    <a:pt x="538497" y="140604"/>
                    <a:pt x="543280" y="167974"/>
                    <a:pt x="546867" y="184634"/>
                  </a:cubicBezTo>
                  <a:cubicBezTo>
                    <a:pt x="548063" y="191774"/>
                    <a:pt x="556434" y="197724"/>
                    <a:pt x="563609" y="197724"/>
                  </a:cubicBezTo>
                  <a:cubicBezTo>
                    <a:pt x="591113" y="196534"/>
                    <a:pt x="643729" y="192964"/>
                    <a:pt x="653296" y="192964"/>
                  </a:cubicBezTo>
                  <a:cubicBezTo>
                    <a:pt x="662863" y="192964"/>
                    <a:pt x="714283" y="178684"/>
                    <a:pt x="739396" y="171544"/>
                  </a:cubicBezTo>
                  <a:cubicBezTo>
                    <a:pt x="746571" y="169164"/>
                    <a:pt x="753746" y="169164"/>
                    <a:pt x="753746" y="172734"/>
                  </a:cubicBezTo>
                  <a:cubicBezTo>
                    <a:pt x="753746" y="176304"/>
                    <a:pt x="746571" y="181064"/>
                    <a:pt x="739396" y="184634"/>
                  </a:cubicBezTo>
                  <a:cubicBezTo>
                    <a:pt x="703521" y="200104"/>
                    <a:pt x="703521" y="200104"/>
                    <a:pt x="703521" y="200104"/>
                  </a:cubicBezTo>
                  <a:cubicBezTo>
                    <a:pt x="696346" y="203674"/>
                    <a:pt x="696346" y="207244"/>
                    <a:pt x="704717" y="209624"/>
                  </a:cubicBezTo>
                  <a:cubicBezTo>
                    <a:pt x="717871" y="214384"/>
                    <a:pt x="731025" y="222714"/>
                    <a:pt x="740591" y="227474"/>
                  </a:cubicBezTo>
                  <a:cubicBezTo>
                    <a:pt x="747766" y="232234"/>
                    <a:pt x="751354" y="238184"/>
                    <a:pt x="748962" y="241754"/>
                  </a:cubicBezTo>
                  <a:cubicBezTo>
                    <a:pt x="746571" y="245324"/>
                    <a:pt x="738200" y="244134"/>
                    <a:pt x="731025" y="240564"/>
                  </a:cubicBezTo>
                  <a:cubicBezTo>
                    <a:pt x="714283" y="231044"/>
                    <a:pt x="680800" y="216764"/>
                    <a:pt x="631771" y="216764"/>
                  </a:cubicBezTo>
                  <a:cubicBezTo>
                    <a:pt x="557630" y="214384"/>
                    <a:pt x="538497" y="260794"/>
                    <a:pt x="522951" y="285785"/>
                  </a:cubicBezTo>
                  <a:cubicBezTo>
                    <a:pt x="521755" y="289355"/>
                    <a:pt x="520559" y="291735"/>
                    <a:pt x="518168" y="295305"/>
                  </a:cubicBezTo>
                  <a:cubicBezTo>
                    <a:pt x="515776" y="300065"/>
                    <a:pt x="519363" y="306015"/>
                    <a:pt x="524147" y="307205"/>
                  </a:cubicBezTo>
                  <a:cubicBezTo>
                    <a:pt x="528930" y="308395"/>
                    <a:pt x="532518" y="309585"/>
                    <a:pt x="534909" y="309585"/>
                  </a:cubicBezTo>
                  <a:cubicBezTo>
                    <a:pt x="557630" y="315535"/>
                    <a:pt x="594701" y="327435"/>
                    <a:pt x="632967" y="339335"/>
                  </a:cubicBezTo>
                  <a:cubicBezTo>
                    <a:pt x="641338" y="341715"/>
                    <a:pt x="653296" y="342905"/>
                    <a:pt x="661667" y="342905"/>
                  </a:cubicBezTo>
                  <a:cubicBezTo>
                    <a:pt x="824299" y="333385"/>
                    <a:pt x="824299" y="333385"/>
                    <a:pt x="824299" y="333385"/>
                  </a:cubicBezTo>
                  <a:cubicBezTo>
                    <a:pt x="832670" y="333385"/>
                    <a:pt x="839845" y="334575"/>
                    <a:pt x="839845" y="338145"/>
                  </a:cubicBezTo>
                  <a:cubicBezTo>
                    <a:pt x="839845" y="340525"/>
                    <a:pt x="832670" y="342905"/>
                    <a:pt x="824299" y="344095"/>
                  </a:cubicBezTo>
                  <a:cubicBezTo>
                    <a:pt x="696346" y="353615"/>
                    <a:pt x="696346" y="353615"/>
                    <a:pt x="696346" y="353615"/>
                  </a:cubicBezTo>
                  <a:cubicBezTo>
                    <a:pt x="687975" y="353615"/>
                    <a:pt x="687975" y="355995"/>
                    <a:pt x="695150" y="358375"/>
                  </a:cubicBezTo>
                  <a:cubicBezTo>
                    <a:pt x="727437" y="369085"/>
                    <a:pt x="754941" y="378605"/>
                    <a:pt x="770487" y="383365"/>
                  </a:cubicBezTo>
                  <a:cubicBezTo>
                    <a:pt x="778858" y="385745"/>
                    <a:pt x="784837" y="390505"/>
                    <a:pt x="784837" y="392885"/>
                  </a:cubicBezTo>
                  <a:cubicBezTo>
                    <a:pt x="784837" y="396455"/>
                    <a:pt x="778858" y="397645"/>
                    <a:pt x="770487" y="395265"/>
                  </a:cubicBezTo>
                  <a:cubicBezTo>
                    <a:pt x="748962" y="389315"/>
                    <a:pt x="698737" y="376225"/>
                    <a:pt x="609050" y="358375"/>
                  </a:cubicBezTo>
                  <a:cubicBezTo>
                    <a:pt x="601876" y="357185"/>
                    <a:pt x="600680" y="359565"/>
                    <a:pt x="606659" y="364325"/>
                  </a:cubicBezTo>
                  <a:cubicBezTo>
                    <a:pt x="741787" y="460715"/>
                    <a:pt x="741787" y="460715"/>
                    <a:pt x="741787" y="460715"/>
                  </a:cubicBezTo>
                  <a:cubicBezTo>
                    <a:pt x="747766" y="465475"/>
                    <a:pt x="751354" y="473806"/>
                    <a:pt x="748962" y="477376"/>
                  </a:cubicBezTo>
                  <a:cubicBezTo>
                    <a:pt x="746571" y="482136"/>
                    <a:pt x="739396" y="480946"/>
                    <a:pt x="733416" y="474996"/>
                  </a:cubicBezTo>
                  <a:cubicBezTo>
                    <a:pt x="725046" y="469045"/>
                    <a:pt x="713087" y="459525"/>
                    <a:pt x="697542" y="448815"/>
                  </a:cubicBezTo>
                  <a:cubicBezTo>
                    <a:pt x="690367" y="444055"/>
                    <a:pt x="679604" y="438105"/>
                    <a:pt x="672429" y="434535"/>
                  </a:cubicBezTo>
                  <a:cubicBezTo>
                    <a:pt x="644925" y="417875"/>
                    <a:pt x="579155" y="371465"/>
                    <a:pt x="545672" y="350045"/>
                  </a:cubicBezTo>
                  <a:cubicBezTo>
                    <a:pt x="538497" y="346475"/>
                    <a:pt x="532518" y="342905"/>
                    <a:pt x="532518" y="342905"/>
                  </a:cubicBezTo>
                  <a:cubicBezTo>
                    <a:pt x="415327" y="320295"/>
                    <a:pt x="353144" y="344095"/>
                    <a:pt x="324444" y="366705"/>
                  </a:cubicBezTo>
                  <a:cubicBezTo>
                    <a:pt x="317269" y="371465"/>
                    <a:pt x="317269" y="380985"/>
                    <a:pt x="322052" y="388125"/>
                  </a:cubicBezTo>
                  <a:cubicBezTo>
                    <a:pt x="338794" y="408355"/>
                    <a:pt x="356731" y="432155"/>
                    <a:pt x="375864" y="455955"/>
                  </a:cubicBezTo>
                  <a:cubicBezTo>
                    <a:pt x="418914" y="510696"/>
                    <a:pt x="453593" y="572576"/>
                    <a:pt x="483489" y="638026"/>
                  </a:cubicBezTo>
                  <a:cubicBezTo>
                    <a:pt x="487076" y="645166"/>
                    <a:pt x="494251" y="654686"/>
                    <a:pt x="501426" y="659446"/>
                  </a:cubicBezTo>
                  <a:cubicBezTo>
                    <a:pt x="540888" y="688007"/>
                    <a:pt x="592309" y="720137"/>
                    <a:pt x="622205" y="724897"/>
                  </a:cubicBezTo>
                  <a:cubicBezTo>
                    <a:pt x="678408" y="733227"/>
                    <a:pt x="731025" y="740367"/>
                    <a:pt x="825495" y="670156"/>
                  </a:cubicBezTo>
                  <a:cubicBezTo>
                    <a:pt x="837453" y="660636"/>
                    <a:pt x="851803" y="643976"/>
                    <a:pt x="860174" y="632076"/>
                  </a:cubicBezTo>
                  <a:cubicBezTo>
                    <a:pt x="864957" y="624936"/>
                    <a:pt x="870937" y="622556"/>
                    <a:pt x="873328" y="624936"/>
                  </a:cubicBezTo>
                  <a:cubicBezTo>
                    <a:pt x="875720" y="627316"/>
                    <a:pt x="874524" y="634456"/>
                    <a:pt x="868545" y="641596"/>
                  </a:cubicBezTo>
                  <a:cubicBezTo>
                    <a:pt x="860174" y="652306"/>
                    <a:pt x="845824" y="667776"/>
                    <a:pt x="827887" y="685627"/>
                  </a:cubicBezTo>
                  <a:cubicBezTo>
                    <a:pt x="821908" y="690387"/>
                    <a:pt x="823103" y="695147"/>
                    <a:pt x="831474" y="693957"/>
                  </a:cubicBezTo>
                  <a:cubicBezTo>
                    <a:pt x="868545" y="691577"/>
                    <a:pt x="868545" y="691577"/>
                    <a:pt x="868545" y="691577"/>
                  </a:cubicBezTo>
                  <a:cubicBezTo>
                    <a:pt x="876916" y="690387"/>
                    <a:pt x="884091" y="692767"/>
                    <a:pt x="884091" y="696337"/>
                  </a:cubicBezTo>
                  <a:cubicBezTo>
                    <a:pt x="884091" y="699907"/>
                    <a:pt x="876916" y="703477"/>
                    <a:pt x="869741" y="703477"/>
                  </a:cubicBezTo>
                  <a:cubicBezTo>
                    <a:pt x="812341" y="709427"/>
                    <a:pt x="812341" y="709427"/>
                    <a:pt x="812341" y="709427"/>
                  </a:cubicBezTo>
                  <a:cubicBezTo>
                    <a:pt x="803970" y="709427"/>
                    <a:pt x="792012" y="714187"/>
                    <a:pt x="786033" y="718947"/>
                  </a:cubicBezTo>
                  <a:cubicBezTo>
                    <a:pt x="777662" y="723707"/>
                    <a:pt x="769291" y="729657"/>
                    <a:pt x="759725" y="733227"/>
                  </a:cubicBezTo>
                  <a:cubicBezTo>
                    <a:pt x="746571" y="740367"/>
                    <a:pt x="732221" y="746317"/>
                    <a:pt x="717871" y="749887"/>
                  </a:cubicBezTo>
                  <a:cubicBezTo>
                    <a:pt x="716675" y="749887"/>
                    <a:pt x="715479" y="749887"/>
                    <a:pt x="714283" y="751077"/>
                  </a:cubicBezTo>
                  <a:cubicBezTo>
                    <a:pt x="711892" y="751077"/>
                    <a:pt x="716675" y="753457"/>
                    <a:pt x="723850" y="757027"/>
                  </a:cubicBezTo>
                  <a:cubicBezTo>
                    <a:pt x="740591" y="764167"/>
                    <a:pt x="759725" y="772497"/>
                    <a:pt x="775270" y="778447"/>
                  </a:cubicBezTo>
                  <a:cubicBezTo>
                    <a:pt x="783641" y="780827"/>
                    <a:pt x="795599" y="782017"/>
                    <a:pt x="803970" y="780827"/>
                  </a:cubicBezTo>
                  <a:cubicBezTo>
                    <a:pt x="827887" y="776067"/>
                    <a:pt x="858978" y="770117"/>
                    <a:pt x="878112" y="766547"/>
                  </a:cubicBezTo>
                  <a:cubicBezTo>
                    <a:pt x="886482" y="765357"/>
                    <a:pt x="893657" y="766547"/>
                    <a:pt x="894853" y="771307"/>
                  </a:cubicBezTo>
                  <a:cubicBezTo>
                    <a:pt x="894853" y="774877"/>
                    <a:pt x="888874" y="778447"/>
                    <a:pt x="881699" y="780827"/>
                  </a:cubicBezTo>
                  <a:cubicBezTo>
                    <a:pt x="831474" y="792727"/>
                    <a:pt x="831474" y="792727"/>
                    <a:pt x="831474" y="792727"/>
                  </a:cubicBezTo>
                  <a:cubicBezTo>
                    <a:pt x="824299" y="793917"/>
                    <a:pt x="823103" y="798677"/>
                    <a:pt x="830278" y="803437"/>
                  </a:cubicBezTo>
                  <a:cubicBezTo>
                    <a:pt x="844628" y="814147"/>
                    <a:pt x="857782" y="826047"/>
                    <a:pt x="867349" y="834377"/>
                  </a:cubicBezTo>
                  <a:cubicBezTo>
                    <a:pt x="873328" y="839137"/>
                    <a:pt x="874524" y="845087"/>
                    <a:pt x="870937" y="847467"/>
                  </a:cubicBezTo>
                  <a:cubicBezTo>
                    <a:pt x="867349" y="848657"/>
                    <a:pt x="858978" y="846277"/>
                    <a:pt x="852999" y="840327"/>
                  </a:cubicBezTo>
                  <a:cubicBezTo>
                    <a:pt x="841041" y="830807"/>
                    <a:pt x="820712" y="814147"/>
                    <a:pt x="801579" y="804627"/>
                  </a:cubicBezTo>
                  <a:cubicBezTo>
                    <a:pt x="768095" y="787967"/>
                    <a:pt x="713087" y="771307"/>
                    <a:pt x="679604" y="762977"/>
                  </a:cubicBezTo>
                  <a:cubicBezTo>
                    <a:pt x="672429" y="760597"/>
                    <a:pt x="659275" y="759407"/>
                    <a:pt x="650904" y="760597"/>
                  </a:cubicBezTo>
                  <a:cubicBezTo>
                    <a:pt x="649709" y="760597"/>
                    <a:pt x="648513" y="760597"/>
                    <a:pt x="648513" y="760597"/>
                  </a:cubicBezTo>
                  <a:cubicBezTo>
                    <a:pt x="640142" y="761787"/>
                    <a:pt x="638946" y="765357"/>
                    <a:pt x="644925" y="770117"/>
                  </a:cubicBezTo>
                  <a:cubicBezTo>
                    <a:pt x="687975" y="805817"/>
                    <a:pt x="739396" y="865317"/>
                    <a:pt x="753746" y="956948"/>
                  </a:cubicBezTo>
                  <a:cubicBezTo>
                    <a:pt x="754941" y="965278"/>
                    <a:pt x="752550" y="971228"/>
                    <a:pt x="747766" y="971228"/>
                  </a:cubicBezTo>
                  <a:cubicBezTo>
                    <a:pt x="744179" y="971228"/>
                    <a:pt x="739396" y="965278"/>
                    <a:pt x="737004" y="956948"/>
                  </a:cubicBezTo>
                  <a:cubicBezTo>
                    <a:pt x="732221" y="935528"/>
                    <a:pt x="719067" y="895068"/>
                    <a:pt x="703521" y="870077"/>
                  </a:cubicBezTo>
                  <a:cubicBezTo>
                    <a:pt x="698737" y="862937"/>
                    <a:pt x="695150" y="864127"/>
                    <a:pt x="696346" y="872458"/>
                  </a:cubicBezTo>
                  <a:cubicBezTo>
                    <a:pt x="702325" y="914108"/>
                    <a:pt x="702325" y="914108"/>
                    <a:pt x="702325" y="914108"/>
                  </a:cubicBezTo>
                  <a:cubicBezTo>
                    <a:pt x="702325" y="921248"/>
                    <a:pt x="699933" y="928388"/>
                    <a:pt x="696346" y="929578"/>
                  </a:cubicBezTo>
                  <a:cubicBezTo>
                    <a:pt x="691563" y="929578"/>
                    <a:pt x="687975" y="923628"/>
                    <a:pt x="686779" y="915298"/>
                  </a:cubicBezTo>
                  <a:cubicBezTo>
                    <a:pt x="681996" y="890308"/>
                    <a:pt x="672429" y="840327"/>
                    <a:pt x="655688" y="826047"/>
                  </a:cubicBezTo>
                  <a:cubicBezTo>
                    <a:pt x="634163" y="805817"/>
                    <a:pt x="588721" y="761787"/>
                    <a:pt x="558826" y="758217"/>
                  </a:cubicBezTo>
                  <a:cubicBezTo>
                    <a:pt x="554042" y="758217"/>
                    <a:pt x="548063" y="757027"/>
                    <a:pt x="542084" y="755837"/>
                  </a:cubicBezTo>
                  <a:cubicBezTo>
                    <a:pt x="534909" y="753457"/>
                    <a:pt x="530126" y="758217"/>
                    <a:pt x="532518" y="765357"/>
                  </a:cubicBezTo>
                  <a:cubicBezTo>
                    <a:pt x="551651" y="822477"/>
                    <a:pt x="566001" y="879598"/>
                    <a:pt x="577959" y="933148"/>
                  </a:cubicBezTo>
                  <a:cubicBezTo>
                    <a:pt x="580351" y="941478"/>
                    <a:pt x="586330" y="952188"/>
                    <a:pt x="592309" y="956948"/>
                  </a:cubicBezTo>
                  <a:cubicBezTo>
                    <a:pt x="684388" y="1027158"/>
                    <a:pt x="684388" y="1027158"/>
                    <a:pt x="684388" y="1027158"/>
                  </a:cubicBezTo>
                  <a:cubicBezTo>
                    <a:pt x="690367" y="1031918"/>
                    <a:pt x="702325" y="1037868"/>
                    <a:pt x="710696" y="1040248"/>
                  </a:cubicBezTo>
                  <a:cubicBezTo>
                    <a:pt x="794404" y="1064048"/>
                    <a:pt x="794404" y="1064048"/>
                    <a:pt x="794404" y="1064048"/>
                  </a:cubicBezTo>
                  <a:cubicBezTo>
                    <a:pt x="801579" y="1066429"/>
                    <a:pt x="814733" y="1068809"/>
                    <a:pt x="823103" y="1068809"/>
                  </a:cubicBezTo>
                  <a:cubicBezTo>
                    <a:pt x="892461" y="1068809"/>
                    <a:pt x="892461" y="1068809"/>
                    <a:pt x="892461" y="1068809"/>
                  </a:cubicBezTo>
                  <a:cubicBezTo>
                    <a:pt x="900832" y="1068809"/>
                    <a:pt x="906811" y="1069999"/>
                    <a:pt x="906811" y="1073569"/>
                  </a:cubicBezTo>
                  <a:cubicBezTo>
                    <a:pt x="906811" y="1075949"/>
                    <a:pt x="900832" y="1078329"/>
                    <a:pt x="892461" y="1079519"/>
                  </a:cubicBezTo>
                  <a:cubicBezTo>
                    <a:pt x="849412" y="1086659"/>
                    <a:pt x="849412" y="1086659"/>
                    <a:pt x="849412" y="1086659"/>
                  </a:cubicBezTo>
                  <a:cubicBezTo>
                    <a:pt x="841041" y="1087849"/>
                    <a:pt x="839845" y="1092609"/>
                    <a:pt x="847020" y="1097369"/>
                  </a:cubicBezTo>
                  <a:cubicBezTo>
                    <a:pt x="872132" y="1115219"/>
                    <a:pt x="872132" y="1115219"/>
                    <a:pt x="872132" y="1115219"/>
                  </a:cubicBezTo>
                  <a:cubicBezTo>
                    <a:pt x="878112" y="1119979"/>
                    <a:pt x="882895" y="1125929"/>
                    <a:pt x="880503" y="1128309"/>
                  </a:cubicBezTo>
                  <a:cubicBezTo>
                    <a:pt x="879307" y="1131879"/>
                    <a:pt x="872132" y="1130689"/>
                    <a:pt x="864957" y="1127119"/>
                  </a:cubicBezTo>
                  <a:cubicBezTo>
                    <a:pt x="836258" y="1111649"/>
                    <a:pt x="768095" y="1077139"/>
                    <a:pt x="725046" y="1069999"/>
                  </a:cubicBezTo>
                  <a:cubicBezTo>
                    <a:pt x="717871" y="1068809"/>
                    <a:pt x="715479" y="1072379"/>
                    <a:pt x="721458" y="1078329"/>
                  </a:cubicBezTo>
                  <a:cubicBezTo>
                    <a:pt x="733416" y="1091419"/>
                    <a:pt x="753746" y="1115219"/>
                    <a:pt x="771683" y="1156869"/>
                  </a:cubicBezTo>
                  <a:cubicBezTo>
                    <a:pt x="774075" y="1165199"/>
                    <a:pt x="774075" y="1172339"/>
                    <a:pt x="770487" y="1173529"/>
                  </a:cubicBezTo>
                  <a:cubicBezTo>
                    <a:pt x="766900" y="1174719"/>
                    <a:pt x="760920" y="1169959"/>
                    <a:pt x="757333" y="1162819"/>
                  </a:cubicBezTo>
                  <a:cubicBezTo>
                    <a:pt x="754941" y="1159249"/>
                    <a:pt x="754941" y="1159249"/>
                    <a:pt x="754941" y="1159249"/>
                  </a:cubicBezTo>
                  <a:cubicBezTo>
                    <a:pt x="751354" y="1153299"/>
                    <a:pt x="747766" y="1153299"/>
                    <a:pt x="747766" y="1161629"/>
                  </a:cubicBezTo>
                  <a:cubicBezTo>
                    <a:pt x="747766" y="1165199"/>
                    <a:pt x="747766" y="1165199"/>
                    <a:pt x="747766" y="1165199"/>
                  </a:cubicBezTo>
                  <a:cubicBezTo>
                    <a:pt x="747766" y="1173529"/>
                    <a:pt x="745375" y="1179479"/>
                    <a:pt x="741787" y="1179479"/>
                  </a:cubicBezTo>
                  <a:cubicBezTo>
                    <a:pt x="738200" y="1179479"/>
                    <a:pt x="734612" y="1173529"/>
                    <a:pt x="734612" y="1165199"/>
                  </a:cubicBezTo>
                  <a:cubicBezTo>
                    <a:pt x="732221" y="1144969"/>
                    <a:pt x="723850" y="1109269"/>
                    <a:pt x="686779" y="1079519"/>
                  </a:cubicBezTo>
                  <a:cubicBezTo>
                    <a:pt x="662863" y="1060478"/>
                    <a:pt x="626988" y="1039058"/>
                    <a:pt x="609050" y="1028348"/>
                  </a:cubicBezTo>
                  <a:cubicBezTo>
                    <a:pt x="601876" y="1024778"/>
                    <a:pt x="597092" y="1028348"/>
                    <a:pt x="598288" y="1036678"/>
                  </a:cubicBezTo>
                  <a:cubicBezTo>
                    <a:pt x="601876" y="1055718"/>
                    <a:pt x="604267" y="1074759"/>
                    <a:pt x="606659" y="1092609"/>
                  </a:cubicBezTo>
                  <a:cubicBezTo>
                    <a:pt x="607855" y="1100939"/>
                    <a:pt x="613834" y="1111649"/>
                    <a:pt x="619813" y="1117599"/>
                  </a:cubicBezTo>
                  <a:cubicBezTo>
                    <a:pt x="747766" y="1228269"/>
                    <a:pt x="747766" y="1228269"/>
                    <a:pt x="747766" y="1228269"/>
                  </a:cubicBezTo>
                  <a:cubicBezTo>
                    <a:pt x="747766" y="1228269"/>
                    <a:pt x="823103" y="1287770"/>
                    <a:pt x="869741" y="1311570"/>
                  </a:cubicBezTo>
                  <a:cubicBezTo>
                    <a:pt x="880503" y="1317520"/>
                    <a:pt x="911595" y="1311570"/>
                    <a:pt x="930728" y="1308000"/>
                  </a:cubicBezTo>
                  <a:cubicBezTo>
                    <a:pt x="937903" y="1306810"/>
                    <a:pt x="949861" y="1300860"/>
                    <a:pt x="955840" y="1294910"/>
                  </a:cubicBezTo>
                  <a:cubicBezTo>
                    <a:pt x="959428" y="1292530"/>
                    <a:pt x="959428" y="1292530"/>
                    <a:pt x="959428" y="1292530"/>
                  </a:cubicBezTo>
                  <a:cubicBezTo>
                    <a:pt x="965407" y="1286580"/>
                    <a:pt x="972582" y="1283010"/>
                    <a:pt x="974973" y="1285390"/>
                  </a:cubicBezTo>
                  <a:cubicBezTo>
                    <a:pt x="978561" y="1286580"/>
                    <a:pt x="977365" y="1291340"/>
                    <a:pt x="972582" y="1296100"/>
                  </a:cubicBezTo>
                  <a:cubicBezTo>
                    <a:pt x="968994" y="1300860"/>
                    <a:pt x="970190" y="1304430"/>
                    <a:pt x="974973" y="1304430"/>
                  </a:cubicBezTo>
                  <a:cubicBezTo>
                    <a:pt x="980953" y="1304430"/>
                    <a:pt x="985736" y="1306810"/>
                    <a:pt x="985736" y="1308000"/>
                  </a:cubicBezTo>
                  <a:cubicBezTo>
                    <a:pt x="985736" y="1310380"/>
                    <a:pt x="978561" y="1313950"/>
                    <a:pt x="971386" y="1315140"/>
                  </a:cubicBezTo>
                  <a:cubicBezTo>
                    <a:pt x="903224" y="1330610"/>
                    <a:pt x="903224" y="1330610"/>
                    <a:pt x="903224" y="1330610"/>
                  </a:cubicBezTo>
                  <a:cubicBezTo>
                    <a:pt x="894853" y="1331800"/>
                    <a:pt x="893657" y="1337750"/>
                    <a:pt x="900832" y="1341320"/>
                  </a:cubicBezTo>
                  <a:cubicBezTo>
                    <a:pt x="909203" y="1347270"/>
                    <a:pt x="909203" y="1347270"/>
                    <a:pt x="909203" y="1347270"/>
                  </a:cubicBezTo>
                  <a:cubicBezTo>
                    <a:pt x="915182" y="1352030"/>
                    <a:pt x="927140" y="1355600"/>
                    <a:pt x="935511" y="1354410"/>
                  </a:cubicBezTo>
                  <a:cubicBezTo>
                    <a:pt x="948665" y="1353220"/>
                    <a:pt x="948665" y="1353220"/>
                    <a:pt x="948665" y="1353220"/>
                  </a:cubicBezTo>
                  <a:cubicBezTo>
                    <a:pt x="957036" y="1353220"/>
                    <a:pt x="964211" y="1355600"/>
                    <a:pt x="965407" y="1359170"/>
                  </a:cubicBezTo>
                  <a:cubicBezTo>
                    <a:pt x="966603" y="1362740"/>
                    <a:pt x="960624" y="1367500"/>
                    <a:pt x="952253" y="1367500"/>
                  </a:cubicBezTo>
                  <a:cubicBezTo>
                    <a:pt x="948665" y="1368690"/>
                    <a:pt x="948665" y="1368690"/>
                    <a:pt x="948665" y="1368690"/>
                  </a:cubicBezTo>
                  <a:cubicBezTo>
                    <a:pt x="940295" y="1368690"/>
                    <a:pt x="939099" y="1373450"/>
                    <a:pt x="946274" y="1378210"/>
                  </a:cubicBezTo>
                  <a:cubicBezTo>
                    <a:pt x="952253" y="1382970"/>
                    <a:pt x="952253" y="1382970"/>
                    <a:pt x="952253" y="1382970"/>
                  </a:cubicBezTo>
                  <a:cubicBezTo>
                    <a:pt x="959428" y="1388920"/>
                    <a:pt x="963015" y="1396060"/>
                    <a:pt x="961819" y="1399630"/>
                  </a:cubicBezTo>
                  <a:cubicBezTo>
                    <a:pt x="959428" y="1403200"/>
                    <a:pt x="957036" y="1406770"/>
                    <a:pt x="955840" y="1405580"/>
                  </a:cubicBezTo>
                  <a:cubicBezTo>
                    <a:pt x="904420" y="1361550"/>
                    <a:pt x="821908" y="1305620"/>
                    <a:pt x="790816" y="1284200"/>
                  </a:cubicBezTo>
                  <a:cubicBezTo>
                    <a:pt x="783641" y="1279440"/>
                    <a:pt x="781250" y="1281820"/>
                    <a:pt x="786033" y="1288960"/>
                  </a:cubicBezTo>
                  <a:cubicBezTo>
                    <a:pt x="802774" y="1321090"/>
                    <a:pt x="802774" y="1321090"/>
                    <a:pt x="802774" y="1321090"/>
                  </a:cubicBezTo>
                  <a:cubicBezTo>
                    <a:pt x="806362" y="1328230"/>
                    <a:pt x="805166" y="1336560"/>
                    <a:pt x="799187" y="1340130"/>
                  </a:cubicBezTo>
                  <a:cubicBezTo>
                    <a:pt x="792012" y="1342510"/>
                    <a:pt x="784837" y="1338940"/>
                    <a:pt x="780054" y="1331800"/>
                  </a:cubicBezTo>
                  <a:cubicBezTo>
                    <a:pt x="765704" y="1311570"/>
                    <a:pt x="735808" y="1266349"/>
                    <a:pt x="696346" y="1230649"/>
                  </a:cubicBezTo>
                  <a:cubicBezTo>
                    <a:pt x="681996" y="1217559"/>
                    <a:pt x="649709" y="1191379"/>
                    <a:pt x="626988" y="1173529"/>
                  </a:cubicBezTo>
                  <a:cubicBezTo>
                    <a:pt x="621009" y="1168769"/>
                    <a:pt x="616225" y="1171149"/>
                    <a:pt x="617421" y="1179479"/>
                  </a:cubicBezTo>
                  <a:cubicBezTo>
                    <a:pt x="621009" y="1221129"/>
                    <a:pt x="622205" y="1244929"/>
                    <a:pt x="622205" y="1244929"/>
                  </a:cubicBezTo>
                  <a:cubicBezTo>
                    <a:pt x="625792" y="1346080"/>
                    <a:pt x="625792" y="1346080"/>
                    <a:pt x="625792" y="1346080"/>
                  </a:cubicBezTo>
                  <a:cubicBezTo>
                    <a:pt x="625792" y="1350840"/>
                    <a:pt x="698737" y="1444850"/>
                    <a:pt x="725046" y="1479361"/>
                  </a:cubicBezTo>
                  <a:cubicBezTo>
                    <a:pt x="729829" y="1485311"/>
                    <a:pt x="739396" y="1494831"/>
                    <a:pt x="745375" y="1499591"/>
                  </a:cubicBezTo>
                  <a:cubicBezTo>
                    <a:pt x="788425" y="1530531"/>
                    <a:pt x="788425" y="1530531"/>
                    <a:pt x="788425" y="1530531"/>
                  </a:cubicBezTo>
                  <a:cubicBezTo>
                    <a:pt x="794404" y="1535291"/>
                    <a:pt x="799187" y="1541241"/>
                    <a:pt x="796795" y="1543621"/>
                  </a:cubicBezTo>
                  <a:cubicBezTo>
                    <a:pt x="794404" y="1546001"/>
                    <a:pt x="788425" y="1543621"/>
                    <a:pt x="781250" y="1538861"/>
                  </a:cubicBezTo>
                  <a:cubicBezTo>
                    <a:pt x="748962" y="1516251"/>
                    <a:pt x="748962" y="1516251"/>
                    <a:pt x="748962" y="1516251"/>
                  </a:cubicBezTo>
                  <a:cubicBezTo>
                    <a:pt x="742983" y="1511491"/>
                    <a:pt x="739396" y="1513871"/>
                    <a:pt x="742983" y="1521011"/>
                  </a:cubicBezTo>
                  <a:cubicBezTo>
                    <a:pt x="760920" y="1565041"/>
                    <a:pt x="760920" y="1565041"/>
                    <a:pt x="760920" y="1565041"/>
                  </a:cubicBezTo>
                  <a:cubicBezTo>
                    <a:pt x="763312" y="1573371"/>
                    <a:pt x="763312" y="1580511"/>
                    <a:pt x="760920" y="1582891"/>
                  </a:cubicBezTo>
                  <a:cubicBezTo>
                    <a:pt x="757333" y="1585271"/>
                    <a:pt x="752550" y="1580511"/>
                    <a:pt x="748962" y="1573371"/>
                  </a:cubicBezTo>
                  <a:cubicBezTo>
                    <a:pt x="732221" y="1540051"/>
                    <a:pt x="690367" y="1453180"/>
                    <a:pt x="677213" y="1442470"/>
                  </a:cubicBezTo>
                  <a:cubicBezTo>
                    <a:pt x="667646" y="1434140"/>
                    <a:pt x="649709" y="1416290"/>
                    <a:pt x="636554" y="1400820"/>
                  </a:cubicBezTo>
                  <a:cubicBezTo>
                    <a:pt x="631771" y="1394870"/>
                    <a:pt x="626988" y="1397250"/>
                    <a:pt x="626988" y="1404390"/>
                  </a:cubicBezTo>
                  <a:cubicBezTo>
                    <a:pt x="630575" y="1507921"/>
                    <a:pt x="630575" y="1507921"/>
                    <a:pt x="630575" y="1507921"/>
                  </a:cubicBezTo>
                  <a:cubicBezTo>
                    <a:pt x="630575" y="1515061"/>
                    <a:pt x="635359" y="1526961"/>
                    <a:pt x="640142" y="1532911"/>
                  </a:cubicBezTo>
                  <a:cubicBezTo>
                    <a:pt x="670038" y="1569801"/>
                    <a:pt x="670038" y="1569801"/>
                    <a:pt x="670038" y="1569801"/>
                  </a:cubicBezTo>
                  <a:cubicBezTo>
                    <a:pt x="674821" y="1576941"/>
                    <a:pt x="676017" y="1582891"/>
                    <a:pt x="673625" y="1584081"/>
                  </a:cubicBezTo>
                  <a:cubicBezTo>
                    <a:pt x="670038" y="1585271"/>
                    <a:pt x="662863" y="1581701"/>
                    <a:pt x="656884" y="1575751"/>
                  </a:cubicBezTo>
                  <a:cubicBezTo>
                    <a:pt x="642534" y="1562661"/>
                    <a:pt x="642534" y="1562661"/>
                    <a:pt x="642534" y="1562661"/>
                  </a:cubicBezTo>
                  <a:cubicBezTo>
                    <a:pt x="636554" y="1556711"/>
                    <a:pt x="631771" y="1559091"/>
                    <a:pt x="632967" y="1567421"/>
                  </a:cubicBezTo>
                  <a:cubicBezTo>
                    <a:pt x="632967" y="1591221"/>
                    <a:pt x="632967" y="1591221"/>
                    <a:pt x="632967" y="1591221"/>
                  </a:cubicBezTo>
                  <a:cubicBezTo>
                    <a:pt x="634163" y="1598361"/>
                    <a:pt x="629380" y="1605501"/>
                    <a:pt x="623400" y="1605501"/>
                  </a:cubicBezTo>
                  <a:cubicBezTo>
                    <a:pt x="617421" y="1605501"/>
                    <a:pt x="612638" y="1598361"/>
                    <a:pt x="612638" y="1590031"/>
                  </a:cubicBezTo>
                  <a:cubicBezTo>
                    <a:pt x="611442" y="1556711"/>
                    <a:pt x="606659" y="1467461"/>
                    <a:pt x="601876" y="1380590"/>
                  </a:cubicBezTo>
                  <a:cubicBezTo>
                    <a:pt x="600680" y="1373450"/>
                    <a:pt x="598288" y="1372260"/>
                    <a:pt x="595896" y="1380590"/>
                  </a:cubicBezTo>
                  <a:cubicBezTo>
                    <a:pt x="585134" y="1409150"/>
                    <a:pt x="585134" y="1409150"/>
                    <a:pt x="585134" y="1409150"/>
                  </a:cubicBezTo>
                  <a:cubicBezTo>
                    <a:pt x="552847" y="1531721"/>
                    <a:pt x="552847" y="1531721"/>
                    <a:pt x="552847" y="1531721"/>
                  </a:cubicBezTo>
                  <a:cubicBezTo>
                    <a:pt x="551651" y="1538861"/>
                    <a:pt x="546867" y="1544811"/>
                    <a:pt x="543280" y="1544811"/>
                  </a:cubicBezTo>
                  <a:cubicBezTo>
                    <a:pt x="539693" y="1543621"/>
                    <a:pt x="537301" y="1537671"/>
                    <a:pt x="539693" y="1529341"/>
                  </a:cubicBezTo>
                  <a:cubicBezTo>
                    <a:pt x="543280" y="1504351"/>
                    <a:pt x="543280" y="1504351"/>
                    <a:pt x="543280" y="1504351"/>
                  </a:cubicBezTo>
                  <a:cubicBezTo>
                    <a:pt x="545672" y="1496021"/>
                    <a:pt x="542084" y="1494831"/>
                    <a:pt x="537301" y="1500781"/>
                  </a:cubicBezTo>
                  <a:cubicBezTo>
                    <a:pt x="516972" y="1524581"/>
                    <a:pt x="516972" y="1524581"/>
                    <a:pt x="516972" y="1524581"/>
                  </a:cubicBezTo>
                  <a:cubicBezTo>
                    <a:pt x="512188" y="1531721"/>
                    <a:pt x="503818" y="1532911"/>
                    <a:pt x="500230" y="1529341"/>
                  </a:cubicBezTo>
                  <a:cubicBezTo>
                    <a:pt x="495447" y="1525771"/>
                    <a:pt x="496643" y="1518631"/>
                    <a:pt x="501426" y="1511491"/>
                  </a:cubicBezTo>
                  <a:cubicBezTo>
                    <a:pt x="526538" y="1480551"/>
                    <a:pt x="526538" y="1480551"/>
                    <a:pt x="526538" y="1480551"/>
                  </a:cubicBezTo>
                  <a:cubicBezTo>
                    <a:pt x="532518" y="1474601"/>
                    <a:pt x="538497" y="1463890"/>
                    <a:pt x="540888" y="1455560"/>
                  </a:cubicBezTo>
                  <a:cubicBezTo>
                    <a:pt x="591113" y="1316330"/>
                    <a:pt x="591113" y="1316330"/>
                    <a:pt x="591113" y="1316330"/>
                  </a:cubicBezTo>
                  <a:cubicBezTo>
                    <a:pt x="594701" y="1309190"/>
                    <a:pt x="595896" y="1296100"/>
                    <a:pt x="595896" y="1287770"/>
                  </a:cubicBezTo>
                  <a:cubicBezTo>
                    <a:pt x="593505" y="1259209"/>
                    <a:pt x="591113" y="1234219"/>
                    <a:pt x="589917" y="1216369"/>
                  </a:cubicBezTo>
                  <a:cubicBezTo>
                    <a:pt x="581546" y="1137829"/>
                    <a:pt x="566001" y="1034298"/>
                    <a:pt x="536105" y="927198"/>
                  </a:cubicBezTo>
                  <a:cubicBezTo>
                    <a:pt x="533713" y="920058"/>
                    <a:pt x="531322" y="920058"/>
                    <a:pt x="528930" y="927198"/>
                  </a:cubicBezTo>
                  <a:cubicBezTo>
                    <a:pt x="522951" y="956948"/>
                    <a:pt x="513384" y="995028"/>
                    <a:pt x="508601" y="1014068"/>
                  </a:cubicBezTo>
                  <a:cubicBezTo>
                    <a:pt x="499034" y="1055718"/>
                    <a:pt x="495447" y="1096179"/>
                    <a:pt x="494251" y="1117599"/>
                  </a:cubicBezTo>
                  <a:cubicBezTo>
                    <a:pt x="494251" y="1125929"/>
                    <a:pt x="490664" y="1131879"/>
                    <a:pt x="484684" y="1131879"/>
                  </a:cubicBezTo>
                  <a:cubicBezTo>
                    <a:pt x="479901" y="1131879"/>
                    <a:pt x="476314" y="1125929"/>
                    <a:pt x="476314" y="1117599"/>
                  </a:cubicBezTo>
                  <a:cubicBezTo>
                    <a:pt x="476314" y="1080709"/>
                    <a:pt x="476314" y="1080709"/>
                    <a:pt x="476314" y="1080709"/>
                  </a:cubicBezTo>
                  <a:cubicBezTo>
                    <a:pt x="476314" y="1073569"/>
                    <a:pt x="472726" y="1072379"/>
                    <a:pt x="469139" y="1079519"/>
                  </a:cubicBezTo>
                  <a:cubicBezTo>
                    <a:pt x="451201" y="1118789"/>
                    <a:pt x="451201" y="1118789"/>
                    <a:pt x="451201" y="1118789"/>
                  </a:cubicBezTo>
                  <a:cubicBezTo>
                    <a:pt x="447614" y="1125929"/>
                    <a:pt x="441635" y="1129499"/>
                    <a:pt x="436851" y="1127119"/>
                  </a:cubicBezTo>
                  <a:cubicBezTo>
                    <a:pt x="432068" y="1123549"/>
                    <a:pt x="430872" y="1115219"/>
                    <a:pt x="433264" y="1108079"/>
                  </a:cubicBezTo>
                  <a:cubicBezTo>
                    <a:pt x="470335" y="1017638"/>
                    <a:pt x="470335" y="1017638"/>
                    <a:pt x="470335" y="1017638"/>
                  </a:cubicBezTo>
                  <a:cubicBezTo>
                    <a:pt x="473922" y="1010498"/>
                    <a:pt x="469139" y="1006928"/>
                    <a:pt x="461964" y="1009308"/>
                  </a:cubicBezTo>
                  <a:cubicBezTo>
                    <a:pt x="421306" y="1024778"/>
                    <a:pt x="421306" y="1024778"/>
                    <a:pt x="421306" y="1024778"/>
                  </a:cubicBezTo>
                  <a:cubicBezTo>
                    <a:pt x="414131" y="1028348"/>
                    <a:pt x="406956" y="1027158"/>
                    <a:pt x="406956" y="1022398"/>
                  </a:cubicBezTo>
                  <a:cubicBezTo>
                    <a:pt x="405760" y="1018828"/>
                    <a:pt x="410543" y="1012878"/>
                    <a:pt x="418914" y="1009308"/>
                  </a:cubicBezTo>
                  <a:cubicBezTo>
                    <a:pt x="440439" y="998598"/>
                    <a:pt x="482293" y="975988"/>
                    <a:pt x="487076" y="960518"/>
                  </a:cubicBezTo>
                  <a:cubicBezTo>
                    <a:pt x="496643" y="929578"/>
                    <a:pt x="501426" y="871267"/>
                    <a:pt x="502622" y="843897"/>
                  </a:cubicBezTo>
                  <a:cubicBezTo>
                    <a:pt x="503818" y="836757"/>
                    <a:pt x="503818" y="830807"/>
                    <a:pt x="505014" y="831997"/>
                  </a:cubicBezTo>
                  <a:cubicBezTo>
                    <a:pt x="506209" y="833187"/>
                    <a:pt x="503818" y="828427"/>
                    <a:pt x="501426" y="820097"/>
                  </a:cubicBezTo>
                  <a:cubicBezTo>
                    <a:pt x="467943" y="732037"/>
                    <a:pt x="422501" y="645166"/>
                    <a:pt x="361514" y="574956"/>
                  </a:cubicBezTo>
                  <a:cubicBezTo>
                    <a:pt x="225190" y="416685"/>
                    <a:pt x="74516" y="257224"/>
                    <a:pt x="35054" y="214384"/>
                  </a:cubicBezTo>
                  <a:cubicBezTo>
                    <a:pt x="29074" y="208434"/>
                    <a:pt x="19508" y="200104"/>
                    <a:pt x="12333" y="195344"/>
                  </a:cubicBezTo>
                  <a:cubicBezTo>
                    <a:pt x="9941" y="191774"/>
                    <a:pt x="9941" y="191774"/>
                    <a:pt x="9941" y="191774"/>
                  </a:cubicBezTo>
                  <a:lnTo>
                    <a:pt x="0" y="191774"/>
                  </a:lnTo>
                  <a:lnTo>
                    <a:pt x="0" y="38263"/>
                  </a:lnTo>
                  <a:lnTo>
                    <a:pt x="11623" y="38263"/>
                  </a:lnTo>
                  <a:cubicBezTo>
                    <a:pt x="85278" y="38263"/>
                    <a:pt x="85278" y="38263"/>
                    <a:pt x="85278" y="38263"/>
                  </a:cubicBezTo>
                  <a:cubicBezTo>
                    <a:pt x="85278" y="38263"/>
                    <a:pt x="87670" y="38263"/>
                    <a:pt x="92453" y="38263"/>
                  </a:cubicBezTo>
                  <a:cubicBezTo>
                    <a:pt x="96041" y="38263"/>
                    <a:pt x="99628" y="41833"/>
                    <a:pt x="100824" y="45403"/>
                  </a:cubicBezTo>
                  <a:cubicBezTo>
                    <a:pt x="100824" y="47783"/>
                    <a:pt x="102020" y="50163"/>
                    <a:pt x="102020" y="52543"/>
                  </a:cubicBezTo>
                  <a:cubicBezTo>
                    <a:pt x="119957" y="108474"/>
                    <a:pt x="137895" y="147744"/>
                    <a:pt x="240736" y="283404"/>
                  </a:cubicBezTo>
                  <a:cubicBezTo>
                    <a:pt x="246715" y="289355"/>
                    <a:pt x="256282" y="292925"/>
                    <a:pt x="264652" y="291735"/>
                  </a:cubicBezTo>
                  <a:cubicBezTo>
                    <a:pt x="359123" y="265554"/>
                    <a:pt x="359123" y="265554"/>
                    <a:pt x="359123" y="265554"/>
                  </a:cubicBezTo>
                  <a:cubicBezTo>
                    <a:pt x="366298" y="263174"/>
                    <a:pt x="373473" y="254844"/>
                    <a:pt x="377060" y="247704"/>
                  </a:cubicBezTo>
                  <a:cubicBezTo>
                    <a:pt x="384235" y="223904"/>
                    <a:pt x="402172" y="184634"/>
                    <a:pt x="420110" y="148934"/>
                  </a:cubicBezTo>
                  <a:cubicBezTo>
                    <a:pt x="423697" y="140604"/>
                    <a:pt x="426089" y="128704"/>
                    <a:pt x="424893" y="120374"/>
                  </a:cubicBezTo>
                  <a:cubicBezTo>
                    <a:pt x="421306" y="106094"/>
                    <a:pt x="416522" y="93004"/>
                    <a:pt x="412935" y="84673"/>
                  </a:cubicBezTo>
                  <a:cubicBezTo>
                    <a:pt x="409347" y="77533"/>
                    <a:pt x="408152" y="70393"/>
                    <a:pt x="409347" y="69203"/>
                  </a:cubicBezTo>
                  <a:cubicBezTo>
                    <a:pt x="411739" y="69203"/>
                    <a:pt x="416522" y="73963"/>
                    <a:pt x="421306" y="79913"/>
                  </a:cubicBezTo>
                  <a:cubicBezTo>
                    <a:pt x="426089" y="88244"/>
                    <a:pt x="428481" y="96574"/>
                    <a:pt x="430872" y="103714"/>
                  </a:cubicBezTo>
                  <a:cubicBezTo>
                    <a:pt x="434460" y="112044"/>
                    <a:pt x="438047" y="112044"/>
                    <a:pt x="441635" y="104904"/>
                  </a:cubicBezTo>
                  <a:cubicBezTo>
                    <a:pt x="450005" y="88244"/>
                    <a:pt x="457180" y="73963"/>
                    <a:pt x="463160" y="64443"/>
                  </a:cubicBezTo>
                  <a:cubicBezTo>
                    <a:pt x="466747" y="57303"/>
                    <a:pt x="472726" y="53733"/>
                    <a:pt x="476314" y="54923"/>
                  </a:cubicBezTo>
                  <a:cubicBezTo>
                    <a:pt x="479901" y="57303"/>
                    <a:pt x="481097" y="65633"/>
                    <a:pt x="476314" y="72773"/>
                  </a:cubicBezTo>
                  <a:cubicBezTo>
                    <a:pt x="469139" y="88244"/>
                    <a:pt x="466747" y="90624"/>
                    <a:pt x="458376" y="109664"/>
                  </a:cubicBezTo>
                  <a:cubicBezTo>
                    <a:pt x="415327" y="209624"/>
                    <a:pt x="418914" y="241754"/>
                    <a:pt x="433264" y="267934"/>
                  </a:cubicBezTo>
                  <a:cubicBezTo>
                    <a:pt x="436851" y="273884"/>
                    <a:pt x="442831" y="279834"/>
                    <a:pt x="452397" y="284595"/>
                  </a:cubicBezTo>
                  <a:cubicBezTo>
                    <a:pt x="459572" y="288165"/>
                    <a:pt x="470335" y="285785"/>
                    <a:pt x="475118" y="279834"/>
                  </a:cubicBezTo>
                  <a:cubicBezTo>
                    <a:pt x="490664" y="259604"/>
                    <a:pt x="510993" y="220334"/>
                    <a:pt x="510993" y="156074"/>
                  </a:cubicBezTo>
                  <a:cubicBezTo>
                    <a:pt x="510993" y="110854"/>
                    <a:pt x="540888" y="39453"/>
                    <a:pt x="552847" y="10893"/>
                  </a:cubicBezTo>
                  <a:cubicBezTo>
                    <a:pt x="556434" y="3753"/>
                    <a:pt x="561217" y="-1007"/>
                    <a:pt x="563609" y="183"/>
                  </a:cubicBez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7" name="TextBox 6"/>
          <p:cNvSpPr txBox="1"/>
          <p:nvPr/>
        </p:nvSpPr>
        <p:spPr>
          <a:xfrm>
            <a:off x="7378450" y="4325563"/>
            <a:ext cx="1506490" cy="438582"/>
          </a:xfrm>
          <a:prstGeom prst="rect">
            <a:avLst/>
          </a:prstGeom>
          <a:noFill/>
        </p:spPr>
        <p:txBody>
          <a:bodyPr wrap="square"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Arial"/>
                <a:ea typeface="+mn-ea"/>
                <a:cs typeface="+mn-cs"/>
              </a:rPr>
              <a:t>Time </a:t>
            </a:r>
            <a:br>
              <a:rPr kumimoji="0" lang="en-US" sz="1200" b="0" i="0" u="none" strike="noStrike" kern="1200" cap="none" spc="0" normalizeH="0" baseline="0" noProof="0">
                <a:ln>
                  <a:noFill/>
                </a:ln>
                <a:solidFill>
                  <a:srgbClr val="000000"/>
                </a:solidFill>
                <a:effectLst/>
                <a:uLnTx/>
                <a:uFillTx/>
                <a:latin typeface="Arial"/>
                <a:ea typeface="+mn-ea"/>
                <a:cs typeface="+mn-cs"/>
              </a:rPr>
            </a:br>
            <a:r>
              <a:rPr kumimoji="0" lang="en-US" sz="1050" b="0" i="0" u="none" strike="noStrike" kern="1200" cap="none" spc="0" normalizeH="0" baseline="0" noProof="0">
                <a:ln>
                  <a:noFill/>
                </a:ln>
                <a:solidFill>
                  <a:srgbClr val="000000"/>
                </a:solidFill>
                <a:effectLst/>
                <a:uLnTx/>
                <a:uFillTx/>
                <a:latin typeface="Arial"/>
                <a:ea typeface="+mn-ea"/>
                <a:cs typeface="+mn-cs"/>
              </a:rPr>
              <a:t>(weeks/months/years)</a:t>
            </a:r>
            <a:endParaRPr kumimoji="0" lang="en-US" sz="1200" b="0" i="0" u="none" strike="noStrike" kern="1200" cap="none" spc="0" normalizeH="0" baseline="0" noProof="0">
              <a:ln>
                <a:noFill/>
              </a:ln>
              <a:solidFill>
                <a:srgbClr val="000000"/>
              </a:solidFill>
              <a:effectLst/>
              <a:uLnTx/>
              <a:uFillTx/>
              <a:latin typeface="Arial"/>
              <a:ea typeface="+mn-ea"/>
              <a:cs typeface="+mn-cs"/>
            </a:endParaRPr>
          </a:p>
        </p:txBody>
      </p:sp>
      <p:sp>
        <p:nvSpPr>
          <p:cNvPr id="33" name="Freeform: Shape 32">
            <a:extLst>
              <a:ext uri="{FF2B5EF4-FFF2-40B4-BE49-F238E27FC236}">
                <a16:creationId xmlns:a16="http://schemas.microsoft.com/office/drawing/2014/main" id="{6DBFF649-D165-44D4-B3AF-31A0A6DFB35E}"/>
              </a:ext>
            </a:extLst>
          </p:cNvPr>
          <p:cNvSpPr/>
          <p:nvPr/>
        </p:nvSpPr>
        <p:spPr>
          <a:xfrm>
            <a:off x="1823013" y="3272742"/>
            <a:ext cx="868101" cy="703162"/>
          </a:xfrm>
          <a:custGeom>
            <a:avLst/>
            <a:gdLst>
              <a:gd name="connsiteX0" fmla="*/ 0 w 1157468"/>
              <a:gd name="connsiteY0" fmla="*/ 937549 h 937549"/>
              <a:gd name="connsiteX1" fmla="*/ 520860 w 1157468"/>
              <a:gd name="connsiteY1" fmla="*/ 324091 h 937549"/>
              <a:gd name="connsiteX2" fmla="*/ 1157468 w 1157468"/>
              <a:gd name="connsiteY2" fmla="*/ 0 h 937549"/>
            </a:gdLst>
            <a:ahLst/>
            <a:cxnLst>
              <a:cxn ang="0">
                <a:pos x="connsiteX0" y="connsiteY0"/>
              </a:cxn>
              <a:cxn ang="0">
                <a:pos x="connsiteX1" y="connsiteY1"/>
              </a:cxn>
              <a:cxn ang="0">
                <a:pos x="connsiteX2" y="connsiteY2"/>
              </a:cxn>
            </a:cxnLst>
            <a:rect l="l" t="t" r="r" b="b"/>
            <a:pathLst>
              <a:path w="1157468" h="937549">
                <a:moveTo>
                  <a:pt x="0" y="937549"/>
                </a:moveTo>
                <a:cubicBezTo>
                  <a:pt x="173620" y="733063"/>
                  <a:pt x="327949" y="480349"/>
                  <a:pt x="520860" y="324091"/>
                </a:cubicBezTo>
                <a:cubicBezTo>
                  <a:pt x="713771" y="167833"/>
                  <a:pt x="935619" y="83916"/>
                  <a:pt x="1157468" y="0"/>
                </a:cubicBezTo>
              </a:path>
            </a:pathLst>
          </a:cu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sv-SE" sz="1350" b="0" i="0" u="none" strike="noStrike" kern="1200" cap="none" spc="0" normalizeH="0" baseline="0" noProof="0">
              <a:ln>
                <a:noFill/>
              </a:ln>
              <a:solidFill>
                <a:srgbClr val="FFFFFF"/>
              </a:solidFill>
              <a:effectLst/>
              <a:uLnTx/>
              <a:uFillTx/>
              <a:latin typeface="Arial"/>
              <a:ea typeface="+mn-ea"/>
              <a:cs typeface="+mn-cs"/>
            </a:endParaRPr>
          </a:p>
        </p:txBody>
      </p:sp>
      <p:sp>
        <p:nvSpPr>
          <p:cNvPr id="142" name="TextBox 141">
            <a:extLst>
              <a:ext uri="{FF2B5EF4-FFF2-40B4-BE49-F238E27FC236}">
                <a16:creationId xmlns:a16="http://schemas.microsoft.com/office/drawing/2014/main" id="{7C513592-71E1-4ABD-AC2A-D9DA948B1F33}"/>
              </a:ext>
            </a:extLst>
          </p:cNvPr>
          <p:cNvSpPr txBox="1"/>
          <p:nvPr/>
        </p:nvSpPr>
        <p:spPr>
          <a:xfrm>
            <a:off x="398450" y="3991824"/>
            <a:ext cx="1376553" cy="318924"/>
          </a:xfrm>
          <a:prstGeom prst="rect">
            <a:avLst/>
          </a:prstGeom>
          <a:no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a:t>
            </a:r>
          </a:p>
        </p:txBody>
      </p:sp>
      <p:sp>
        <p:nvSpPr>
          <p:cNvPr id="3" name="Slide Number Placeholder 2">
            <a:extLst>
              <a:ext uri="{FF2B5EF4-FFF2-40B4-BE49-F238E27FC236}">
                <a16:creationId xmlns:a16="http://schemas.microsoft.com/office/drawing/2014/main" id="{20874234-16BF-4FC2-BCD8-6268C6F472D9}"/>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15</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
        <p:nvSpPr>
          <p:cNvPr id="23" name="Rectangle 22">
            <a:extLst>
              <a:ext uri="{FF2B5EF4-FFF2-40B4-BE49-F238E27FC236}">
                <a16:creationId xmlns:a16="http://schemas.microsoft.com/office/drawing/2014/main" id="{A8BB1C92-4AA8-4EF5-A6A2-A35185BB0E78}"/>
              </a:ext>
            </a:extLst>
          </p:cNvPr>
          <p:cNvSpPr/>
          <p:nvPr/>
        </p:nvSpPr>
        <p:spPr>
          <a:xfrm>
            <a:off x="348916" y="4776485"/>
            <a:ext cx="6553252" cy="276999"/>
          </a:xfrm>
          <a:prstGeom prst="rect">
            <a:avLst/>
          </a:prstGeom>
          <a:solidFill>
            <a:schemeClr val="bg1"/>
          </a:solidFill>
        </p:spPr>
        <p:txBody>
          <a:bodyPr wrap="square" lIns="0">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sz="600" b="0" i="0" u="none" strike="noStrike" kern="1200" cap="none" spc="0" normalizeH="0" baseline="0" noProof="0">
                <a:ln>
                  <a:noFill/>
                </a:ln>
                <a:solidFill>
                  <a:srgbClr val="000000"/>
                </a:solidFill>
                <a:effectLst/>
                <a:uLnTx/>
                <a:uFillTx/>
                <a:latin typeface="Arial"/>
                <a:ea typeface="+mn-ea"/>
                <a:cs typeface="+mn-cs"/>
              </a:rPr>
              <a:t>1. </a:t>
            </a:r>
            <a:r>
              <a:rPr kumimoji="0" lang="en-GB" sz="600" b="0" i="0" u="none" strike="noStrike" kern="1200" cap="none" spc="0" normalizeH="0" baseline="0" noProof="0">
                <a:ln>
                  <a:noFill/>
                </a:ln>
                <a:solidFill>
                  <a:srgbClr val="000000"/>
                </a:solidFill>
                <a:effectLst/>
                <a:uLnTx/>
                <a:uFillTx/>
                <a:latin typeface="Arial"/>
                <a:ea typeface="+mn-ea"/>
                <a:cs typeface="+mn-cs"/>
              </a:rPr>
              <a:t>Global Initiative for Asthma. Updated 2019. Available from: www.ginasthma.org (Accessed 12 June 2019).</a:t>
            </a:r>
          </a:p>
        </p:txBody>
      </p:sp>
      <p:sp>
        <p:nvSpPr>
          <p:cNvPr id="27" name="Title 2">
            <a:extLst>
              <a:ext uri="{FF2B5EF4-FFF2-40B4-BE49-F238E27FC236}">
                <a16:creationId xmlns:a16="http://schemas.microsoft.com/office/drawing/2014/main" id="{6820EB91-255C-483B-ACE6-13D291AA6E69}"/>
              </a:ext>
            </a:extLst>
          </p:cNvPr>
          <p:cNvSpPr>
            <a:spLocks noGrp="1"/>
          </p:cNvSpPr>
          <p:nvPr>
            <p:ph type="title"/>
          </p:nvPr>
        </p:nvSpPr>
        <p:spPr>
          <a:xfrm>
            <a:off x="246987" y="69467"/>
            <a:ext cx="8717969" cy="714696"/>
          </a:xfrm>
          <a:solidFill>
            <a:schemeClr val="bg1"/>
          </a:solidFill>
        </p:spPr>
        <p:txBody>
          <a:bodyPr/>
          <a:lstStyle/>
          <a:p>
            <a:r>
              <a:rPr lang="en-GB"/>
              <a:t>Asthma is a chronic inflammatory variable disease with </a:t>
            </a:r>
            <a:br>
              <a:rPr lang="en-GB"/>
            </a:br>
            <a:r>
              <a:rPr lang="en-GB"/>
              <a:t>day-to-day variability in symptoms</a:t>
            </a:r>
            <a:r>
              <a:rPr lang="en-GB" baseline="30000"/>
              <a:t>1</a:t>
            </a:r>
            <a:r>
              <a:rPr lang="en-GB"/>
              <a:t> </a:t>
            </a:r>
            <a:endParaRPr lang="en-US"/>
          </a:p>
        </p:txBody>
      </p:sp>
      <p:grpSp>
        <p:nvGrpSpPr>
          <p:cNvPr id="21" name="Group 20">
            <a:extLst>
              <a:ext uri="{FF2B5EF4-FFF2-40B4-BE49-F238E27FC236}">
                <a16:creationId xmlns:a16="http://schemas.microsoft.com/office/drawing/2014/main" id="{5705E935-320C-463D-BF6A-BCA067ED16FD}"/>
              </a:ext>
            </a:extLst>
          </p:cNvPr>
          <p:cNvGrpSpPr/>
          <p:nvPr/>
        </p:nvGrpSpPr>
        <p:grpSpPr>
          <a:xfrm>
            <a:off x="3723146" y="1104511"/>
            <a:ext cx="3489504" cy="2350909"/>
            <a:chOff x="3723146" y="1104511"/>
            <a:chExt cx="3489504" cy="2350909"/>
          </a:xfrm>
        </p:grpSpPr>
        <p:sp>
          <p:nvSpPr>
            <p:cNvPr id="22" name="TextBox 21">
              <a:extLst>
                <a:ext uri="{FF2B5EF4-FFF2-40B4-BE49-F238E27FC236}">
                  <a16:creationId xmlns:a16="http://schemas.microsoft.com/office/drawing/2014/main" id="{CE3AFFB4-2F10-4576-AD93-9E9A7A33884B}"/>
                </a:ext>
              </a:extLst>
            </p:cNvPr>
            <p:cNvSpPr txBox="1"/>
            <p:nvPr/>
          </p:nvSpPr>
          <p:spPr>
            <a:xfrm>
              <a:off x="4472935" y="1104511"/>
              <a:ext cx="2298818" cy="1303809"/>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C1053"/>
                  </a:solidFill>
                  <a:effectLst/>
                  <a:uLnTx/>
                  <a:uFillTx/>
                  <a:latin typeface="Arial"/>
                  <a:ea typeface="+mn-ea"/>
                  <a:cs typeface="+mn-cs"/>
                </a:rPr>
                <a:t>Symptoms increase beyond the day-to-day and week-to-week variability leading to exacerbations</a:t>
              </a:r>
            </a:p>
          </p:txBody>
        </p:sp>
        <p:cxnSp>
          <p:nvCxnSpPr>
            <p:cNvPr id="24" name="Straight Arrow Connector 23">
              <a:extLst>
                <a:ext uri="{FF2B5EF4-FFF2-40B4-BE49-F238E27FC236}">
                  <a16:creationId xmlns:a16="http://schemas.microsoft.com/office/drawing/2014/main" id="{3CB72BF3-FEF2-4D3D-9923-E3E0CAEB3716}"/>
                </a:ext>
              </a:extLst>
            </p:cNvPr>
            <p:cNvCxnSpPr>
              <a:cxnSpLocks/>
            </p:cNvCxnSpPr>
            <p:nvPr/>
          </p:nvCxnSpPr>
          <p:spPr>
            <a:xfrm flipH="1">
              <a:off x="3723146" y="2354964"/>
              <a:ext cx="1266786" cy="1100456"/>
            </a:xfrm>
            <a:prstGeom prst="straightConnector1">
              <a:avLst/>
            </a:prstGeom>
            <a:ln w="19050">
              <a:solidFill>
                <a:schemeClr val="accent4"/>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4F2FE62A-86D6-4D8C-93F5-63A3F87F318F}"/>
                </a:ext>
              </a:extLst>
            </p:cNvPr>
            <p:cNvCxnSpPr>
              <a:cxnSpLocks/>
            </p:cNvCxnSpPr>
            <p:nvPr/>
          </p:nvCxnSpPr>
          <p:spPr>
            <a:xfrm>
              <a:off x="6205377" y="2354964"/>
              <a:ext cx="1007273" cy="832617"/>
            </a:xfrm>
            <a:prstGeom prst="straightConnector1">
              <a:avLst/>
            </a:prstGeom>
            <a:ln w="19050">
              <a:solidFill>
                <a:schemeClr val="accent4"/>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443" name="Group 442">
            <a:extLst>
              <a:ext uri="{FF2B5EF4-FFF2-40B4-BE49-F238E27FC236}">
                <a16:creationId xmlns:a16="http://schemas.microsoft.com/office/drawing/2014/main" id="{9E3A03C3-E826-4323-AF8D-3C65F4CBF729}"/>
              </a:ext>
            </a:extLst>
          </p:cNvPr>
          <p:cNvGrpSpPr/>
          <p:nvPr/>
        </p:nvGrpSpPr>
        <p:grpSpPr>
          <a:xfrm>
            <a:off x="246987" y="69467"/>
            <a:ext cx="8717969" cy="4982078"/>
            <a:chOff x="246987" y="69467"/>
            <a:chExt cx="8717969" cy="4982078"/>
          </a:xfrm>
        </p:grpSpPr>
        <p:grpSp>
          <p:nvGrpSpPr>
            <p:cNvPr id="444" name="Group 443">
              <a:extLst>
                <a:ext uri="{FF2B5EF4-FFF2-40B4-BE49-F238E27FC236}">
                  <a16:creationId xmlns:a16="http://schemas.microsoft.com/office/drawing/2014/main" id="{C402F4F5-F996-4442-B840-959977F64441}"/>
                </a:ext>
              </a:extLst>
            </p:cNvPr>
            <p:cNvGrpSpPr/>
            <p:nvPr/>
          </p:nvGrpSpPr>
          <p:grpSpPr>
            <a:xfrm>
              <a:off x="349857" y="1104511"/>
              <a:ext cx="7682153" cy="3947034"/>
              <a:chOff x="349857" y="1104511"/>
              <a:chExt cx="7682153" cy="3947034"/>
            </a:xfrm>
          </p:grpSpPr>
          <p:grpSp>
            <p:nvGrpSpPr>
              <p:cNvPr id="446" name="Group 445">
                <a:extLst>
                  <a:ext uri="{FF2B5EF4-FFF2-40B4-BE49-F238E27FC236}">
                    <a16:creationId xmlns:a16="http://schemas.microsoft.com/office/drawing/2014/main" id="{7C54D361-38EE-47F8-B3E1-F840CCC9EA18}"/>
                  </a:ext>
                </a:extLst>
              </p:cNvPr>
              <p:cNvGrpSpPr/>
              <p:nvPr/>
            </p:nvGrpSpPr>
            <p:grpSpPr>
              <a:xfrm>
                <a:off x="351016" y="1104511"/>
                <a:ext cx="7680994" cy="3594791"/>
                <a:chOff x="351016" y="1104511"/>
                <a:chExt cx="7680994" cy="3594791"/>
              </a:xfrm>
            </p:grpSpPr>
            <p:grpSp>
              <p:nvGrpSpPr>
                <p:cNvPr id="448" name="Group 447">
                  <a:extLst>
                    <a:ext uri="{FF2B5EF4-FFF2-40B4-BE49-F238E27FC236}">
                      <a16:creationId xmlns:a16="http://schemas.microsoft.com/office/drawing/2014/main" id="{8A46BA73-5FCB-4718-85F8-2405439A066C}"/>
                    </a:ext>
                  </a:extLst>
                </p:cNvPr>
                <p:cNvGrpSpPr/>
                <p:nvPr/>
              </p:nvGrpSpPr>
              <p:grpSpPr>
                <a:xfrm>
                  <a:off x="903376" y="1104511"/>
                  <a:ext cx="7128634" cy="2992336"/>
                  <a:chOff x="903376" y="1104511"/>
                  <a:chExt cx="7128634" cy="2992336"/>
                </a:xfrm>
              </p:grpSpPr>
              <p:sp>
                <p:nvSpPr>
                  <p:cNvPr id="458" name="Oval 457">
                    <a:extLst>
                      <a:ext uri="{FF2B5EF4-FFF2-40B4-BE49-F238E27FC236}">
                        <a16:creationId xmlns:a16="http://schemas.microsoft.com/office/drawing/2014/main" id="{497BF2F3-96C7-4520-95DF-4E55C997D974}"/>
                      </a:ext>
                    </a:extLst>
                  </p:cNvPr>
                  <p:cNvSpPr/>
                  <p:nvPr/>
                </p:nvSpPr>
                <p:spPr>
                  <a:xfrm>
                    <a:off x="6894871" y="2959708"/>
                    <a:ext cx="1137139" cy="1137139"/>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459" name="Group 4">
                    <a:extLst>
                      <a:ext uri="{FF2B5EF4-FFF2-40B4-BE49-F238E27FC236}">
                        <a16:creationId xmlns:a16="http://schemas.microsoft.com/office/drawing/2014/main" id="{9B6E9086-4128-4170-A4E8-F52A6251AFB6}"/>
                      </a:ext>
                    </a:extLst>
                  </p:cNvPr>
                  <p:cNvGrpSpPr>
                    <a:grpSpLocks noChangeAspect="1"/>
                  </p:cNvGrpSpPr>
                  <p:nvPr/>
                </p:nvGrpSpPr>
                <p:grpSpPr bwMode="auto">
                  <a:xfrm>
                    <a:off x="903376" y="3649665"/>
                    <a:ext cx="146479" cy="225246"/>
                    <a:chOff x="1633" y="2136"/>
                    <a:chExt cx="106" cy="163"/>
                  </a:xfrm>
                  <a:solidFill>
                    <a:schemeClr val="accent2"/>
                  </a:solidFill>
                </p:grpSpPr>
                <p:sp>
                  <p:nvSpPr>
                    <p:cNvPr id="573" name="Freeform 5">
                      <a:extLst>
                        <a:ext uri="{FF2B5EF4-FFF2-40B4-BE49-F238E27FC236}">
                          <a16:creationId xmlns:a16="http://schemas.microsoft.com/office/drawing/2014/main" id="{0D9F196A-EF34-4310-868F-E25D60EA702B}"/>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4" name="Freeform 6">
                      <a:extLst>
                        <a:ext uri="{FF2B5EF4-FFF2-40B4-BE49-F238E27FC236}">
                          <a16:creationId xmlns:a16="http://schemas.microsoft.com/office/drawing/2014/main" id="{BEA3FFC0-BA02-4534-9189-FDC14BC0D18A}"/>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5" name="Freeform 7">
                      <a:extLst>
                        <a:ext uri="{FF2B5EF4-FFF2-40B4-BE49-F238E27FC236}">
                          <a16:creationId xmlns:a16="http://schemas.microsoft.com/office/drawing/2014/main" id="{89A1027F-50E4-4C46-BF54-2F6A3CEA8E46}"/>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6" name="Freeform 8">
                      <a:extLst>
                        <a:ext uri="{FF2B5EF4-FFF2-40B4-BE49-F238E27FC236}">
                          <a16:creationId xmlns:a16="http://schemas.microsoft.com/office/drawing/2014/main" id="{2C147F09-F1D6-429F-9A4D-B99B0EAAC2F2}"/>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7" name="Freeform 9">
                      <a:extLst>
                        <a:ext uri="{FF2B5EF4-FFF2-40B4-BE49-F238E27FC236}">
                          <a16:creationId xmlns:a16="http://schemas.microsoft.com/office/drawing/2014/main" id="{E9C1CD42-700D-4C79-8C16-4F80F71860E6}"/>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8" name="Freeform 10">
                      <a:extLst>
                        <a:ext uri="{FF2B5EF4-FFF2-40B4-BE49-F238E27FC236}">
                          <a16:creationId xmlns:a16="http://schemas.microsoft.com/office/drawing/2014/main" id="{01BBB897-D359-4A6D-9623-72D73BD03DC0}"/>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60" name="Group 459">
                    <a:extLst>
                      <a:ext uri="{FF2B5EF4-FFF2-40B4-BE49-F238E27FC236}">
                        <a16:creationId xmlns:a16="http://schemas.microsoft.com/office/drawing/2014/main" id="{3B28B4AB-B86A-4738-9420-8C316634B751}"/>
                      </a:ext>
                    </a:extLst>
                  </p:cNvPr>
                  <p:cNvGrpSpPr/>
                  <p:nvPr/>
                </p:nvGrpSpPr>
                <p:grpSpPr>
                  <a:xfrm>
                    <a:off x="1785611" y="3576146"/>
                    <a:ext cx="284667" cy="307955"/>
                    <a:chOff x="1785611" y="3576146"/>
                    <a:chExt cx="284667" cy="307955"/>
                  </a:xfrm>
                </p:grpSpPr>
                <p:grpSp>
                  <p:nvGrpSpPr>
                    <p:cNvPr id="559" name="Group 4">
                      <a:extLst>
                        <a:ext uri="{FF2B5EF4-FFF2-40B4-BE49-F238E27FC236}">
                          <a16:creationId xmlns:a16="http://schemas.microsoft.com/office/drawing/2014/main" id="{58D545A9-6C8F-458F-9F4B-8ED36FCCB1FD}"/>
                        </a:ext>
                      </a:extLst>
                    </p:cNvPr>
                    <p:cNvGrpSpPr>
                      <a:grpSpLocks noChangeAspect="1"/>
                    </p:cNvGrpSpPr>
                    <p:nvPr/>
                  </p:nvGrpSpPr>
                  <p:grpSpPr bwMode="auto">
                    <a:xfrm>
                      <a:off x="1785611" y="3658855"/>
                      <a:ext cx="146479" cy="225246"/>
                      <a:chOff x="1633" y="2136"/>
                      <a:chExt cx="106" cy="163"/>
                    </a:xfrm>
                    <a:solidFill>
                      <a:schemeClr val="accent2"/>
                    </a:solidFill>
                  </p:grpSpPr>
                  <p:sp>
                    <p:nvSpPr>
                      <p:cNvPr id="567" name="Freeform 5">
                        <a:extLst>
                          <a:ext uri="{FF2B5EF4-FFF2-40B4-BE49-F238E27FC236}">
                            <a16:creationId xmlns:a16="http://schemas.microsoft.com/office/drawing/2014/main" id="{93B691BB-2232-42C5-AE51-38122CD6A380}"/>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8" name="Freeform 6">
                        <a:extLst>
                          <a:ext uri="{FF2B5EF4-FFF2-40B4-BE49-F238E27FC236}">
                            <a16:creationId xmlns:a16="http://schemas.microsoft.com/office/drawing/2014/main" id="{04E1A37F-5AC4-4A2D-9551-E134500141C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9" name="Freeform 7">
                        <a:extLst>
                          <a:ext uri="{FF2B5EF4-FFF2-40B4-BE49-F238E27FC236}">
                            <a16:creationId xmlns:a16="http://schemas.microsoft.com/office/drawing/2014/main" id="{E54738C3-6A2D-4292-B90A-5EC77A247494}"/>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0" name="Freeform 8">
                        <a:extLst>
                          <a:ext uri="{FF2B5EF4-FFF2-40B4-BE49-F238E27FC236}">
                            <a16:creationId xmlns:a16="http://schemas.microsoft.com/office/drawing/2014/main" id="{37B7BEBF-455E-4765-85A6-B91565613527}"/>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1" name="Freeform 9">
                        <a:extLst>
                          <a:ext uri="{FF2B5EF4-FFF2-40B4-BE49-F238E27FC236}">
                            <a16:creationId xmlns:a16="http://schemas.microsoft.com/office/drawing/2014/main" id="{96F81808-E639-4B7B-AA92-6C710434E3C4}"/>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72" name="Freeform 10">
                        <a:extLst>
                          <a:ext uri="{FF2B5EF4-FFF2-40B4-BE49-F238E27FC236}">
                            <a16:creationId xmlns:a16="http://schemas.microsoft.com/office/drawing/2014/main" id="{A682E61A-CB71-44C6-B401-C528B9E92312}"/>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560" name="Group 4">
                      <a:extLst>
                        <a:ext uri="{FF2B5EF4-FFF2-40B4-BE49-F238E27FC236}">
                          <a16:creationId xmlns:a16="http://schemas.microsoft.com/office/drawing/2014/main" id="{D768A2FE-3F14-40D9-A91B-2E4CA1E9CCEB}"/>
                        </a:ext>
                      </a:extLst>
                    </p:cNvPr>
                    <p:cNvGrpSpPr>
                      <a:grpSpLocks noChangeAspect="1"/>
                    </p:cNvGrpSpPr>
                    <p:nvPr/>
                  </p:nvGrpSpPr>
                  <p:grpSpPr bwMode="auto">
                    <a:xfrm>
                      <a:off x="1923799" y="3576146"/>
                      <a:ext cx="146479" cy="225246"/>
                      <a:chOff x="1633" y="2136"/>
                      <a:chExt cx="106" cy="163"/>
                    </a:xfrm>
                    <a:solidFill>
                      <a:schemeClr val="accent2"/>
                    </a:solidFill>
                  </p:grpSpPr>
                  <p:sp>
                    <p:nvSpPr>
                      <p:cNvPr id="561" name="Freeform 5">
                        <a:extLst>
                          <a:ext uri="{FF2B5EF4-FFF2-40B4-BE49-F238E27FC236}">
                            <a16:creationId xmlns:a16="http://schemas.microsoft.com/office/drawing/2014/main" id="{2DC078EF-6220-4E77-95E9-CAF944485072}"/>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2" name="Freeform 6">
                        <a:extLst>
                          <a:ext uri="{FF2B5EF4-FFF2-40B4-BE49-F238E27FC236}">
                            <a16:creationId xmlns:a16="http://schemas.microsoft.com/office/drawing/2014/main" id="{50022DAD-33E6-4C26-A49E-40DC612B0799}"/>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3" name="Freeform 7">
                        <a:extLst>
                          <a:ext uri="{FF2B5EF4-FFF2-40B4-BE49-F238E27FC236}">
                            <a16:creationId xmlns:a16="http://schemas.microsoft.com/office/drawing/2014/main" id="{62BE0511-2FAE-42A4-AB9D-2C7ADA71B80E}"/>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4" name="Freeform 8">
                        <a:extLst>
                          <a:ext uri="{FF2B5EF4-FFF2-40B4-BE49-F238E27FC236}">
                            <a16:creationId xmlns:a16="http://schemas.microsoft.com/office/drawing/2014/main" id="{59514BD5-60D6-45AE-A7BF-14653BC1E645}"/>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5" name="Freeform 9">
                        <a:extLst>
                          <a:ext uri="{FF2B5EF4-FFF2-40B4-BE49-F238E27FC236}">
                            <a16:creationId xmlns:a16="http://schemas.microsoft.com/office/drawing/2014/main" id="{9CEC597D-299C-45E0-9111-B00E5D699254}"/>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66" name="Freeform 10">
                        <a:extLst>
                          <a:ext uri="{FF2B5EF4-FFF2-40B4-BE49-F238E27FC236}">
                            <a16:creationId xmlns:a16="http://schemas.microsoft.com/office/drawing/2014/main" id="{D6DA8449-4C72-4C5F-BA2F-509F133D06B4}"/>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461" name="Group 460">
                    <a:extLst>
                      <a:ext uri="{FF2B5EF4-FFF2-40B4-BE49-F238E27FC236}">
                        <a16:creationId xmlns:a16="http://schemas.microsoft.com/office/drawing/2014/main" id="{35DD6703-5BEF-4826-9A3A-51E7C082D5AD}"/>
                      </a:ext>
                    </a:extLst>
                  </p:cNvPr>
                  <p:cNvGrpSpPr/>
                  <p:nvPr/>
                </p:nvGrpSpPr>
                <p:grpSpPr>
                  <a:xfrm>
                    <a:off x="3307885" y="3310161"/>
                    <a:ext cx="425638" cy="498628"/>
                    <a:chOff x="3307885" y="3310161"/>
                    <a:chExt cx="425638" cy="498628"/>
                  </a:xfrm>
                </p:grpSpPr>
                <p:grpSp>
                  <p:nvGrpSpPr>
                    <p:cNvPr id="538" name="Group 4">
                      <a:extLst>
                        <a:ext uri="{FF2B5EF4-FFF2-40B4-BE49-F238E27FC236}">
                          <a16:creationId xmlns:a16="http://schemas.microsoft.com/office/drawing/2014/main" id="{3916CAD5-EBB8-4F82-83A1-A3F598670C20}"/>
                        </a:ext>
                      </a:extLst>
                    </p:cNvPr>
                    <p:cNvGrpSpPr>
                      <a:grpSpLocks noChangeAspect="1"/>
                    </p:cNvGrpSpPr>
                    <p:nvPr/>
                  </p:nvGrpSpPr>
                  <p:grpSpPr bwMode="auto">
                    <a:xfrm>
                      <a:off x="3307885" y="3583543"/>
                      <a:ext cx="146479" cy="225246"/>
                      <a:chOff x="1633" y="2136"/>
                      <a:chExt cx="106" cy="163"/>
                    </a:xfrm>
                    <a:solidFill>
                      <a:schemeClr val="accent2"/>
                    </a:solidFill>
                  </p:grpSpPr>
                  <p:sp>
                    <p:nvSpPr>
                      <p:cNvPr id="553" name="Freeform 5">
                        <a:extLst>
                          <a:ext uri="{FF2B5EF4-FFF2-40B4-BE49-F238E27FC236}">
                            <a16:creationId xmlns:a16="http://schemas.microsoft.com/office/drawing/2014/main" id="{EEE92D17-9144-4B7D-A434-A88CC970FEB4}"/>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4" name="Freeform 6">
                        <a:extLst>
                          <a:ext uri="{FF2B5EF4-FFF2-40B4-BE49-F238E27FC236}">
                            <a16:creationId xmlns:a16="http://schemas.microsoft.com/office/drawing/2014/main" id="{97837E3A-4509-4779-892C-7B1CA858CD00}"/>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5" name="Freeform 7">
                        <a:extLst>
                          <a:ext uri="{FF2B5EF4-FFF2-40B4-BE49-F238E27FC236}">
                            <a16:creationId xmlns:a16="http://schemas.microsoft.com/office/drawing/2014/main" id="{4F51A60E-42A1-4001-808B-0F9AEC494845}"/>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6" name="Freeform 8">
                        <a:extLst>
                          <a:ext uri="{FF2B5EF4-FFF2-40B4-BE49-F238E27FC236}">
                            <a16:creationId xmlns:a16="http://schemas.microsoft.com/office/drawing/2014/main" id="{F0A6F577-1352-4F41-BC1F-D745D9F3E98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7" name="Freeform 9">
                        <a:extLst>
                          <a:ext uri="{FF2B5EF4-FFF2-40B4-BE49-F238E27FC236}">
                            <a16:creationId xmlns:a16="http://schemas.microsoft.com/office/drawing/2014/main" id="{746CA86C-1102-4117-B3A4-DB5055077663}"/>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8" name="Freeform 10">
                        <a:extLst>
                          <a:ext uri="{FF2B5EF4-FFF2-40B4-BE49-F238E27FC236}">
                            <a16:creationId xmlns:a16="http://schemas.microsoft.com/office/drawing/2014/main" id="{157B6628-15AC-4F75-9AD8-460E369B24EC}"/>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539" name="Group 4">
                      <a:extLst>
                        <a:ext uri="{FF2B5EF4-FFF2-40B4-BE49-F238E27FC236}">
                          <a16:creationId xmlns:a16="http://schemas.microsoft.com/office/drawing/2014/main" id="{16F50CC6-26F1-4526-8070-924BDB2BEEE0}"/>
                        </a:ext>
                      </a:extLst>
                    </p:cNvPr>
                    <p:cNvGrpSpPr>
                      <a:grpSpLocks noChangeAspect="1"/>
                    </p:cNvGrpSpPr>
                    <p:nvPr/>
                  </p:nvGrpSpPr>
                  <p:grpSpPr bwMode="auto">
                    <a:xfrm>
                      <a:off x="3435018" y="3334939"/>
                      <a:ext cx="146479" cy="225246"/>
                      <a:chOff x="1633" y="2136"/>
                      <a:chExt cx="106" cy="163"/>
                    </a:xfrm>
                    <a:solidFill>
                      <a:schemeClr val="accent2"/>
                    </a:solidFill>
                  </p:grpSpPr>
                  <p:sp>
                    <p:nvSpPr>
                      <p:cNvPr id="547" name="Freeform 5">
                        <a:extLst>
                          <a:ext uri="{FF2B5EF4-FFF2-40B4-BE49-F238E27FC236}">
                            <a16:creationId xmlns:a16="http://schemas.microsoft.com/office/drawing/2014/main" id="{050D13F6-3425-4A67-B404-3079BD09847B}"/>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8" name="Freeform 6">
                        <a:extLst>
                          <a:ext uri="{FF2B5EF4-FFF2-40B4-BE49-F238E27FC236}">
                            <a16:creationId xmlns:a16="http://schemas.microsoft.com/office/drawing/2014/main" id="{ECA5F682-6430-49FB-A787-A3F83795B47F}"/>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9" name="Freeform 7">
                        <a:extLst>
                          <a:ext uri="{FF2B5EF4-FFF2-40B4-BE49-F238E27FC236}">
                            <a16:creationId xmlns:a16="http://schemas.microsoft.com/office/drawing/2014/main" id="{9C6B9EA3-DC02-407B-A116-490CA726348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0" name="Freeform 8">
                        <a:extLst>
                          <a:ext uri="{FF2B5EF4-FFF2-40B4-BE49-F238E27FC236}">
                            <a16:creationId xmlns:a16="http://schemas.microsoft.com/office/drawing/2014/main" id="{B679B9E4-2392-4847-AE36-BEDE03E1DEF1}"/>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1" name="Freeform 9">
                        <a:extLst>
                          <a:ext uri="{FF2B5EF4-FFF2-40B4-BE49-F238E27FC236}">
                            <a16:creationId xmlns:a16="http://schemas.microsoft.com/office/drawing/2014/main" id="{18D1FAA8-AD88-4A87-9D0C-6403D1D0E1D6}"/>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52" name="Freeform 10">
                        <a:extLst>
                          <a:ext uri="{FF2B5EF4-FFF2-40B4-BE49-F238E27FC236}">
                            <a16:creationId xmlns:a16="http://schemas.microsoft.com/office/drawing/2014/main" id="{EAE0EFA4-E0D9-4EE2-A7DD-1C796676A745}"/>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540" name="Group 4">
                      <a:extLst>
                        <a:ext uri="{FF2B5EF4-FFF2-40B4-BE49-F238E27FC236}">
                          <a16:creationId xmlns:a16="http://schemas.microsoft.com/office/drawing/2014/main" id="{62B7BA7C-A0AF-4F47-BACB-7B47819F558C}"/>
                        </a:ext>
                      </a:extLst>
                    </p:cNvPr>
                    <p:cNvGrpSpPr>
                      <a:grpSpLocks noChangeAspect="1"/>
                    </p:cNvGrpSpPr>
                    <p:nvPr/>
                  </p:nvGrpSpPr>
                  <p:grpSpPr bwMode="auto">
                    <a:xfrm>
                      <a:off x="3587044" y="3310161"/>
                      <a:ext cx="146479" cy="225246"/>
                      <a:chOff x="1633" y="2136"/>
                      <a:chExt cx="106" cy="163"/>
                    </a:xfrm>
                    <a:solidFill>
                      <a:schemeClr val="accent2"/>
                    </a:solidFill>
                  </p:grpSpPr>
                  <p:sp>
                    <p:nvSpPr>
                      <p:cNvPr id="541" name="Freeform 5">
                        <a:extLst>
                          <a:ext uri="{FF2B5EF4-FFF2-40B4-BE49-F238E27FC236}">
                            <a16:creationId xmlns:a16="http://schemas.microsoft.com/office/drawing/2014/main" id="{A1CC5BB0-2884-4A58-B03E-70524A13262C}"/>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2" name="Freeform 6">
                        <a:extLst>
                          <a:ext uri="{FF2B5EF4-FFF2-40B4-BE49-F238E27FC236}">
                            <a16:creationId xmlns:a16="http://schemas.microsoft.com/office/drawing/2014/main" id="{6030C265-FD65-4202-A603-07B85BCD0B5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3" name="Freeform 7">
                        <a:extLst>
                          <a:ext uri="{FF2B5EF4-FFF2-40B4-BE49-F238E27FC236}">
                            <a16:creationId xmlns:a16="http://schemas.microsoft.com/office/drawing/2014/main" id="{8BA5BAB3-908D-461D-81FE-F355FC976A01}"/>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4" name="Freeform 8">
                        <a:extLst>
                          <a:ext uri="{FF2B5EF4-FFF2-40B4-BE49-F238E27FC236}">
                            <a16:creationId xmlns:a16="http://schemas.microsoft.com/office/drawing/2014/main" id="{D324ECC3-5713-4462-A054-358E2E416684}"/>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5" name="Freeform 9">
                        <a:extLst>
                          <a:ext uri="{FF2B5EF4-FFF2-40B4-BE49-F238E27FC236}">
                            <a16:creationId xmlns:a16="http://schemas.microsoft.com/office/drawing/2014/main" id="{E2766254-9B66-483B-B771-233093E25B5B}"/>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46" name="Freeform 10">
                        <a:extLst>
                          <a:ext uri="{FF2B5EF4-FFF2-40B4-BE49-F238E27FC236}">
                            <a16:creationId xmlns:a16="http://schemas.microsoft.com/office/drawing/2014/main" id="{3CAEED1A-AF78-4381-8367-56A10190CBF2}"/>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462" name="Group 461">
                    <a:extLst>
                      <a:ext uri="{FF2B5EF4-FFF2-40B4-BE49-F238E27FC236}">
                        <a16:creationId xmlns:a16="http://schemas.microsoft.com/office/drawing/2014/main" id="{9F88067D-E3AB-4B45-9EEB-005513291758}"/>
                      </a:ext>
                    </a:extLst>
                  </p:cNvPr>
                  <p:cNvGrpSpPr/>
                  <p:nvPr/>
                </p:nvGrpSpPr>
                <p:grpSpPr>
                  <a:xfrm>
                    <a:off x="4708015" y="3571551"/>
                    <a:ext cx="284667" cy="307955"/>
                    <a:chOff x="1785611" y="3576146"/>
                    <a:chExt cx="284667" cy="307955"/>
                  </a:xfrm>
                </p:grpSpPr>
                <p:grpSp>
                  <p:nvGrpSpPr>
                    <p:cNvPr id="524" name="Group 4">
                      <a:extLst>
                        <a:ext uri="{FF2B5EF4-FFF2-40B4-BE49-F238E27FC236}">
                          <a16:creationId xmlns:a16="http://schemas.microsoft.com/office/drawing/2014/main" id="{20E2E64B-2C3E-4CAC-B10B-8D5A25FF10CD}"/>
                        </a:ext>
                      </a:extLst>
                    </p:cNvPr>
                    <p:cNvGrpSpPr>
                      <a:grpSpLocks noChangeAspect="1"/>
                    </p:cNvGrpSpPr>
                    <p:nvPr/>
                  </p:nvGrpSpPr>
                  <p:grpSpPr bwMode="auto">
                    <a:xfrm>
                      <a:off x="1785611" y="3658855"/>
                      <a:ext cx="146479" cy="225246"/>
                      <a:chOff x="1633" y="2136"/>
                      <a:chExt cx="106" cy="163"/>
                    </a:xfrm>
                    <a:solidFill>
                      <a:schemeClr val="accent2"/>
                    </a:solidFill>
                  </p:grpSpPr>
                  <p:sp>
                    <p:nvSpPr>
                      <p:cNvPr id="532" name="Freeform 5">
                        <a:extLst>
                          <a:ext uri="{FF2B5EF4-FFF2-40B4-BE49-F238E27FC236}">
                            <a16:creationId xmlns:a16="http://schemas.microsoft.com/office/drawing/2014/main" id="{D8C0F187-69C1-4767-A39D-7D10F8C62C98}"/>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3" name="Freeform 6">
                        <a:extLst>
                          <a:ext uri="{FF2B5EF4-FFF2-40B4-BE49-F238E27FC236}">
                            <a16:creationId xmlns:a16="http://schemas.microsoft.com/office/drawing/2014/main" id="{27243A0E-498E-49CF-AD4E-F936A467A113}"/>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4" name="Freeform 7">
                        <a:extLst>
                          <a:ext uri="{FF2B5EF4-FFF2-40B4-BE49-F238E27FC236}">
                            <a16:creationId xmlns:a16="http://schemas.microsoft.com/office/drawing/2014/main" id="{74686587-F633-4690-B0F9-EBDBF3668C53}"/>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5" name="Freeform 8">
                        <a:extLst>
                          <a:ext uri="{FF2B5EF4-FFF2-40B4-BE49-F238E27FC236}">
                            <a16:creationId xmlns:a16="http://schemas.microsoft.com/office/drawing/2014/main" id="{BF941C39-9EF0-495D-BE8B-4D62A1DC13A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6" name="Freeform 9">
                        <a:extLst>
                          <a:ext uri="{FF2B5EF4-FFF2-40B4-BE49-F238E27FC236}">
                            <a16:creationId xmlns:a16="http://schemas.microsoft.com/office/drawing/2014/main" id="{8260EBAB-B1A2-4C68-88BE-AED2663817CA}"/>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7" name="Freeform 10">
                        <a:extLst>
                          <a:ext uri="{FF2B5EF4-FFF2-40B4-BE49-F238E27FC236}">
                            <a16:creationId xmlns:a16="http://schemas.microsoft.com/office/drawing/2014/main" id="{7B285A6A-A030-47C4-B1B2-82A1DA42FA51}"/>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525" name="Group 4">
                      <a:extLst>
                        <a:ext uri="{FF2B5EF4-FFF2-40B4-BE49-F238E27FC236}">
                          <a16:creationId xmlns:a16="http://schemas.microsoft.com/office/drawing/2014/main" id="{21304811-1167-4118-B457-A2F82A1E5FEA}"/>
                        </a:ext>
                      </a:extLst>
                    </p:cNvPr>
                    <p:cNvGrpSpPr>
                      <a:grpSpLocks noChangeAspect="1"/>
                    </p:cNvGrpSpPr>
                    <p:nvPr/>
                  </p:nvGrpSpPr>
                  <p:grpSpPr bwMode="auto">
                    <a:xfrm>
                      <a:off x="1923799" y="3576146"/>
                      <a:ext cx="146479" cy="225246"/>
                      <a:chOff x="1633" y="2136"/>
                      <a:chExt cx="106" cy="163"/>
                    </a:xfrm>
                    <a:solidFill>
                      <a:schemeClr val="accent2"/>
                    </a:solidFill>
                  </p:grpSpPr>
                  <p:sp>
                    <p:nvSpPr>
                      <p:cNvPr id="526" name="Freeform 5">
                        <a:extLst>
                          <a:ext uri="{FF2B5EF4-FFF2-40B4-BE49-F238E27FC236}">
                            <a16:creationId xmlns:a16="http://schemas.microsoft.com/office/drawing/2014/main" id="{B161A8D6-60BB-4D3B-860D-67FD18E0558A}"/>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7" name="Freeform 6">
                        <a:extLst>
                          <a:ext uri="{FF2B5EF4-FFF2-40B4-BE49-F238E27FC236}">
                            <a16:creationId xmlns:a16="http://schemas.microsoft.com/office/drawing/2014/main" id="{41691913-C0F0-49A9-9F9C-7D9E4F41C442}"/>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8" name="Freeform 7">
                        <a:extLst>
                          <a:ext uri="{FF2B5EF4-FFF2-40B4-BE49-F238E27FC236}">
                            <a16:creationId xmlns:a16="http://schemas.microsoft.com/office/drawing/2014/main" id="{940A6BD7-F1B6-469D-8859-4A5C0AFEA61B}"/>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9" name="Freeform 8">
                        <a:extLst>
                          <a:ext uri="{FF2B5EF4-FFF2-40B4-BE49-F238E27FC236}">
                            <a16:creationId xmlns:a16="http://schemas.microsoft.com/office/drawing/2014/main" id="{095A3314-94DA-4270-8E02-9EA10782A379}"/>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0" name="Freeform 9">
                        <a:extLst>
                          <a:ext uri="{FF2B5EF4-FFF2-40B4-BE49-F238E27FC236}">
                            <a16:creationId xmlns:a16="http://schemas.microsoft.com/office/drawing/2014/main" id="{51E662E7-C781-4472-89BB-22E2C18D44EC}"/>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31" name="Freeform 10">
                        <a:extLst>
                          <a:ext uri="{FF2B5EF4-FFF2-40B4-BE49-F238E27FC236}">
                            <a16:creationId xmlns:a16="http://schemas.microsoft.com/office/drawing/2014/main" id="{45331672-5A37-48BF-B58C-AFFCDDC7BE24}"/>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463" name="Group 462">
                    <a:extLst>
                      <a:ext uri="{FF2B5EF4-FFF2-40B4-BE49-F238E27FC236}">
                        <a16:creationId xmlns:a16="http://schemas.microsoft.com/office/drawing/2014/main" id="{261759E2-95FC-4F8C-9394-A0A1F9F95308}"/>
                      </a:ext>
                    </a:extLst>
                  </p:cNvPr>
                  <p:cNvGrpSpPr/>
                  <p:nvPr/>
                </p:nvGrpSpPr>
                <p:grpSpPr>
                  <a:xfrm>
                    <a:off x="5723505" y="3571551"/>
                    <a:ext cx="284667" cy="307955"/>
                    <a:chOff x="1785611" y="3576146"/>
                    <a:chExt cx="284667" cy="307955"/>
                  </a:xfrm>
                </p:grpSpPr>
                <p:grpSp>
                  <p:nvGrpSpPr>
                    <p:cNvPr id="510" name="Group 4">
                      <a:extLst>
                        <a:ext uri="{FF2B5EF4-FFF2-40B4-BE49-F238E27FC236}">
                          <a16:creationId xmlns:a16="http://schemas.microsoft.com/office/drawing/2014/main" id="{EECC4C8D-194E-4624-BDFF-FBEE140A52B8}"/>
                        </a:ext>
                      </a:extLst>
                    </p:cNvPr>
                    <p:cNvGrpSpPr>
                      <a:grpSpLocks noChangeAspect="1"/>
                    </p:cNvGrpSpPr>
                    <p:nvPr/>
                  </p:nvGrpSpPr>
                  <p:grpSpPr bwMode="auto">
                    <a:xfrm>
                      <a:off x="1785611" y="3658855"/>
                      <a:ext cx="146479" cy="225246"/>
                      <a:chOff x="1633" y="2136"/>
                      <a:chExt cx="106" cy="163"/>
                    </a:xfrm>
                    <a:solidFill>
                      <a:schemeClr val="accent2"/>
                    </a:solidFill>
                  </p:grpSpPr>
                  <p:sp>
                    <p:nvSpPr>
                      <p:cNvPr id="518" name="Freeform 5">
                        <a:extLst>
                          <a:ext uri="{FF2B5EF4-FFF2-40B4-BE49-F238E27FC236}">
                            <a16:creationId xmlns:a16="http://schemas.microsoft.com/office/drawing/2014/main" id="{2CC7E310-9E23-4C04-8ACB-8956893ADF59}"/>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9" name="Freeform 6">
                        <a:extLst>
                          <a:ext uri="{FF2B5EF4-FFF2-40B4-BE49-F238E27FC236}">
                            <a16:creationId xmlns:a16="http://schemas.microsoft.com/office/drawing/2014/main" id="{97D06029-802E-48CE-BADA-368DF7AB601B}"/>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0" name="Freeform 7">
                        <a:extLst>
                          <a:ext uri="{FF2B5EF4-FFF2-40B4-BE49-F238E27FC236}">
                            <a16:creationId xmlns:a16="http://schemas.microsoft.com/office/drawing/2014/main" id="{0F7DBE95-8E5B-4883-AAA8-71CDDFD2E699}"/>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1" name="Freeform 8">
                        <a:extLst>
                          <a:ext uri="{FF2B5EF4-FFF2-40B4-BE49-F238E27FC236}">
                            <a16:creationId xmlns:a16="http://schemas.microsoft.com/office/drawing/2014/main" id="{2575AD7B-DEE1-4A39-B25D-2016EDCA25CB}"/>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2" name="Freeform 9">
                        <a:extLst>
                          <a:ext uri="{FF2B5EF4-FFF2-40B4-BE49-F238E27FC236}">
                            <a16:creationId xmlns:a16="http://schemas.microsoft.com/office/drawing/2014/main" id="{D4838122-CDF3-4941-B825-ECA98161E4C4}"/>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23" name="Freeform 10">
                        <a:extLst>
                          <a:ext uri="{FF2B5EF4-FFF2-40B4-BE49-F238E27FC236}">
                            <a16:creationId xmlns:a16="http://schemas.microsoft.com/office/drawing/2014/main" id="{86DA55A8-5EEC-4C81-9753-03D45B8937E2}"/>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511" name="Group 4">
                      <a:extLst>
                        <a:ext uri="{FF2B5EF4-FFF2-40B4-BE49-F238E27FC236}">
                          <a16:creationId xmlns:a16="http://schemas.microsoft.com/office/drawing/2014/main" id="{B5AE32EA-6563-43C3-80BF-737D12FE54DC}"/>
                        </a:ext>
                      </a:extLst>
                    </p:cNvPr>
                    <p:cNvGrpSpPr>
                      <a:grpSpLocks noChangeAspect="1"/>
                    </p:cNvGrpSpPr>
                    <p:nvPr/>
                  </p:nvGrpSpPr>
                  <p:grpSpPr bwMode="auto">
                    <a:xfrm>
                      <a:off x="1923799" y="3576146"/>
                      <a:ext cx="146479" cy="225246"/>
                      <a:chOff x="1633" y="2136"/>
                      <a:chExt cx="106" cy="163"/>
                    </a:xfrm>
                    <a:solidFill>
                      <a:schemeClr val="accent2"/>
                    </a:solidFill>
                  </p:grpSpPr>
                  <p:sp>
                    <p:nvSpPr>
                      <p:cNvPr id="512" name="Freeform 5">
                        <a:extLst>
                          <a:ext uri="{FF2B5EF4-FFF2-40B4-BE49-F238E27FC236}">
                            <a16:creationId xmlns:a16="http://schemas.microsoft.com/office/drawing/2014/main" id="{65295451-358A-4AC3-8B87-DFFC05F930A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3" name="Freeform 6">
                        <a:extLst>
                          <a:ext uri="{FF2B5EF4-FFF2-40B4-BE49-F238E27FC236}">
                            <a16:creationId xmlns:a16="http://schemas.microsoft.com/office/drawing/2014/main" id="{22BE8BB7-240B-4C8A-8315-B5AC9BA63925}"/>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4" name="Freeform 7">
                        <a:extLst>
                          <a:ext uri="{FF2B5EF4-FFF2-40B4-BE49-F238E27FC236}">
                            <a16:creationId xmlns:a16="http://schemas.microsoft.com/office/drawing/2014/main" id="{C7CD538D-D355-4096-BA37-1F23E54F1BF6}"/>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5" name="Freeform 8">
                        <a:extLst>
                          <a:ext uri="{FF2B5EF4-FFF2-40B4-BE49-F238E27FC236}">
                            <a16:creationId xmlns:a16="http://schemas.microsoft.com/office/drawing/2014/main" id="{E068A149-B61A-447F-A89D-0D90E6C61623}"/>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6" name="Freeform 9">
                        <a:extLst>
                          <a:ext uri="{FF2B5EF4-FFF2-40B4-BE49-F238E27FC236}">
                            <a16:creationId xmlns:a16="http://schemas.microsoft.com/office/drawing/2014/main" id="{DC7249F4-A17D-4365-A9DD-96ABCAD7DD7A}"/>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17" name="Freeform 10">
                        <a:extLst>
                          <a:ext uri="{FF2B5EF4-FFF2-40B4-BE49-F238E27FC236}">
                            <a16:creationId xmlns:a16="http://schemas.microsoft.com/office/drawing/2014/main" id="{C6418768-11B1-4D94-BFF9-D8CD2D7CA14F}"/>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464" name="Group 463">
                    <a:extLst>
                      <a:ext uri="{FF2B5EF4-FFF2-40B4-BE49-F238E27FC236}">
                        <a16:creationId xmlns:a16="http://schemas.microsoft.com/office/drawing/2014/main" id="{590A2E28-5B03-44B9-9DA6-4D1263029930}"/>
                      </a:ext>
                    </a:extLst>
                  </p:cNvPr>
                  <p:cNvGrpSpPr/>
                  <p:nvPr/>
                </p:nvGrpSpPr>
                <p:grpSpPr>
                  <a:xfrm>
                    <a:off x="6925344" y="3031671"/>
                    <a:ext cx="667567" cy="809283"/>
                    <a:chOff x="6925344" y="3031671"/>
                    <a:chExt cx="667567" cy="809283"/>
                  </a:xfrm>
                </p:grpSpPr>
                <p:grpSp>
                  <p:nvGrpSpPr>
                    <p:cNvPr id="468" name="Group 4">
                      <a:extLst>
                        <a:ext uri="{FF2B5EF4-FFF2-40B4-BE49-F238E27FC236}">
                          <a16:creationId xmlns:a16="http://schemas.microsoft.com/office/drawing/2014/main" id="{FC0684B7-FA50-4A3B-829E-78805AC30001}"/>
                        </a:ext>
                      </a:extLst>
                    </p:cNvPr>
                    <p:cNvGrpSpPr>
                      <a:grpSpLocks noChangeAspect="1"/>
                    </p:cNvGrpSpPr>
                    <p:nvPr/>
                  </p:nvGrpSpPr>
                  <p:grpSpPr bwMode="auto">
                    <a:xfrm>
                      <a:off x="6993055" y="3615708"/>
                      <a:ext cx="146479" cy="225246"/>
                      <a:chOff x="1633" y="2136"/>
                      <a:chExt cx="106" cy="163"/>
                    </a:xfrm>
                    <a:solidFill>
                      <a:schemeClr val="accent2"/>
                    </a:solidFill>
                  </p:grpSpPr>
                  <p:sp>
                    <p:nvSpPr>
                      <p:cNvPr id="504" name="Freeform 5">
                        <a:extLst>
                          <a:ext uri="{FF2B5EF4-FFF2-40B4-BE49-F238E27FC236}">
                            <a16:creationId xmlns:a16="http://schemas.microsoft.com/office/drawing/2014/main" id="{E900F756-31B7-46E5-BF6E-19515586DD6B}"/>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5" name="Freeform 6">
                        <a:extLst>
                          <a:ext uri="{FF2B5EF4-FFF2-40B4-BE49-F238E27FC236}">
                            <a16:creationId xmlns:a16="http://schemas.microsoft.com/office/drawing/2014/main" id="{3766E006-8C81-49FC-A79D-08E96468F45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6" name="Freeform 7">
                        <a:extLst>
                          <a:ext uri="{FF2B5EF4-FFF2-40B4-BE49-F238E27FC236}">
                            <a16:creationId xmlns:a16="http://schemas.microsoft.com/office/drawing/2014/main" id="{354A13F6-8178-4BCB-B573-8B5A5376EE45}"/>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7" name="Freeform 8">
                        <a:extLst>
                          <a:ext uri="{FF2B5EF4-FFF2-40B4-BE49-F238E27FC236}">
                            <a16:creationId xmlns:a16="http://schemas.microsoft.com/office/drawing/2014/main" id="{ED3FB7A4-E1EA-4B7D-8934-8AC1E6B03A3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8" name="Freeform 9">
                        <a:extLst>
                          <a:ext uri="{FF2B5EF4-FFF2-40B4-BE49-F238E27FC236}">
                            <a16:creationId xmlns:a16="http://schemas.microsoft.com/office/drawing/2014/main" id="{D86E55BC-A84B-4ECB-B5AC-1A02AE605CDA}"/>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9" name="Freeform 10">
                        <a:extLst>
                          <a:ext uri="{FF2B5EF4-FFF2-40B4-BE49-F238E27FC236}">
                            <a16:creationId xmlns:a16="http://schemas.microsoft.com/office/drawing/2014/main" id="{5DADA142-6E80-4C29-B56D-C23A8C83BC58}"/>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69" name="Group 4">
                      <a:extLst>
                        <a:ext uri="{FF2B5EF4-FFF2-40B4-BE49-F238E27FC236}">
                          <a16:creationId xmlns:a16="http://schemas.microsoft.com/office/drawing/2014/main" id="{727C403E-C466-42EC-978C-3015EE36648D}"/>
                        </a:ext>
                      </a:extLst>
                    </p:cNvPr>
                    <p:cNvGrpSpPr>
                      <a:grpSpLocks noChangeAspect="1"/>
                    </p:cNvGrpSpPr>
                    <p:nvPr/>
                  </p:nvGrpSpPr>
                  <p:grpSpPr bwMode="auto">
                    <a:xfrm>
                      <a:off x="7110999" y="3352904"/>
                      <a:ext cx="146479" cy="225246"/>
                      <a:chOff x="1633" y="2136"/>
                      <a:chExt cx="106" cy="163"/>
                    </a:xfrm>
                    <a:solidFill>
                      <a:schemeClr val="accent2"/>
                    </a:solidFill>
                  </p:grpSpPr>
                  <p:sp>
                    <p:nvSpPr>
                      <p:cNvPr id="498" name="Freeform 5">
                        <a:extLst>
                          <a:ext uri="{FF2B5EF4-FFF2-40B4-BE49-F238E27FC236}">
                            <a16:creationId xmlns:a16="http://schemas.microsoft.com/office/drawing/2014/main" id="{C50CEF7B-D67B-4DFC-AF56-B6A993063FD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9" name="Freeform 6">
                        <a:extLst>
                          <a:ext uri="{FF2B5EF4-FFF2-40B4-BE49-F238E27FC236}">
                            <a16:creationId xmlns:a16="http://schemas.microsoft.com/office/drawing/2014/main" id="{5CE61AE5-DFFD-4970-92B3-2CA09E2B932F}"/>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0" name="Freeform 7">
                        <a:extLst>
                          <a:ext uri="{FF2B5EF4-FFF2-40B4-BE49-F238E27FC236}">
                            <a16:creationId xmlns:a16="http://schemas.microsoft.com/office/drawing/2014/main" id="{2B0D5BE7-F064-4C44-84A0-76EAE4E58D4D}"/>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1" name="Freeform 8">
                        <a:extLst>
                          <a:ext uri="{FF2B5EF4-FFF2-40B4-BE49-F238E27FC236}">
                            <a16:creationId xmlns:a16="http://schemas.microsoft.com/office/drawing/2014/main" id="{AB8B7F96-10FE-4D76-B1F5-35E619885BE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2" name="Freeform 9">
                        <a:extLst>
                          <a:ext uri="{FF2B5EF4-FFF2-40B4-BE49-F238E27FC236}">
                            <a16:creationId xmlns:a16="http://schemas.microsoft.com/office/drawing/2014/main" id="{D27E5D55-B29B-4714-89FC-790C36477B75}"/>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503" name="Freeform 10">
                        <a:extLst>
                          <a:ext uri="{FF2B5EF4-FFF2-40B4-BE49-F238E27FC236}">
                            <a16:creationId xmlns:a16="http://schemas.microsoft.com/office/drawing/2014/main" id="{BED211C8-2872-4623-A2AD-A84A725A853E}"/>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70" name="Group 4">
                      <a:extLst>
                        <a:ext uri="{FF2B5EF4-FFF2-40B4-BE49-F238E27FC236}">
                          <a16:creationId xmlns:a16="http://schemas.microsoft.com/office/drawing/2014/main" id="{6D1EB799-4B06-4D80-A5FD-382E3649A118}"/>
                        </a:ext>
                      </a:extLst>
                    </p:cNvPr>
                    <p:cNvGrpSpPr>
                      <a:grpSpLocks noChangeAspect="1"/>
                    </p:cNvGrpSpPr>
                    <p:nvPr/>
                  </p:nvGrpSpPr>
                  <p:grpSpPr bwMode="auto">
                    <a:xfrm>
                      <a:off x="6925344" y="3370637"/>
                      <a:ext cx="146479" cy="225246"/>
                      <a:chOff x="1633" y="2136"/>
                      <a:chExt cx="106" cy="163"/>
                    </a:xfrm>
                    <a:solidFill>
                      <a:schemeClr val="accent2"/>
                    </a:solidFill>
                  </p:grpSpPr>
                  <p:sp>
                    <p:nvSpPr>
                      <p:cNvPr id="492" name="Freeform 5">
                        <a:extLst>
                          <a:ext uri="{FF2B5EF4-FFF2-40B4-BE49-F238E27FC236}">
                            <a16:creationId xmlns:a16="http://schemas.microsoft.com/office/drawing/2014/main" id="{052AE02B-EB92-4047-959F-32AD394EDF42}"/>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3" name="Freeform 6">
                        <a:extLst>
                          <a:ext uri="{FF2B5EF4-FFF2-40B4-BE49-F238E27FC236}">
                            <a16:creationId xmlns:a16="http://schemas.microsoft.com/office/drawing/2014/main" id="{41DFEC08-2B7B-417B-AA74-430F441D757C}"/>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4" name="Freeform 7">
                        <a:extLst>
                          <a:ext uri="{FF2B5EF4-FFF2-40B4-BE49-F238E27FC236}">
                            <a16:creationId xmlns:a16="http://schemas.microsoft.com/office/drawing/2014/main" id="{8AB1C899-9D6E-4796-8C6C-03AFDCEE504E}"/>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5" name="Freeform 8">
                        <a:extLst>
                          <a:ext uri="{FF2B5EF4-FFF2-40B4-BE49-F238E27FC236}">
                            <a16:creationId xmlns:a16="http://schemas.microsoft.com/office/drawing/2014/main" id="{D4109CAA-7CFC-4EA4-8EEA-C36123550889}"/>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6" name="Freeform 9">
                        <a:extLst>
                          <a:ext uri="{FF2B5EF4-FFF2-40B4-BE49-F238E27FC236}">
                            <a16:creationId xmlns:a16="http://schemas.microsoft.com/office/drawing/2014/main" id="{BC9EC00D-816D-4E88-BFC8-66586B245880}"/>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7" name="Freeform 10">
                        <a:extLst>
                          <a:ext uri="{FF2B5EF4-FFF2-40B4-BE49-F238E27FC236}">
                            <a16:creationId xmlns:a16="http://schemas.microsoft.com/office/drawing/2014/main" id="{1E9FD213-E6F5-4DC2-9068-A3C94653CA25}"/>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71" name="Group 4">
                      <a:extLst>
                        <a:ext uri="{FF2B5EF4-FFF2-40B4-BE49-F238E27FC236}">
                          <a16:creationId xmlns:a16="http://schemas.microsoft.com/office/drawing/2014/main" id="{DD2F7E41-F11F-4622-B5E1-84EAF9B49EF3}"/>
                        </a:ext>
                      </a:extLst>
                    </p:cNvPr>
                    <p:cNvGrpSpPr>
                      <a:grpSpLocks noChangeAspect="1"/>
                    </p:cNvGrpSpPr>
                    <p:nvPr/>
                  </p:nvGrpSpPr>
                  <p:grpSpPr bwMode="auto">
                    <a:xfrm>
                      <a:off x="7080508" y="3109693"/>
                      <a:ext cx="146479" cy="225246"/>
                      <a:chOff x="1633" y="2136"/>
                      <a:chExt cx="106" cy="163"/>
                    </a:xfrm>
                    <a:solidFill>
                      <a:schemeClr val="accent2"/>
                    </a:solidFill>
                  </p:grpSpPr>
                  <p:sp>
                    <p:nvSpPr>
                      <p:cNvPr id="486" name="Freeform 5">
                        <a:extLst>
                          <a:ext uri="{FF2B5EF4-FFF2-40B4-BE49-F238E27FC236}">
                            <a16:creationId xmlns:a16="http://schemas.microsoft.com/office/drawing/2014/main" id="{1E75F1D6-7564-4B03-BA41-8AFCCBD9A14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7" name="Freeform 6">
                        <a:extLst>
                          <a:ext uri="{FF2B5EF4-FFF2-40B4-BE49-F238E27FC236}">
                            <a16:creationId xmlns:a16="http://schemas.microsoft.com/office/drawing/2014/main" id="{0583E23B-61C1-48E4-934F-FC38E86A518B}"/>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8" name="Freeform 7">
                        <a:extLst>
                          <a:ext uri="{FF2B5EF4-FFF2-40B4-BE49-F238E27FC236}">
                            <a16:creationId xmlns:a16="http://schemas.microsoft.com/office/drawing/2014/main" id="{73540330-5853-4E4E-B713-D888C0DAD55A}"/>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9" name="Freeform 8">
                        <a:extLst>
                          <a:ext uri="{FF2B5EF4-FFF2-40B4-BE49-F238E27FC236}">
                            <a16:creationId xmlns:a16="http://schemas.microsoft.com/office/drawing/2014/main" id="{BC844582-C301-4A90-881C-AA97DF10029B}"/>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0" name="Freeform 9">
                        <a:extLst>
                          <a:ext uri="{FF2B5EF4-FFF2-40B4-BE49-F238E27FC236}">
                            <a16:creationId xmlns:a16="http://schemas.microsoft.com/office/drawing/2014/main" id="{737727AB-248C-4330-8764-921B1A4FA8DF}"/>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91" name="Freeform 10">
                        <a:extLst>
                          <a:ext uri="{FF2B5EF4-FFF2-40B4-BE49-F238E27FC236}">
                            <a16:creationId xmlns:a16="http://schemas.microsoft.com/office/drawing/2014/main" id="{8C6329EA-58E6-4137-8C01-2C02642C7C57}"/>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72" name="Group 4">
                      <a:extLst>
                        <a:ext uri="{FF2B5EF4-FFF2-40B4-BE49-F238E27FC236}">
                          <a16:creationId xmlns:a16="http://schemas.microsoft.com/office/drawing/2014/main" id="{5960BADE-414A-4BF5-BB90-D95B95AD7B3F}"/>
                        </a:ext>
                      </a:extLst>
                    </p:cNvPr>
                    <p:cNvGrpSpPr>
                      <a:grpSpLocks noChangeAspect="1"/>
                    </p:cNvGrpSpPr>
                    <p:nvPr/>
                  </p:nvGrpSpPr>
                  <p:grpSpPr bwMode="auto">
                    <a:xfrm>
                      <a:off x="7258511" y="3050357"/>
                      <a:ext cx="146479" cy="225246"/>
                      <a:chOff x="1633" y="2136"/>
                      <a:chExt cx="106" cy="163"/>
                    </a:xfrm>
                    <a:solidFill>
                      <a:schemeClr val="accent2"/>
                    </a:solidFill>
                  </p:grpSpPr>
                  <p:sp>
                    <p:nvSpPr>
                      <p:cNvPr id="480" name="Freeform 5">
                        <a:extLst>
                          <a:ext uri="{FF2B5EF4-FFF2-40B4-BE49-F238E27FC236}">
                            <a16:creationId xmlns:a16="http://schemas.microsoft.com/office/drawing/2014/main" id="{C2C32210-F0A5-473F-BE54-E67B21B7CFB3}"/>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1" name="Freeform 6">
                        <a:extLst>
                          <a:ext uri="{FF2B5EF4-FFF2-40B4-BE49-F238E27FC236}">
                            <a16:creationId xmlns:a16="http://schemas.microsoft.com/office/drawing/2014/main" id="{5FDD30F1-89E8-434A-83AB-E1B8E26BC3E3}"/>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2" name="Freeform 7">
                        <a:extLst>
                          <a:ext uri="{FF2B5EF4-FFF2-40B4-BE49-F238E27FC236}">
                            <a16:creationId xmlns:a16="http://schemas.microsoft.com/office/drawing/2014/main" id="{81E40EFE-9906-45CE-99E5-BB2FAD2EF6A3}"/>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3" name="Freeform 8">
                        <a:extLst>
                          <a:ext uri="{FF2B5EF4-FFF2-40B4-BE49-F238E27FC236}">
                            <a16:creationId xmlns:a16="http://schemas.microsoft.com/office/drawing/2014/main" id="{95C77C39-AF3B-49A8-BFC6-F753EDACFC10}"/>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4" name="Freeform 9">
                        <a:extLst>
                          <a:ext uri="{FF2B5EF4-FFF2-40B4-BE49-F238E27FC236}">
                            <a16:creationId xmlns:a16="http://schemas.microsoft.com/office/drawing/2014/main" id="{C88E8C0A-D4BC-4609-A398-685E186C5817}"/>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85" name="Freeform 10">
                        <a:extLst>
                          <a:ext uri="{FF2B5EF4-FFF2-40B4-BE49-F238E27FC236}">
                            <a16:creationId xmlns:a16="http://schemas.microsoft.com/office/drawing/2014/main" id="{F145D3A5-AAE0-420A-9633-A8921991832D}"/>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473" name="Group 4">
                      <a:extLst>
                        <a:ext uri="{FF2B5EF4-FFF2-40B4-BE49-F238E27FC236}">
                          <a16:creationId xmlns:a16="http://schemas.microsoft.com/office/drawing/2014/main" id="{690A2554-4CBE-480A-8C99-79C481F751FF}"/>
                        </a:ext>
                      </a:extLst>
                    </p:cNvPr>
                    <p:cNvGrpSpPr>
                      <a:grpSpLocks noChangeAspect="1"/>
                    </p:cNvGrpSpPr>
                    <p:nvPr/>
                  </p:nvGrpSpPr>
                  <p:grpSpPr bwMode="auto">
                    <a:xfrm>
                      <a:off x="7446432" y="3031671"/>
                      <a:ext cx="146479" cy="225246"/>
                      <a:chOff x="1633" y="2136"/>
                      <a:chExt cx="106" cy="163"/>
                    </a:xfrm>
                    <a:solidFill>
                      <a:schemeClr val="accent2"/>
                    </a:solidFill>
                  </p:grpSpPr>
                  <p:sp>
                    <p:nvSpPr>
                      <p:cNvPr id="474" name="Freeform 5">
                        <a:extLst>
                          <a:ext uri="{FF2B5EF4-FFF2-40B4-BE49-F238E27FC236}">
                            <a16:creationId xmlns:a16="http://schemas.microsoft.com/office/drawing/2014/main" id="{40BD08FC-3104-4241-BA31-1876EE36DF54}"/>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75" name="Freeform 6">
                        <a:extLst>
                          <a:ext uri="{FF2B5EF4-FFF2-40B4-BE49-F238E27FC236}">
                            <a16:creationId xmlns:a16="http://schemas.microsoft.com/office/drawing/2014/main" id="{932D3BB8-8992-4D1B-94D1-CF6D3668BCF6}"/>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76" name="Freeform 7">
                        <a:extLst>
                          <a:ext uri="{FF2B5EF4-FFF2-40B4-BE49-F238E27FC236}">
                            <a16:creationId xmlns:a16="http://schemas.microsoft.com/office/drawing/2014/main" id="{104052FB-4DDC-45BB-9A14-73526271B090}"/>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77" name="Freeform 8">
                        <a:extLst>
                          <a:ext uri="{FF2B5EF4-FFF2-40B4-BE49-F238E27FC236}">
                            <a16:creationId xmlns:a16="http://schemas.microsoft.com/office/drawing/2014/main" id="{30AF1E51-BF60-438E-98F6-02BF7932293C}"/>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78" name="Freeform 9">
                        <a:extLst>
                          <a:ext uri="{FF2B5EF4-FFF2-40B4-BE49-F238E27FC236}">
                            <a16:creationId xmlns:a16="http://schemas.microsoft.com/office/drawing/2014/main" id="{08458DB3-91B5-4F2D-AA8F-C428279E9CA7}"/>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79" name="Freeform 10">
                        <a:extLst>
                          <a:ext uri="{FF2B5EF4-FFF2-40B4-BE49-F238E27FC236}">
                            <a16:creationId xmlns:a16="http://schemas.microsoft.com/office/drawing/2014/main" id="{C6CF6E8C-B2FA-4510-89A3-3D244F31902B}"/>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465" name="Group 464">
                    <a:extLst>
                      <a:ext uri="{FF2B5EF4-FFF2-40B4-BE49-F238E27FC236}">
                        <a16:creationId xmlns:a16="http://schemas.microsoft.com/office/drawing/2014/main" id="{F218D639-B0EB-412B-BBA8-DDEA4722600B}"/>
                      </a:ext>
                    </a:extLst>
                  </p:cNvPr>
                  <p:cNvGrpSpPr/>
                  <p:nvPr/>
                </p:nvGrpSpPr>
                <p:grpSpPr>
                  <a:xfrm>
                    <a:off x="4605971" y="1104511"/>
                    <a:ext cx="2455430" cy="2021727"/>
                    <a:chOff x="4605971" y="1104511"/>
                    <a:chExt cx="2455430" cy="2021727"/>
                  </a:xfrm>
                </p:grpSpPr>
                <p:sp>
                  <p:nvSpPr>
                    <p:cNvPr id="466" name="TextBox 465">
                      <a:extLst>
                        <a:ext uri="{FF2B5EF4-FFF2-40B4-BE49-F238E27FC236}">
                          <a16:creationId xmlns:a16="http://schemas.microsoft.com/office/drawing/2014/main" id="{0BA58259-B18E-4FB7-90CB-03AF917AD732}"/>
                        </a:ext>
                      </a:extLst>
                    </p:cNvPr>
                    <p:cNvSpPr txBox="1"/>
                    <p:nvPr/>
                  </p:nvSpPr>
                  <p:spPr>
                    <a:xfrm>
                      <a:off x="4605971" y="1104511"/>
                      <a:ext cx="2165091"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3C1053"/>
                          </a:solidFill>
                          <a:effectLst/>
                          <a:uLnTx/>
                          <a:uFillTx/>
                          <a:latin typeface="Arial"/>
                          <a:ea typeface="+mn-ea"/>
                          <a:cs typeface="+mn-cs"/>
                        </a:rPr>
                        <a:t>Symptoms prompt need for increased reliever use</a:t>
                      </a:r>
                      <a:r>
                        <a:rPr kumimoji="0" lang="en-US" sz="1600" b="0" i="0" u="none" strike="noStrike" kern="1200" cap="none" spc="0" normalizeH="0" baseline="30000" noProof="0">
                          <a:ln>
                            <a:noFill/>
                          </a:ln>
                          <a:solidFill>
                            <a:srgbClr val="3C1053"/>
                          </a:solidFill>
                          <a:effectLst/>
                          <a:uLnTx/>
                          <a:uFillTx/>
                          <a:latin typeface="Arial"/>
                          <a:ea typeface="+mn-ea"/>
                          <a:cs typeface="+mn-cs"/>
                        </a:rPr>
                        <a:t>2</a:t>
                      </a:r>
                      <a:endParaRPr kumimoji="0" lang="en-US" sz="1600" b="0" i="0" u="none" strike="sngStrike" kern="1200" cap="none" spc="0" normalizeH="0" baseline="0" noProof="0">
                        <a:ln>
                          <a:noFill/>
                        </a:ln>
                        <a:solidFill>
                          <a:srgbClr val="3C1053"/>
                        </a:solidFill>
                        <a:effectLst/>
                        <a:uLnTx/>
                        <a:uFillTx/>
                        <a:latin typeface="Arial"/>
                        <a:ea typeface="+mn-ea"/>
                        <a:cs typeface="+mn-cs"/>
                      </a:endParaRPr>
                    </a:p>
                  </p:txBody>
                </p:sp>
                <p:cxnSp>
                  <p:nvCxnSpPr>
                    <p:cNvPr id="467" name="Straight Arrow Connector 466">
                      <a:extLst>
                        <a:ext uri="{FF2B5EF4-FFF2-40B4-BE49-F238E27FC236}">
                          <a16:creationId xmlns:a16="http://schemas.microsoft.com/office/drawing/2014/main" id="{7531ADD5-560E-4133-B0E8-A810C22D11C7}"/>
                        </a:ext>
                      </a:extLst>
                    </p:cNvPr>
                    <p:cNvCxnSpPr>
                      <a:cxnSpLocks/>
                      <a:stCxn id="466" idx="2"/>
                      <a:endCxn id="458" idx="1"/>
                    </p:cNvCxnSpPr>
                    <p:nvPr/>
                  </p:nvCxnSpPr>
                  <p:spPr>
                    <a:xfrm>
                      <a:off x="5688517" y="1915878"/>
                      <a:ext cx="1372884" cy="1210360"/>
                    </a:xfrm>
                    <a:prstGeom prst="straightConnector1">
                      <a:avLst/>
                    </a:prstGeom>
                    <a:ln w="19050">
                      <a:solidFill>
                        <a:schemeClr val="accent4"/>
                      </a:solidFill>
                      <a:tailEnd type="oval"/>
                    </a:ln>
                    <a:effectLst/>
                  </p:spPr>
                  <p:style>
                    <a:lnRef idx="2">
                      <a:schemeClr val="accent1"/>
                    </a:lnRef>
                    <a:fillRef idx="0">
                      <a:schemeClr val="accent1"/>
                    </a:fillRef>
                    <a:effectRef idx="1">
                      <a:schemeClr val="accent1"/>
                    </a:effectRef>
                    <a:fontRef idx="minor">
                      <a:schemeClr val="tx1"/>
                    </a:fontRef>
                  </p:style>
                </p:cxnSp>
              </p:grpSp>
            </p:grpSp>
            <p:grpSp>
              <p:nvGrpSpPr>
                <p:cNvPr id="449" name="Group 448">
                  <a:extLst>
                    <a:ext uri="{FF2B5EF4-FFF2-40B4-BE49-F238E27FC236}">
                      <a16:creationId xmlns:a16="http://schemas.microsoft.com/office/drawing/2014/main" id="{21E49555-7094-4B7B-9658-2555DCDB4DC0}"/>
                    </a:ext>
                  </a:extLst>
                </p:cNvPr>
                <p:cNvGrpSpPr/>
                <p:nvPr/>
              </p:nvGrpSpPr>
              <p:grpSpPr>
                <a:xfrm>
                  <a:off x="351016" y="4422303"/>
                  <a:ext cx="1846494" cy="276999"/>
                  <a:chOff x="351016" y="4422303"/>
                  <a:chExt cx="1846494" cy="276999"/>
                </a:xfrm>
              </p:grpSpPr>
              <p:sp>
                <p:nvSpPr>
                  <p:cNvPr id="450" name="Rectangle 449">
                    <a:extLst>
                      <a:ext uri="{FF2B5EF4-FFF2-40B4-BE49-F238E27FC236}">
                        <a16:creationId xmlns:a16="http://schemas.microsoft.com/office/drawing/2014/main" id="{B07BA40D-A322-4294-A66C-B247FD7621E9}"/>
                      </a:ext>
                    </a:extLst>
                  </p:cNvPr>
                  <p:cNvSpPr/>
                  <p:nvPr/>
                </p:nvSpPr>
                <p:spPr>
                  <a:xfrm>
                    <a:off x="448270" y="4422303"/>
                    <a:ext cx="1749240" cy="276999"/>
                  </a:xfrm>
                  <a:prstGeom prst="rect">
                    <a:avLst/>
                  </a:prstGeom>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D3759"/>
                        </a:solidFill>
                        <a:effectLst/>
                        <a:uLnTx/>
                        <a:uFillTx/>
                        <a:latin typeface="Arial"/>
                        <a:ea typeface="+mn-ea"/>
                        <a:cs typeface="+mn-cs"/>
                      </a:rPr>
                      <a:t>SABA</a:t>
                    </a:r>
                    <a:r>
                      <a:rPr kumimoji="0" lang="en-US" sz="1200" b="0" i="0" u="none" strike="noStrike" kern="1200" cap="none" spc="0" normalizeH="0" baseline="0" noProof="0">
                        <a:ln>
                          <a:noFill/>
                        </a:ln>
                        <a:solidFill>
                          <a:srgbClr val="0D3759"/>
                        </a:solidFill>
                        <a:effectLst/>
                        <a:uLnTx/>
                        <a:uFillTx/>
                        <a:latin typeface="Arial"/>
                        <a:ea typeface="+mn-ea"/>
                        <a:cs typeface="+mn-cs"/>
                      </a:rPr>
                      <a:t>,</a:t>
                    </a:r>
                    <a:r>
                      <a:rPr kumimoji="0" lang="en-US" sz="1200" b="1" i="0" u="none" strike="noStrike" kern="1200" cap="none" spc="0" normalizeH="0" baseline="0" noProof="0">
                        <a:ln>
                          <a:noFill/>
                        </a:ln>
                        <a:solidFill>
                          <a:srgbClr val="0D3759"/>
                        </a:solidFill>
                        <a:effectLst/>
                        <a:uLnTx/>
                        <a:uFillTx/>
                        <a:latin typeface="Arial"/>
                        <a:ea typeface="+mn-ea"/>
                        <a:cs typeface="+mn-cs"/>
                      </a:rPr>
                      <a:t> </a:t>
                    </a:r>
                    <a:r>
                      <a:rPr kumimoji="0" lang="en-US" sz="1200" b="0" i="0" u="none" strike="noStrike" kern="1200" cap="none" spc="0" normalizeH="0" baseline="0" noProof="0" err="1">
                        <a:ln>
                          <a:noFill/>
                        </a:ln>
                        <a:solidFill>
                          <a:srgbClr val="0D3759"/>
                        </a:solidFill>
                        <a:effectLst/>
                        <a:uLnTx/>
                        <a:uFillTx/>
                        <a:latin typeface="Arial"/>
                        <a:ea typeface="+mn-ea"/>
                        <a:cs typeface="+mn-cs"/>
                      </a:rPr>
                      <a:t>eg</a:t>
                    </a:r>
                    <a:r>
                      <a:rPr kumimoji="0" lang="en-US" sz="1200" b="0" i="0" u="none" strike="noStrike" kern="1200" cap="none" spc="0" normalizeH="0" baseline="0" noProof="0">
                        <a:ln>
                          <a:noFill/>
                        </a:ln>
                        <a:solidFill>
                          <a:srgbClr val="0D3759"/>
                        </a:solidFill>
                        <a:effectLst/>
                        <a:uLnTx/>
                        <a:uFillTx/>
                        <a:latin typeface="Arial"/>
                        <a:ea typeface="+mn-ea"/>
                        <a:cs typeface="+mn-cs"/>
                      </a:rPr>
                      <a:t> salbutamol</a:t>
                    </a:r>
                    <a:endParaRPr kumimoji="0" lang="en-US" sz="1200" b="0" i="0" u="none" strike="noStrike" kern="1200" cap="none" spc="0" normalizeH="0" baseline="30000" noProof="0">
                      <a:ln>
                        <a:noFill/>
                      </a:ln>
                      <a:solidFill>
                        <a:srgbClr val="0D3759"/>
                      </a:solidFill>
                      <a:effectLst/>
                      <a:uLnTx/>
                      <a:uFillTx/>
                      <a:latin typeface="Arial"/>
                      <a:ea typeface="+mn-ea"/>
                      <a:cs typeface="+mn-cs"/>
                    </a:endParaRPr>
                  </a:p>
                </p:txBody>
              </p:sp>
              <p:grpSp>
                <p:nvGrpSpPr>
                  <p:cNvPr id="451" name="Group 4">
                    <a:extLst>
                      <a:ext uri="{FF2B5EF4-FFF2-40B4-BE49-F238E27FC236}">
                        <a16:creationId xmlns:a16="http://schemas.microsoft.com/office/drawing/2014/main" id="{E54418DA-421C-44E4-B394-82FAD7EAA813}"/>
                      </a:ext>
                    </a:extLst>
                  </p:cNvPr>
                  <p:cNvGrpSpPr>
                    <a:grpSpLocks noChangeAspect="1"/>
                  </p:cNvGrpSpPr>
                  <p:nvPr/>
                </p:nvGrpSpPr>
                <p:grpSpPr bwMode="auto">
                  <a:xfrm>
                    <a:off x="351016" y="4426566"/>
                    <a:ext cx="146479" cy="225246"/>
                    <a:chOff x="1633" y="2136"/>
                    <a:chExt cx="106" cy="163"/>
                  </a:xfrm>
                  <a:solidFill>
                    <a:schemeClr val="accent2"/>
                  </a:solidFill>
                </p:grpSpPr>
                <p:sp>
                  <p:nvSpPr>
                    <p:cNvPr id="452" name="Freeform 5">
                      <a:extLst>
                        <a:ext uri="{FF2B5EF4-FFF2-40B4-BE49-F238E27FC236}">
                          <a16:creationId xmlns:a16="http://schemas.microsoft.com/office/drawing/2014/main" id="{2250A0F3-77B0-407C-A37C-4EB02B2B64B8}"/>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53" name="Freeform 6">
                      <a:extLst>
                        <a:ext uri="{FF2B5EF4-FFF2-40B4-BE49-F238E27FC236}">
                          <a16:creationId xmlns:a16="http://schemas.microsoft.com/office/drawing/2014/main" id="{197DD6BD-58F5-4BF1-A5FF-D6767F148AF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54" name="Freeform 7">
                      <a:extLst>
                        <a:ext uri="{FF2B5EF4-FFF2-40B4-BE49-F238E27FC236}">
                          <a16:creationId xmlns:a16="http://schemas.microsoft.com/office/drawing/2014/main" id="{6EF9E8AF-6EDC-40D9-AE5C-C0CC7597AF78}"/>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55" name="Freeform 8">
                      <a:extLst>
                        <a:ext uri="{FF2B5EF4-FFF2-40B4-BE49-F238E27FC236}">
                          <a16:creationId xmlns:a16="http://schemas.microsoft.com/office/drawing/2014/main" id="{798A14ED-7447-4EFB-B229-832FC705D981}"/>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56" name="Freeform 9">
                      <a:extLst>
                        <a:ext uri="{FF2B5EF4-FFF2-40B4-BE49-F238E27FC236}">
                          <a16:creationId xmlns:a16="http://schemas.microsoft.com/office/drawing/2014/main" id="{9481C53E-35B7-4092-B8F1-D2F3C62B5F96}"/>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457" name="Freeform 10">
                      <a:extLst>
                        <a:ext uri="{FF2B5EF4-FFF2-40B4-BE49-F238E27FC236}">
                          <a16:creationId xmlns:a16="http://schemas.microsoft.com/office/drawing/2014/main" id="{07817E88-0F65-41C8-8E79-0C658576C05E}"/>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sp>
            <p:nvSpPr>
              <p:cNvPr id="447" name="Rectangle 446">
                <a:extLst>
                  <a:ext uri="{FF2B5EF4-FFF2-40B4-BE49-F238E27FC236}">
                    <a16:creationId xmlns:a16="http://schemas.microsoft.com/office/drawing/2014/main" id="{B6E8754D-8265-4A9A-9DE8-96A0619E2D41}"/>
                  </a:ext>
                </a:extLst>
              </p:cNvPr>
              <p:cNvSpPr/>
              <p:nvPr/>
            </p:nvSpPr>
            <p:spPr>
              <a:xfrm>
                <a:off x="349857" y="4682213"/>
                <a:ext cx="6553252" cy="369332"/>
              </a:xfrm>
              <a:prstGeom prst="rect">
                <a:avLst/>
              </a:prstGeom>
              <a:solidFill>
                <a:schemeClr val="bg1"/>
              </a:solidFill>
            </p:spPr>
            <p:txBody>
              <a:bodyPr wrap="square" lIns="0">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sz="600" b="0" i="0" u="none" strike="noStrike" kern="1200" cap="none" spc="0" normalizeH="0" baseline="0" noProof="0">
                    <a:ln>
                      <a:noFill/>
                    </a:ln>
                    <a:solidFill>
                      <a:srgbClr val="000000"/>
                    </a:solidFill>
                    <a:effectLst/>
                    <a:uLnTx/>
                    <a:uFillTx/>
                    <a:latin typeface="Arial"/>
                    <a:ea typeface="+mn-ea"/>
                    <a:cs typeface="+mn-cs"/>
                  </a:rPr>
                  <a:t>1. </a:t>
                </a:r>
                <a:r>
                  <a:rPr kumimoji="0" lang="en-GB" sz="600" b="0" i="0" u="none" strike="noStrike" kern="1200" cap="none" spc="0" normalizeH="0" baseline="0" noProof="0">
                    <a:ln>
                      <a:noFill/>
                    </a:ln>
                    <a:solidFill>
                      <a:srgbClr val="000000"/>
                    </a:solidFill>
                    <a:effectLst/>
                    <a:uLnTx/>
                    <a:uFillTx/>
                    <a:latin typeface="Arial"/>
                    <a:ea typeface="+mn-ea"/>
                    <a:cs typeface="+mn-cs"/>
                  </a:rPr>
                  <a:t>Global Initiative for Asthma. Updated 2019. Available from: www.ginasthma.org (Accessed 12 June 2019); </a:t>
                </a:r>
                <a:r>
                  <a:rPr kumimoji="0" lang="en-US" sz="600" b="0" i="0" u="none" strike="noStrike" kern="1200" cap="none" spc="0" normalizeH="0" baseline="0" noProof="0">
                    <a:ln>
                      <a:noFill/>
                    </a:ln>
                    <a:solidFill>
                      <a:srgbClr val="000000"/>
                    </a:solidFill>
                    <a:effectLst/>
                    <a:uLnTx/>
                    <a:uFillTx/>
                    <a:latin typeface="Arial"/>
                    <a:ea typeface="+mn-ea"/>
                    <a:cs typeface="+mn-cs"/>
                  </a:rPr>
                  <a:t>2. </a:t>
                </a:r>
                <a:r>
                  <a:rPr kumimoji="0" lang="en-US" altLang="en-US" sz="600" b="0" i="0" u="none" strike="noStrike" kern="1200" cap="none" spc="0" normalizeH="0" baseline="0" noProof="0" err="1">
                    <a:ln>
                      <a:noFill/>
                    </a:ln>
                    <a:solidFill>
                      <a:srgbClr val="000000"/>
                    </a:solidFill>
                    <a:effectLst/>
                    <a:uLnTx/>
                    <a:uFillTx/>
                    <a:latin typeface="Arial"/>
                    <a:ea typeface="+mn-ea"/>
                    <a:cs typeface="+mn-cs"/>
                  </a:rPr>
                  <a:t>Tattersfield</a:t>
                </a:r>
                <a:r>
                  <a:rPr kumimoji="0" lang="en-US" altLang="en-US" sz="600" b="0" i="0" u="none" strike="noStrike" kern="1200" cap="none" spc="0" normalizeH="0" baseline="0" noProof="0">
                    <a:ln>
                      <a:noFill/>
                    </a:ln>
                    <a:solidFill>
                      <a:srgbClr val="000000"/>
                    </a:solidFill>
                    <a:effectLst/>
                    <a:uLnTx/>
                    <a:uFillTx/>
                    <a:latin typeface="Arial"/>
                    <a:ea typeface="+mn-ea"/>
                    <a:cs typeface="+mn-cs"/>
                  </a:rPr>
                  <a:t> AE, et al. </a:t>
                </a:r>
                <a:r>
                  <a:rPr kumimoji="0" lang="en-US" altLang="en-US" sz="600" b="0" i="1" u="none" strike="noStrike" kern="1200" cap="none" spc="0" normalizeH="0" baseline="0" noProof="0">
                    <a:ln>
                      <a:noFill/>
                    </a:ln>
                    <a:solidFill>
                      <a:srgbClr val="000000"/>
                    </a:solidFill>
                    <a:effectLst/>
                    <a:uLnTx/>
                    <a:uFillTx/>
                    <a:latin typeface="Arial"/>
                    <a:ea typeface="+mn-ea"/>
                    <a:cs typeface="+mn-cs"/>
                  </a:rPr>
                  <a:t>Am J Respir </a:t>
                </a:r>
                <a:r>
                  <a:rPr kumimoji="0" lang="en-US" altLang="en-US" sz="600" b="0" i="1" u="none" strike="noStrike" kern="1200" cap="none" spc="0" normalizeH="0" baseline="0" noProof="0" err="1">
                    <a:ln>
                      <a:noFill/>
                    </a:ln>
                    <a:solidFill>
                      <a:srgbClr val="000000"/>
                    </a:solidFill>
                    <a:effectLst/>
                    <a:uLnTx/>
                    <a:uFillTx/>
                    <a:latin typeface="Arial"/>
                    <a:ea typeface="+mn-ea"/>
                    <a:cs typeface="+mn-cs"/>
                  </a:rPr>
                  <a:t>Crit</a:t>
                </a:r>
                <a:r>
                  <a:rPr kumimoji="0" lang="en-US" altLang="en-US" sz="600" b="0" i="1" u="none" strike="noStrike" kern="1200" cap="none" spc="0" normalizeH="0" baseline="0" noProof="0">
                    <a:ln>
                      <a:noFill/>
                    </a:ln>
                    <a:solidFill>
                      <a:srgbClr val="000000"/>
                    </a:solidFill>
                    <a:effectLst/>
                    <a:uLnTx/>
                    <a:uFillTx/>
                    <a:latin typeface="Arial"/>
                    <a:ea typeface="+mn-ea"/>
                    <a:cs typeface="+mn-cs"/>
                  </a:rPr>
                  <a:t> Care Med. </a:t>
                </a:r>
                <a:r>
                  <a:rPr kumimoji="0" lang="en-US" altLang="en-US" sz="600" b="0" i="0" u="none" strike="noStrike" kern="1200" cap="none" spc="0" normalizeH="0" baseline="0" noProof="0">
                    <a:ln>
                      <a:noFill/>
                    </a:ln>
                    <a:solidFill>
                      <a:srgbClr val="000000"/>
                    </a:solidFill>
                    <a:effectLst/>
                    <a:uLnTx/>
                    <a:uFillTx/>
                    <a:latin typeface="Arial"/>
                    <a:ea typeface="+mn-ea"/>
                    <a:cs typeface="+mn-cs"/>
                  </a:rPr>
                  <a:t>1999;160:594-599</a:t>
                </a: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grpSp>
        <p:sp>
          <p:nvSpPr>
            <p:cNvPr id="445" name="Title 2">
              <a:extLst>
                <a:ext uri="{FF2B5EF4-FFF2-40B4-BE49-F238E27FC236}">
                  <a16:creationId xmlns:a16="http://schemas.microsoft.com/office/drawing/2014/main" id="{4A0A00D6-5319-40D8-80C2-9A751CE6E9D6}"/>
                </a:ext>
              </a:extLst>
            </p:cNvPr>
            <p:cNvSpPr txBox="1">
              <a:spLocks/>
            </p:cNvSpPr>
            <p:nvPr/>
          </p:nvSpPr>
          <p:spPr>
            <a:xfrm>
              <a:off x="246987" y="69467"/>
              <a:ext cx="8717969" cy="714696"/>
            </a:xfrm>
            <a:prstGeom prst="rect">
              <a:avLst/>
            </a:prstGeom>
            <a:solidFill>
              <a:schemeClr val="bg1"/>
            </a:solidFill>
          </p:spPr>
          <p:txBody>
            <a:bodyPr vert="horz" lIns="91440" tIns="45720" rIns="91440" bIns="45720" rtlCol="0" anchor="b">
              <a:no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0" marR="0" lvl="0" indent="0" algn="l" defTabSz="914378" rtl="0" eaLnBrk="1" fontAlgn="auto" latinLnBrk="0" hangingPunct="1">
                <a:lnSpc>
                  <a:spcPct val="90000"/>
                </a:lnSpc>
                <a:spcBef>
                  <a:spcPct val="0"/>
                </a:spcBef>
                <a:spcAft>
                  <a:spcPts val="0"/>
                </a:spcAft>
                <a:buClrTx/>
                <a:buSzTx/>
                <a:buFontTx/>
                <a:buNone/>
                <a:tabLst/>
                <a:defRPr/>
              </a:pPr>
              <a:r>
                <a:rPr kumimoji="0" lang="en-GB" sz="2200" b="1" i="0" u="none" strike="noStrike" kern="1200" cap="none" spc="0" normalizeH="0" baseline="0" noProof="0">
                  <a:ln>
                    <a:noFill/>
                  </a:ln>
                  <a:solidFill>
                    <a:srgbClr val="000000"/>
                  </a:solidFill>
                  <a:effectLst/>
                  <a:uLnTx/>
                  <a:uFillTx/>
                  <a:latin typeface="Arial"/>
                  <a:ea typeface="+mj-ea"/>
                  <a:cs typeface="+mj-cs"/>
                </a:rPr>
                <a:t>Asthma is a chronic inflammatory variable disease with </a:t>
              </a:r>
              <a:br>
                <a:rPr kumimoji="0" lang="en-GB" sz="2200" b="1" i="0" u="none" strike="noStrike" kern="1200" cap="none" spc="0" normalizeH="0" baseline="0" noProof="0">
                  <a:ln>
                    <a:noFill/>
                  </a:ln>
                  <a:solidFill>
                    <a:srgbClr val="000000"/>
                  </a:solidFill>
                  <a:effectLst/>
                  <a:uLnTx/>
                  <a:uFillTx/>
                  <a:latin typeface="Arial"/>
                  <a:ea typeface="+mj-ea"/>
                  <a:cs typeface="+mj-cs"/>
                </a:rPr>
              </a:br>
              <a:r>
                <a:rPr kumimoji="0" lang="en-GB" sz="2200" b="1" i="0" u="none" strike="noStrike" kern="1200" cap="none" spc="0" normalizeH="0" baseline="0" noProof="0">
                  <a:ln>
                    <a:noFill/>
                  </a:ln>
                  <a:solidFill>
                    <a:srgbClr val="000000"/>
                  </a:solidFill>
                  <a:effectLst/>
                  <a:uLnTx/>
                  <a:uFillTx/>
                  <a:latin typeface="Arial"/>
                  <a:ea typeface="+mj-ea"/>
                  <a:cs typeface="+mj-cs"/>
                </a:rPr>
                <a:t>day-to-day variability in symptoms</a:t>
              </a:r>
              <a:r>
                <a:rPr kumimoji="0" lang="en-GB" sz="2200" b="1" i="0" u="none" strike="noStrike" kern="1200" cap="none" spc="0" normalizeH="0" baseline="30000" noProof="0">
                  <a:ln>
                    <a:noFill/>
                  </a:ln>
                  <a:solidFill>
                    <a:srgbClr val="000000"/>
                  </a:solidFill>
                  <a:effectLst/>
                  <a:uLnTx/>
                  <a:uFillTx/>
                  <a:latin typeface="Arial"/>
                  <a:ea typeface="+mj-ea"/>
                  <a:cs typeface="+mj-cs"/>
                </a:rPr>
                <a:t>1</a:t>
              </a:r>
              <a:endParaRPr kumimoji="0" lang="en-US" sz="2200" b="1" i="0" u="none" strike="noStrike" kern="1200" cap="none" spc="0" normalizeH="0" baseline="30000" noProof="0">
                <a:ln>
                  <a:noFill/>
                </a:ln>
                <a:solidFill>
                  <a:srgbClr val="000000"/>
                </a:solidFill>
                <a:effectLst/>
                <a:uLnTx/>
                <a:uFillTx/>
                <a:latin typeface="Arial"/>
                <a:ea typeface="+mj-ea"/>
                <a:cs typeface="+mj-cs"/>
              </a:endParaRPr>
            </a:p>
          </p:txBody>
        </p:sp>
      </p:grpSp>
      <p:grpSp>
        <p:nvGrpSpPr>
          <p:cNvPr id="579" name="Group 578">
            <a:extLst>
              <a:ext uri="{FF2B5EF4-FFF2-40B4-BE49-F238E27FC236}">
                <a16:creationId xmlns:a16="http://schemas.microsoft.com/office/drawing/2014/main" id="{3E0BCD56-1F27-4B19-B416-106052E2583C}"/>
              </a:ext>
            </a:extLst>
          </p:cNvPr>
          <p:cNvGrpSpPr/>
          <p:nvPr/>
        </p:nvGrpSpPr>
        <p:grpSpPr>
          <a:xfrm>
            <a:off x="246987" y="69467"/>
            <a:ext cx="8717969" cy="4986251"/>
            <a:chOff x="246987" y="69467"/>
            <a:chExt cx="8717969" cy="4986251"/>
          </a:xfrm>
        </p:grpSpPr>
        <p:grpSp>
          <p:nvGrpSpPr>
            <p:cNvPr id="580" name="Group 579">
              <a:extLst>
                <a:ext uri="{FF2B5EF4-FFF2-40B4-BE49-F238E27FC236}">
                  <a16:creationId xmlns:a16="http://schemas.microsoft.com/office/drawing/2014/main" id="{16C6A07C-C8EA-4F2E-A5E1-BF1939575C13}"/>
                </a:ext>
              </a:extLst>
            </p:cNvPr>
            <p:cNvGrpSpPr/>
            <p:nvPr/>
          </p:nvGrpSpPr>
          <p:grpSpPr>
            <a:xfrm>
              <a:off x="251958" y="1175751"/>
              <a:ext cx="8555752" cy="3879967"/>
              <a:chOff x="251958" y="1175751"/>
              <a:chExt cx="8555752" cy="3879967"/>
            </a:xfrm>
          </p:grpSpPr>
          <p:sp>
            <p:nvSpPr>
              <p:cNvPr id="582" name="TextBox 581">
                <a:extLst>
                  <a:ext uri="{FF2B5EF4-FFF2-40B4-BE49-F238E27FC236}">
                    <a16:creationId xmlns:a16="http://schemas.microsoft.com/office/drawing/2014/main" id="{513A3083-859A-48C0-B7B7-4389992BF8DF}"/>
                  </a:ext>
                </a:extLst>
              </p:cNvPr>
              <p:cNvSpPr txBox="1"/>
              <p:nvPr/>
            </p:nvSpPr>
            <p:spPr>
              <a:xfrm>
                <a:off x="398450" y="3991824"/>
                <a:ext cx="2138273" cy="318924"/>
              </a:xfrm>
              <a:prstGeom prst="rect">
                <a:avLst/>
              </a:prstGeom>
              <a:no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increase</a:t>
                </a:r>
              </a:p>
            </p:txBody>
          </p:sp>
          <p:grpSp>
            <p:nvGrpSpPr>
              <p:cNvPr id="583" name="Group 582">
                <a:extLst>
                  <a:ext uri="{FF2B5EF4-FFF2-40B4-BE49-F238E27FC236}">
                    <a16:creationId xmlns:a16="http://schemas.microsoft.com/office/drawing/2014/main" id="{456FC16E-41CC-4846-AD91-B927DBE97DE9}"/>
                  </a:ext>
                </a:extLst>
              </p:cNvPr>
              <p:cNvGrpSpPr/>
              <p:nvPr/>
            </p:nvGrpSpPr>
            <p:grpSpPr>
              <a:xfrm>
                <a:off x="251958" y="1175751"/>
                <a:ext cx="8555752" cy="3879967"/>
                <a:chOff x="251958" y="1175751"/>
                <a:chExt cx="8555752" cy="3879967"/>
              </a:xfrm>
            </p:grpSpPr>
            <p:grpSp>
              <p:nvGrpSpPr>
                <p:cNvPr id="584" name="Group 583">
                  <a:extLst>
                    <a:ext uri="{FF2B5EF4-FFF2-40B4-BE49-F238E27FC236}">
                      <a16:creationId xmlns:a16="http://schemas.microsoft.com/office/drawing/2014/main" id="{975795F3-B22D-4002-9B4F-AB450CA49A98}"/>
                    </a:ext>
                  </a:extLst>
                </p:cNvPr>
                <p:cNvGrpSpPr/>
                <p:nvPr/>
              </p:nvGrpSpPr>
              <p:grpSpPr>
                <a:xfrm>
                  <a:off x="371760" y="1175751"/>
                  <a:ext cx="8435950" cy="3134998"/>
                  <a:chOff x="371760" y="1175751"/>
                  <a:chExt cx="8435950" cy="3134998"/>
                </a:xfrm>
              </p:grpSpPr>
              <p:sp>
                <p:nvSpPr>
                  <p:cNvPr id="586" name="Rectangle 585">
                    <a:extLst>
                      <a:ext uri="{FF2B5EF4-FFF2-40B4-BE49-F238E27FC236}">
                        <a16:creationId xmlns:a16="http://schemas.microsoft.com/office/drawing/2014/main" id="{0C297D35-43B6-4964-8259-FAB1D3945183}"/>
                      </a:ext>
                    </a:extLst>
                  </p:cNvPr>
                  <p:cNvSpPr/>
                  <p:nvPr/>
                </p:nvSpPr>
                <p:spPr>
                  <a:xfrm>
                    <a:off x="3039866" y="1175751"/>
                    <a:ext cx="5176127" cy="31349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587" name="Freeform: Shape 586">
                    <a:extLst>
                      <a:ext uri="{FF2B5EF4-FFF2-40B4-BE49-F238E27FC236}">
                        <a16:creationId xmlns:a16="http://schemas.microsoft.com/office/drawing/2014/main" id="{EA0A0AE4-E870-4FDD-BC9F-20ED999DB65D}"/>
                      </a:ext>
                    </a:extLst>
                  </p:cNvPr>
                  <p:cNvSpPr/>
                  <p:nvPr/>
                </p:nvSpPr>
                <p:spPr>
                  <a:xfrm>
                    <a:off x="371760" y="2000442"/>
                    <a:ext cx="8435950" cy="2016976"/>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7493" h="624661">
                        <a:moveTo>
                          <a:pt x="0" y="590450"/>
                        </a:moveTo>
                        <a:cubicBezTo>
                          <a:pt x="141768" y="578045"/>
                          <a:pt x="149066" y="547721"/>
                          <a:pt x="231468" y="549493"/>
                        </a:cubicBezTo>
                        <a:cubicBezTo>
                          <a:pt x="313870" y="551265"/>
                          <a:pt x="397319" y="593425"/>
                          <a:pt x="494414" y="601083"/>
                        </a:cubicBezTo>
                        <a:cubicBezTo>
                          <a:pt x="591510" y="608741"/>
                          <a:pt x="684678" y="595442"/>
                          <a:pt x="814041" y="595442"/>
                        </a:cubicBezTo>
                        <a:cubicBezTo>
                          <a:pt x="943404" y="595442"/>
                          <a:pt x="1159943" y="651534"/>
                          <a:pt x="1270591" y="601083"/>
                        </a:cubicBezTo>
                        <a:cubicBezTo>
                          <a:pt x="1381239" y="550632"/>
                          <a:pt x="1432738" y="381344"/>
                          <a:pt x="1477926" y="292739"/>
                        </a:cubicBezTo>
                        <a:cubicBezTo>
                          <a:pt x="1523114" y="204134"/>
                          <a:pt x="1499191" y="118188"/>
                          <a:pt x="1541721" y="69455"/>
                        </a:cubicBezTo>
                        <a:cubicBezTo>
                          <a:pt x="1584251" y="20722"/>
                          <a:pt x="1679058" y="-3201"/>
                          <a:pt x="1733107" y="343"/>
                        </a:cubicBezTo>
                        <a:cubicBezTo>
                          <a:pt x="1787156" y="3887"/>
                          <a:pt x="1823484" y="36671"/>
                          <a:pt x="1866014" y="90720"/>
                        </a:cubicBezTo>
                        <a:cubicBezTo>
                          <a:pt x="1908544" y="144769"/>
                          <a:pt x="1951075" y="276789"/>
                          <a:pt x="1988289" y="324636"/>
                        </a:cubicBezTo>
                        <a:cubicBezTo>
                          <a:pt x="2025503" y="372483"/>
                          <a:pt x="2061831" y="351217"/>
                          <a:pt x="2089298" y="377799"/>
                        </a:cubicBezTo>
                        <a:cubicBezTo>
                          <a:pt x="2116765" y="404380"/>
                          <a:pt x="2125626" y="460202"/>
                          <a:pt x="2153093" y="484125"/>
                        </a:cubicBezTo>
                        <a:cubicBezTo>
                          <a:pt x="2180560" y="508048"/>
                          <a:pt x="2215117" y="499188"/>
                          <a:pt x="2254103" y="521339"/>
                        </a:cubicBezTo>
                        <a:cubicBezTo>
                          <a:pt x="2293089" y="543490"/>
                          <a:pt x="2251445" y="601969"/>
                          <a:pt x="2387010" y="617032"/>
                        </a:cubicBezTo>
                        <a:cubicBezTo>
                          <a:pt x="2522575" y="632095"/>
                          <a:pt x="2795034" y="621905"/>
                          <a:pt x="3067493" y="611716"/>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585" name="Rectangle 584">
                  <a:extLst>
                    <a:ext uri="{FF2B5EF4-FFF2-40B4-BE49-F238E27FC236}">
                      <a16:creationId xmlns:a16="http://schemas.microsoft.com/office/drawing/2014/main" id="{246B1353-2ED9-42FF-B7D2-7561D92D709F}"/>
                    </a:ext>
                  </a:extLst>
                </p:cNvPr>
                <p:cNvSpPr/>
                <p:nvPr/>
              </p:nvSpPr>
              <p:spPr>
                <a:xfrm>
                  <a:off x="251958" y="4658485"/>
                  <a:ext cx="6553252" cy="397233"/>
                </a:xfrm>
                <a:prstGeom prst="rect">
                  <a:avLst/>
                </a:prstGeom>
                <a:solidFill>
                  <a:schemeClr val="bg1"/>
                </a:solidFill>
              </p:spPr>
              <p:txBody>
                <a:bodyPr wrap="square" anchor="b" anchorCtr="0">
                  <a:no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581" name="Title 2">
              <a:extLst>
                <a:ext uri="{FF2B5EF4-FFF2-40B4-BE49-F238E27FC236}">
                  <a16:creationId xmlns:a16="http://schemas.microsoft.com/office/drawing/2014/main" id="{D43F50C1-CAF2-46D2-8AD8-E7CBB4A35A0D}"/>
                </a:ext>
              </a:extLst>
            </p:cNvPr>
            <p:cNvSpPr txBox="1">
              <a:spLocks/>
            </p:cNvSpPr>
            <p:nvPr/>
          </p:nvSpPr>
          <p:spPr>
            <a:xfrm>
              <a:off x="246987" y="69467"/>
              <a:ext cx="8717969" cy="714696"/>
            </a:xfrm>
            <a:prstGeom prst="rect">
              <a:avLst/>
            </a:prstGeom>
            <a:solidFill>
              <a:schemeClr val="bg1"/>
            </a:solidFill>
          </p:spPr>
          <p:txBody>
            <a:bodyPr vert="horz" lIns="91440" tIns="45720" rIns="91440" bIns="45720" rtlCol="0" anchor="b">
              <a:no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0" marR="0" lvl="0" indent="0" algn="l" defTabSz="914378"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Arial"/>
                  <a:ea typeface="+mj-ea"/>
                  <a:cs typeface="+mj-cs"/>
                </a:rPr>
                <a:t>Focus on one exacerbation event: SABA</a:t>
              </a:r>
            </a:p>
          </p:txBody>
        </p:sp>
      </p:grpSp>
      <p:grpSp>
        <p:nvGrpSpPr>
          <p:cNvPr id="588" name="Group 587">
            <a:extLst>
              <a:ext uri="{FF2B5EF4-FFF2-40B4-BE49-F238E27FC236}">
                <a16:creationId xmlns:a16="http://schemas.microsoft.com/office/drawing/2014/main" id="{5C1135A5-1756-45D3-B3DE-9408C104C44A}"/>
              </a:ext>
            </a:extLst>
          </p:cNvPr>
          <p:cNvGrpSpPr/>
          <p:nvPr/>
        </p:nvGrpSpPr>
        <p:grpSpPr>
          <a:xfrm>
            <a:off x="256077" y="2097723"/>
            <a:ext cx="8551635" cy="2956166"/>
            <a:chOff x="256077" y="2097723"/>
            <a:chExt cx="8551635" cy="2956166"/>
          </a:xfrm>
        </p:grpSpPr>
        <p:sp>
          <p:nvSpPr>
            <p:cNvPr id="589" name="TextBox 588">
              <a:extLst>
                <a:ext uri="{FF2B5EF4-FFF2-40B4-BE49-F238E27FC236}">
                  <a16:creationId xmlns:a16="http://schemas.microsoft.com/office/drawing/2014/main" id="{D2A51834-C978-4D55-9703-5D199FE21517}"/>
                </a:ext>
              </a:extLst>
            </p:cNvPr>
            <p:cNvSpPr txBox="1"/>
            <p:nvPr/>
          </p:nvSpPr>
          <p:spPr>
            <a:xfrm>
              <a:off x="4456365" y="2681743"/>
              <a:ext cx="1284544"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worsening</a:t>
              </a:r>
              <a:r>
                <a:rPr kumimoji="0" lang="en-US" sz="1600" b="1" i="0" u="none" strike="noStrike" kern="1200" cap="none" spc="0" normalizeH="0" baseline="30000" noProof="0">
                  <a:ln>
                    <a:noFill/>
                  </a:ln>
                  <a:solidFill>
                    <a:srgbClr val="65D2DF">
                      <a:lumMod val="75000"/>
                    </a:srgbClr>
                  </a:solidFill>
                  <a:effectLst/>
                  <a:uLnTx/>
                  <a:uFillTx/>
                  <a:latin typeface="Arial"/>
                  <a:ea typeface="+mn-ea"/>
                  <a:cs typeface="+mn-cs"/>
                </a:rPr>
                <a:t>1</a:t>
              </a:r>
              <a:endParaRPr kumimoji="0" lang="en-US" sz="1600" b="1" i="0" u="none" strike="noStrike" kern="1200" cap="none" spc="0" normalizeH="0" baseline="0" noProof="0">
                <a:ln>
                  <a:noFill/>
                </a:ln>
                <a:solidFill>
                  <a:srgbClr val="65D2DF">
                    <a:lumMod val="75000"/>
                  </a:srgbClr>
                </a:solidFill>
                <a:effectLst/>
                <a:uLnTx/>
                <a:uFillTx/>
                <a:latin typeface="Arial"/>
                <a:ea typeface="+mn-ea"/>
                <a:cs typeface="+mn-cs"/>
              </a:endParaRPr>
            </a:p>
          </p:txBody>
        </p:sp>
        <p:sp>
          <p:nvSpPr>
            <p:cNvPr id="590" name="Rectangle 589">
              <a:extLst>
                <a:ext uri="{FF2B5EF4-FFF2-40B4-BE49-F238E27FC236}">
                  <a16:creationId xmlns:a16="http://schemas.microsoft.com/office/drawing/2014/main" id="{89BFF1D6-A5D9-4501-8D90-EE41D874E5C0}"/>
                </a:ext>
              </a:extLst>
            </p:cNvPr>
            <p:cNvSpPr/>
            <p:nvPr/>
          </p:nvSpPr>
          <p:spPr>
            <a:xfrm>
              <a:off x="256077" y="4684557"/>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GB" sz="600" b="0" i="0" u="none" strike="noStrike" kern="1200" cap="none" spc="0" normalizeH="0" baseline="0" noProof="0">
                  <a:ln>
                    <a:noFill/>
                  </a:ln>
                  <a:solidFill>
                    <a:srgbClr val="000000"/>
                  </a:solidFill>
                  <a:effectLst/>
                  <a:uLnTx/>
                  <a:uFillTx/>
                  <a:latin typeface="Arial"/>
                  <a:ea typeface="+mn-ea"/>
                  <a:cs typeface="+mn-cs"/>
                </a:rPr>
              </a:br>
              <a:r>
                <a:rPr kumimoji="0" lang="en-GB" sz="600" b="0" i="0" u="none" strike="noStrike" kern="1200" cap="none" spc="0" normalizeH="0" baseline="0" noProof="0">
                  <a:ln>
                    <a:noFill/>
                  </a:ln>
                  <a:solidFill>
                    <a:srgbClr val="000000"/>
                  </a:solidFill>
                  <a:effectLst/>
                  <a:uLnTx/>
                  <a:uFillTx/>
                  <a:latin typeface="Arial"/>
                  <a:ea typeface="+mn-ea"/>
                  <a:cs typeface="+mn-cs"/>
                </a:rPr>
                <a:t>1. Global Initiative for Asthma. Updated 2019. Available from: www.ginasthma.org (Accessed 12 June 2019).</a:t>
              </a:r>
            </a:p>
          </p:txBody>
        </p:sp>
        <p:grpSp>
          <p:nvGrpSpPr>
            <p:cNvPr id="591" name="Group 590">
              <a:extLst>
                <a:ext uri="{FF2B5EF4-FFF2-40B4-BE49-F238E27FC236}">
                  <a16:creationId xmlns:a16="http://schemas.microsoft.com/office/drawing/2014/main" id="{1E796ABF-E838-4F78-8FB3-36AA03F3AB85}"/>
                </a:ext>
              </a:extLst>
            </p:cNvPr>
            <p:cNvGrpSpPr/>
            <p:nvPr/>
          </p:nvGrpSpPr>
          <p:grpSpPr>
            <a:xfrm>
              <a:off x="389708" y="2097723"/>
              <a:ext cx="8418004" cy="1941448"/>
              <a:chOff x="389708" y="2097723"/>
              <a:chExt cx="8418004" cy="1941448"/>
            </a:xfrm>
          </p:grpSpPr>
          <p:sp>
            <p:nvSpPr>
              <p:cNvPr id="592" name="Freeform: Shape 591">
                <a:extLst>
                  <a:ext uri="{FF2B5EF4-FFF2-40B4-BE49-F238E27FC236}">
                    <a16:creationId xmlns:a16="http://schemas.microsoft.com/office/drawing/2014/main" id="{A489A70E-52C0-431A-9F95-DFFDF381C7E8}"/>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593" name="Freeform: Shape 592">
                <a:extLst>
                  <a:ext uri="{FF2B5EF4-FFF2-40B4-BE49-F238E27FC236}">
                    <a16:creationId xmlns:a16="http://schemas.microsoft.com/office/drawing/2014/main" id="{96D2291E-F038-4080-A885-7FC018574D21}"/>
                  </a:ext>
                </a:extLst>
              </p:cNvPr>
              <p:cNvSpPr/>
              <p:nvPr/>
            </p:nvSpPr>
            <p:spPr>
              <a:xfrm flipV="1">
                <a:off x="6362582" y="2097723"/>
                <a:ext cx="2445130" cy="339191"/>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349" h="249458">
                    <a:moveTo>
                      <a:pt x="0" y="0"/>
                    </a:moveTo>
                    <a:cubicBezTo>
                      <a:pt x="38292" y="70066"/>
                      <a:pt x="59840" y="155044"/>
                      <a:pt x="116553" y="193286"/>
                    </a:cubicBezTo>
                    <a:cubicBezTo>
                      <a:pt x="173266" y="231528"/>
                      <a:pt x="259569" y="221350"/>
                      <a:pt x="340279" y="229451"/>
                    </a:cubicBezTo>
                    <a:cubicBezTo>
                      <a:pt x="420989" y="237552"/>
                      <a:pt x="503617" y="247914"/>
                      <a:pt x="600812" y="241891"/>
                    </a:cubicBezTo>
                    <a:cubicBezTo>
                      <a:pt x="698007" y="235868"/>
                      <a:pt x="824526" y="192096"/>
                      <a:pt x="923449" y="193315"/>
                    </a:cubicBezTo>
                    <a:cubicBezTo>
                      <a:pt x="1022372" y="194534"/>
                      <a:pt x="1073348" y="253800"/>
                      <a:pt x="1194349" y="249205"/>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594" name="Freeform: Shape 593">
                <a:extLst>
                  <a:ext uri="{FF2B5EF4-FFF2-40B4-BE49-F238E27FC236}">
                    <a16:creationId xmlns:a16="http://schemas.microsoft.com/office/drawing/2014/main" id="{F018F0F8-1660-4570-8120-89B7BBFF7A85}"/>
                  </a:ext>
                </a:extLst>
              </p:cNvPr>
              <p:cNvSpPr/>
              <p:nvPr/>
            </p:nvSpPr>
            <p:spPr>
              <a:xfrm flipV="1">
                <a:off x="389708" y="2110661"/>
                <a:ext cx="3465357" cy="310462"/>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3034064"/>
                  <a:gd name="connsiteY0" fmla="*/ 1381608 h 1419278"/>
                  <a:gd name="connsiteX1" fmla="*/ 284246 w 3034064"/>
                  <a:gd name="connsiteY1" fmla="*/ 1281424 h 1419278"/>
                  <a:gd name="connsiteX2" fmla="*/ 648237 w 3034064"/>
                  <a:gd name="connsiteY2" fmla="*/ 1403676 h 1419278"/>
                  <a:gd name="connsiteX3" fmla="*/ 933816 w 3034064"/>
                  <a:gd name="connsiteY3" fmla="*/ 1380326 h 1419278"/>
                  <a:gd name="connsiteX4" fmla="*/ 1424942 w 3034064"/>
                  <a:gd name="connsiteY4" fmla="*/ 1410147 h 1419278"/>
                  <a:gd name="connsiteX5" fmla="*/ 1692690 w 3034064"/>
                  <a:gd name="connsiteY5" fmla="*/ 1190949 h 1419278"/>
                  <a:gd name="connsiteX6" fmla="*/ 1855145 w 3034064"/>
                  <a:gd name="connsiteY6" fmla="*/ 1060632 h 1419278"/>
                  <a:gd name="connsiteX7" fmla="*/ 1992494 w 3034064"/>
                  <a:gd name="connsiteY7" fmla="*/ 618982 h 1419278"/>
                  <a:gd name="connsiteX8" fmla="*/ 2107761 w 3034064"/>
                  <a:gd name="connsiteY8" fmla="*/ 235349 h 1419278"/>
                  <a:gd name="connsiteX9" fmla="*/ 2258061 w 3034064"/>
                  <a:gd name="connsiteY9" fmla="*/ 4849 h 1419278"/>
                  <a:gd name="connsiteX10" fmla="*/ 2423231 w 3034064"/>
                  <a:gd name="connsiteY10" fmla="*/ 105487 h 1419278"/>
                  <a:gd name="connsiteX11" fmla="*/ 2544080 w 3034064"/>
                  <a:gd name="connsiteY11" fmla="*/ 415225 h 1419278"/>
                  <a:gd name="connsiteX12" fmla="*/ 2635337 w 3034064"/>
                  <a:gd name="connsiteY12" fmla="*/ 762928 h 1419278"/>
                  <a:gd name="connsiteX13" fmla="*/ 2804315 w 3034064"/>
                  <a:gd name="connsiteY13" fmla="*/ 952447 h 1419278"/>
                  <a:gd name="connsiteX14" fmla="*/ 2917511 w 3034064"/>
                  <a:gd name="connsiteY14" fmla="*/ 1179556 h 1419278"/>
                  <a:gd name="connsiteX15" fmla="*/ 3034064 w 3034064"/>
                  <a:gd name="connsiteY15" fmla="*/ 1372842 h 1419278"/>
                  <a:gd name="connsiteX0" fmla="*/ 0 w 2917511"/>
                  <a:gd name="connsiteY0" fmla="*/ 1381608 h 1419278"/>
                  <a:gd name="connsiteX1" fmla="*/ 284246 w 2917511"/>
                  <a:gd name="connsiteY1" fmla="*/ 1281424 h 1419278"/>
                  <a:gd name="connsiteX2" fmla="*/ 648237 w 2917511"/>
                  <a:gd name="connsiteY2" fmla="*/ 1403676 h 1419278"/>
                  <a:gd name="connsiteX3" fmla="*/ 933816 w 2917511"/>
                  <a:gd name="connsiteY3" fmla="*/ 1380326 h 1419278"/>
                  <a:gd name="connsiteX4" fmla="*/ 1424942 w 2917511"/>
                  <a:gd name="connsiteY4" fmla="*/ 1410147 h 1419278"/>
                  <a:gd name="connsiteX5" fmla="*/ 1692690 w 2917511"/>
                  <a:gd name="connsiteY5" fmla="*/ 1190949 h 1419278"/>
                  <a:gd name="connsiteX6" fmla="*/ 1855145 w 2917511"/>
                  <a:gd name="connsiteY6" fmla="*/ 1060632 h 1419278"/>
                  <a:gd name="connsiteX7" fmla="*/ 1992494 w 2917511"/>
                  <a:gd name="connsiteY7" fmla="*/ 618982 h 1419278"/>
                  <a:gd name="connsiteX8" fmla="*/ 2107761 w 2917511"/>
                  <a:gd name="connsiteY8" fmla="*/ 235349 h 1419278"/>
                  <a:gd name="connsiteX9" fmla="*/ 2258061 w 2917511"/>
                  <a:gd name="connsiteY9" fmla="*/ 4849 h 1419278"/>
                  <a:gd name="connsiteX10" fmla="*/ 2423231 w 2917511"/>
                  <a:gd name="connsiteY10" fmla="*/ 105487 h 1419278"/>
                  <a:gd name="connsiteX11" fmla="*/ 2544080 w 2917511"/>
                  <a:gd name="connsiteY11" fmla="*/ 415225 h 1419278"/>
                  <a:gd name="connsiteX12" fmla="*/ 2635337 w 2917511"/>
                  <a:gd name="connsiteY12" fmla="*/ 762928 h 1419278"/>
                  <a:gd name="connsiteX13" fmla="*/ 2804315 w 2917511"/>
                  <a:gd name="connsiteY13" fmla="*/ 952447 h 1419278"/>
                  <a:gd name="connsiteX14" fmla="*/ 2917511 w 2917511"/>
                  <a:gd name="connsiteY14" fmla="*/ 1179556 h 1419278"/>
                  <a:gd name="connsiteX0" fmla="*/ 0 w 2804315"/>
                  <a:gd name="connsiteY0" fmla="*/ 1381608 h 1419278"/>
                  <a:gd name="connsiteX1" fmla="*/ 284246 w 2804315"/>
                  <a:gd name="connsiteY1" fmla="*/ 1281424 h 1419278"/>
                  <a:gd name="connsiteX2" fmla="*/ 648237 w 2804315"/>
                  <a:gd name="connsiteY2" fmla="*/ 1403676 h 1419278"/>
                  <a:gd name="connsiteX3" fmla="*/ 933816 w 2804315"/>
                  <a:gd name="connsiteY3" fmla="*/ 1380326 h 1419278"/>
                  <a:gd name="connsiteX4" fmla="*/ 1424942 w 2804315"/>
                  <a:gd name="connsiteY4" fmla="*/ 1410147 h 1419278"/>
                  <a:gd name="connsiteX5" fmla="*/ 1692690 w 2804315"/>
                  <a:gd name="connsiteY5" fmla="*/ 1190949 h 1419278"/>
                  <a:gd name="connsiteX6" fmla="*/ 1855145 w 2804315"/>
                  <a:gd name="connsiteY6" fmla="*/ 1060632 h 1419278"/>
                  <a:gd name="connsiteX7" fmla="*/ 1992494 w 2804315"/>
                  <a:gd name="connsiteY7" fmla="*/ 618982 h 1419278"/>
                  <a:gd name="connsiteX8" fmla="*/ 2107761 w 2804315"/>
                  <a:gd name="connsiteY8" fmla="*/ 235349 h 1419278"/>
                  <a:gd name="connsiteX9" fmla="*/ 2258061 w 2804315"/>
                  <a:gd name="connsiteY9" fmla="*/ 4849 h 1419278"/>
                  <a:gd name="connsiteX10" fmla="*/ 2423231 w 2804315"/>
                  <a:gd name="connsiteY10" fmla="*/ 105487 h 1419278"/>
                  <a:gd name="connsiteX11" fmla="*/ 2544080 w 2804315"/>
                  <a:gd name="connsiteY11" fmla="*/ 415225 h 1419278"/>
                  <a:gd name="connsiteX12" fmla="*/ 2635337 w 2804315"/>
                  <a:gd name="connsiteY12" fmla="*/ 762928 h 1419278"/>
                  <a:gd name="connsiteX13" fmla="*/ 2804315 w 2804315"/>
                  <a:gd name="connsiteY13" fmla="*/ 952447 h 1419278"/>
                  <a:gd name="connsiteX0" fmla="*/ 0 w 2635337"/>
                  <a:gd name="connsiteY0" fmla="*/ 1381608 h 1419278"/>
                  <a:gd name="connsiteX1" fmla="*/ 284246 w 2635337"/>
                  <a:gd name="connsiteY1" fmla="*/ 1281424 h 1419278"/>
                  <a:gd name="connsiteX2" fmla="*/ 648237 w 2635337"/>
                  <a:gd name="connsiteY2" fmla="*/ 1403676 h 1419278"/>
                  <a:gd name="connsiteX3" fmla="*/ 933816 w 2635337"/>
                  <a:gd name="connsiteY3" fmla="*/ 1380326 h 1419278"/>
                  <a:gd name="connsiteX4" fmla="*/ 1424942 w 2635337"/>
                  <a:gd name="connsiteY4" fmla="*/ 1410147 h 1419278"/>
                  <a:gd name="connsiteX5" fmla="*/ 1692690 w 2635337"/>
                  <a:gd name="connsiteY5" fmla="*/ 1190949 h 1419278"/>
                  <a:gd name="connsiteX6" fmla="*/ 1855145 w 2635337"/>
                  <a:gd name="connsiteY6" fmla="*/ 1060632 h 1419278"/>
                  <a:gd name="connsiteX7" fmla="*/ 1992494 w 2635337"/>
                  <a:gd name="connsiteY7" fmla="*/ 618982 h 1419278"/>
                  <a:gd name="connsiteX8" fmla="*/ 2107761 w 2635337"/>
                  <a:gd name="connsiteY8" fmla="*/ 235349 h 1419278"/>
                  <a:gd name="connsiteX9" fmla="*/ 2258061 w 2635337"/>
                  <a:gd name="connsiteY9" fmla="*/ 4849 h 1419278"/>
                  <a:gd name="connsiteX10" fmla="*/ 2423231 w 2635337"/>
                  <a:gd name="connsiteY10" fmla="*/ 105487 h 1419278"/>
                  <a:gd name="connsiteX11" fmla="*/ 2544080 w 2635337"/>
                  <a:gd name="connsiteY11" fmla="*/ 415225 h 1419278"/>
                  <a:gd name="connsiteX12" fmla="*/ 2635337 w 2635337"/>
                  <a:gd name="connsiteY12" fmla="*/ 762928 h 1419278"/>
                  <a:gd name="connsiteX0" fmla="*/ 0 w 2544080"/>
                  <a:gd name="connsiteY0" fmla="*/ 1381608 h 1419278"/>
                  <a:gd name="connsiteX1" fmla="*/ 284246 w 2544080"/>
                  <a:gd name="connsiteY1" fmla="*/ 1281424 h 1419278"/>
                  <a:gd name="connsiteX2" fmla="*/ 648237 w 2544080"/>
                  <a:gd name="connsiteY2" fmla="*/ 1403676 h 1419278"/>
                  <a:gd name="connsiteX3" fmla="*/ 933816 w 2544080"/>
                  <a:gd name="connsiteY3" fmla="*/ 1380326 h 1419278"/>
                  <a:gd name="connsiteX4" fmla="*/ 1424942 w 2544080"/>
                  <a:gd name="connsiteY4" fmla="*/ 1410147 h 1419278"/>
                  <a:gd name="connsiteX5" fmla="*/ 1692690 w 2544080"/>
                  <a:gd name="connsiteY5" fmla="*/ 1190949 h 1419278"/>
                  <a:gd name="connsiteX6" fmla="*/ 1855145 w 2544080"/>
                  <a:gd name="connsiteY6" fmla="*/ 1060632 h 1419278"/>
                  <a:gd name="connsiteX7" fmla="*/ 1992494 w 2544080"/>
                  <a:gd name="connsiteY7" fmla="*/ 618982 h 1419278"/>
                  <a:gd name="connsiteX8" fmla="*/ 2107761 w 2544080"/>
                  <a:gd name="connsiteY8" fmla="*/ 235349 h 1419278"/>
                  <a:gd name="connsiteX9" fmla="*/ 2258061 w 2544080"/>
                  <a:gd name="connsiteY9" fmla="*/ 4849 h 1419278"/>
                  <a:gd name="connsiteX10" fmla="*/ 2423231 w 2544080"/>
                  <a:gd name="connsiteY10" fmla="*/ 105487 h 1419278"/>
                  <a:gd name="connsiteX11" fmla="*/ 2544080 w 2544080"/>
                  <a:gd name="connsiteY11" fmla="*/ 415225 h 1419278"/>
                  <a:gd name="connsiteX0" fmla="*/ 0 w 2423231"/>
                  <a:gd name="connsiteY0" fmla="*/ 1381608 h 1419278"/>
                  <a:gd name="connsiteX1" fmla="*/ 284246 w 2423231"/>
                  <a:gd name="connsiteY1" fmla="*/ 1281424 h 1419278"/>
                  <a:gd name="connsiteX2" fmla="*/ 648237 w 2423231"/>
                  <a:gd name="connsiteY2" fmla="*/ 1403676 h 1419278"/>
                  <a:gd name="connsiteX3" fmla="*/ 933816 w 2423231"/>
                  <a:gd name="connsiteY3" fmla="*/ 1380326 h 1419278"/>
                  <a:gd name="connsiteX4" fmla="*/ 1424942 w 2423231"/>
                  <a:gd name="connsiteY4" fmla="*/ 1410147 h 1419278"/>
                  <a:gd name="connsiteX5" fmla="*/ 1692690 w 2423231"/>
                  <a:gd name="connsiteY5" fmla="*/ 1190949 h 1419278"/>
                  <a:gd name="connsiteX6" fmla="*/ 1855145 w 2423231"/>
                  <a:gd name="connsiteY6" fmla="*/ 1060632 h 1419278"/>
                  <a:gd name="connsiteX7" fmla="*/ 1992494 w 2423231"/>
                  <a:gd name="connsiteY7" fmla="*/ 618982 h 1419278"/>
                  <a:gd name="connsiteX8" fmla="*/ 2107761 w 2423231"/>
                  <a:gd name="connsiteY8" fmla="*/ 235349 h 1419278"/>
                  <a:gd name="connsiteX9" fmla="*/ 2258061 w 2423231"/>
                  <a:gd name="connsiteY9" fmla="*/ 4849 h 1419278"/>
                  <a:gd name="connsiteX10" fmla="*/ 2423231 w 2423231"/>
                  <a:gd name="connsiteY10" fmla="*/ 105487 h 1419278"/>
                  <a:gd name="connsiteX0" fmla="*/ 0 w 2258061"/>
                  <a:gd name="connsiteY0" fmla="*/ 1376759 h 1414429"/>
                  <a:gd name="connsiteX1" fmla="*/ 284246 w 2258061"/>
                  <a:gd name="connsiteY1" fmla="*/ 1276575 h 1414429"/>
                  <a:gd name="connsiteX2" fmla="*/ 648237 w 2258061"/>
                  <a:gd name="connsiteY2" fmla="*/ 1398827 h 1414429"/>
                  <a:gd name="connsiteX3" fmla="*/ 933816 w 2258061"/>
                  <a:gd name="connsiteY3" fmla="*/ 1375477 h 1414429"/>
                  <a:gd name="connsiteX4" fmla="*/ 1424942 w 2258061"/>
                  <a:gd name="connsiteY4" fmla="*/ 1405298 h 1414429"/>
                  <a:gd name="connsiteX5" fmla="*/ 1692690 w 2258061"/>
                  <a:gd name="connsiteY5" fmla="*/ 1186100 h 1414429"/>
                  <a:gd name="connsiteX6" fmla="*/ 1855145 w 2258061"/>
                  <a:gd name="connsiteY6" fmla="*/ 1055783 h 1414429"/>
                  <a:gd name="connsiteX7" fmla="*/ 1992494 w 2258061"/>
                  <a:gd name="connsiteY7" fmla="*/ 614133 h 1414429"/>
                  <a:gd name="connsiteX8" fmla="*/ 2107761 w 2258061"/>
                  <a:gd name="connsiteY8" fmla="*/ 230500 h 1414429"/>
                  <a:gd name="connsiteX9" fmla="*/ 2258061 w 2258061"/>
                  <a:gd name="connsiteY9" fmla="*/ 0 h 1414429"/>
                  <a:gd name="connsiteX0" fmla="*/ 0 w 2107761"/>
                  <a:gd name="connsiteY0" fmla="*/ 1146259 h 1183929"/>
                  <a:gd name="connsiteX1" fmla="*/ 284246 w 2107761"/>
                  <a:gd name="connsiteY1" fmla="*/ 1046075 h 1183929"/>
                  <a:gd name="connsiteX2" fmla="*/ 648237 w 2107761"/>
                  <a:gd name="connsiteY2" fmla="*/ 1168327 h 1183929"/>
                  <a:gd name="connsiteX3" fmla="*/ 933816 w 2107761"/>
                  <a:gd name="connsiteY3" fmla="*/ 1144977 h 1183929"/>
                  <a:gd name="connsiteX4" fmla="*/ 1424942 w 2107761"/>
                  <a:gd name="connsiteY4" fmla="*/ 1174798 h 1183929"/>
                  <a:gd name="connsiteX5" fmla="*/ 1692690 w 2107761"/>
                  <a:gd name="connsiteY5" fmla="*/ 955600 h 1183929"/>
                  <a:gd name="connsiteX6" fmla="*/ 1855145 w 2107761"/>
                  <a:gd name="connsiteY6" fmla="*/ 825283 h 1183929"/>
                  <a:gd name="connsiteX7" fmla="*/ 1992494 w 2107761"/>
                  <a:gd name="connsiteY7" fmla="*/ 383633 h 1183929"/>
                  <a:gd name="connsiteX8" fmla="*/ 2107761 w 2107761"/>
                  <a:gd name="connsiteY8" fmla="*/ 0 h 1183929"/>
                  <a:gd name="connsiteX0" fmla="*/ 0 w 1992494"/>
                  <a:gd name="connsiteY0" fmla="*/ 762626 h 800296"/>
                  <a:gd name="connsiteX1" fmla="*/ 284246 w 1992494"/>
                  <a:gd name="connsiteY1" fmla="*/ 662442 h 800296"/>
                  <a:gd name="connsiteX2" fmla="*/ 648237 w 1992494"/>
                  <a:gd name="connsiteY2" fmla="*/ 784694 h 800296"/>
                  <a:gd name="connsiteX3" fmla="*/ 933816 w 1992494"/>
                  <a:gd name="connsiteY3" fmla="*/ 761344 h 800296"/>
                  <a:gd name="connsiteX4" fmla="*/ 1424942 w 1992494"/>
                  <a:gd name="connsiteY4" fmla="*/ 791165 h 800296"/>
                  <a:gd name="connsiteX5" fmla="*/ 1692690 w 1992494"/>
                  <a:gd name="connsiteY5" fmla="*/ 571967 h 800296"/>
                  <a:gd name="connsiteX6" fmla="*/ 1855145 w 1992494"/>
                  <a:gd name="connsiteY6" fmla="*/ 441650 h 800296"/>
                  <a:gd name="connsiteX7" fmla="*/ 1992494 w 1992494"/>
                  <a:gd name="connsiteY7" fmla="*/ 0 h 800296"/>
                  <a:gd name="connsiteX0" fmla="*/ 0 w 1855145"/>
                  <a:gd name="connsiteY0" fmla="*/ 320976 h 358646"/>
                  <a:gd name="connsiteX1" fmla="*/ 284246 w 1855145"/>
                  <a:gd name="connsiteY1" fmla="*/ 220792 h 358646"/>
                  <a:gd name="connsiteX2" fmla="*/ 648237 w 1855145"/>
                  <a:gd name="connsiteY2" fmla="*/ 343044 h 358646"/>
                  <a:gd name="connsiteX3" fmla="*/ 933816 w 1855145"/>
                  <a:gd name="connsiteY3" fmla="*/ 319694 h 358646"/>
                  <a:gd name="connsiteX4" fmla="*/ 1424942 w 1855145"/>
                  <a:gd name="connsiteY4" fmla="*/ 349515 h 358646"/>
                  <a:gd name="connsiteX5" fmla="*/ 1692690 w 1855145"/>
                  <a:gd name="connsiteY5" fmla="*/ 130317 h 358646"/>
                  <a:gd name="connsiteX6" fmla="*/ 1855145 w 1855145"/>
                  <a:gd name="connsiteY6" fmla="*/ 0 h 358646"/>
                  <a:gd name="connsiteX0" fmla="*/ 0 w 1692690"/>
                  <a:gd name="connsiteY0" fmla="*/ 190659 h 228329"/>
                  <a:gd name="connsiteX1" fmla="*/ 284246 w 1692690"/>
                  <a:gd name="connsiteY1" fmla="*/ 90475 h 228329"/>
                  <a:gd name="connsiteX2" fmla="*/ 648237 w 1692690"/>
                  <a:gd name="connsiteY2" fmla="*/ 212727 h 228329"/>
                  <a:gd name="connsiteX3" fmla="*/ 933816 w 1692690"/>
                  <a:gd name="connsiteY3" fmla="*/ 189377 h 228329"/>
                  <a:gd name="connsiteX4" fmla="*/ 1424942 w 1692690"/>
                  <a:gd name="connsiteY4" fmla="*/ 219198 h 228329"/>
                  <a:gd name="connsiteX5" fmla="*/ 1692690 w 1692690"/>
                  <a:gd name="connsiteY5" fmla="*/ 0 h 22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2690" h="228329">
                    <a:moveTo>
                      <a:pt x="0" y="190659"/>
                    </a:moveTo>
                    <a:cubicBezTo>
                      <a:pt x="98792" y="186064"/>
                      <a:pt x="176207" y="86797"/>
                      <a:pt x="284246" y="90475"/>
                    </a:cubicBezTo>
                    <a:cubicBezTo>
                      <a:pt x="392285" y="94153"/>
                      <a:pt x="539975" y="196243"/>
                      <a:pt x="648237" y="212727"/>
                    </a:cubicBezTo>
                    <a:cubicBezTo>
                      <a:pt x="756499" y="229211"/>
                      <a:pt x="804365" y="188299"/>
                      <a:pt x="933816" y="189377"/>
                    </a:cubicBezTo>
                    <a:cubicBezTo>
                      <a:pt x="1063267" y="190455"/>
                      <a:pt x="1298463" y="250761"/>
                      <a:pt x="1424942" y="219198"/>
                    </a:cubicBezTo>
                    <a:cubicBezTo>
                      <a:pt x="1551421" y="187635"/>
                      <a:pt x="1620989" y="58253"/>
                      <a:pt x="1692690" y="0"/>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grpSp>
      <p:grpSp>
        <p:nvGrpSpPr>
          <p:cNvPr id="948" name="Group 947">
            <a:extLst>
              <a:ext uri="{FF2B5EF4-FFF2-40B4-BE49-F238E27FC236}">
                <a16:creationId xmlns:a16="http://schemas.microsoft.com/office/drawing/2014/main" id="{E51374B1-428F-43D0-8E72-8A70E8320B65}"/>
              </a:ext>
            </a:extLst>
          </p:cNvPr>
          <p:cNvGrpSpPr/>
          <p:nvPr/>
        </p:nvGrpSpPr>
        <p:grpSpPr>
          <a:xfrm>
            <a:off x="255931" y="1833124"/>
            <a:ext cx="8551781" cy="3219094"/>
            <a:chOff x="255931" y="1833124"/>
            <a:chExt cx="8551781" cy="3219094"/>
          </a:xfrm>
        </p:grpSpPr>
        <p:grpSp>
          <p:nvGrpSpPr>
            <p:cNvPr id="949" name="Group 948">
              <a:extLst>
                <a:ext uri="{FF2B5EF4-FFF2-40B4-BE49-F238E27FC236}">
                  <a16:creationId xmlns:a16="http://schemas.microsoft.com/office/drawing/2014/main" id="{C80460FE-8F26-4D1C-822A-1745D27E76A5}"/>
                </a:ext>
              </a:extLst>
            </p:cNvPr>
            <p:cNvGrpSpPr/>
            <p:nvPr/>
          </p:nvGrpSpPr>
          <p:grpSpPr>
            <a:xfrm>
              <a:off x="389708" y="2097723"/>
              <a:ext cx="8418004" cy="1941448"/>
              <a:chOff x="389708" y="2097723"/>
              <a:chExt cx="8418004" cy="1941448"/>
            </a:xfrm>
          </p:grpSpPr>
          <p:sp>
            <p:nvSpPr>
              <p:cNvPr id="1126" name="Freeform: Shape 1125">
                <a:extLst>
                  <a:ext uri="{FF2B5EF4-FFF2-40B4-BE49-F238E27FC236}">
                    <a16:creationId xmlns:a16="http://schemas.microsoft.com/office/drawing/2014/main" id="{C4367401-7CB9-49BA-847B-8A4C58959817}"/>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127" name="Freeform: Shape 1126">
                <a:extLst>
                  <a:ext uri="{FF2B5EF4-FFF2-40B4-BE49-F238E27FC236}">
                    <a16:creationId xmlns:a16="http://schemas.microsoft.com/office/drawing/2014/main" id="{BC9A359C-F3D5-47F7-815E-549B5270BDDA}"/>
                  </a:ext>
                </a:extLst>
              </p:cNvPr>
              <p:cNvSpPr/>
              <p:nvPr/>
            </p:nvSpPr>
            <p:spPr>
              <a:xfrm flipV="1">
                <a:off x="6362582" y="2097723"/>
                <a:ext cx="2445130" cy="339191"/>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349" h="249458">
                    <a:moveTo>
                      <a:pt x="0" y="0"/>
                    </a:moveTo>
                    <a:cubicBezTo>
                      <a:pt x="38292" y="70066"/>
                      <a:pt x="59840" y="155044"/>
                      <a:pt x="116553" y="193286"/>
                    </a:cubicBezTo>
                    <a:cubicBezTo>
                      <a:pt x="173266" y="231528"/>
                      <a:pt x="259569" y="221350"/>
                      <a:pt x="340279" y="229451"/>
                    </a:cubicBezTo>
                    <a:cubicBezTo>
                      <a:pt x="420989" y="237552"/>
                      <a:pt x="503617" y="247914"/>
                      <a:pt x="600812" y="241891"/>
                    </a:cubicBezTo>
                    <a:cubicBezTo>
                      <a:pt x="698007" y="235868"/>
                      <a:pt x="824526" y="192096"/>
                      <a:pt x="923449" y="193315"/>
                    </a:cubicBezTo>
                    <a:cubicBezTo>
                      <a:pt x="1022372" y="194534"/>
                      <a:pt x="1073348" y="253800"/>
                      <a:pt x="1194349" y="249205"/>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128" name="Freeform: Shape 1127">
                <a:extLst>
                  <a:ext uri="{FF2B5EF4-FFF2-40B4-BE49-F238E27FC236}">
                    <a16:creationId xmlns:a16="http://schemas.microsoft.com/office/drawing/2014/main" id="{1C59C791-27EF-4C88-8DB8-CEF427B2A967}"/>
                  </a:ext>
                </a:extLst>
              </p:cNvPr>
              <p:cNvSpPr/>
              <p:nvPr/>
            </p:nvSpPr>
            <p:spPr>
              <a:xfrm flipV="1">
                <a:off x="389708" y="2110661"/>
                <a:ext cx="3465357" cy="310462"/>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3034064"/>
                  <a:gd name="connsiteY0" fmla="*/ 1381608 h 1419278"/>
                  <a:gd name="connsiteX1" fmla="*/ 284246 w 3034064"/>
                  <a:gd name="connsiteY1" fmla="*/ 1281424 h 1419278"/>
                  <a:gd name="connsiteX2" fmla="*/ 648237 w 3034064"/>
                  <a:gd name="connsiteY2" fmla="*/ 1403676 h 1419278"/>
                  <a:gd name="connsiteX3" fmla="*/ 933816 w 3034064"/>
                  <a:gd name="connsiteY3" fmla="*/ 1380326 h 1419278"/>
                  <a:gd name="connsiteX4" fmla="*/ 1424942 w 3034064"/>
                  <a:gd name="connsiteY4" fmla="*/ 1410147 h 1419278"/>
                  <a:gd name="connsiteX5" fmla="*/ 1692690 w 3034064"/>
                  <a:gd name="connsiteY5" fmla="*/ 1190949 h 1419278"/>
                  <a:gd name="connsiteX6" fmla="*/ 1855145 w 3034064"/>
                  <a:gd name="connsiteY6" fmla="*/ 1060632 h 1419278"/>
                  <a:gd name="connsiteX7" fmla="*/ 1992494 w 3034064"/>
                  <a:gd name="connsiteY7" fmla="*/ 618982 h 1419278"/>
                  <a:gd name="connsiteX8" fmla="*/ 2107761 w 3034064"/>
                  <a:gd name="connsiteY8" fmla="*/ 235349 h 1419278"/>
                  <a:gd name="connsiteX9" fmla="*/ 2258061 w 3034064"/>
                  <a:gd name="connsiteY9" fmla="*/ 4849 h 1419278"/>
                  <a:gd name="connsiteX10" fmla="*/ 2423231 w 3034064"/>
                  <a:gd name="connsiteY10" fmla="*/ 105487 h 1419278"/>
                  <a:gd name="connsiteX11" fmla="*/ 2544080 w 3034064"/>
                  <a:gd name="connsiteY11" fmla="*/ 415225 h 1419278"/>
                  <a:gd name="connsiteX12" fmla="*/ 2635337 w 3034064"/>
                  <a:gd name="connsiteY12" fmla="*/ 762928 h 1419278"/>
                  <a:gd name="connsiteX13" fmla="*/ 2804315 w 3034064"/>
                  <a:gd name="connsiteY13" fmla="*/ 952447 h 1419278"/>
                  <a:gd name="connsiteX14" fmla="*/ 2917511 w 3034064"/>
                  <a:gd name="connsiteY14" fmla="*/ 1179556 h 1419278"/>
                  <a:gd name="connsiteX15" fmla="*/ 3034064 w 3034064"/>
                  <a:gd name="connsiteY15" fmla="*/ 1372842 h 1419278"/>
                  <a:gd name="connsiteX0" fmla="*/ 0 w 2917511"/>
                  <a:gd name="connsiteY0" fmla="*/ 1381608 h 1419278"/>
                  <a:gd name="connsiteX1" fmla="*/ 284246 w 2917511"/>
                  <a:gd name="connsiteY1" fmla="*/ 1281424 h 1419278"/>
                  <a:gd name="connsiteX2" fmla="*/ 648237 w 2917511"/>
                  <a:gd name="connsiteY2" fmla="*/ 1403676 h 1419278"/>
                  <a:gd name="connsiteX3" fmla="*/ 933816 w 2917511"/>
                  <a:gd name="connsiteY3" fmla="*/ 1380326 h 1419278"/>
                  <a:gd name="connsiteX4" fmla="*/ 1424942 w 2917511"/>
                  <a:gd name="connsiteY4" fmla="*/ 1410147 h 1419278"/>
                  <a:gd name="connsiteX5" fmla="*/ 1692690 w 2917511"/>
                  <a:gd name="connsiteY5" fmla="*/ 1190949 h 1419278"/>
                  <a:gd name="connsiteX6" fmla="*/ 1855145 w 2917511"/>
                  <a:gd name="connsiteY6" fmla="*/ 1060632 h 1419278"/>
                  <a:gd name="connsiteX7" fmla="*/ 1992494 w 2917511"/>
                  <a:gd name="connsiteY7" fmla="*/ 618982 h 1419278"/>
                  <a:gd name="connsiteX8" fmla="*/ 2107761 w 2917511"/>
                  <a:gd name="connsiteY8" fmla="*/ 235349 h 1419278"/>
                  <a:gd name="connsiteX9" fmla="*/ 2258061 w 2917511"/>
                  <a:gd name="connsiteY9" fmla="*/ 4849 h 1419278"/>
                  <a:gd name="connsiteX10" fmla="*/ 2423231 w 2917511"/>
                  <a:gd name="connsiteY10" fmla="*/ 105487 h 1419278"/>
                  <a:gd name="connsiteX11" fmla="*/ 2544080 w 2917511"/>
                  <a:gd name="connsiteY11" fmla="*/ 415225 h 1419278"/>
                  <a:gd name="connsiteX12" fmla="*/ 2635337 w 2917511"/>
                  <a:gd name="connsiteY12" fmla="*/ 762928 h 1419278"/>
                  <a:gd name="connsiteX13" fmla="*/ 2804315 w 2917511"/>
                  <a:gd name="connsiteY13" fmla="*/ 952447 h 1419278"/>
                  <a:gd name="connsiteX14" fmla="*/ 2917511 w 2917511"/>
                  <a:gd name="connsiteY14" fmla="*/ 1179556 h 1419278"/>
                  <a:gd name="connsiteX0" fmla="*/ 0 w 2804315"/>
                  <a:gd name="connsiteY0" fmla="*/ 1381608 h 1419278"/>
                  <a:gd name="connsiteX1" fmla="*/ 284246 w 2804315"/>
                  <a:gd name="connsiteY1" fmla="*/ 1281424 h 1419278"/>
                  <a:gd name="connsiteX2" fmla="*/ 648237 w 2804315"/>
                  <a:gd name="connsiteY2" fmla="*/ 1403676 h 1419278"/>
                  <a:gd name="connsiteX3" fmla="*/ 933816 w 2804315"/>
                  <a:gd name="connsiteY3" fmla="*/ 1380326 h 1419278"/>
                  <a:gd name="connsiteX4" fmla="*/ 1424942 w 2804315"/>
                  <a:gd name="connsiteY4" fmla="*/ 1410147 h 1419278"/>
                  <a:gd name="connsiteX5" fmla="*/ 1692690 w 2804315"/>
                  <a:gd name="connsiteY5" fmla="*/ 1190949 h 1419278"/>
                  <a:gd name="connsiteX6" fmla="*/ 1855145 w 2804315"/>
                  <a:gd name="connsiteY6" fmla="*/ 1060632 h 1419278"/>
                  <a:gd name="connsiteX7" fmla="*/ 1992494 w 2804315"/>
                  <a:gd name="connsiteY7" fmla="*/ 618982 h 1419278"/>
                  <a:gd name="connsiteX8" fmla="*/ 2107761 w 2804315"/>
                  <a:gd name="connsiteY8" fmla="*/ 235349 h 1419278"/>
                  <a:gd name="connsiteX9" fmla="*/ 2258061 w 2804315"/>
                  <a:gd name="connsiteY9" fmla="*/ 4849 h 1419278"/>
                  <a:gd name="connsiteX10" fmla="*/ 2423231 w 2804315"/>
                  <a:gd name="connsiteY10" fmla="*/ 105487 h 1419278"/>
                  <a:gd name="connsiteX11" fmla="*/ 2544080 w 2804315"/>
                  <a:gd name="connsiteY11" fmla="*/ 415225 h 1419278"/>
                  <a:gd name="connsiteX12" fmla="*/ 2635337 w 2804315"/>
                  <a:gd name="connsiteY12" fmla="*/ 762928 h 1419278"/>
                  <a:gd name="connsiteX13" fmla="*/ 2804315 w 2804315"/>
                  <a:gd name="connsiteY13" fmla="*/ 952447 h 1419278"/>
                  <a:gd name="connsiteX0" fmla="*/ 0 w 2635337"/>
                  <a:gd name="connsiteY0" fmla="*/ 1381608 h 1419278"/>
                  <a:gd name="connsiteX1" fmla="*/ 284246 w 2635337"/>
                  <a:gd name="connsiteY1" fmla="*/ 1281424 h 1419278"/>
                  <a:gd name="connsiteX2" fmla="*/ 648237 w 2635337"/>
                  <a:gd name="connsiteY2" fmla="*/ 1403676 h 1419278"/>
                  <a:gd name="connsiteX3" fmla="*/ 933816 w 2635337"/>
                  <a:gd name="connsiteY3" fmla="*/ 1380326 h 1419278"/>
                  <a:gd name="connsiteX4" fmla="*/ 1424942 w 2635337"/>
                  <a:gd name="connsiteY4" fmla="*/ 1410147 h 1419278"/>
                  <a:gd name="connsiteX5" fmla="*/ 1692690 w 2635337"/>
                  <a:gd name="connsiteY5" fmla="*/ 1190949 h 1419278"/>
                  <a:gd name="connsiteX6" fmla="*/ 1855145 w 2635337"/>
                  <a:gd name="connsiteY6" fmla="*/ 1060632 h 1419278"/>
                  <a:gd name="connsiteX7" fmla="*/ 1992494 w 2635337"/>
                  <a:gd name="connsiteY7" fmla="*/ 618982 h 1419278"/>
                  <a:gd name="connsiteX8" fmla="*/ 2107761 w 2635337"/>
                  <a:gd name="connsiteY8" fmla="*/ 235349 h 1419278"/>
                  <a:gd name="connsiteX9" fmla="*/ 2258061 w 2635337"/>
                  <a:gd name="connsiteY9" fmla="*/ 4849 h 1419278"/>
                  <a:gd name="connsiteX10" fmla="*/ 2423231 w 2635337"/>
                  <a:gd name="connsiteY10" fmla="*/ 105487 h 1419278"/>
                  <a:gd name="connsiteX11" fmla="*/ 2544080 w 2635337"/>
                  <a:gd name="connsiteY11" fmla="*/ 415225 h 1419278"/>
                  <a:gd name="connsiteX12" fmla="*/ 2635337 w 2635337"/>
                  <a:gd name="connsiteY12" fmla="*/ 762928 h 1419278"/>
                  <a:gd name="connsiteX0" fmla="*/ 0 w 2544080"/>
                  <a:gd name="connsiteY0" fmla="*/ 1381608 h 1419278"/>
                  <a:gd name="connsiteX1" fmla="*/ 284246 w 2544080"/>
                  <a:gd name="connsiteY1" fmla="*/ 1281424 h 1419278"/>
                  <a:gd name="connsiteX2" fmla="*/ 648237 w 2544080"/>
                  <a:gd name="connsiteY2" fmla="*/ 1403676 h 1419278"/>
                  <a:gd name="connsiteX3" fmla="*/ 933816 w 2544080"/>
                  <a:gd name="connsiteY3" fmla="*/ 1380326 h 1419278"/>
                  <a:gd name="connsiteX4" fmla="*/ 1424942 w 2544080"/>
                  <a:gd name="connsiteY4" fmla="*/ 1410147 h 1419278"/>
                  <a:gd name="connsiteX5" fmla="*/ 1692690 w 2544080"/>
                  <a:gd name="connsiteY5" fmla="*/ 1190949 h 1419278"/>
                  <a:gd name="connsiteX6" fmla="*/ 1855145 w 2544080"/>
                  <a:gd name="connsiteY6" fmla="*/ 1060632 h 1419278"/>
                  <a:gd name="connsiteX7" fmla="*/ 1992494 w 2544080"/>
                  <a:gd name="connsiteY7" fmla="*/ 618982 h 1419278"/>
                  <a:gd name="connsiteX8" fmla="*/ 2107761 w 2544080"/>
                  <a:gd name="connsiteY8" fmla="*/ 235349 h 1419278"/>
                  <a:gd name="connsiteX9" fmla="*/ 2258061 w 2544080"/>
                  <a:gd name="connsiteY9" fmla="*/ 4849 h 1419278"/>
                  <a:gd name="connsiteX10" fmla="*/ 2423231 w 2544080"/>
                  <a:gd name="connsiteY10" fmla="*/ 105487 h 1419278"/>
                  <a:gd name="connsiteX11" fmla="*/ 2544080 w 2544080"/>
                  <a:gd name="connsiteY11" fmla="*/ 415225 h 1419278"/>
                  <a:gd name="connsiteX0" fmla="*/ 0 w 2423231"/>
                  <a:gd name="connsiteY0" fmla="*/ 1381608 h 1419278"/>
                  <a:gd name="connsiteX1" fmla="*/ 284246 w 2423231"/>
                  <a:gd name="connsiteY1" fmla="*/ 1281424 h 1419278"/>
                  <a:gd name="connsiteX2" fmla="*/ 648237 w 2423231"/>
                  <a:gd name="connsiteY2" fmla="*/ 1403676 h 1419278"/>
                  <a:gd name="connsiteX3" fmla="*/ 933816 w 2423231"/>
                  <a:gd name="connsiteY3" fmla="*/ 1380326 h 1419278"/>
                  <a:gd name="connsiteX4" fmla="*/ 1424942 w 2423231"/>
                  <a:gd name="connsiteY4" fmla="*/ 1410147 h 1419278"/>
                  <a:gd name="connsiteX5" fmla="*/ 1692690 w 2423231"/>
                  <a:gd name="connsiteY5" fmla="*/ 1190949 h 1419278"/>
                  <a:gd name="connsiteX6" fmla="*/ 1855145 w 2423231"/>
                  <a:gd name="connsiteY6" fmla="*/ 1060632 h 1419278"/>
                  <a:gd name="connsiteX7" fmla="*/ 1992494 w 2423231"/>
                  <a:gd name="connsiteY7" fmla="*/ 618982 h 1419278"/>
                  <a:gd name="connsiteX8" fmla="*/ 2107761 w 2423231"/>
                  <a:gd name="connsiteY8" fmla="*/ 235349 h 1419278"/>
                  <a:gd name="connsiteX9" fmla="*/ 2258061 w 2423231"/>
                  <a:gd name="connsiteY9" fmla="*/ 4849 h 1419278"/>
                  <a:gd name="connsiteX10" fmla="*/ 2423231 w 2423231"/>
                  <a:gd name="connsiteY10" fmla="*/ 105487 h 1419278"/>
                  <a:gd name="connsiteX0" fmla="*/ 0 w 2258061"/>
                  <a:gd name="connsiteY0" fmla="*/ 1376759 h 1414429"/>
                  <a:gd name="connsiteX1" fmla="*/ 284246 w 2258061"/>
                  <a:gd name="connsiteY1" fmla="*/ 1276575 h 1414429"/>
                  <a:gd name="connsiteX2" fmla="*/ 648237 w 2258061"/>
                  <a:gd name="connsiteY2" fmla="*/ 1398827 h 1414429"/>
                  <a:gd name="connsiteX3" fmla="*/ 933816 w 2258061"/>
                  <a:gd name="connsiteY3" fmla="*/ 1375477 h 1414429"/>
                  <a:gd name="connsiteX4" fmla="*/ 1424942 w 2258061"/>
                  <a:gd name="connsiteY4" fmla="*/ 1405298 h 1414429"/>
                  <a:gd name="connsiteX5" fmla="*/ 1692690 w 2258061"/>
                  <a:gd name="connsiteY5" fmla="*/ 1186100 h 1414429"/>
                  <a:gd name="connsiteX6" fmla="*/ 1855145 w 2258061"/>
                  <a:gd name="connsiteY6" fmla="*/ 1055783 h 1414429"/>
                  <a:gd name="connsiteX7" fmla="*/ 1992494 w 2258061"/>
                  <a:gd name="connsiteY7" fmla="*/ 614133 h 1414429"/>
                  <a:gd name="connsiteX8" fmla="*/ 2107761 w 2258061"/>
                  <a:gd name="connsiteY8" fmla="*/ 230500 h 1414429"/>
                  <a:gd name="connsiteX9" fmla="*/ 2258061 w 2258061"/>
                  <a:gd name="connsiteY9" fmla="*/ 0 h 1414429"/>
                  <a:gd name="connsiteX0" fmla="*/ 0 w 2107761"/>
                  <a:gd name="connsiteY0" fmla="*/ 1146259 h 1183929"/>
                  <a:gd name="connsiteX1" fmla="*/ 284246 w 2107761"/>
                  <a:gd name="connsiteY1" fmla="*/ 1046075 h 1183929"/>
                  <a:gd name="connsiteX2" fmla="*/ 648237 w 2107761"/>
                  <a:gd name="connsiteY2" fmla="*/ 1168327 h 1183929"/>
                  <a:gd name="connsiteX3" fmla="*/ 933816 w 2107761"/>
                  <a:gd name="connsiteY3" fmla="*/ 1144977 h 1183929"/>
                  <a:gd name="connsiteX4" fmla="*/ 1424942 w 2107761"/>
                  <a:gd name="connsiteY4" fmla="*/ 1174798 h 1183929"/>
                  <a:gd name="connsiteX5" fmla="*/ 1692690 w 2107761"/>
                  <a:gd name="connsiteY5" fmla="*/ 955600 h 1183929"/>
                  <a:gd name="connsiteX6" fmla="*/ 1855145 w 2107761"/>
                  <a:gd name="connsiteY6" fmla="*/ 825283 h 1183929"/>
                  <a:gd name="connsiteX7" fmla="*/ 1992494 w 2107761"/>
                  <a:gd name="connsiteY7" fmla="*/ 383633 h 1183929"/>
                  <a:gd name="connsiteX8" fmla="*/ 2107761 w 2107761"/>
                  <a:gd name="connsiteY8" fmla="*/ 0 h 1183929"/>
                  <a:gd name="connsiteX0" fmla="*/ 0 w 1992494"/>
                  <a:gd name="connsiteY0" fmla="*/ 762626 h 800296"/>
                  <a:gd name="connsiteX1" fmla="*/ 284246 w 1992494"/>
                  <a:gd name="connsiteY1" fmla="*/ 662442 h 800296"/>
                  <a:gd name="connsiteX2" fmla="*/ 648237 w 1992494"/>
                  <a:gd name="connsiteY2" fmla="*/ 784694 h 800296"/>
                  <a:gd name="connsiteX3" fmla="*/ 933816 w 1992494"/>
                  <a:gd name="connsiteY3" fmla="*/ 761344 h 800296"/>
                  <a:gd name="connsiteX4" fmla="*/ 1424942 w 1992494"/>
                  <a:gd name="connsiteY4" fmla="*/ 791165 h 800296"/>
                  <a:gd name="connsiteX5" fmla="*/ 1692690 w 1992494"/>
                  <a:gd name="connsiteY5" fmla="*/ 571967 h 800296"/>
                  <a:gd name="connsiteX6" fmla="*/ 1855145 w 1992494"/>
                  <a:gd name="connsiteY6" fmla="*/ 441650 h 800296"/>
                  <a:gd name="connsiteX7" fmla="*/ 1992494 w 1992494"/>
                  <a:gd name="connsiteY7" fmla="*/ 0 h 800296"/>
                  <a:gd name="connsiteX0" fmla="*/ 0 w 1855145"/>
                  <a:gd name="connsiteY0" fmla="*/ 320976 h 358646"/>
                  <a:gd name="connsiteX1" fmla="*/ 284246 w 1855145"/>
                  <a:gd name="connsiteY1" fmla="*/ 220792 h 358646"/>
                  <a:gd name="connsiteX2" fmla="*/ 648237 w 1855145"/>
                  <a:gd name="connsiteY2" fmla="*/ 343044 h 358646"/>
                  <a:gd name="connsiteX3" fmla="*/ 933816 w 1855145"/>
                  <a:gd name="connsiteY3" fmla="*/ 319694 h 358646"/>
                  <a:gd name="connsiteX4" fmla="*/ 1424942 w 1855145"/>
                  <a:gd name="connsiteY4" fmla="*/ 349515 h 358646"/>
                  <a:gd name="connsiteX5" fmla="*/ 1692690 w 1855145"/>
                  <a:gd name="connsiteY5" fmla="*/ 130317 h 358646"/>
                  <a:gd name="connsiteX6" fmla="*/ 1855145 w 1855145"/>
                  <a:gd name="connsiteY6" fmla="*/ 0 h 358646"/>
                  <a:gd name="connsiteX0" fmla="*/ 0 w 1692690"/>
                  <a:gd name="connsiteY0" fmla="*/ 190659 h 228329"/>
                  <a:gd name="connsiteX1" fmla="*/ 284246 w 1692690"/>
                  <a:gd name="connsiteY1" fmla="*/ 90475 h 228329"/>
                  <a:gd name="connsiteX2" fmla="*/ 648237 w 1692690"/>
                  <a:gd name="connsiteY2" fmla="*/ 212727 h 228329"/>
                  <a:gd name="connsiteX3" fmla="*/ 933816 w 1692690"/>
                  <a:gd name="connsiteY3" fmla="*/ 189377 h 228329"/>
                  <a:gd name="connsiteX4" fmla="*/ 1424942 w 1692690"/>
                  <a:gd name="connsiteY4" fmla="*/ 219198 h 228329"/>
                  <a:gd name="connsiteX5" fmla="*/ 1692690 w 1692690"/>
                  <a:gd name="connsiteY5" fmla="*/ 0 h 22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2690" h="228329">
                    <a:moveTo>
                      <a:pt x="0" y="190659"/>
                    </a:moveTo>
                    <a:cubicBezTo>
                      <a:pt x="98792" y="186064"/>
                      <a:pt x="176207" y="86797"/>
                      <a:pt x="284246" y="90475"/>
                    </a:cubicBezTo>
                    <a:cubicBezTo>
                      <a:pt x="392285" y="94153"/>
                      <a:pt x="539975" y="196243"/>
                      <a:pt x="648237" y="212727"/>
                    </a:cubicBezTo>
                    <a:cubicBezTo>
                      <a:pt x="756499" y="229211"/>
                      <a:pt x="804365" y="188299"/>
                      <a:pt x="933816" y="189377"/>
                    </a:cubicBezTo>
                    <a:cubicBezTo>
                      <a:pt x="1063267" y="190455"/>
                      <a:pt x="1298463" y="250761"/>
                      <a:pt x="1424942" y="219198"/>
                    </a:cubicBezTo>
                    <a:cubicBezTo>
                      <a:pt x="1551421" y="187635"/>
                      <a:pt x="1620989" y="58253"/>
                      <a:pt x="1692690" y="0"/>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grpSp>
          <p:nvGrpSpPr>
            <p:cNvPr id="950" name="Group 949">
              <a:extLst>
                <a:ext uri="{FF2B5EF4-FFF2-40B4-BE49-F238E27FC236}">
                  <a16:creationId xmlns:a16="http://schemas.microsoft.com/office/drawing/2014/main" id="{881E7574-33BF-4598-857C-6D050B2F3703}"/>
                </a:ext>
              </a:extLst>
            </p:cNvPr>
            <p:cNvGrpSpPr/>
            <p:nvPr/>
          </p:nvGrpSpPr>
          <p:grpSpPr>
            <a:xfrm>
              <a:off x="255931" y="1833124"/>
              <a:ext cx="6553252" cy="3219094"/>
              <a:chOff x="255931" y="1833124"/>
              <a:chExt cx="6553252" cy="3219094"/>
            </a:xfrm>
          </p:grpSpPr>
          <p:sp>
            <p:nvSpPr>
              <p:cNvPr id="951" name="TextBox 950">
                <a:extLst>
                  <a:ext uri="{FF2B5EF4-FFF2-40B4-BE49-F238E27FC236}">
                    <a16:creationId xmlns:a16="http://schemas.microsoft.com/office/drawing/2014/main" id="{1683C329-64A0-499A-B6E1-499C86E7A006}"/>
                  </a:ext>
                </a:extLst>
              </p:cNvPr>
              <p:cNvSpPr txBox="1"/>
              <p:nvPr/>
            </p:nvSpPr>
            <p:spPr>
              <a:xfrm>
                <a:off x="398450" y="3991824"/>
                <a:ext cx="2138273" cy="318924"/>
              </a:xfrm>
              <a:prstGeom prst="rect">
                <a:avLst/>
              </a:prstGeom>
              <a:no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increase</a:t>
                </a:r>
                <a:r>
                  <a:rPr kumimoji="0" lang="en-US" sz="1600" b="1" i="0" u="none" strike="noStrike" kern="1200" cap="none" spc="0" normalizeH="0" baseline="30000" noProof="0">
                    <a:ln>
                      <a:noFill/>
                    </a:ln>
                    <a:solidFill>
                      <a:srgbClr val="3C1053"/>
                    </a:solidFill>
                    <a:effectLst/>
                    <a:uLnTx/>
                    <a:uFillTx/>
                    <a:latin typeface="Arial"/>
                    <a:ea typeface="+mn-ea"/>
                    <a:cs typeface="+mn-cs"/>
                  </a:rPr>
                  <a:t>1</a:t>
                </a:r>
              </a:p>
            </p:txBody>
          </p:sp>
          <p:sp>
            <p:nvSpPr>
              <p:cNvPr id="952" name="TextBox 951">
                <a:extLst>
                  <a:ext uri="{FF2B5EF4-FFF2-40B4-BE49-F238E27FC236}">
                    <a16:creationId xmlns:a16="http://schemas.microsoft.com/office/drawing/2014/main" id="{555B08A1-1C13-4A60-82DF-0D17BFA7FD3E}"/>
                  </a:ext>
                </a:extLst>
              </p:cNvPr>
              <p:cNvSpPr txBox="1"/>
              <p:nvPr/>
            </p:nvSpPr>
            <p:spPr>
              <a:xfrm>
                <a:off x="4456365" y="2681743"/>
                <a:ext cx="1284544"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worsening</a:t>
                </a:r>
              </a:p>
            </p:txBody>
          </p:sp>
          <p:grpSp>
            <p:nvGrpSpPr>
              <p:cNvPr id="953" name="Group 952">
                <a:extLst>
                  <a:ext uri="{FF2B5EF4-FFF2-40B4-BE49-F238E27FC236}">
                    <a16:creationId xmlns:a16="http://schemas.microsoft.com/office/drawing/2014/main" id="{3DA14CD7-825D-4379-91EF-987B73148B33}"/>
                  </a:ext>
                </a:extLst>
              </p:cNvPr>
              <p:cNvGrpSpPr/>
              <p:nvPr/>
            </p:nvGrpSpPr>
            <p:grpSpPr>
              <a:xfrm>
                <a:off x="255931" y="1833124"/>
                <a:ext cx="6553252" cy="3219094"/>
                <a:chOff x="255931" y="1833124"/>
                <a:chExt cx="6553252" cy="3219094"/>
              </a:xfrm>
            </p:grpSpPr>
            <p:grpSp>
              <p:nvGrpSpPr>
                <p:cNvPr id="954" name="Group 953">
                  <a:extLst>
                    <a:ext uri="{FF2B5EF4-FFF2-40B4-BE49-F238E27FC236}">
                      <a16:creationId xmlns:a16="http://schemas.microsoft.com/office/drawing/2014/main" id="{626FB662-81E0-496D-9E89-296A6D5D4C9E}"/>
                    </a:ext>
                  </a:extLst>
                </p:cNvPr>
                <p:cNvGrpSpPr/>
                <p:nvPr/>
              </p:nvGrpSpPr>
              <p:grpSpPr>
                <a:xfrm>
                  <a:off x="351016" y="1833124"/>
                  <a:ext cx="5937485" cy="2866178"/>
                  <a:chOff x="351016" y="1833124"/>
                  <a:chExt cx="5937485" cy="2866178"/>
                </a:xfrm>
              </p:grpSpPr>
              <p:grpSp>
                <p:nvGrpSpPr>
                  <p:cNvPr id="956" name="Group 955">
                    <a:extLst>
                      <a:ext uri="{FF2B5EF4-FFF2-40B4-BE49-F238E27FC236}">
                        <a16:creationId xmlns:a16="http://schemas.microsoft.com/office/drawing/2014/main" id="{C1075F5F-3A86-407D-9FC0-58AEA7D6E661}"/>
                      </a:ext>
                    </a:extLst>
                  </p:cNvPr>
                  <p:cNvGrpSpPr/>
                  <p:nvPr/>
                </p:nvGrpSpPr>
                <p:grpSpPr>
                  <a:xfrm>
                    <a:off x="351016" y="4422303"/>
                    <a:ext cx="1846494" cy="276999"/>
                    <a:chOff x="351016" y="4422303"/>
                    <a:chExt cx="1846494" cy="276999"/>
                  </a:xfrm>
                </p:grpSpPr>
                <p:sp>
                  <p:nvSpPr>
                    <p:cNvPr id="1118" name="Rectangle 1117">
                      <a:extLst>
                        <a:ext uri="{FF2B5EF4-FFF2-40B4-BE49-F238E27FC236}">
                          <a16:creationId xmlns:a16="http://schemas.microsoft.com/office/drawing/2014/main" id="{323BFB16-0784-4037-ACA9-B9306BEC3600}"/>
                        </a:ext>
                      </a:extLst>
                    </p:cNvPr>
                    <p:cNvSpPr/>
                    <p:nvPr/>
                  </p:nvSpPr>
                  <p:spPr>
                    <a:xfrm>
                      <a:off x="448270" y="4422303"/>
                      <a:ext cx="1749240" cy="276999"/>
                    </a:xfrm>
                    <a:prstGeom prst="rect">
                      <a:avLst/>
                    </a:prstGeom>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D3759"/>
                          </a:solidFill>
                          <a:effectLst/>
                          <a:uLnTx/>
                          <a:uFillTx/>
                          <a:latin typeface="Arial"/>
                          <a:ea typeface="+mn-ea"/>
                          <a:cs typeface="+mn-cs"/>
                        </a:rPr>
                        <a:t>SABA</a:t>
                      </a:r>
                      <a:r>
                        <a:rPr kumimoji="0" lang="en-US" sz="1200" b="0" i="0" u="none" strike="noStrike" kern="1200" cap="none" spc="0" normalizeH="0" baseline="0" noProof="0">
                          <a:ln>
                            <a:noFill/>
                          </a:ln>
                          <a:solidFill>
                            <a:srgbClr val="0D3759"/>
                          </a:solidFill>
                          <a:effectLst/>
                          <a:uLnTx/>
                          <a:uFillTx/>
                          <a:latin typeface="Arial"/>
                          <a:ea typeface="+mn-ea"/>
                          <a:cs typeface="+mn-cs"/>
                        </a:rPr>
                        <a:t>,</a:t>
                      </a:r>
                      <a:r>
                        <a:rPr kumimoji="0" lang="en-US" sz="1200" b="1" i="0" u="none" strike="noStrike" kern="1200" cap="none" spc="0" normalizeH="0" baseline="0" noProof="0">
                          <a:ln>
                            <a:noFill/>
                          </a:ln>
                          <a:solidFill>
                            <a:srgbClr val="0D3759"/>
                          </a:solidFill>
                          <a:effectLst/>
                          <a:uLnTx/>
                          <a:uFillTx/>
                          <a:latin typeface="Arial"/>
                          <a:ea typeface="+mn-ea"/>
                          <a:cs typeface="+mn-cs"/>
                        </a:rPr>
                        <a:t> </a:t>
                      </a:r>
                      <a:r>
                        <a:rPr kumimoji="0" lang="en-US" sz="1200" b="0" i="0" u="none" strike="noStrike" kern="1200" cap="none" spc="0" normalizeH="0" baseline="0" noProof="0" err="1">
                          <a:ln>
                            <a:noFill/>
                          </a:ln>
                          <a:solidFill>
                            <a:srgbClr val="0D3759"/>
                          </a:solidFill>
                          <a:effectLst/>
                          <a:uLnTx/>
                          <a:uFillTx/>
                          <a:latin typeface="Arial"/>
                          <a:ea typeface="+mn-ea"/>
                          <a:cs typeface="+mn-cs"/>
                        </a:rPr>
                        <a:t>eg</a:t>
                      </a:r>
                      <a:r>
                        <a:rPr kumimoji="0" lang="en-US" sz="1200" b="0" i="0" u="none" strike="noStrike" kern="1200" cap="none" spc="0" normalizeH="0" baseline="0" noProof="0">
                          <a:ln>
                            <a:noFill/>
                          </a:ln>
                          <a:solidFill>
                            <a:srgbClr val="0D3759"/>
                          </a:solidFill>
                          <a:effectLst/>
                          <a:uLnTx/>
                          <a:uFillTx/>
                          <a:latin typeface="Arial"/>
                          <a:ea typeface="+mn-ea"/>
                          <a:cs typeface="+mn-cs"/>
                        </a:rPr>
                        <a:t> salbutamol</a:t>
                      </a:r>
                      <a:endParaRPr kumimoji="0" lang="en-US" sz="1200" b="0" i="0" u="none" strike="noStrike" kern="1200" cap="none" spc="0" normalizeH="0" baseline="30000" noProof="0">
                        <a:ln>
                          <a:noFill/>
                        </a:ln>
                        <a:solidFill>
                          <a:srgbClr val="0D3759"/>
                        </a:solidFill>
                        <a:effectLst/>
                        <a:uLnTx/>
                        <a:uFillTx/>
                        <a:latin typeface="Arial"/>
                        <a:ea typeface="+mn-ea"/>
                        <a:cs typeface="+mn-cs"/>
                      </a:endParaRPr>
                    </a:p>
                  </p:txBody>
                </p:sp>
                <p:grpSp>
                  <p:nvGrpSpPr>
                    <p:cNvPr id="1119" name="Group 4">
                      <a:extLst>
                        <a:ext uri="{FF2B5EF4-FFF2-40B4-BE49-F238E27FC236}">
                          <a16:creationId xmlns:a16="http://schemas.microsoft.com/office/drawing/2014/main" id="{FFA2FBB4-1F3A-4F23-BB04-70A9024F0BD4}"/>
                        </a:ext>
                      </a:extLst>
                    </p:cNvPr>
                    <p:cNvGrpSpPr>
                      <a:grpSpLocks noChangeAspect="1"/>
                    </p:cNvGrpSpPr>
                    <p:nvPr/>
                  </p:nvGrpSpPr>
                  <p:grpSpPr bwMode="auto">
                    <a:xfrm>
                      <a:off x="351016" y="4426566"/>
                      <a:ext cx="146479" cy="225246"/>
                      <a:chOff x="1633" y="2136"/>
                      <a:chExt cx="106" cy="163"/>
                    </a:xfrm>
                    <a:solidFill>
                      <a:schemeClr val="accent2"/>
                    </a:solidFill>
                  </p:grpSpPr>
                  <p:sp>
                    <p:nvSpPr>
                      <p:cNvPr id="1120" name="Freeform 5">
                        <a:extLst>
                          <a:ext uri="{FF2B5EF4-FFF2-40B4-BE49-F238E27FC236}">
                            <a16:creationId xmlns:a16="http://schemas.microsoft.com/office/drawing/2014/main" id="{1E4B54EB-6F93-4094-94F3-04361E312CDF}"/>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1" name="Freeform 6">
                        <a:extLst>
                          <a:ext uri="{FF2B5EF4-FFF2-40B4-BE49-F238E27FC236}">
                            <a16:creationId xmlns:a16="http://schemas.microsoft.com/office/drawing/2014/main" id="{5DFE7318-F2E6-43EB-9C6D-3F8E6DADF3E3}"/>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2" name="Freeform 7">
                        <a:extLst>
                          <a:ext uri="{FF2B5EF4-FFF2-40B4-BE49-F238E27FC236}">
                            <a16:creationId xmlns:a16="http://schemas.microsoft.com/office/drawing/2014/main" id="{55BE0F41-0F6F-441D-A285-F20F5F87E596}"/>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3" name="Freeform 8">
                        <a:extLst>
                          <a:ext uri="{FF2B5EF4-FFF2-40B4-BE49-F238E27FC236}">
                            <a16:creationId xmlns:a16="http://schemas.microsoft.com/office/drawing/2014/main" id="{78C268CB-DE99-4077-8DBA-FB03E10A4E24}"/>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4" name="Freeform 9">
                        <a:extLst>
                          <a:ext uri="{FF2B5EF4-FFF2-40B4-BE49-F238E27FC236}">
                            <a16:creationId xmlns:a16="http://schemas.microsoft.com/office/drawing/2014/main" id="{5CAC0EB7-13A7-4998-9143-9CC30A4C26B5}"/>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5" name="Freeform 10">
                        <a:extLst>
                          <a:ext uri="{FF2B5EF4-FFF2-40B4-BE49-F238E27FC236}">
                            <a16:creationId xmlns:a16="http://schemas.microsoft.com/office/drawing/2014/main" id="{632213E3-BC16-40EA-9F52-D1D6218B7EFD}"/>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957" name="Group 4">
                    <a:extLst>
                      <a:ext uri="{FF2B5EF4-FFF2-40B4-BE49-F238E27FC236}">
                        <a16:creationId xmlns:a16="http://schemas.microsoft.com/office/drawing/2014/main" id="{75D1CB03-3222-459E-95A1-6AA078103AC3}"/>
                      </a:ext>
                    </a:extLst>
                  </p:cNvPr>
                  <p:cNvGrpSpPr>
                    <a:grpSpLocks noChangeAspect="1"/>
                  </p:cNvGrpSpPr>
                  <p:nvPr/>
                </p:nvGrpSpPr>
                <p:grpSpPr bwMode="auto">
                  <a:xfrm>
                    <a:off x="3450816" y="3681469"/>
                    <a:ext cx="146479" cy="225246"/>
                    <a:chOff x="1633" y="2136"/>
                    <a:chExt cx="106" cy="163"/>
                  </a:xfrm>
                  <a:solidFill>
                    <a:schemeClr val="accent2"/>
                  </a:solidFill>
                </p:grpSpPr>
                <p:sp>
                  <p:nvSpPr>
                    <p:cNvPr id="1112" name="Freeform 5">
                      <a:extLst>
                        <a:ext uri="{FF2B5EF4-FFF2-40B4-BE49-F238E27FC236}">
                          <a16:creationId xmlns:a16="http://schemas.microsoft.com/office/drawing/2014/main" id="{4B77F9E1-D789-4F44-B538-3A29A5B00ACC}"/>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3" name="Freeform 6">
                      <a:extLst>
                        <a:ext uri="{FF2B5EF4-FFF2-40B4-BE49-F238E27FC236}">
                          <a16:creationId xmlns:a16="http://schemas.microsoft.com/office/drawing/2014/main" id="{0776D5DD-2DCE-4E6C-AAB9-E3ED550AA078}"/>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4" name="Freeform 7">
                      <a:extLst>
                        <a:ext uri="{FF2B5EF4-FFF2-40B4-BE49-F238E27FC236}">
                          <a16:creationId xmlns:a16="http://schemas.microsoft.com/office/drawing/2014/main" id="{4F6C1EA0-B876-450E-9261-F244D9748059}"/>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5" name="Freeform 8">
                      <a:extLst>
                        <a:ext uri="{FF2B5EF4-FFF2-40B4-BE49-F238E27FC236}">
                          <a16:creationId xmlns:a16="http://schemas.microsoft.com/office/drawing/2014/main" id="{07C704D0-764F-42B8-BB63-6F376DA3876A}"/>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6" name="Freeform 9">
                      <a:extLst>
                        <a:ext uri="{FF2B5EF4-FFF2-40B4-BE49-F238E27FC236}">
                          <a16:creationId xmlns:a16="http://schemas.microsoft.com/office/drawing/2014/main" id="{2B005B56-1E60-4B65-8564-F6F45C318270}"/>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7" name="Freeform 10">
                      <a:extLst>
                        <a:ext uri="{FF2B5EF4-FFF2-40B4-BE49-F238E27FC236}">
                          <a16:creationId xmlns:a16="http://schemas.microsoft.com/office/drawing/2014/main" id="{0381C84D-DA2F-45CA-820B-4726B111E95B}"/>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58" name="Group 4">
                    <a:extLst>
                      <a:ext uri="{FF2B5EF4-FFF2-40B4-BE49-F238E27FC236}">
                        <a16:creationId xmlns:a16="http://schemas.microsoft.com/office/drawing/2014/main" id="{0F0FBA22-F378-4942-AC95-748F4D1D0F1B}"/>
                      </a:ext>
                    </a:extLst>
                  </p:cNvPr>
                  <p:cNvGrpSpPr>
                    <a:grpSpLocks noChangeAspect="1"/>
                  </p:cNvGrpSpPr>
                  <p:nvPr/>
                </p:nvGrpSpPr>
                <p:grpSpPr bwMode="auto">
                  <a:xfrm>
                    <a:off x="3664293" y="3536563"/>
                    <a:ext cx="146479" cy="225246"/>
                    <a:chOff x="1633" y="2136"/>
                    <a:chExt cx="106" cy="163"/>
                  </a:xfrm>
                  <a:solidFill>
                    <a:schemeClr val="accent2"/>
                  </a:solidFill>
                </p:grpSpPr>
                <p:sp>
                  <p:nvSpPr>
                    <p:cNvPr id="1106" name="Freeform 5">
                      <a:extLst>
                        <a:ext uri="{FF2B5EF4-FFF2-40B4-BE49-F238E27FC236}">
                          <a16:creationId xmlns:a16="http://schemas.microsoft.com/office/drawing/2014/main" id="{DBF29DC6-F728-4B5A-A00F-10F6304A59C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7" name="Freeform 6">
                      <a:extLst>
                        <a:ext uri="{FF2B5EF4-FFF2-40B4-BE49-F238E27FC236}">
                          <a16:creationId xmlns:a16="http://schemas.microsoft.com/office/drawing/2014/main" id="{6991486A-A9F9-4748-B455-8DF18A148A51}"/>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8" name="Freeform 7">
                      <a:extLst>
                        <a:ext uri="{FF2B5EF4-FFF2-40B4-BE49-F238E27FC236}">
                          <a16:creationId xmlns:a16="http://schemas.microsoft.com/office/drawing/2014/main" id="{7B59EE83-4ABA-4F0C-8C2B-0A19D6E984DD}"/>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9" name="Freeform 8">
                      <a:extLst>
                        <a:ext uri="{FF2B5EF4-FFF2-40B4-BE49-F238E27FC236}">
                          <a16:creationId xmlns:a16="http://schemas.microsoft.com/office/drawing/2014/main" id="{BC83FCDA-E3C1-4478-8BA8-39B5355DD2AD}"/>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0" name="Freeform 9">
                      <a:extLst>
                        <a:ext uri="{FF2B5EF4-FFF2-40B4-BE49-F238E27FC236}">
                          <a16:creationId xmlns:a16="http://schemas.microsoft.com/office/drawing/2014/main" id="{1934F2B4-428B-4EED-9762-12C98495D726}"/>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11" name="Freeform 10">
                      <a:extLst>
                        <a:ext uri="{FF2B5EF4-FFF2-40B4-BE49-F238E27FC236}">
                          <a16:creationId xmlns:a16="http://schemas.microsoft.com/office/drawing/2014/main" id="{C63EDFFD-E3F3-418F-B6D1-2CB40319CD74}"/>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59" name="Group 4">
                    <a:extLst>
                      <a:ext uri="{FF2B5EF4-FFF2-40B4-BE49-F238E27FC236}">
                        <a16:creationId xmlns:a16="http://schemas.microsoft.com/office/drawing/2014/main" id="{E1D0D3F4-B0D4-473B-BA4B-A92DC83249A6}"/>
                      </a:ext>
                    </a:extLst>
                  </p:cNvPr>
                  <p:cNvGrpSpPr>
                    <a:grpSpLocks noChangeAspect="1"/>
                  </p:cNvGrpSpPr>
                  <p:nvPr/>
                </p:nvGrpSpPr>
                <p:grpSpPr bwMode="auto">
                  <a:xfrm>
                    <a:off x="3884847" y="3428644"/>
                    <a:ext cx="146479" cy="225246"/>
                    <a:chOff x="1633" y="2136"/>
                    <a:chExt cx="106" cy="163"/>
                  </a:xfrm>
                  <a:solidFill>
                    <a:schemeClr val="accent2"/>
                  </a:solidFill>
                </p:grpSpPr>
                <p:sp>
                  <p:nvSpPr>
                    <p:cNvPr id="1100" name="Freeform 5">
                      <a:extLst>
                        <a:ext uri="{FF2B5EF4-FFF2-40B4-BE49-F238E27FC236}">
                          <a16:creationId xmlns:a16="http://schemas.microsoft.com/office/drawing/2014/main" id="{59B613F7-36DE-4036-90BC-A51BB6BC1057}"/>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1" name="Freeform 6">
                      <a:extLst>
                        <a:ext uri="{FF2B5EF4-FFF2-40B4-BE49-F238E27FC236}">
                          <a16:creationId xmlns:a16="http://schemas.microsoft.com/office/drawing/2014/main" id="{666065E6-EF32-4CEB-8ED9-EE63C0887A5E}"/>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2" name="Freeform 7">
                      <a:extLst>
                        <a:ext uri="{FF2B5EF4-FFF2-40B4-BE49-F238E27FC236}">
                          <a16:creationId xmlns:a16="http://schemas.microsoft.com/office/drawing/2014/main" id="{86BD640D-CB11-47CA-947F-D84EA8DCC1C6}"/>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3" name="Freeform 8">
                      <a:extLst>
                        <a:ext uri="{FF2B5EF4-FFF2-40B4-BE49-F238E27FC236}">
                          <a16:creationId xmlns:a16="http://schemas.microsoft.com/office/drawing/2014/main" id="{DFEAD598-DF56-4082-A28A-58CDC47D3285}"/>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4" name="Freeform 9">
                      <a:extLst>
                        <a:ext uri="{FF2B5EF4-FFF2-40B4-BE49-F238E27FC236}">
                          <a16:creationId xmlns:a16="http://schemas.microsoft.com/office/drawing/2014/main" id="{F6FF0818-BDF8-47EA-BBCC-03541432D775}"/>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05" name="Freeform 10">
                      <a:extLst>
                        <a:ext uri="{FF2B5EF4-FFF2-40B4-BE49-F238E27FC236}">
                          <a16:creationId xmlns:a16="http://schemas.microsoft.com/office/drawing/2014/main" id="{73B6086A-5454-4AB2-AD42-1995AC988801}"/>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0" name="Group 4">
                    <a:extLst>
                      <a:ext uri="{FF2B5EF4-FFF2-40B4-BE49-F238E27FC236}">
                        <a16:creationId xmlns:a16="http://schemas.microsoft.com/office/drawing/2014/main" id="{EB4D9610-C79C-42B2-B1F3-01148D2D2043}"/>
                      </a:ext>
                    </a:extLst>
                  </p:cNvPr>
                  <p:cNvGrpSpPr>
                    <a:grpSpLocks noChangeAspect="1"/>
                  </p:cNvGrpSpPr>
                  <p:nvPr/>
                </p:nvGrpSpPr>
                <p:grpSpPr bwMode="auto">
                  <a:xfrm>
                    <a:off x="3221841" y="3809408"/>
                    <a:ext cx="146479" cy="225246"/>
                    <a:chOff x="1633" y="2136"/>
                    <a:chExt cx="106" cy="163"/>
                  </a:xfrm>
                  <a:solidFill>
                    <a:schemeClr val="accent2"/>
                  </a:solidFill>
                </p:grpSpPr>
                <p:sp>
                  <p:nvSpPr>
                    <p:cNvPr id="1094" name="Freeform 5">
                      <a:extLst>
                        <a:ext uri="{FF2B5EF4-FFF2-40B4-BE49-F238E27FC236}">
                          <a16:creationId xmlns:a16="http://schemas.microsoft.com/office/drawing/2014/main" id="{128C3B7C-A034-4B7C-B6FE-20B35B6DB2AB}"/>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5" name="Freeform 6">
                      <a:extLst>
                        <a:ext uri="{FF2B5EF4-FFF2-40B4-BE49-F238E27FC236}">
                          <a16:creationId xmlns:a16="http://schemas.microsoft.com/office/drawing/2014/main" id="{4746D929-93DB-473F-9E5D-1D8B18CED73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6" name="Freeform 7">
                      <a:extLst>
                        <a:ext uri="{FF2B5EF4-FFF2-40B4-BE49-F238E27FC236}">
                          <a16:creationId xmlns:a16="http://schemas.microsoft.com/office/drawing/2014/main" id="{C2CADEC5-B107-4DB7-B1A9-AA913FEEAA75}"/>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7" name="Freeform 8">
                      <a:extLst>
                        <a:ext uri="{FF2B5EF4-FFF2-40B4-BE49-F238E27FC236}">
                          <a16:creationId xmlns:a16="http://schemas.microsoft.com/office/drawing/2014/main" id="{0C41EB3E-AA0A-49DA-8AB3-F31845F46F9D}"/>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8" name="Freeform 9">
                      <a:extLst>
                        <a:ext uri="{FF2B5EF4-FFF2-40B4-BE49-F238E27FC236}">
                          <a16:creationId xmlns:a16="http://schemas.microsoft.com/office/drawing/2014/main" id="{271EFE4A-1A24-4DF6-9D79-22B80DCE70C9}"/>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9" name="Freeform 10">
                      <a:extLst>
                        <a:ext uri="{FF2B5EF4-FFF2-40B4-BE49-F238E27FC236}">
                          <a16:creationId xmlns:a16="http://schemas.microsoft.com/office/drawing/2014/main" id="{550CD004-B049-4842-88D7-9B88C098E588}"/>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1" name="Group 4">
                    <a:extLst>
                      <a:ext uri="{FF2B5EF4-FFF2-40B4-BE49-F238E27FC236}">
                        <a16:creationId xmlns:a16="http://schemas.microsoft.com/office/drawing/2014/main" id="{A3971821-25EE-4C3F-BB48-D23078F5456D}"/>
                      </a:ext>
                    </a:extLst>
                  </p:cNvPr>
                  <p:cNvGrpSpPr>
                    <a:grpSpLocks noChangeAspect="1"/>
                  </p:cNvGrpSpPr>
                  <p:nvPr/>
                </p:nvGrpSpPr>
                <p:grpSpPr bwMode="auto">
                  <a:xfrm>
                    <a:off x="4685314" y="2056775"/>
                    <a:ext cx="146479" cy="225246"/>
                    <a:chOff x="1633" y="2136"/>
                    <a:chExt cx="106" cy="163"/>
                  </a:xfrm>
                  <a:solidFill>
                    <a:schemeClr val="accent2"/>
                  </a:solidFill>
                </p:grpSpPr>
                <p:sp>
                  <p:nvSpPr>
                    <p:cNvPr id="1088" name="Freeform 5">
                      <a:extLst>
                        <a:ext uri="{FF2B5EF4-FFF2-40B4-BE49-F238E27FC236}">
                          <a16:creationId xmlns:a16="http://schemas.microsoft.com/office/drawing/2014/main" id="{EDF18865-3F51-4509-84A3-9361041CE5CD}"/>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9" name="Freeform 6">
                      <a:extLst>
                        <a:ext uri="{FF2B5EF4-FFF2-40B4-BE49-F238E27FC236}">
                          <a16:creationId xmlns:a16="http://schemas.microsoft.com/office/drawing/2014/main" id="{1F09E028-BBA2-45FA-A764-25DB3013D439}"/>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0" name="Freeform 7">
                      <a:extLst>
                        <a:ext uri="{FF2B5EF4-FFF2-40B4-BE49-F238E27FC236}">
                          <a16:creationId xmlns:a16="http://schemas.microsoft.com/office/drawing/2014/main" id="{DE18A2CA-C6F6-4520-8DCB-9E6D9CD9AA09}"/>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1" name="Freeform 8">
                      <a:extLst>
                        <a:ext uri="{FF2B5EF4-FFF2-40B4-BE49-F238E27FC236}">
                          <a16:creationId xmlns:a16="http://schemas.microsoft.com/office/drawing/2014/main" id="{F373F489-6D66-49DE-B848-60E79B588132}"/>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2" name="Freeform 9">
                      <a:extLst>
                        <a:ext uri="{FF2B5EF4-FFF2-40B4-BE49-F238E27FC236}">
                          <a16:creationId xmlns:a16="http://schemas.microsoft.com/office/drawing/2014/main" id="{6FB4810A-8210-4731-8BEB-2A5157CC4D6E}"/>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93" name="Freeform 10">
                      <a:extLst>
                        <a:ext uri="{FF2B5EF4-FFF2-40B4-BE49-F238E27FC236}">
                          <a16:creationId xmlns:a16="http://schemas.microsoft.com/office/drawing/2014/main" id="{8C842A0A-27C8-4347-A8E8-7D7300A7D31F}"/>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2" name="Group 4">
                    <a:extLst>
                      <a:ext uri="{FF2B5EF4-FFF2-40B4-BE49-F238E27FC236}">
                        <a16:creationId xmlns:a16="http://schemas.microsoft.com/office/drawing/2014/main" id="{7D037830-0F6B-4189-80CC-B2BC80B6167A}"/>
                      </a:ext>
                    </a:extLst>
                  </p:cNvPr>
                  <p:cNvGrpSpPr>
                    <a:grpSpLocks noChangeAspect="1"/>
                  </p:cNvGrpSpPr>
                  <p:nvPr/>
                </p:nvGrpSpPr>
                <p:grpSpPr bwMode="auto">
                  <a:xfrm>
                    <a:off x="4777797" y="1833124"/>
                    <a:ext cx="146479" cy="225246"/>
                    <a:chOff x="1633" y="2136"/>
                    <a:chExt cx="106" cy="163"/>
                  </a:xfrm>
                  <a:solidFill>
                    <a:schemeClr val="accent2"/>
                  </a:solidFill>
                </p:grpSpPr>
                <p:sp>
                  <p:nvSpPr>
                    <p:cNvPr id="1082" name="Freeform 5">
                      <a:extLst>
                        <a:ext uri="{FF2B5EF4-FFF2-40B4-BE49-F238E27FC236}">
                          <a16:creationId xmlns:a16="http://schemas.microsoft.com/office/drawing/2014/main" id="{CF4CE513-73CA-44D3-931B-FCFE65404EEC}"/>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3" name="Freeform 6">
                      <a:extLst>
                        <a:ext uri="{FF2B5EF4-FFF2-40B4-BE49-F238E27FC236}">
                          <a16:creationId xmlns:a16="http://schemas.microsoft.com/office/drawing/2014/main" id="{A6264693-63DF-479A-A4B8-5E4408027360}"/>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4" name="Freeform 7">
                      <a:extLst>
                        <a:ext uri="{FF2B5EF4-FFF2-40B4-BE49-F238E27FC236}">
                          <a16:creationId xmlns:a16="http://schemas.microsoft.com/office/drawing/2014/main" id="{9B5E5389-8E7A-4A22-A30C-9C76AEC540D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5" name="Freeform 8">
                      <a:extLst>
                        <a:ext uri="{FF2B5EF4-FFF2-40B4-BE49-F238E27FC236}">
                          <a16:creationId xmlns:a16="http://schemas.microsoft.com/office/drawing/2014/main" id="{E67A7B4B-CBE1-46A5-A815-EFCBC9B32154}"/>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6" name="Freeform 9">
                      <a:extLst>
                        <a:ext uri="{FF2B5EF4-FFF2-40B4-BE49-F238E27FC236}">
                          <a16:creationId xmlns:a16="http://schemas.microsoft.com/office/drawing/2014/main" id="{BDB4D96F-D2A6-4D04-8CC1-F9F820DEBEF1}"/>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7" name="Freeform 10">
                      <a:extLst>
                        <a:ext uri="{FF2B5EF4-FFF2-40B4-BE49-F238E27FC236}">
                          <a16:creationId xmlns:a16="http://schemas.microsoft.com/office/drawing/2014/main" id="{1F727AD8-0EFB-4367-B166-2ACF97A07ADA}"/>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3" name="Group 4">
                    <a:extLst>
                      <a:ext uri="{FF2B5EF4-FFF2-40B4-BE49-F238E27FC236}">
                        <a16:creationId xmlns:a16="http://schemas.microsoft.com/office/drawing/2014/main" id="{8CE0B690-6FF0-4025-95D9-0E92E325B85B}"/>
                      </a:ext>
                    </a:extLst>
                  </p:cNvPr>
                  <p:cNvGrpSpPr>
                    <a:grpSpLocks noChangeAspect="1"/>
                  </p:cNvGrpSpPr>
                  <p:nvPr/>
                </p:nvGrpSpPr>
                <p:grpSpPr bwMode="auto">
                  <a:xfrm>
                    <a:off x="5153881" y="1906866"/>
                    <a:ext cx="146479" cy="225246"/>
                    <a:chOff x="1633" y="2136"/>
                    <a:chExt cx="106" cy="163"/>
                  </a:xfrm>
                  <a:solidFill>
                    <a:schemeClr val="accent2"/>
                  </a:solidFill>
                </p:grpSpPr>
                <p:sp>
                  <p:nvSpPr>
                    <p:cNvPr id="1076" name="Freeform 5">
                      <a:extLst>
                        <a:ext uri="{FF2B5EF4-FFF2-40B4-BE49-F238E27FC236}">
                          <a16:creationId xmlns:a16="http://schemas.microsoft.com/office/drawing/2014/main" id="{CB1F88A1-F279-4EF5-81C5-36FAE2D4DF1C}"/>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7" name="Freeform 6">
                      <a:extLst>
                        <a:ext uri="{FF2B5EF4-FFF2-40B4-BE49-F238E27FC236}">
                          <a16:creationId xmlns:a16="http://schemas.microsoft.com/office/drawing/2014/main" id="{ACD22FD1-E349-48F3-9EEC-845D3D248C53}"/>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8" name="Freeform 7">
                      <a:extLst>
                        <a:ext uri="{FF2B5EF4-FFF2-40B4-BE49-F238E27FC236}">
                          <a16:creationId xmlns:a16="http://schemas.microsoft.com/office/drawing/2014/main" id="{B11BB256-F44B-41B9-ADF4-B8FB086EFA7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9" name="Freeform 8">
                      <a:extLst>
                        <a:ext uri="{FF2B5EF4-FFF2-40B4-BE49-F238E27FC236}">
                          <a16:creationId xmlns:a16="http://schemas.microsoft.com/office/drawing/2014/main" id="{EBEA1A2D-D490-45C1-AF4F-517E49FB3C2A}"/>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0" name="Freeform 9">
                      <a:extLst>
                        <a:ext uri="{FF2B5EF4-FFF2-40B4-BE49-F238E27FC236}">
                          <a16:creationId xmlns:a16="http://schemas.microsoft.com/office/drawing/2014/main" id="{5C6E4304-61DE-45D2-B2E9-925B7CC8F1A2}"/>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81" name="Freeform 10">
                      <a:extLst>
                        <a:ext uri="{FF2B5EF4-FFF2-40B4-BE49-F238E27FC236}">
                          <a16:creationId xmlns:a16="http://schemas.microsoft.com/office/drawing/2014/main" id="{F6A67E9F-9579-4B50-BF63-40FBD6FF0505}"/>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4" name="Group 4">
                    <a:extLst>
                      <a:ext uri="{FF2B5EF4-FFF2-40B4-BE49-F238E27FC236}">
                        <a16:creationId xmlns:a16="http://schemas.microsoft.com/office/drawing/2014/main" id="{8FC3D150-36D4-4D5D-A160-F03B96A0AE97}"/>
                      </a:ext>
                    </a:extLst>
                  </p:cNvPr>
                  <p:cNvGrpSpPr>
                    <a:grpSpLocks noChangeAspect="1"/>
                  </p:cNvGrpSpPr>
                  <p:nvPr/>
                </p:nvGrpSpPr>
                <p:grpSpPr bwMode="auto">
                  <a:xfrm>
                    <a:off x="5323487" y="2046976"/>
                    <a:ext cx="146479" cy="225246"/>
                    <a:chOff x="1633" y="2136"/>
                    <a:chExt cx="106" cy="163"/>
                  </a:xfrm>
                  <a:solidFill>
                    <a:schemeClr val="accent2"/>
                  </a:solidFill>
                </p:grpSpPr>
                <p:sp>
                  <p:nvSpPr>
                    <p:cNvPr id="1070" name="Freeform 5">
                      <a:extLst>
                        <a:ext uri="{FF2B5EF4-FFF2-40B4-BE49-F238E27FC236}">
                          <a16:creationId xmlns:a16="http://schemas.microsoft.com/office/drawing/2014/main" id="{044DD7FE-A004-4708-BAC7-3CAE2C522076}"/>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1" name="Freeform 6">
                      <a:extLst>
                        <a:ext uri="{FF2B5EF4-FFF2-40B4-BE49-F238E27FC236}">
                          <a16:creationId xmlns:a16="http://schemas.microsoft.com/office/drawing/2014/main" id="{21607273-2D4A-4D22-8371-557A23298E1F}"/>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2" name="Freeform 7">
                      <a:extLst>
                        <a:ext uri="{FF2B5EF4-FFF2-40B4-BE49-F238E27FC236}">
                          <a16:creationId xmlns:a16="http://schemas.microsoft.com/office/drawing/2014/main" id="{1309B6DC-AE73-4E69-BFD5-D023145DE32F}"/>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3" name="Freeform 8">
                      <a:extLst>
                        <a:ext uri="{FF2B5EF4-FFF2-40B4-BE49-F238E27FC236}">
                          <a16:creationId xmlns:a16="http://schemas.microsoft.com/office/drawing/2014/main" id="{27DA1FAE-A6B4-4A6B-A211-815454FA44D9}"/>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4" name="Freeform 9">
                      <a:extLst>
                        <a:ext uri="{FF2B5EF4-FFF2-40B4-BE49-F238E27FC236}">
                          <a16:creationId xmlns:a16="http://schemas.microsoft.com/office/drawing/2014/main" id="{86E5F8D5-F88A-404A-B96D-1AF52017F68C}"/>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75" name="Freeform 10">
                      <a:extLst>
                        <a:ext uri="{FF2B5EF4-FFF2-40B4-BE49-F238E27FC236}">
                          <a16:creationId xmlns:a16="http://schemas.microsoft.com/office/drawing/2014/main" id="{9E963E87-451B-484E-81AB-C4E06D1CBA0A}"/>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5" name="Group 4">
                    <a:extLst>
                      <a:ext uri="{FF2B5EF4-FFF2-40B4-BE49-F238E27FC236}">
                        <a16:creationId xmlns:a16="http://schemas.microsoft.com/office/drawing/2014/main" id="{E01B2303-E3A3-4853-B94E-B751EEC583BF}"/>
                      </a:ext>
                    </a:extLst>
                  </p:cNvPr>
                  <p:cNvGrpSpPr>
                    <a:grpSpLocks noChangeAspect="1"/>
                  </p:cNvGrpSpPr>
                  <p:nvPr/>
                </p:nvGrpSpPr>
                <p:grpSpPr bwMode="auto">
                  <a:xfrm>
                    <a:off x="4932654" y="1869995"/>
                    <a:ext cx="146479" cy="225246"/>
                    <a:chOff x="1633" y="2136"/>
                    <a:chExt cx="106" cy="163"/>
                  </a:xfrm>
                  <a:solidFill>
                    <a:schemeClr val="accent2"/>
                  </a:solidFill>
                </p:grpSpPr>
                <p:sp>
                  <p:nvSpPr>
                    <p:cNvPr id="1064" name="Freeform 5">
                      <a:extLst>
                        <a:ext uri="{FF2B5EF4-FFF2-40B4-BE49-F238E27FC236}">
                          <a16:creationId xmlns:a16="http://schemas.microsoft.com/office/drawing/2014/main" id="{CC0A918C-B0F5-4CBB-8260-5A89C4A6E014}"/>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5" name="Freeform 6">
                      <a:extLst>
                        <a:ext uri="{FF2B5EF4-FFF2-40B4-BE49-F238E27FC236}">
                          <a16:creationId xmlns:a16="http://schemas.microsoft.com/office/drawing/2014/main" id="{ED57D6DB-CCD0-4D27-B501-5315D5DCA45D}"/>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6" name="Freeform 7">
                      <a:extLst>
                        <a:ext uri="{FF2B5EF4-FFF2-40B4-BE49-F238E27FC236}">
                          <a16:creationId xmlns:a16="http://schemas.microsoft.com/office/drawing/2014/main" id="{EBD4BC8D-5B77-4072-9A8F-7BE7C48D4CCB}"/>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7" name="Freeform 8">
                      <a:extLst>
                        <a:ext uri="{FF2B5EF4-FFF2-40B4-BE49-F238E27FC236}">
                          <a16:creationId xmlns:a16="http://schemas.microsoft.com/office/drawing/2014/main" id="{6CB7900F-E131-4F2F-B481-66530A5DF4AE}"/>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8" name="Freeform 9">
                      <a:extLst>
                        <a:ext uri="{FF2B5EF4-FFF2-40B4-BE49-F238E27FC236}">
                          <a16:creationId xmlns:a16="http://schemas.microsoft.com/office/drawing/2014/main" id="{BF0D8B9F-A8E0-42D6-BFDF-0FDA9ACB0756}"/>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9" name="Freeform 10">
                      <a:extLst>
                        <a:ext uri="{FF2B5EF4-FFF2-40B4-BE49-F238E27FC236}">
                          <a16:creationId xmlns:a16="http://schemas.microsoft.com/office/drawing/2014/main" id="{BBACD027-7ED1-4116-9054-A204879CE817}"/>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6" name="Group 4">
                    <a:extLst>
                      <a:ext uri="{FF2B5EF4-FFF2-40B4-BE49-F238E27FC236}">
                        <a16:creationId xmlns:a16="http://schemas.microsoft.com/office/drawing/2014/main" id="{A1B5EF1C-8AF6-45E6-85B4-86645B106421}"/>
                      </a:ext>
                    </a:extLst>
                  </p:cNvPr>
                  <p:cNvGrpSpPr>
                    <a:grpSpLocks noChangeAspect="1"/>
                  </p:cNvGrpSpPr>
                  <p:nvPr/>
                </p:nvGrpSpPr>
                <p:grpSpPr bwMode="auto">
                  <a:xfrm>
                    <a:off x="5485719" y="2297698"/>
                    <a:ext cx="146479" cy="225246"/>
                    <a:chOff x="1633" y="2136"/>
                    <a:chExt cx="106" cy="163"/>
                  </a:xfrm>
                  <a:solidFill>
                    <a:schemeClr val="accent2"/>
                  </a:solidFill>
                </p:grpSpPr>
                <p:sp>
                  <p:nvSpPr>
                    <p:cNvPr id="1058" name="Freeform 5">
                      <a:extLst>
                        <a:ext uri="{FF2B5EF4-FFF2-40B4-BE49-F238E27FC236}">
                          <a16:creationId xmlns:a16="http://schemas.microsoft.com/office/drawing/2014/main" id="{54C81BA2-14B8-44FB-8B72-44247B6F8329}"/>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9" name="Freeform 6">
                      <a:extLst>
                        <a:ext uri="{FF2B5EF4-FFF2-40B4-BE49-F238E27FC236}">
                          <a16:creationId xmlns:a16="http://schemas.microsoft.com/office/drawing/2014/main" id="{CA6BCA49-2CB1-43E7-8392-082323BF7876}"/>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0" name="Freeform 7">
                      <a:extLst>
                        <a:ext uri="{FF2B5EF4-FFF2-40B4-BE49-F238E27FC236}">
                          <a16:creationId xmlns:a16="http://schemas.microsoft.com/office/drawing/2014/main" id="{4158ECA3-DB23-4703-93D8-D5D6E1417CAB}"/>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1" name="Freeform 8">
                      <a:extLst>
                        <a:ext uri="{FF2B5EF4-FFF2-40B4-BE49-F238E27FC236}">
                          <a16:creationId xmlns:a16="http://schemas.microsoft.com/office/drawing/2014/main" id="{B0E11CB7-0528-49EC-A151-EDAF2791C8F1}"/>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2" name="Freeform 9">
                      <a:extLst>
                        <a:ext uri="{FF2B5EF4-FFF2-40B4-BE49-F238E27FC236}">
                          <a16:creationId xmlns:a16="http://schemas.microsoft.com/office/drawing/2014/main" id="{6C381369-BEF3-4687-8D78-73324BF90540}"/>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63" name="Freeform 10">
                      <a:extLst>
                        <a:ext uri="{FF2B5EF4-FFF2-40B4-BE49-F238E27FC236}">
                          <a16:creationId xmlns:a16="http://schemas.microsoft.com/office/drawing/2014/main" id="{58689AE8-4F0C-4D04-A581-7CB6B3A1AE58}"/>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7" name="Group 4">
                    <a:extLst>
                      <a:ext uri="{FF2B5EF4-FFF2-40B4-BE49-F238E27FC236}">
                        <a16:creationId xmlns:a16="http://schemas.microsoft.com/office/drawing/2014/main" id="{4C92A3CC-BDF3-4C39-830C-391D0755B9E4}"/>
                      </a:ext>
                    </a:extLst>
                  </p:cNvPr>
                  <p:cNvGrpSpPr>
                    <a:grpSpLocks noChangeAspect="1"/>
                  </p:cNvGrpSpPr>
                  <p:nvPr/>
                </p:nvGrpSpPr>
                <p:grpSpPr bwMode="auto">
                  <a:xfrm>
                    <a:off x="5700299" y="2518799"/>
                    <a:ext cx="146479" cy="225246"/>
                    <a:chOff x="1633" y="2136"/>
                    <a:chExt cx="106" cy="163"/>
                  </a:xfrm>
                  <a:solidFill>
                    <a:schemeClr val="accent2"/>
                  </a:solidFill>
                </p:grpSpPr>
                <p:sp>
                  <p:nvSpPr>
                    <p:cNvPr id="1052" name="Freeform 5">
                      <a:extLst>
                        <a:ext uri="{FF2B5EF4-FFF2-40B4-BE49-F238E27FC236}">
                          <a16:creationId xmlns:a16="http://schemas.microsoft.com/office/drawing/2014/main" id="{84791A9A-D5AA-4217-9ECA-092E6DB5288F}"/>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3" name="Freeform 6">
                      <a:extLst>
                        <a:ext uri="{FF2B5EF4-FFF2-40B4-BE49-F238E27FC236}">
                          <a16:creationId xmlns:a16="http://schemas.microsoft.com/office/drawing/2014/main" id="{0D9977F9-1869-47F6-9A67-E110E7DF8D1E}"/>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4" name="Freeform 7">
                      <a:extLst>
                        <a:ext uri="{FF2B5EF4-FFF2-40B4-BE49-F238E27FC236}">
                          <a16:creationId xmlns:a16="http://schemas.microsoft.com/office/drawing/2014/main" id="{3EA6F145-00A8-4883-8E42-F792CDDB8D95}"/>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5" name="Freeform 8">
                      <a:extLst>
                        <a:ext uri="{FF2B5EF4-FFF2-40B4-BE49-F238E27FC236}">
                          <a16:creationId xmlns:a16="http://schemas.microsoft.com/office/drawing/2014/main" id="{247F8B31-B20F-4916-AF43-78D6FF93FD7A}"/>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6" name="Freeform 9">
                      <a:extLst>
                        <a:ext uri="{FF2B5EF4-FFF2-40B4-BE49-F238E27FC236}">
                          <a16:creationId xmlns:a16="http://schemas.microsoft.com/office/drawing/2014/main" id="{8E1035B4-769F-4AD3-987A-E445D2D2DAB8}"/>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7" name="Freeform 10">
                      <a:extLst>
                        <a:ext uri="{FF2B5EF4-FFF2-40B4-BE49-F238E27FC236}">
                          <a16:creationId xmlns:a16="http://schemas.microsoft.com/office/drawing/2014/main" id="{D11576A5-9235-4C6A-9AF7-6160BC7D371E}"/>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8" name="Group 4">
                    <a:extLst>
                      <a:ext uri="{FF2B5EF4-FFF2-40B4-BE49-F238E27FC236}">
                        <a16:creationId xmlns:a16="http://schemas.microsoft.com/office/drawing/2014/main" id="{A63C0D4F-8DF8-4B2E-ACDE-FC272C797BA5}"/>
                      </a:ext>
                    </a:extLst>
                  </p:cNvPr>
                  <p:cNvGrpSpPr>
                    <a:grpSpLocks noChangeAspect="1"/>
                  </p:cNvGrpSpPr>
                  <p:nvPr/>
                </p:nvGrpSpPr>
                <p:grpSpPr bwMode="auto">
                  <a:xfrm>
                    <a:off x="5883925" y="2806518"/>
                    <a:ext cx="146479" cy="225246"/>
                    <a:chOff x="1633" y="2136"/>
                    <a:chExt cx="106" cy="163"/>
                  </a:xfrm>
                  <a:solidFill>
                    <a:schemeClr val="accent2"/>
                  </a:solidFill>
                </p:grpSpPr>
                <p:sp>
                  <p:nvSpPr>
                    <p:cNvPr id="1046" name="Freeform 5">
                      <a:extLst>
                        <a:ext uri="{FF2B5EF4-FFF2-40B4-BE49-F238E27FC236}">
                          <a16:creationId xmlns:a16="http://schemas.microsoft.com/office/drawing/2014/main" id="{762F735B-F29A-459D-BFA8-8BD19CA3E96E}"/>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7" name="Freeform 6">
                      <a:extLst>
                        <a:ext uri="{FF2B5EF4-FFF2-40B4-BE49-F238E27FC236}">
                          <a16:creationId xmlns:a16="http://schemas.microsoft.com/office/drawing/2014/main" id="{87BFC876-9583-4D85-84E7-6483C2A09A82}"/>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8" name="Freeform 7">
                      <a:extLst>
                        <a:ext uri="{FF2B5EF4-FFF2-40B4-BE49-F238E27FC236}">
                          <a16:creationId xmlns:a16="http://schemas.microsoft.com/office/drawing/2014/main" id="{C0BF1486-91D3-427F-B7C8-E8BF57FAB61F}"/>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9" name="Freeform 8">
                      <a:extLst>
                        <a:ext uri="{FF2B5EF4-FFF2-40B4-BE49-F238E27FC236}">
                          <a16:creationId xmlns:a16="http://schemas.microsoft.com/office/drawing/2014/main" id="{B5F1376F-167A-43CA-97A0-FFAF0065E715}"/>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0" name="Freeform 9">
                      <a:extLst>
                        <a:ext uri="{FF2B5EF4-FFF2-40B4-BE49-F238E27FC236}">
                          <a16:creationId xmlns:a16="http://schemas.microsoft.com/office/drawing/2014/main" id="{5A688182-AD1D-465D-B61D-04060E82E45C}"/>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51" name="Freeform 10">
                      <a:extLst>
                        <a:ext uri="{FF2B5EF4-FFF2-40B4-BE49-F238E27FC236}">
                          <a16:creationId xmlns:a16="http://schemas.microsoft.com/office/drawing/2014/main" id="{35F22F6B-D26A-4217-9F82-7D8EDDDF2BAC}"/>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69" name="Group 4">
                    <a:extLst>
                      <a:ext uri="{FF2B5EF4-FFF2-40B4-BE49-F238E27FC236}">
                        <a16:creationId xmlns:a16="http://schemas.microsoft.com/office/drawing/2014/main" id="{71D49CA0-8108-40A6-B85F-444821D16CEF}"/>
                      </a:ext>
                    </a:extLst>
                  </p:cNvPr>
                  <p:cNvGrpSpPr>
                    <a:grpSpLocks noChangeAspect="1"/>
                  </p:cNvGrpSpPr>
                  <p:nvPr/>
                </p:nvGrpSpPr>
                <p:grpSpPr bwMode="auto">
                  <a:xfrm>
                    <a:off x="6046157" y="2946628"/>
                    <a:ext cx="146479" cy="225246"/>
                    <a:chOff x="1633" y="2136"/>
                    <a:chExt cx="106" cy="163"/>
                  </a:xfrm>
                  <a:solidFill>
                    <a:schemeClr val="accent2"/>
                  </a:solidFill>
                </p:grpSpPr>
                <p:sp>
                  <p:nvSpPr>
                    <p:cNvPr id="1040" name="Freeform 5">
                      <a:extLst>
                        <a:ext uri="{FF2B5EF4-FFF2-40B4-BE49-F238E27FC236}">
                          <a16:creationId xmlns:a16="http://schemas.microsoft.com/office/drawing/2014/main" id="{893D1768-89F2-4F87-BE16-D22A6E701AA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1" name="Freeform 6">
                      <a:extLst>
                        <a:ext uri="{FF2B5EF4-FFF2-40B4-BE49-F238E27FC236}">
                          <a16:creationId xmlns:a16="http://schemas.microsoft.com/office/drawing/2014/main" id="{B6FF1204-7721-4FC9-9BC1-79B7101AD5A9}"/>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2" name="Freeform 7">
                      <a:extLst>
                        <a:ext uri="{FF2B5EF4-FFF2-40B4-BE49-F238E27FC236}">
                          <a16:creationId xmlns:a16="http://schemas.microsoft.com/office/drawing/2014/main" id="{EC377384-14CE-40AB-AAEA-543B3F5AFA0A}"/>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3" name="Freeform 8">
                      <a:extLst>
                        <a:ext uri="{FF2B5EF4-FFF2-40B4-BE49-F238E27FC236}">
                          <a16:creationId xmlns:a16="http://schemas.microsoft.com/office/drawing/2014/main" id="{09B3248B-9410-4438-88B4-3E1A199EDD47}"/>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4" name="Freeform 9">
                      <a:extLst>
                        <a:ext uri="{FF2B5EF4-FFF2-40B4-BE49-F238E27FC236}">
                          <a16:creationId xmlns:a16="http://schemas.microsoft.com/office/drawing/2014/main" id="{C38D8E4B-C239-407B-AA05-5D2AA435ECB5}"/>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45" name="Freeform 10">
                      <a:extLst>
                        <a:ext uri="{FF2B5EF4-FFF2-40B4-BE49-F238E27FC236}">
                          <a16:creationId xmlns:a16="http://schemas.microsoft.com/office/drawing/2014/main" id="{870C5E38-9584-4CA0-A81A-98058C9A8358}"/>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0" name="Group 4">
                    <a:extLst>
                      <a:ext uri="{FF2B5EF4-FFF2-40B4-BE49-F238E27FC236}">
                        <a16:creationId xmlns:a16="http://schemas.microsoft.com/office/drawing/2014/main" id="{83DD6E25-4087-4B98-8480-4013CB56A29D}"/>
                      </a:ext>
                    </a:extLst>
                  </p:cNvPr>
                  <p:cNvGrpSpPr>
                    <a:grpSpLocks noChangeAspect="1"/>
                  </p:cNvGrpSpPr>
                  <p:nvPr/>
                </p:nvGrpSpPr>
                <p:grpSpPr bwMode="auto">
                  <a:xfrm>
                    <a:off x="6142022" y="3204724"/>
                    <a:ext cx="146479" cy="225246"/>
                    <a:chOff x="1633" y="2136"/>
                    <a:chExt cx="106" cy="163"/>
                  </a:xfrm>
                  <a:solidFill>
                    <a:schemeClr val="accent2"/>
                  </a:solidFill>
                </p:grpSpPr>
                <p:sp>
                  <p:nvSpPr>
                    <p:cNvPr id="1034" name="Freeform 5">
                      <a:extLst>
                        <a:ext uri="{FF2B5EF4-FFF2-40B4-BE49-F238E27FC236}">
                          <a16:creationId xmlns:a16="http://schemas.microsoft.com/office/drawing/2014/main" id="{54E92ABC-962F-4C04-8047-2B6E0AABF293}"/>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5" name="Freeform 6">
                      <a:extLst>
                        <a:ext uri="{FF2B5EF4-FFF2-40B4-BE49-F238E27FC236}">
                          <a16:creationId xmlns:a16="http://schemas.microsoft.com/office/drawing/2014/main" id="{1E3B2B1E-CEE8-4D43-AAA6-D9D75C86DD6A}"/>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6" name="Freeform 7">
                      <a:extLst>
                        <a:ext uri="{FF2B5EF4-FFF2-40B4-BE49-F238E27FC236}">
                          <a16:creationId xmlns:a16="http://schemas.microsoft.com/office/drawing/2014/main" id="{AFC1C3FE-C9A6-431D-BA68-C164093E613F}"/>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7" name="Freeform 8">
                      <a:extLst>
                        <a:ext uri="{FF2B5EF4-FFF2-40B4-BE49-F238E27FC236}">
                          <a16:creationId xmlns:a16="http://schemas.microsoft.com/office/drawing/2014/main" id="{397E5159-1681-4B19-9662-651758BD739E}"/>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8" name="Freeform 9">
                      <a:extLst>
                        <a:ext uri="{FF2B5EF4-FFF2-40B4-BE49-F238E27FC236}">
                          <a16:creationId xmlns:a16="http://schemas.microsoft.com/office/drawing/2014/main" id="{FAB93929-E18C-4911-86D6-DA50BBCCF3EA}"/>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9" name="Freeform 10">
                      <a:extLst>
                        <a:ext uri="{FF2B5EF4-FFF2-40B4-BE49-F238E27FC236}">
                          <a16:creationId xmlns:a16="http://schemas.microsoft.com/office/drawing/2014/main" id="{BFB8E544-E03F-4936-A046-B441349AC479}"/>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1" name="Group 4">
                    <a:extLst>
                      <a:ext uri="{FF2B5EF4-FFF2-40B4-BE49-F238E27FC236}">
                        <a16:creationId xmlns:a16="http://schemas.microsoft.com/office/drawing/2014/main" id="{D5B956F2-AC84-4297-B714-76C9BDD323F8}"/>
                      </a:ext>
                    </a:extLst>
                  </p:cNvPr>
                  <p:cNvGrpSpPr>
                    <a:grpSpLocks noChangeAspect="1"/>
                  </p:cNvGrpSpPr>
                  <p:nvPr/>
                </p:nvGrpSpPr>
                <p:grpSpPr bwMode="auto">
                  <a:xfrm>
                    <a:off x="4194514" y="3124250"/>
                    <a:ext cx="146479" cy="225246"/>
                    <a:chOff x="1633" y="2136"/>
                    <a:chExt cx="106" cy="163"/>
                  </a:xfrm>
                  <a:solidFill>
                    <a:schemeClr val="accent2"/>
                  </a:solidFill>
                </p:grpSpPr>
                <p:sp>
                  <p:nvSpPr>
                    <p:cNvPr id="1028" name="Freeform 5">
                      <a:extLst>
                        <a:ext uri="{FF2B5EF4-FFF2-40B4-BE49-F238E27FC236}">
                          <a16:creationId xmlns:a16="http://schemas.microsoft.com/office/drawing/2014/main" id="{6BD67FD6-8933-4A92-8651-43B26F5B1D87}"/>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9" name="Freeform 6">
                      <a:extLst>
                        <a:ext uri="{FF2B5EF4-FFF2-40B4-BE49-F238E27FC236}">
                          <a16:creationId xmlns:a16="http://schemas.microsoft.com/office/drawing/2014/main" id="{A1DE6049-4FFC-4C31-B061-A55F9A1C8E12}"/>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0" name="Freeform 7">
                      <a:extLst>
                        <a:ext uri="{FF2B5EF4-FFF2-40B4-BE49-F238E27FC236}">
                          <a16:creationId xmlns:a16="http://schemas.microsoft.com/office/drawing/2014/main" id="{B51FE1AD-0F7D-4B57-B34C-8AA58CE339C7}"/>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1" name="Freeform 8">
                      <a:extLst>
                        <a:ext uri="{FF2B5EF4-FFF2-40B4-BE49-F238E27FC236}">
                          <a16:creationId xmlns:a16="http://schemas.microsoft.com/office/drawing/2014/main" id="{2B8E0DE1-25A4-44F3-950F-C568279EF2DC}"/>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2" name="Freeform 9">
                      <a:extLst>
                        <a:ext uri="{FF2B5EF4-FFF2-40B4-BE49-F238E27FC236}">
                          <a16:creationId xmlns:a16="http://schemas.microsoft.com/office/drawing/2014/main" id="{BBFFD94F-2329-4239-B4DC-34211E35850D}"/>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33" name="Freeform 10">
                      <a:extLst>
                        <a:ext uri="{FF2B5EF4-FFF2-40B4-BE49-F238E27FC236}">
                          <a16:creationId xmlns:a16="http://schemas.microsoft.com/office/drawing/2014/main" id="{5DCB09F2-548A-4A83-A214-942390F900B7}"/>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2" name="Group 4">
                    <a:extLst>
                      <a:ext uri="{FF2B5EF4-FFF2-40B4-BE49-F238E27FC236}">
                        <a16:creationId xmlns:a16="http://schemas.microsoft.com/office/drawing/2014/main" id="{7C6EC9D8-84AC-4435-AE3D-191A0B4CE1A8}"/>
                      </a:ext>
                    </a:extLst>
                  </p:cNvPr>
                  <p:cNvGrpSpPr>
                    <a:grpSpLocks noChangeAspect="1"/>
                  </p:cNvGrpSpPr>
                  <p:nvPr/>
                </p:nvGrpSpPr>
                <p:grpSpPr bwMode="auto">
                  <a:xfrm>
                    <a:off x="4025799" y="3359413"/>
                    <a:ext cx="146479" cy="225246"/>
                    <a:chOff x="1633" y="2136"/>
                    <a:chExt cx="106" cy="163"/>
                  </a:xfrm>
                  <a:solidFill>
                    <a:schemeClr val="accent2"/>
                  </a:solidFill>
                </p:grpSpPr>
                <p:sp>
                  <p:nvSpPr>
                    <p:cNvPr id="1022" name="Freeform 5">
                      <a:extLst>
                        <a:ext uri="{FF2B5EF4-FFF2-40B4-BE49-F238E27FC236}">
                          <a16:creationId xmlns:a16="http://schemas.microsoft.com/office/drawing/2014/main" id="{2B8E212D-8DC6-4C41-B217-5F58509B8FBE}"/>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3" name="Freeform 6">
                      <a:extLst>
                        <a:ext uri="{FF2B5EF4-FFF2-40B4-BE49-F238E27FC236}">
                          <a16:creationId xmlns:a16="http://schemas.microsoft.com/office/drawing/2014/main" id="{F32BFFE4-0E9E-4090-92F2-B2F3448B04E7}"/>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4" name="Freeform 7">
                      <a:extLst>
                        <a:ext uri="{FF2B5EF4-FFF2-40B4-BE49-F238E27FC236}">
                          <a16:creationId xmlns:a16="http://schemas.microsoft.com/office/drawing/2014/main" id="{1B2F0420-36A3-4526-A579-D17E4A5D297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5" name="Freeform 8">
                      <a:extLst>
                        <a:ext uri="{FF2B5EF4-FFF2-40B4-BE49-F238E27FC236}">
                          <a16:creationId xmlns:a16="http://schemas.microsoft.com/office/drawing/2014/main" id="{D3BB9849-D128-4AFC-BA50-BD01A95DB968}"/>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6" name="Freeform 9">
                      <a:extLst>
                        <a:ext uri="{FF2B5EF4-FFF2-40B4-BE49-F238E27FC236}">
                          <a16:creationId xmlns:a16="http://schemas.microsoft.com/office/drawing/2014/main" id="{D35CC50E-1370-44AA-924A-455030472D48}"/>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7" name="Freeform 10">
                      <a:extLst>
                        <a:ext uri="{FF2B5EF4-FFF2-40B4-BE49-F238E27FC236}">
                          <a16:creationId xmlns:a16="http://schemas.microsoft.com/office/drawing/2014/main" id="{9C734E4A-C73D-4AAE-9019-CE58171F396F}"/>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3" name="Group 4">
                    <a:extLst>
                      <a:ext uri="{FF2B5EF4-FFF2-40B4-BE49-F238E27FC236}">
                        <a16:creationId xmlns:a16="http://schemas.microsoft.com/office/drawing/2014/main" id="{5B47FC58-3A56-4EE3-8A0E-6E6CA82ADEB5}"/>
                      </a:ext>
                    </a:extLst>
                  </p:cNvPr>
                  <p:cNvGrpSpPr>
                    <a:grpSpLocks noChangeAspect="1"/>
                  </p:cNvGrpSpPr>
                  <p:nvPr/>
                </p:nvGrpSpPr>
                <p:grpSpPr bwMode="auto">
                  <a:xfrm>
                    <a:off x="4076158" y="3063480"/>
                    <a:ext cx="146479" cy="225246"/>
                    <a:chOff x="1633" y="2136"/>
                    <a:chExt cx="106" cy="163"/>
                  </a:xfrm>
                  <a:solidFill>
                    <a:schemeClr val="accent2"/>
                  </a:solidFill>
                </p:grpSpPr>
                <p:sp>
                  <p:nvSpPr>
                    <p:cNvPr id="1016" name="Freeform 5">
                      <a:extLst>
                        <a:ext uri="{FF2B5EF4-FFF2-40B4-BE49-F238E27FC236}">
                          <a16:creationId xmlns:a16="http://schemas.microsoft.com/office/drawing/2014/main" id="{35B95443-7198-4C80-8D2C-64964A70A846}"/>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7" name="Freeform 6">
                      <a:extLst>
                        <a:ext uri="{FF2B5EF4-FFF2-40B4-BE49-F238E27FC236}">
                          <a16:creationId xmlns:a16="http://schemas.microsoft.com/office/drawing/2014/main" id="{C27DDD37-434F-4BB3-8576-05FEC0A922EA}"/>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8" name="Freeform 7">
                      <a:extLst>
                        <a:ext uri="{FF2B5EF4-FFF2-40B4-BE49-F238E27FC236}">
                          <a16:creationId xmlns:a16="http://schemas.microsoft.com/office/drawing/2014/main" id="{8C63561C-7C4E-4712-9341-7C66F935FF8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9" name="Freeform 8">
                      <a:extLst>
                        <a:ext uri="{FF2B5EF4-FFF2-40B4-BE49-F238E27FC236}">
                          <a16:creationId xmlns:a16="http://schemas.microsoft.com/office/drawing/2014/main" id="{5D50521B-522E-4B7B-AC9A-04DAF696398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0" name="Freeform 9">
                      <a:extLst>
                        <a:ext uri="{FF2B5EF4-FFF2-40B4-BE49-F238E27FC236}">
                          <a16:creationId xmlns:a16="http://schemas.microsoft.com/office/drawing/2014/main" id="{F7138B43-5CFB-4912-8755-091548136C74}"/>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21" name="Freeform 10">
                      <a:extLst>
                        <a:ext uri="{FF2B5EF4-FFF2-40B4-BE49-F238E27FC236}">
                          <a16:creationId xmlns:a16="http://schemas.microsoft.com/office/drawing/2014/main" id="{89D82C01-DA04-4599-8491-01070A869BBA}"/>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4" name="Group 4">
                    <a:extLst>
                      <a:ext uri="{FF2B5EF4-FFF2-40B4-BE49-F238E27FC236}">
                        <a16:creationId xmlns:a16="http://schemas.microsoft.com/office/drawing/2014/main" id="{67FA69AD-7722-4190-BED2-7911B98B445B}"/>
                      </a:ext>
                    </a:extLst>
                  </p:cNvPr>
                  <p:cNvGrpSpPr>
                    <a:grpSpLocks noChangeAspect="1"/>
                  </p:cNvGrpSpPr>
                  <p:nvPr/>
                </p:nvGrpSpPr>
                <p:grpSpPr bwMode="auto">
                  <a:xfrm>
                    <a:off x="4200575" y="2785859"/>
                    <a:ext cx="146479" cy="225246"/>
                    <a:chOff x="1633" y="2136"/>
                    <a:chExt cx="106" cy="163"/>
                  </a:xfrm>
                  <a:solidFill>
                    <a:schemeClr val="accent2"/>
                  </a:solidFill>
                </p:grpSpPr>
                <p:sp>
                  <p:nvSpPr>
                    <p:cNvPr id="1010" name="Freeform 5">
                      <a:extLst>
                        <a:ext uri="{FF2B5EF4-FFF2-40B4-BE49-F238E27FC236}">
                          <a16:creationId xmlns:a16="http://schemas.microsoft.com/office/drawing/2014/main" id="{028FDFE6-1BD7-4C45-8A19-12BF9F56000E}"/>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1" name="Freeform 6">
                      <a:extLst>
                        <a:ext uri="{FF2B5EF4-FFF2-40B4-BE49-F238E27FC236}">
                          <a16:creationId xmlns:a16="http://schemas.microsoft.com/office/drawing/2014/main" id="{D1C80F1D-AB1D-479D-8848-2F3BF66E22BE}"/>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2" name="Freeform 7">
                      <a:extLst>
                        <a:ext uri="{FF2B5EF4-FFF2-40B4-BE49-F238E27FC236}">
                          <a16:creationId xmlns:a16="http://schemas.microsoft.com/office/drawing/2014/main" id="{AC282CF2-7A37-4567-8459-499187B94847}"/>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3" name="Freeform 8">
                      <a:extLst>
                        <a:ext uri="{FF2B5EF4-FFF2-40B4-BE49-F238E27FC236}">
                          <a16:creationId xmlns:a16="http://schemas.microsoft.com/office/drawing/2014/main" id="{6181DAF7-08F8-47F6-B605-4ED29C9D4A8B}"/>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4" name="Freeform 9">
                      <a:extLst>
                        <a:ext uri="{FF2B5EF4-FFF2-40B4-BE49-F238E27FC236}">
                          <a16:creationId xmlns:a16="http://schemas.microsoft.com/office/drawing/2014/main" id="{F8989DFE-93F3-4D4F-A410-1D1E2945B154}"/>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15" name="Freeform 10">
                      <a:extLst>
                        <a:ext uri="{FF2B5EF4-FFF2-40B4-BE49-F238E27FC236}">
                          <a16:creationId xmlns:a16="http://schemas.microsoft.com/office/drawing/2014/main" id="{079DFD7B-7768-4CAE-AE79-0DD6AD6AC3E1}"/>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5" name="Group 4">
                    <a:extLst>
                      <a:ext uri="{FF2B5EF4-FFF2-40B4-BE49-F238E27FC236}">
                        <a16:creationId xmlns:a16="http://schemas.microsoft.com/office/drawing/2014/main" id="{470B1B4A-F7F0-41FB-BE88-8EE8A4A778FB}"/>
                      </a:ext>
                    </a:extLst>
                  </p:cNvPr>
                  <p:cNvGrpSpPr>
                    <a:grpSpLocks noChangeAspect="1"/>
                  </p:cNvGrpSpPr>
                  <p:nvPr/>
                </p:nvGrpSpPr>
                <p:grpSpPr bwMode="auto">
                  <a:xfrm>
                    <a:off x="4315546" y="2836496"/>
                    <a:ext cx="146479" cy="225246"/>
                    <a:chOff x="1633" y="2136"/>
                    <a:chExt cx="106" cy="163"/>
                  </a:xfrm>
                  <a:solidFill>
                    <a:schemeClr val="accent2"/>
                  </a:solidFill>
                </p:grpSpPr>
                <p:sp>
                  <p:nvSpPr>
                    <p:cNvPr id="1004" name="Freeform 5">
                      <a:extLst>
                        <a:ext uri="{FF2B5EF4-FFF2-40B4-BE49-F238E27FC236}">
                          <a16:creationId xmlns:a16="http://schemas.microsoft.com/office/drawing/2014/main" id="{959243D4-CEF5-4F19-BAB4-3A42FB15A821}"/>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5" name="Freeform 6">
                      <a:extLst>
                        <a:ext uri="{FF2B5EF4-FFF2-40B4-BE49-F238E27FC236}">
                          <a16:creationId xmlns:a16="http://schemas.microsoft.com/office/drawing/2014/main" id="{C127FFFD-29FE-4C02-8C5A-2688FD8522E6}"/>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6" name="Freeform 7">
                      <a:extLst>
                        <a:ext uri="{FF2B5EF4-FFF2-40B4-BE49-F238E27FC236}">
                          <a16:creationId xmlns:a16="http://schemas.microsoft.com/office/drawing/2014/main" id="{251A23B9-C710-4DD9-A43D-2F5C6CEF9D42}"/>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7" name="Freeform 8">
                      <a:extLst>
                        <a:ext uri="{FF2B5EF4-FFF2-40B4-BE49-F238E27FC236}">
                          <a16:creationId xmlns:a16="http://schemas.microsoft.com/office/drawing/2014/main" id="{40902DB5-8663-434D-A337-7EAF2DE0C09A}"/>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8" name="Freeform 9">
                      <a:extLst>
                        <a:ext uri="{FF2B5EF4-FFF2-40B4-BE49-F238E27FC236}">
                          <a16:creationId xmlns:a16="http://schemas.microsoft.com/office/drawing/2014/main" id="{ECF226A5-09C4-4E9A-88F1-65EE777C4C58}"/>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9" name="Freeform 10">
                      <a:extLst>
                        <a:ext uri="{FF2B5EF4-FFF2-40B4-BE49-F238E27FC236}">
                          <a16:creationId xmlns:a16="http://schemas.microsoft.com/office/drawing/2014/main" id="{B5734D02-8343-4C53-A8EA-675B5D992069}"/>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6" name="Group 4">
                    <a:extLst>
                      <a:ext uri="{FF2B5EF4-FFF2-40B4-BE49-F238E27FC236}">
                        <a16:creationId xmlns:a16="http://schemas.microsoft.com/office/drawing/2014/main" id="{80F6A3E3-FD00-4F62-8E06-CE8A7E78A27B}"/>
                      </a:ext>
                    </a:extLst>
                  </p:cNvPr>
                  <p:cNvGrpSpPr>
                    <a:grpSpLocks noChangeAspect="1"/>
                  </p:cNvGrpSpPr>
                  <p:nvPr/>
                </p:nvGrpSpPr>
                <p:grpSpPr bwMode="auto">
                  <a:xfrm>
                    <a:off x="4289940" y="2542017"/>
                    <a:ext cx="146479" cy="225246"/>
                    <a:chOff x="1633" y="2136"/>
                    <a:chExt cx="106" cy="163"/>
                  </a:xfrm>
                  <a:solidFill>
                    <a:schemeClr val="accent2"/>
                  </a:solidFill>
                </p:grpSpPr>
                <p:sp>
                  <p:nvSpPr>
                    <p:cNvPr id="998" name="Freeform 5">
                      <a:extLst>
                        <a:ext uri="{FF2B5EF4-FFF2-40B4-BE49-F238E27FC236}">
                          <a16:creationId xmlns:a16="http://schemas.microsoft.com/office/drawing/2014/main" id="{E06B7EC2-02FF-4685-9D32-D6EE1EBE79CB}"/>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9" name="Freeform 6">
                      <a:extLst>
                        <a:ext uri="{FF2B5EF4-FFF2-40B4-BE49-F238E27FC236}">
                          <a16:creationId xmlns:a16="http://schemas.microsoft.com/office/drawing/2014/main" id="{61ACC7EF-197E-4596-9668-9C0D8EB013C2}"/>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0" name="Freeform 7">
                      <a:extLst>
                        <a:ext uri="{FF2B5EF4-FFF2-40B4-BE49-F238E27FC236}">
                          <a16:creationId xmlns:a16="http://schemas.microsoft.com/office/drawing/2014/main" id="{E89FC1A8-5766-4208-8FBF-5CF6001CEAAF}"/>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1" name="Freeform 8">
                      <a:extLst>
                        <a:ext uri="{FF2B5EF4-FFF2-40B4-BE49-F238E27FC236}">
                          <a16:creationId xmlns:a16="http://schemas.microsoft.com/office/drawing/2014/main" id="{0509DDEA-A993-4AC6-B60A-BB15FDD353C0}"/>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2" name="Freeform 9">
                      <a:extLst>
                        <a:ext uri="{FF2B5EF4-FFF2-40B4-BE49-F238E27FC236}">
                          <a16:creationId xmlns:a16="http://schemas.microsoft.com/office/drawing/2014/main" id="{FA0BFC05-8A6D-4832-87D0-C2BDF893FF99}"/>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03" name="Freeform 10">
                      <a:extLst>
                        <a:ext uri="{FF2B5EF4-FFF2-40B4-BE49-F238E27FC236}">
                          <a16:creationId xmlns:a16="http://schemas.microsoft.com/office/drawing/2014/main" id="{58FC6664-16A2-4F8A-B61D-3C51C056E5C4}"/>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7" name="Group 4">
                    <a:extLst>
                      <a:ext uri="{FF2B5EF4-FFF2-40B4-BE49-F238E27FC236}">
                        <a16:creationId xmlns:a16="http://schemas.microsoft.com/office/drawing/2014/main" id="{56BC34D6-3629-4E72-B2E4-88831E86A859}"/>
                      </a:ext>
                    </a:extLst>
                  </p:cNvPr>
                  <p:cNvGrpSpPr>
                    <a:grpSpLocks noChangeAspect="1"/>
                  </p:cNvGrpSpPr>
                  <p:nvPr/>
                </p:nvGrpSpPr>
                <p:grpSpPr bwMode="auto">
                  <a:xfrm>
                    <a:off x="4411225" y="2307086"/>
                    <a:ext cx="146479" cy="225246"/>
                    <a:chOff x="1633" y="2136"/>
                    <a:chExt cx="106" cy="163"/>
                  </a:xfrm>
                  <a:solidFill>
                    <a:schemeClr val="accent2"/>
                  </a:solidFill>
                </p:grpSpPr>
                <p:sp>
                  <p:nvSpPr>
                    <p:cNvPr id="992" name="Freeform 5">
                      <a:extLst>
                        <a:ext uri="{FF2B5EF4-FFF2-40B4-BE49-F238E27FC236}">
                          <a16:creationId xmlns:a16="http://schemas.microsoft.com/office/drawing/2014/main" id="{25E2AAB0-EF14-41F4-8ED3-B907E0FB0C56}"/>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3" name="Freeform 6">
                      <a:extLst>
                        <a:ext uri="{FF2B5EF4-FFF2-40B4-BE49-F238E27FC236}">
                          <a16:creationId xmlns:a16="http://schemas.microsoft.com/office/drawing/2014/main" id="{369CD5E8-A610-4566-B22D-BC852DDF073F}"/>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4" name="Freeform 7">
                      <a:extLst>
                        <a:ext uri="{FF2B5EF4-FFF2-40B4-BE49-F238E27FC236}">
                          <a16:creationId xmlns:a16="http://schemas.microsoft.com/office/drawing/2014/main" id="{C91F9D16-7D3E-4711-896F-8C5802B19A07}"/>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5" name="Freeform 8">
                      <a:extLst>
                        <a:ext uri="{FF2B5EF4-FFF2-40B4-BE49-F238E27FC236}">
                          <a16:creationId xmlns:a16="http://schemas.microsoft.com/office/drawing/2014/main" id="{CC5B99BF-F97E-48D4-9F61-0382FBCBFAA0}"/>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6" name="Freeform 9">
                      <a:extLst>
                        <a:ext uri="{FF2B5EF4-FFF2-40B4-BE49-F238E27FC236}">
                          <a16:creationId xmlns:a16="http://schemas.microsoft.com/office/drawing/2014/main" id="{2960C6FF-86CA-4F37-82BB-710F3375F408}"/>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7" name="Freeform 10">
                      <a:extLst>
                        <a:ext uri="{FF2B5EF4-FFF2-40B4-BE49-F238E27FC236}">
                          <a16:creationId xmlns:a16="http://schemas.microsoft.com/office/drawing/2014/main" id="{98E2BD54-E202-4F84-BBD0-B3E0BF973B0F}"/>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8" name="Group 4">
                    <a:extLst>
                      <a:ext uri="{FF2B5EF4-FFF2-40B4-BE49-F238E27FC236}">
                        <a16:creationId xmlns:a16="http://schemas.microsoft.com/office/drawing/2014/main" id="{D67FAB28-8364-4B45-BE90-93B6B7A07A5D}"/>
                      </a:ext>
                    </a:extLst>
                  </p:cNvPr>
                  <p:cNvGrpSpPr>
                    <a:grpSpLocks noChangeAspect="1"/>
                  </p:cNvGrpSpPr>
                  <p:nvPr/>
                </p:nvGrpSpPr>
                <p:grpSpPr bwMode="auto">
                  <a:xfrm>
                    <a:off x="4476690" y="2086271"/>
                    <a:ext cx="146479" cy="225246"/>
                    <a:chOff x="1633" y="2136"/>
                    <a:chExt cx="106" cy="163"/>
                  </a:xfrm>
                  <a:solidFill>
                    <a:schemeClr val="accent2"/>
                  </a:solidFill>
                </p:grpSpPr>
                <p:sp>
                  <p:nvSpPr>
                    <p:cNvPr id="986" name="Freeform 5">
                      <a:extLst>
                        <a:ext uri="{FF2B5EF4-FFF2-40B4-BE49-F238E27FC236}">
                          <a16:creationId xmlns:a16="http://schemas.microsoft.com/office/drawing/2014/main" id="{94CECB7E-1DCE-4F7B-B5F4-5CFE35349258}"/>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7" name="Freeform 6">
                      <a:extLst>
                        <a:ext uri="{FF2B5EF4-FFF2-40B4-BE49-F238E27FC236}">
                          <a16:creationId xmlns:a16="http://schemas.microsoft.com/office/drawing/2014/main" id="{92E42D1E-73CE-4B24-80C9-B5E7AA7EEC7A}"/>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8" name="Freeform 7">
                      <a:extLst>
                        <a:ext uri="{FF2B5EF4-FFF2-40B4-BE49-F238E27FC236}">
                          <a16:creationId xmlns:a16="http://schemas.microsoft.com/office/drawing/2014/main" id="{C089EAFA-364F-41A0-8A21-9502D0AC5C29}"/>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9" name="Freeform 8">
                      <a:extLst>
                        <a:ext uri="{FF2B5EF4-FFF2-40B4-BE49-F238E27FC236}">
                          <a16:creationId xmlns:a16="http://schemas.microsoft.com/office/drawing/2014/main" id="{5EADC872-F3E1-4923-AAAD-A3310193D53C}"/>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0" name="Freeform 9">
                      <a:extLst>
                        <a:ext uri="{FF2B5EF4-FFF2-40B4-BE49-F238E27FC236}">
                          <a16:creationId xmlns:a16="http://schemas.microsoft.com/office/drawing/2014/main" id="{06E88E76-FC9E-4A58-8CAD-5A9593507820}"/>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91" name="Freeform 10">
                      <a:extLst>
                        <a:ext uri="{FF2B5EF4-FFF2-40B4-BE49-F238E27FC236}">
                          <a16:creationId xmlns:a16="http://schemas.microsoft.com/office/drawing/2014/main" id="{91AC8DDA-DB89-4E9B-96F6-438A541C9FBE}"/>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79" name="Group 4">
                    <a:extLst>
                      <a:ext uri="{FF2B5EF4-FFF2-40B4-BE49-F238E27FC236}">
                        <a16:creationId xmlns:a16="http://schemas.microsoft.com/office/drawing/2014/main" id="{7BBA3058-6204-4CD8-AE4C-D280066C9390}"/>
                      </a:ext>
                    </a:extLst>
                  </p:cNvPr>
                  <p:cNvGrpSpPr>
                    <a:grpSpLocks noChangeAspect="1"/>
                  </p:cNvGrpSpPr>
                  <p:nvPr/>
                </p:nvGrpSpPr>
                <p:grpSpPr bwMode="auto">
                  <a:xfrm>
                    <a:off x="4578693" y="2275576"/>
                    <a:ext cx="146479" cy="225246"/>
                    <a:chOff x="1633" y="2136"/>
                    <a:chExt cx="106" cy="163"/>
                  </a:xfrm>
                  <a:solidFill>
                    <a:schemeClr val="accent2"/>
                  </a:solidFill>
                </p:grpSpPr>
                <p:sp>
                  <p:nvSpPr>
                    <p:cNvPr id="980" name="Freeform 5">
                      <a:extLst>
                        <a:ext uri="{FF2B5EF4-FFF2-40B4-BE49-F238E27FC236}">
                          <a16:creationId xmlns:a16="http://schemas.microsoft.com/office/drawing/2014/main" id="{166C6A69-E4D9-4D3F-82E9-E88CAFD0A0DF}"/>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1" name="Freeform 6">
                      <a:extLst>
                        <a:ext uri="{FF2B5EF4-FFF2-40B4-BE49-F238E27FC236}">
                          <a16:creationId xmlns:a16="http://schemas.microsoft.com/office/drawing/2014/main" id="{1BBEBDE9-73AC-4DCE-914C-F1170D454903}"/>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2" name="Freeform 7">
                      <a:extLst>
                        <a:ext uri="{FF2B5EF4-FFF2-40B4-BE49-F238E27FC236}">
                          <a16:creationId xmlns:a16="http://schemas.microsoft.com/office/drawing/2014/main" id="{B15CED97-D59E-4DB9-A61F-C2FC2EAE71AB}"/>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3" name="Freeform 8">
                      <a:extLst>
                        <a:ext uri="{FF2B5EF4-FFF2-40B4-BE49-F238E27FC236}">
                          <a16:creationId xmlns:a16="http://schemas.microsoft.com/office/drawing/2014/main" id="{56259C7C-5EED-4436-BD11-B6D9FF03557F}"/>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4" name="Freeform 9">
                      <a:extLst>
                        <a:ext uri="{FF2B5EF4-FFF2-40B4-BE49-F238E27FC236}">
                          <a16:creationId xmlns:a16="http://schemas.microsoft.com/office/drawing/2014/main" id="{5231EE52-0C94-4179-82C2-62138DE59080}"/>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85" name="Freeform 10">
                      <a:extLst>
                        <a:ext uri="{FF2B5EF4-FFF2-40B4-BE49-F238E27FC236}">
                          <a16:creationId xmlns:a16="http://schemas.microsoft.com/office/drawing/2014/main" id="{5FCC497B-D6D2-44F1-BD8A-B15111456B97}"/>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955" name="Rectangle 954">
                  <a:extLst>
                    <a:ext uri="{FF2B5EF4-FFF2-40B4-BE49-F238E27FC236}">
                      <a16:creationId xmlns:a16="http://schemas.microsoft.com/office/drawing/2014/main" id="{F09CCC24-E245-4BB3-96BB-E7D3C9E77B4D}"/>
                    </a:ext>
                  </a:extLst>
                </p:cNvPr>
                <p:cNvSpPr/>
                <p:nvPr/>
              </p:nvSpPr>
              <p:spPr>
                <a:xfrm>
                  <a:off x="255931" y="4682886"/>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1. </a:t>
                  </a:r>
                  <a:r>
                    <a:rPr kumimoji="0" lang="en-US" altLang="en-US" sz="600" b="0" i="0" u="none" strike="noStrike" kern="1200" cap="none" spc="0" normalizeH="0" baseline="0" noProof="0" err="1">
                      <a:ln>
                        <a:noFill/>
                      </a:ln>
                      <a:solidFill>
                        <a:srgbClr val="000000"/>
                      </a:solidFill>
                      <a:effectLst/>
                      <a:uLnTx/>
                      <a:uFillTx/>
                      <a:latin typeface="Arial"/>
                      <a:ea typeface="+mn-ea"/>
                      <a:cs typeface="+mn-cs"/>
                    </a:rPr>
                    <a:t>Tattersfield</a:t>
                  </a:r>
                  <a:r>
                    <a:rPr kumimoji="0" lang="en-US" altLang="en-US" sz="600" b="0" i="0" u="none" strike="noStrike" kern="1200" cap="none" spc="0" normalizeH="0" baseline="0" noProof="0">
                      <a:ln>
                        <a:noFill/>
                      </a:ln>
                      <a:solidFill>
                        <a:srgbClr val="000000"/>
                      </a:solidFill>
                      <a:effectLst/>
                      <a:uLnTx/>
                      <a:uFillTx/>
                      <a:latin typeface="Arial"/>
                      <a:ea typeface="+mn-ea"/>
                      <a:cs typeface="+mn-cs"/>
                    </a:rPr>
                    <a:t> AE, et al. </a:t>
                  </a:r>
                  <a:r>
                    <a:rPr kumimoji="0" lang="en-US" altLang="en-US" sz="600" b="0" i="1" u="none" strike="noStrike" kern="1200" cap="none" spc="0" normalizeH="0" baseline="0" noProof="0">
                      <a:ln>
                        <a:noFill/>
                      </a:ln>
                      <a:solidFill>
                        <a:srgbClr val="000000"/>
                      </a:solidFill>
                      <a:effectLst/>
                      <a:uLnTx/>
                      <a:uFillTx/>
                      <a:latin typeface="Arial"/>
                      <a:ea typeface="+mn-ea"/>
                      <a:cs typeface="+mn-cs"/>
                    </a:rPr>
                    <a:t>Am J Respir </a:t>
                  </a:r>
                  <a:r>
                    <a:rPr kumimoji="0" lang="en-US" altLang="en-US" sz="600" b="0" i="1" u="none" strike="noStrike" kern="1200" cap="none" spc="0" normalizeH="0" baseline="0" noProof="0" err="1">
                      <a:ln>
                        <a:noFill/>
                      </a:ln>
                      <a:solidFill>
                        <a:srgbClr val="000000"/>
                      </a:solidFill>
                      <a:effectLst/>
                      <a:uLnTx/>
                      <a:uFillTx/>
                      <a:latin typeface="Arial"/>
                      <a:ea typeface="+mn-ea"/>
                      <a:cs typeface="+mn-cs"/>
                    </a:rPr>
                    <a:t>Crit</a:t>
                  </a:r>
                  <a:r>
                    <a:rPr kumimoji="0" lang="en-US" altLang="en-US" sz="600" b="0" i="1" u="none" strike="noStrike" kern="1200" cap="none" spc="0" normalizeH="0" baseline="0" noProof="0">
                      <a:ln>
                        <a:noFill/>
                      </a:ln>
                      <a:solidFill>
                        <a:srgbClr val="000000"/>
                      </a:solidFill>
                      <a:effectLst/>
                      <a:uLnTx/>
                      <a:uFillTx/>
                      <a:latin typeface="Arial"/>
                      <a:ea typeface="+mn-ea"/>
                      <a:cs typeface="+mn-cs"/>
                    </a:rPr>
                    <a:t> Care Med. </a:t>
                  </a:r>
                  <a:r>
                    <a:rPr kumimoji="0" lang="en-US" altLang="en-US" sz="600" b="0" i="0" u="none" strike="noStrike" kern="1200" cap="none" spc="0" normalizeH="0" baseline="0" noProof="0">
                      <a:ln>
                        <a:noFill/>
                      </a:ln>
                      <a:solidFill>
                        <a:srgbClr val="000000"/>
                      </a:solidFill>
                      <a:effectLst/>
                      <a:uLnTx/>
                      <a:uFillTx/>
                      <a:latin typeface="Arial"/>
                      <a:ea typeface="+mn-ea"/>
                      <a:cs typeface="+mn-cs"/>
                    </a:rPr>
                    <a:t>1999;160:594-599.</a:t>
                  </a: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grpSp>
        </p:grpSp>
      </p:grpSp>
      <p:grpSp>
        <p:nvGrpSpPr>
          <p:cNvPr id="1777" name="Group 1776">
            <a:extLst>
              <a:ext uri="{FF2B5EF4-FFF2-40B4-BE49-F238E27FC236}">
                <a16:creationId xmlns:a16="http://schemas.microsoft.com/office/drawing/2014/main" id="{4695ABD0-C202-4F00-811E-1F65BA5E88F6}"/>
              </a:ext>
            </a:extLst>
          </p:cNvPr>
          <p:cNvGrpSpPr/>
          <p:nvPr/>
        </p:nvGrpSpPr>
        <p:grpSpPr>
          <a:xfrm>
            <a:off x="257501" y="1777708"/>
            <a:ext cx="8550211" cy="3275392"/>
            <a:chOff x="257501" y="1777708"/>
            <a:chExt cx="8550211" cy="3275392"/>
          </a:xfrm>
        </p:grpSpPr>
        <p:grpSp>
          <p:nvGrpSpPr>
            <p:cNvPr id="1778" name="Group 4">
              <a:extLst>
                <a:ext uri="{FF2B5EF4-FFF2-40B4-BE49-F238E27FC236}">
                  <a16:creationId xmlns:a16="http://schemas.microsoft.com/office/drawing/2014/main" id="{1009DCFF-9492-4EFD-AD35-69961D666558}"/>
                </a:ext>
              </a:extLst>
            </p:cNvPr>
            <p:cNvGrpSpPr>
              <a:grpSpLocks noChangeAspect="1"/>
            </p:cNvGrpSpPr>
            <p:nvPr/>
          </p:nvGrpSpPr>
          <p:grpSpPr bwMode="auto">
            <a:xfrm>
              <a:off x="351016" y="4426566"/>
              <a:ext cx="146479" cy="225246"/>
              <a:chOff x="1633" y="2136"/>
              <a:chExt cx="106" cy="163"/>
            </a:xfrm>
            <a:solidFill>
              <a:schemeClr val="accent2"/>
            </a:solidFill>
          </p:grpSpPr>
          <p:sp>
            <p:nvSpPr>
              <p:cNvPr id="1928" name="Freeform 5">
                <a:extLst>
                  <a:ext uri="{FF2B5EF4-FFF2-40B4-BE49-F238E27FC236}">
                    <a16:creationId xmlns:a16="http://schemas.microsoft.com/office/drawing/2014/main" id="{7AA18F7B-93F0-47F8-AFB0-600B4AEE02DD}"/>
                  </a:ext>
                </a:extLst>
              </p:cNvPr>
              <p:cNvSpPr>
                <a:spLocks noEditPoints="1"/>
              </p:cNvSpPr>
              <p:nvPr/>
            </p:nvSpPr>
            <p:spPr bwMode="auto">
              <a:xfrm>
                <a:off x="1633" y="2136"/>
                <a:ext cx="106" cy="163"/>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9" name="Freeform 6">
                <a:extLst>
                  <a:ext uri="{FF2B5EF4-FFF2-40B4-BE49-F238E27FC236}">
                    <a16:creationId xmlns:a16="http://schemas.microsoft.com/office/drawing/2014/main" id="{08AA1CA4-726E-4DB2-8E03-B102A0F91581}"/>
                  </a:ext>
                </a:extLst>
              </p:cNvPr>
              <p:cNvSpPr>
                <a:spLocks/>
              </p:cNvSpPr>
              <p:nvPr/>
            </p:nvSpPr>
            <p:spPr bwMode="auto">
              <a:xfrm>
                <a:off x="1660" y="2162"/>
                <a:ext cx="74" cy="127"/>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30" name="Freeform 7">
                <a:extLst>
                  <a:ext uri="{FF2B5EF4-FFF2-40B4-BE49-F238E27FC236}">
                    <a16:creationId xmlns:a16="http://schemas.microsoft.com/office/drawing/2014/main" id="{D654625D-BB0A-4728-B392-244250E37645}"/>
                  </a:ext>
                </a:extLst>
              </p:cNvPr>
              <p:cNvSpPr>
                <a:spLocks/>
              </p:cNvSpPr>
              <p:nvPr/>
            </p:nvSpPr>
            <p:spPr bwMode="auto">
              <a:xfrm>
                <a:off x="1637" y="2253"/>
                <a:ext cx="45" cy="43"/>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31" name="Freeform 8">
                <a:extLst>
                  <a:ext uri="{FF2B5EF4-FFF2-40B4-BE49-F238E27FC236}">
                    <a16:creationId xmlns:a16="http://schemas.microsoft.com/office/drawing/2014/main" id="{18AD9DFB-D255-4847-871C-1F8E10B07FE6}"/>
                  </a:ext>
                </a:extLst>
              </p:cNvPr>
              <p:cNvSpPr>
                <a:spLocks/>
              </p:cNvSpPr>
              <p:nvPr/>
            </p:nvSpPr>
            <p:spPr bwMode="auto">
              <a:xfrm>
                <a:off x="1685" y="2140"/>
                <a:ext cx="40" cy="2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32" name="Freeform 9">
                <a:extLst>
                  <a:ext uri="{FF2B5EF4-FFF2-40B4-BE49-F238E27FC236}">
                    <a16:creationId xmlns:a16="http://schemas.microsoft.com/office/drawing/2014/main" id="{6A13F5DC-551D-44F8-946E-715E908A0D42}"/>
                  </a:ext>
                </a:extLst>
              </p:cNvPr>
              <p:cNvSpPr>
                <a:spLocks/>
              </p:cNvSpPr>
              <p:nvPr/>
            </p:nvSpPr>
            <p:spPr bwMode="auto">
              <a:xfrm>
                <a:off x="1661" y="2247"/>
                <a:ext cx="34" cy="44"/>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33" name="Freeform 10">
                <a:extLst>
                  <a:ext uri="{FF2B5EF4-FFF2-40B4-BE49-F238E27FC236}">
                    <a16:creationId xmlns:a16="http://schemas.microsoft.com/office/drawing/2014/main" id="{F80AD540-B801-4B6B-99E3-D350D4BB8CF3}"/>
                  </a:ext>
                </a:extLst>
              </p:cNvPr>
              <p:cNvSpPr>
                <a:spLocks/>
              </p:cNvSpPr>
              <p:nvPr/>
            </p:nvSpPr>
            <p:spPr bwMode="auto">
              <a:xfrm>
                <a:off x="1725" y="2146"/>
                <a:ext cx="10" cy="2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sp>
          <p:nvSpPr>
            <p:cNvPr id="1779" name="Rectangle 1778">
              <a:extLst>
                <a:ext uri="{FF2B5EF4-FFF2-40B4-BE49-F238E27FC236}">
                  <a16:creationId xmlns:a16="http://schemas.microsoft.com/office/drawing/2014/main" id="{29581EEA-60BE-434B-A830-F564E43D0865}"/>
                </a:ext>
              </a:extLst>
            </p:cNvPr>
            <p:cNvSpPr/>
            <p:nvPr/>
          </p:nvSpPr>
          <p:spPr>
            <a:xfrm>
              <a:off x="448270" y="4422303"/>
              <a:ext cx="1749240" cy="276999"/>
            </a:xfrm>
            <a:prstGeom prst="rect">
              <a:avLst/>
            </a:prstGeom>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D3759"/>
                  </a:solidFill>
                  <a:effectLst/>
                  <a:uLnTx/>
                  <a:uFillTx/>
                  <a:latin typeface="Arial"/>
                  <a:ea typeface="+mn-ea"/>
                  <a:cs typeface="+mn-cs"/>
                </a:rPr>
                <a:t>SABA</a:t>
              </a:r>
              <a:r>
                <a:rPr kumimoji="0" lang="en-US" sz="1200" b="0" i="0" u="none" strike="noStrike" kern="1200" cap="none" spc="0" normalizeH="0" baseline="0" noProof="0">
                  <a:ln>
                    <a:noFill/>
                  </a:ln>
                  <a:solidFill>
                    <a:srgbClr val="0D3759"/>
                  </a:solidFill>
                  <a:effectLst/>
                  <a:uLnTx/>
                  <a:uFillTx/>
                  <a:latin typeface="Arial"/>
                  <a:ea typeface="+mn-ea"/>
                  <a:cs typeface="+mn-cs"/>
                </a:rPr>
                <a:t>,</a:t>
              </a:r>
              <a:r>
                <a:rPr kumimoji="0" lang="en-US" sz="1200" b="1" i="0" u="none" strike="noStrike" kern="1200" cap="none" spc="0" normalizeH="0" baseline="0" noProof="0">
                  <a:ln>
                    <a:noFill/>
                  </a:ln>
                  <a:solidFill>
                    <a:srgbClr val="0D3759"/>
                  </a:solidFill>
                  <a:effectLst/>
                  <a:uLnTx/>
                  <a:uFillTx/>
                  <a:latin typeface="Arial"/>
                  <a:ea typeface="+mn-ea"/>
                  <a:cs typeface="+mn-cs"/>
                </a:rPr>
                <a:t> </a:t>
              </a:r>
              <a:r>
                <a:rPr kumimoji="0" lang="en-US" sz="1200" b="0" i="0" u="none" strike="noStrike" kern="1200" cap="none" spc="0" normalizeH="0" baseline="0" noProof="0" err="1">
                  <a:ln>
                    <a:noFill/>
                  </a:ln>
                  <a:solidFill>
                    <a:srgbClr val="0D3759"/>
                  </a:solidFill>
                  <a:effectLst/>
                  <a:uLnTx/>
                  <a:uFillTx/>
                  <a:latin typeface="Arial"/>
                  <a:ea typeface="+mn-ea"/>
                  <a:cs typeface="+mn-cs"/>
                </a:rPr>
                <a:t>eg</a:t>
              </a:r>
              <a:r>
                <a:rPr kumimoji="0" lang="en-US" sz="1200" b="0" i="0" u="none" strike="noStrike" kern="1200" cap="none" spc="0" normalizeH="0" baseline="0" noProof="0">
                  <a:ln>
                    <a:noFill/>
                  </a:ln>
                  <a:solidFill>
                    <a:srgbClr val="0D3759"/>
                  </a:solidFill>
                  <a:effectLst/>
                  <a:uLnTx/>
                  <a:uFillTx/>
                  <a:latin typeface="Arial"/>
                  <a:ea typeface="+mn-ea"/>
                  <a:cs typeface="+mn-cs"/>
                </a:rPr>
                <a:t> salbutamol</a:t>
              </a:r>
              <a:endParaRPr kumimoji="0" lang="en-US" sz="1200" b="0" i="0" u="none" strike="noStrike" kern="1200" cap="none" spc="0" normalizeH="0" baseline="30000" noProof="0">
                <a:ln>
                  <a:noFill/>
                </a:ln>
                <a:solidFill>
                  <a:srgbClr val="0D3759"/>
                </a:solidFill>
                <a:effectLst/>
                <a:uLnTx/>
                <a:uFillTx/>
                <a:latin typeface="Arial"/>
                <a:ea typeface="+mn-ea"/>
                <a:cs typeface="+mn-cs"/>
              </a:endParaRPr>
            </a:p>
          </p:txBody>
        </p:sp>
        <p:grpSp>
          <p:nvGrpSpPr>
            <p:cNvPr id="1780" name="Group 1779">
              <a:extLst>
                <a:ext uri="{FF2B5EF4-FFF2-40B4-BE49-F238E27FC236}">
                  <a16:creationId xmlns:a16="http://schemas.microsoft.com/office/drawing/2014/main" id="{F745F1DA-1785-48BD-B924-9C0CFD7224D5}"/>
                </a:ext>
              </a:extLst>
            </p:cNvPr>
            <p:cNvGrpSpPr/>
            <p:nvPr/>
          </p:nvGrpSpPr>
          <p:grpSpPr>
            <a:xfrm>
              <a:off x="257501" y="1777708"/>
              <a:ext cx="8550211" cy="3275392"/>
              <a:chOff x="257501" y="1777708"/>
              <a:chExt cx="8550211" cy="3275392"/>
            </a:xfrm>
          </p:grpSpPr>
          <p:sp>
            <p:nvSpPr>
              <p:cNvPr id="1781" name="Freeform: Shape 1780">
                <a:extLst>
                  <a:ext uri="{FF2B5EF4-FFF2-40B4-BE49-F238E27FC236}">
                    <a16:creationId xmlns:a16="http://schemas.microsoft.com/office/drawing/2014/main" id="{A44EF80D-786D-41F8-9D3C-E83C3D860560}"/>
                  </a:ext>
                </a:extLst>
              </p:cNvPr>
              <p:cNvSpPr/>
              <p:nvPr/>
            </p:nvSpPr>
            <p:spPr>
              <a:xfrm>
                <a:off x="356839" y="1777708"/>
                <a:ext cx="8450871" cy="2097002"/>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54472" h="1474186">
                    <a:moveTo>
                      <a:pt x="0" y="1386352"/>
                    </a:moveTo>
                    <a:cubicBezTo>
                      <a:pt x="101772" y="1482727"/>
                      <a:pt x="168851" y="1385331"/>
                      <a:pt x="275358" y="1394835"/>
                    </a:cubicBezTo>
                    <a:cubicBezTo>
                      <a:pt x="381865" y="1404339"/>
                      <a:pt x="515484" y="1443376"/>
                      <a:pt x="639040" y="1443376"/>
                    </a:cubicBezTo>
                    <a:cubicBezTo>
                      <a:pt x="762596" y="1443376"/>
                      <a:pt x="898105" y="1393716"/>
                      <a:pt x="1016697" y="1394835"/>
                    </a:cubicBezTo>
                    <a:cubicBezTo>
                      <a:pt x="1135289" y="1395954"/>
                      <a:pt x="1209933" y="1458141"/>
                      <a:pt x="1350592" y="1450090"/>
                    </a:cubicBezTo>
                    <a:cubicBezTo>
                      <a:pt x="1491252" y="1442039"/>
                      <a:pt x="1725983" y="1403152"/>
                      <a:pt x="1860654" y="1346527"/>
                    </a:cubicBezTo>
                    <a:cubicBezTo>
                      <a:pt x="1995325" y="1289902"/>
                      <a:pt x="2083573" y="1225333"/>
                      <a:pt x="2158620" y="1110337"/>
                    </a:cubicBezTo>
                    <a:cubicBezTo>
                      <a:pt x="2233667" y="995341"/>
                      <a:pt x="2259558" y="808665"/>
                      <a:pt x="2310939" y="656549"/>
                    </a:cubicBezTo>
                    <a:cubicBezTo>
                      <a:pt x="2347128" y="560977"/>
                      <a:pt x="2400835" y="449561"/>
                      <a:pt x="2454245" y="349418"/>
                    </a:cubicBezTo>
                    <a:cubicBezTo>
                      <a:pt x="2507655" y="249275"/>
                      <a:pt x="2560634" y="110852"/>
                      <a:pt x="2631401" y="55693"/>
                    </a:cubicBezTo>
                    <a:cubicBezTo>
                      <a:pt x="2702168" y="534"/>
                      <a:pt x="2796793" y="-17099"/>
                      <a:pt x="2878850" y="18463"/>
                    </a:cubicBezTo>
                    <a:cubicBezTo>
                      <a:pt x="2960907" y="54025"/>
                      <a:pt x="3042198" y="175104"/>
                      <a:pt x="3123742" y="269065"/>
                    </a:cubicBezTo>
                    <a:cubicBezTo>
                      <a:pt x="3205286" y="363026"/>
                      <a:pt x="3300583" y="493277"/>
                      <a:pt x="3368116" y="582231"/>
                    </a:cubicBezTo>
                    <a:cubicBezTo>
                      <a:pt x="3435649" y="671185"/>
                      <a:pt x="3484522" y="736163"/>
                      <a:pt x="3528940" y="802790"/>
                    </a:cubicBezTo>
                    <a:cubicBezTo>
                      <a:pt x="3573358" y="869417"/>
                      <a:pt x="3542726" y="909240"/>
                      <a:pt x="3634625" y="981994"/>
                    </a:cubicBezTo>
                    <a:cubicBezTo>
                      <a:pt x="3726525" y="1054748"/>
                      <a:pt x="3909557" y="1158135"/>
                      <a:pt x="4080337" y="1239313"/>
                    </a:cubicBezTo>
                    <a:cubicBezTo>
                      <a:pt x="4251117" y="1320491"/>
                      <a:pt x="4496948" y="1441491"/>
                      <a:pt x="4659304" y="1469061"/>
                    </a:cubicBezTo>
                    <a:cubicBezTo>
                      <a:pt x="4821660" y="1496631"/>
                      <a:pt x="4914325" y="1403966"/>
                      <a:pt x="5054472" y="1404732"/>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782" name="Group 1781">
                <a:extLst>
                  <a:ext uri="{FF2B5EF4-FFF2-40B4-BE49-F238E27FC236}">
                    <a16:creationId xmlns:a16="http://schemas.microsoft.com/office/drawing/2014/main" id="{79C9EC49-BEAB-44D9-A02A-CBDDDE1C5BD6}"/>
                  </a:ext>
                </a:extLst>
              </p:cNvPr>
              <p:cNvGrpSpPr/>
              <p:nvPr/>
            </p:nvGrpSpPr>
            <p:grpSpPr>
              <a:xfrm>
                <a:off x="389708" y="2097723"/>
                <a:ext cx="8418004" cy="1941448"/>
                <a:chOff x="389708" y="2097723"/>
                <a:chExt cx="8418004" cy="1941448"/>
              </a:xfrm>
            </p:grpSpPr>
            <p:sp>
              <p:nvSpPr>
                <p:cNvPr id="1925" name="Freeform: Shape 1924">
                  <a:extLst>
                    <a:ext uri="{FF2B5EF4-FFF2-40B4-BE49-F238E27FC236}">
                      <a16:creationId xmlns:a16="http://schemas.microsoft.com/office/drawing/2014/main" id="{0866B649-2635-4771-8D83-0E2AACD72D30}"/>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926" name="Freeform: Shape 1925">
                  <a:extLst>
                    <a:ext uri="{FF2B5EF4-FFF2-40B4-BE49-F238E27FC236}">
                      <a16:creationId xmlns:a16="http://schemas.microsoft.com/office/drawing/2014/main" id="{1039BB13-B4EC-4C1F-BB01-63F56D5B1D05}"/>
                    </a:ext>
                  </a:extLst>
                </p:cNvPr>
                <p:cNvSpPr/>
                <p:nvPr/>
              </p:nvSpPr>
              <p:spPr>
                <a:xfrm flipV="1">
                  <a:off x="6362582" y="2097723"/>
                  <a:ext cx="2445130" cy="339191"/>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349" h="249458">
                      <a:moveTo>
                        <a:pt x="0" y="0"/>
                      </a:moveTo>
                      <a:cubicBezTo>
                        <a:pt x="38292" y="70066"/>
                        <a:pt x="59840" y="155044"/>
                        <a:pt x="116553" y="193286"/>
                      </a:cubicBezTo>
                      <a:cubicBezTo>
                        <a:pt x="173266" y="231528"/>
                        <a:pt x="259569" y="221350"/>
                        <a:pt x="340279" y="229451"/>
                      </a:cubicBezTo>
                      <a:cubicBezTo>
                        <a:pt x="420989" y="237552"/>
                        <a:pt x="503617" y="247914"/>
                        <a:pt x="600812" y="241891"/>
                      </a:cubicBezTo>
                      <a:cubicBezTo>
                        <a:pt x="698007" y="235868"/>
                        <a:pt x="824526" y="192096"/>
                        <a:pt x="923449" y="193315"/>
                      </a:cubicBezTo>
                      <a:cubicBezTo>
                        <a:pt x="1022372" y="194534"/>
                        <a:pt x="1073348" y="253800"/>
                        <a:pt x="1194349" y="249205"/>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927" name="Freeform: Shape 1926">
                  <a:extLst>
                    <a:ext uri="{FF2B5EF4-FFF2-40B4-BE49-F238E27FC236}">
                      <a16:creationId xmlns:a16="http://schemas.microsoft.com/office/drawing/2014/main" id="{26C6C90F-9BBF-4889-A935-1FB11D88D11E}"/>
                    </a:ext>
                  </a:extLst>
                </p:cNvPr>
                <p:cNvSpPr/>
                <p:nvPr/>
              </p:nvSpPr>
              <p:spPr>
                <a:xfrm flipV="1">
                  <a:off x="389708" y="2110661"/>
                  <a:ext cx="3465357" cy="310462"/>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3034064"/>
                    <a:gd name="connsiteY0" fmla="*/ 1381608 h 1419278"/>
                    <a:gd name="connsiteX1" fmla="*/ 284246 w 3034064"/>
                    <a:gd name="connsiteY1" fmla="*/ 1281424 h 1419278"/>
                    <a:gd name="connsiteX2" fmla="*/ 648237 w 3034064"/>
                    <a:gd name="connsiteY2" fmla="*/ 1403676 h 1419278"/>
                    <a:gd name="connsiteX3" fmla="*/ 933816 w 3034064"/>
                    <a:gd name="connsiteY3" fmla="*/ 1380326 h 1419278"/>
                    <a:gd name="connsiteX4" fmla="*/ 1424942 w 3034064"/>
                    <a:gd name="connsiteY4" fmla="*/ 1410147 h 1419278"/>
                    <a:gd name="connsiteX5" fmla="*/ 1692690 w 3034064"/>
                    <a:gd name="connsiteY5" fmla="*/ 1190949 h 1419278"/>
                    <a:gd name="connsiteX6" fmla="*/ 1855145 w 3034064"/>
                    <a:gd name="connsiteY6" fmla="*/ 1060632 h 1419278"/>
                    <a:gd name="connsiteX7" fmla="*/ 1992494 w 3034064"/>
                    <a:gd name="connsiteY7" fmla="*/ 618982 h 1419278"/>
                    <a:gd name="connsiteX8" fmla="*/ 2107761 w 3034064"/>
                    <a:gd name="connsiteY8" fmla="*/ 235349 h 1419278"/>
                    <a:gd name="connsiteX9" fmla="*/ 2258061 w 3034064"/>
                    <a:gd name="connsiteY9" fmla="*/ 4849 h 1419278"/>
                    <a:gd name="connsiteX10" fmla="*/ 2423231 w 3034064"/>
                    <a:gd name="connsiteY10" fmla="*/ 105487 h 1419278"/>
                    <a:gd name="connsiteX11" fmla="*/ 2544080 w 3034064"/>
                    <a:gd name="connsiteY11" fmla="*/ 415225 h 1419278"/>
                    <a:gd name="connsiteX12" fmla="*/ 2635337 w 3034064"/>
                    <a:gd name="connsiteY12" fmla="*/ 762928 h 1419278"/>
                    <a:gd name="connsiteX13" fmla="*/ 2804315 w 3034064"/>
                    <a:gd name="connsiteY13" fmla="*/ 952447 h 1419278"/>
                    <a:gd name="connsiteX14" fmla="*/ 2917511 w 3034064"/>
                    <a:gd name="connsiteY14" fmla="*/ 1179556 h 1419278"/>
                    <a:gd name="connsiteX15" fmla="*/ 3034064 w 3034064"/>
                    <a:gd name="connsiteY15" fmla="*/ 1372842 h 1419278"/>
                    <a:gd name="connsiteX0" fmla="*/ 0 w 2917511"/>
                    <a:gd name="connsiteY0" fmla="*/ 1381608 h 1419278"/>
                    <a:gd name="connsiteX1" fmla="*/ 284246 w 2917511"/>
                    <a:gd name="connsiteY1" fmla="*/ 1281424 h 1419278"/>
                    <a:gd name="connsiteX2" fmla="*/ 648237 w 2917511"/>
                    <a:gd name="connsiteY2" fmla="*/ 1403676 h 1419278"/>
                    <a:gd name="connsiteX3" fmla="*/ 933816 w 2917511"/>
                    <a:gd name="connsiteY3" fmla="*/ 1380326 h 1419278"/>
                    <a:gd name="connsiteX4" fmla="*/ 1424942 w 2917511"/>
                    <a:gd name="connsiteY4" fmla="*/ 1410147 h 1419278"/>
                    <a:gd name="connsiteX5" fmla="*/ 1692690 w 2917511"/>
                    <a:gd name="connsiteY5" fmla="*/ 1190949 h 1419278"/>
                    <a:gd name="connsiteX6" fmla="*/ 1855145 w 2917511"/>
                    <a:gd name="connsiteY6" fmla="*/ 1060632 h 1419278"/>
                    <a:gd name="connsiteX7" fmla="*/ 1992494 w 2917511"/>
                    <a:gd name="connsiteY7" fmla="*/ 618982 h 1419278"/>
                    <a:gd name="connsiteX8" fmla="*/ 2107761 w 2917511"/>
                    <a:gd name="connsiteY8" fmla="*/ 235349 h 1419278"/>
                    <a:gd name="connsiteX9" fmla="*/ 2258061 w 2917511"/>
                    <a:gd name="connsiteY9" fmla="*/ 4849 h 1419278"/>
                    <a:gd name="connsiteX10" fmla="*/ 2423231 w 2917511"/>
                    <a:gd name="connsiteY10" fmla="*/ 105487 h 1419278"/>
                    <a:gd name="connsiteX11" fmla="*/ 2544080 w 2917511"/>
                    <a:gd name="connsiteY11" fmla="*/ 415225 h 1419278"/>
                    <a:gd name="connsiteX12" fmla="*/ 2635337 w 2917511"/>
                    <a:gd name="connsiteY12" fmla="*/ 762928 h 1419278"/>
                    <a:gd name="connsiteX13" fmla="*/ 2804315 w 2917511"/>
                    <a:gd name="connsiteY13" fmla="*/ 952447 h 1419278"/>
                    <a:gd name="connsiteX14" fmla="*/ 2917511 w 2917511"/>
                    <a:gd name="connsiteY14" fmla="*/ 1179556 h 1419278"/>
                    <a:gd name="connsiteX0" fmla="*/ 0 w 2804315"/>
                    <a:gd name="connsiteY0" fmla="*/ 1381608 h 1419278"/>
                    <a:gd name="connsiteX1" fmla="*/ 284246 w 2804315"/>
                    <a:gd name="connsiteY1" fmla="*/ 1281424 h 1419278"/>
                    <a:gd name="connsiteX2" fmla="*/ 648237 w 2804315"/>
                    <a:gd name="connsiteY2" fmla="*/ 1403676 h 1419278"/>
                    <a:gd name="connsiteX3" fmla="*/ 933816 w 2804315"/>
                    <a:gd name="connsiteY3" fmla="*/ 1380326 h 1419278"/>
                    <a:gd name="connsiteX4" fmla="*/ 1424942 w 2804315"/>
                    <a:gd name="connsiteY4" fmla="*/ 1410147 h 1419278"/>
                    <a:gd name="connsiteX5" fmla="*/ 1692690 w 2804315"/>
                    <a:gd name="connsiteY5" fmla="*/ 1190949 h 1419278"/>
                    <a:gd name="connsiteX6" fmla="*/ 1855145 w 2804315"/>
                    <a:gd name="connsiteY6" fmla="*/ 1060632 h 1419278"/>
                    <a:gd name="connsiteX7" fmla="*/ 1992494 w 2804315"/>
                    <a:gd name="connsiteY7" fmla="*/ 618982 h 1419278"/>
                    <a:gd name="connsiteX8" fmla="*/ 2107761 w 2804315"/>
                    <a:gd name="connsiteY8" fmla="*/ 235349 h 1419278"/>
                    <a:gd name="connsiteX9" fmla="*/ 2258061 w 2804315"/>
                    <a:gd name="connsiteY9" fmla="*/ 4849 h 1419278"/>
                    <a:gd name="connsiteX10" fmla="*/ 2423231 w 2804315"/>
                    <a:gd name="connsiteY10" fmla="*/ 105487 h 1419278"/>
                    <a:gd name="connsiteX11" fmla="*/ 2544080 w 2804315"/>
                    <a:gd name="connsiteY11" fmla="*/ 415225 h 1419278"/>
                    <a:gd name="connsiteX12" fmla="*/ 2635337 w 2804315"/>
                    <a:gd name="connsiteY12" fmla="*/ 762928 h 1419278"/>
                    <a:gd name="connsiteX13" fmla="*/ 2804315 w 2804315"/>
                    <a:gd name="connsiteY13" fmla="*/ 952447 h 1419278"/>
                    <a:gd name="connsiteX0" fmla="*/ 0 w 2635337"/>
                    <a:gd name="connsiteY0" fmla="*/ 1381608 h 1419278"/>
                    <a:gd name="connsiteX1" fmla="*/ 284246 w 2635337"/>
                    <a:gd name="connsiteY1" fmla="*/ 1281424 h 1419278"/>
                    <a:gd name="connsiteX2" fmla="*/ 648237 w 2635337"/>
                    <a:gd name="connsiteY2" fmla="*/ 1403676 h 1419278"/>
                    <a:gd name="connsiteX3" fmla="*/ 933816 w 2635337"/>
                    <a:gd name="connsiteY3" fmla="*/ 1380326 h 1419278"/>
                    <a:gd name="connsiteX4" fmla="*/ 1424942 w 2635337"/>
                    <a:gd name="connsiteY4" fmla="*/ 1410147 h 1419278"/>
                    <a:gd name="connsiteX5" fmla="*/ 1692690 w 2635337"/>
                    <a:gd name="connsiteY5" fmla="*/ 1190949 h 1419278"/>
                    <a:gd name="connsiteX6" fmla="*/ 1855145 w 2635337"/>
                    <a:gd name="connsiteY6" fmla="*/ 1060632 h 1419278"/>
                    <a:gd name="connsiteX7" fmla="*/ 1992494 w 2635337"/>
                    <a:gd name="connsiteY7" fmla="*/ 618982 h 1419278"/>
                    <a:gd name="connsiteX8" fmla="*/ 2107761 w 2635337"/>
                    <a:gd name="connsiteY8" fmla="*/ 235349 h 1419278"/>
                    <a:gd name="connsiteX9" fmla="*/ 2258061 w 2635337"/>
                    <a:gd name="connsiteY9" fmla="*/ 4849 h 1419278"/>
                    <a:gd name="connsiteX10" fmla="*/ 2423231 w 2635337"/>
                    <a:gd name="connsiteY10" fmla="*/ 105487 h 1419278"/>
                    <a:gd name="connsiteX11" fmla="*/ 2544080 w 2635337"/>
                    <a:gd name="connsiteY11" fmla="*/ 415225 h 1419278"/>
                    <a:gd name="connsiteX12" fmla="*/ 2635337 w 2635337"/>
                    <a:gd name="connsiteY12" fmla="*/ 762928 h 1419278"/>
                    <a:gd name="connsiteX0" fmla="*/ 0 w 2544080"/>
                    <a:gd name="connsiteY0" fmla="*/ 1381608 h 1419278"/>
                    <a:gd name="connsiteX1" fmla="*/ 284246 w 2544080"/>
                    <a:gd name="connsiteY1" fmla="*/ 1281424 h 1419278"/>
                    <a:gd name="connsiteX2" fmla="*/ 648237 w 2544080"/>
                    <a:gd name="connsiteY2" fmla="*/ 1403676 h 1419278"/>
                    <a:gd name="connsiteX3" fmla="*/ 933816 w 2544080"/>
                    <a:gd name="connsiteY3" fmla="*/ 1380326 h 1419278"/>
                    <a:gd name="connsiteX4" fmla="*/ 1424942 w 2544080"/>
                    <a:gd name="connsiteY4" fmla="*/ 1410147 h 1419278"/>
                    <a:gd name="connsiteX5" fmla="*/ 1692690 w 2544080"/>
                    <a:gd name="connsiteY5" fmla="*/ 1190949 h 1419278"/>
                    <a:gd name="connsiteX6" fmla="*/ 1855145 w 2544080"/>
                    <a:gd name="connsiteY6" fmla="*/ 1060632 h 1419278"/>
                    <a:gd name="connsiteX7" fmla="*/ 1992494 w 2544080"/>
                    <a:gd name="connsiteY7" fmla="*/ 618982 h 1419278"/>
                    <a:gd name="connsiteX8" fmla="*/ 2107761 w 2544080"/>
                    <a:gd name="connsiteY8" fmla="*/ 235349 h 1419278"/>
                    <a:gd name="connsiteX9" fmla="*/ 2258061 w 2544080"/>
                    <a:gd name="connsiteY9" fmla="*/ 4849 h 1419278"/>
                    <a:gd name="connsiteX10" fmla="*/ 2423231 w 2544080"/>
                    <a:gd name="connsiteY10" fmla="*/ 105487 h 1419278"/>
                    <a:gd name="connsiteX11" fmla="*/ 2544080 w 2544080"/>
                    <a:gd name="connsiteY11" fmla="*/ 415225 h 1419278"/>
                    <a:gd name="connsiteX0" fmla="*/ 0 w 2423231"/>
                    <a:gd name="connsiteY0" fmla="*/ 1381608 h 1419278"/>
                    <a:gd name="connsiteX1" fmla="*/ 284246 w 2423231"/>
                    <a:gd name="connsiteY1" fmla="*/ 1281424 h 1419278"/>
                    <a:gd name="connsiteX2" fmla="*/ 648237 w 2423231"/>
                    <a:gd name="connsiteY2" fmla="*/ 1403676 h 1419278"/>
                    <a:gd name="connsiteX3" fmla="*/ 933816 w 2423231"/>
                    <a:gd name="connsiteY3" fmla="*/ 1380326 h 1419278"/>
                    <a:gd name="connsiteX4" fmla="*/ 1424942 w 2423231"/>
                    <a:gd name="connsiteY4" fmla="*/ 1410147 h 1419278"/>
                    <a:gd name="connsiteX5" fmla="*/ 1692690 w 2423231"/>
                    <a:gd name="connsiteY5" fmla="*/ 1190949 h 1419278"/>
                    <a:gd name="connsiteX6" fmla="*/ 1855145 w 2423231"/>
                    <a:gd name="connsiteY6" fmla="*/ 1060632 h 1419278"/>
                    <a:gd name="connsiteX7" fmla="*/ 1992494 w 2423231"/>
                    <a:gd name="connsiteY7" fmla="*/ 618982 h 1419278"/>
                    <a:gd name="connsiteX8" fmla="*/ 2107761 w 2423231"/>
                    <a:gd name="connsiteY8" fmla="*/ 235349 h 1419278"/>
                    <a:gd name="connsiteX9" fmla="*/ 2258061 w 2423231"/>
                    <a:gd name="connsiteY9" fmla="*/ 4849 h 1419278"/>
                    <a:gd name="connsiteX10" fmla="*/ 2423231 w 2423231"/>
                    <a:gd name="connsiteY10" fmla="*/ 105487 h 1419278"/>
                    <a:gd name="connsiteX0" fmla="*/ 0 w 2258061"/>
                    <a:gd name="connsiteY0" fmla="*/ 1376759 h 1414429"/>
                    <a:gd name="connsiteX1" fmla="*/ 284246 w 2258061"/>
                    <a:gd name="connsiteY1" fmla="*/ 1276575 h 1414429"/>
                    <a:gd name="connsiteX2" fmla="*/ 648237 w 2258061"/>
                    <a:gd name="connsiteY2" fmla="*/ 1398827 h 1414429"/>
                    <a:gd name="connsiteX3" fmla="*/ 933816 w 2258061"/>
                    <a:gd name="connsiteY3" fmla="*/ 1375477 h 1414429"/>
                    <a:gd name="connsiteX4" fmla="*/ 1424942 w 2258061"/>
                    <a:gd name="connsiteY4" fmla="*/ 1405298 h 1414429"/>
                    <a:gd name="connsiteX5" fmla="*/ 1692690 w 2258061"/>
                    <a:gd name="connsiteY5" fmla="*/ 1186100 h 1414429"/>
                    <a:gd name="connsiteX6" fmla="*/ 1855145 w 2258061"/>
                    <a:gd name="connsiteY6" fmla="*/ 1055783 h 1414429"/>
                    <a:gd name="connsiteX7" fmla="*/ 1992494 w 2258061"/>
                    <a:gd name="connsiteY7" fmla="*/ 614133 h 1414429"/>
                    <a:gd name="connsiteX8" fmla="*/ 2107761 w 2258061"/>
                    <a:gd name="connsiteY8" fmla="*/ 230500 h 1414429"/>
                    <a:gd name="connsiteX9" fmla="*/ 2258061 w 2258061"/>
                    <a:gd name="connsiteY9" fmla="*/ 0 h 1414429"/>
                    <a:gd name="connsiteX0" fmla="*/ 0 w 2107761"/>
                    <a:gd name="connsiteY0" fmla="*/ 1146259 h 1183929"/>
                    <a:gd name="connsiteX1" fmla="*/ 284246 w 2107761"/>
                    <a:gd name="connsiteY1" fmla="*/ 1046075 h 1183929"/>
                    <a:gd name="connsiteX2" fmla="*/ 648237 w 2107761"/>
                    <a:gd name="connsiteY2" fmla="*/ 1168327 h 1183929"/>
                    <a:gd name="connsiteX3" fmla="*/ 933816 w 2107761"/>
                    <a:gd name="connsiteY3" fmla="*/ 1144977 h 1183929"/>
                    <a:gd name="connsiteX4" fmla="*/ 1424942 w 2107761"/>
                    <a:gd name="connsiteY4" fmla="*/ 1174798 h 1183929"/>
                    <a:gd name="connsiteX5" fmla="*/ 1692690 w 2107761"/>
                    <a:gd name="connsiteY5" fmla="*/ 955600 h 1183929"/>
                    <a:gd name="connsiteX6" fmla="*/ 1855145 w 2107761"/>
                    <a:gd name="connsiteY6" fmla="*/ 825283 h 1183929"/>
                    <a:gd name="connsiteX7" fmla="*/ 1992494 w 2107761"/>
                    <a:gd name="connsiteY7" fmla="*/ 383633 h 1183929"/>
                    <a:gd name="connsiteX8" fmla="*/ 2107761 w 2107761"/>
                    <a:gd name="connsiteY8" fmla="*/ 0 h 1183929"/>
                    <a:gd name="connsiteX0" fmla="*/ 0 w 1992494"/>
                    <a:gd name="connsiteY0" fmla="*/ 762626 h 800296"/>
                    <a:gd name="connsiteX1" fmla="*/ 284246 w 1992494"/>
                    <a:gd name="connsiteY1" fmla="*/ 662442 h 800296"/>
                    <a:gd name="connsiteX2" fmla="*/ 648237 w 1992494"/>
                    <a:gd name="connsiteY2" fmla="*/ 784694 h 800296"/>
                    <a:gd name="connsiteX3" fmla="*/ 933816 w 1992494"/>
                    <a:gd name="connsiteY3" fmla="*/ 761344 h 800296"/>
                    <a:gd name="connsiteX4" fmla="*/ 1424942 w 1992494"/>
                    <a:gd name="connsiteY4" fmla="*/ 791165 h 800296"/>
                    <a:gd name="connsiteX5" fmla="*/ 1692690 w 1992494"/>
                    <a:gd name="connsiteY5" fmla="*/ 571967 h 800296"/>
                    <a:gd name="connsiteX6" fmla="*/ 1855145 w 1992494"/>
                    <a:gd name="connsiteY6" fmla="*/ 441650 h 800296"/>
                    <a:gd name="connsiteX7" fmla="*/ 1992494 w 1992494"/>
                    <a:gd name="connsiteY7" fmla="*/ 0 h 800296"/>
                    <a:gd name="connsiteX0" fmla="*/ 0 w 1855145"/>
                    <a:gd name="connsiteY0" fmla="*/ 320976 h 358646"/>
                    <a:gd name="connsiteX1" fmla="*/ 284246 w 1855145"/>
                    <a:gd name="connsiteY1" fmla="*/ 220792 h 358646"/>
                    <a:gd name="connsiteX2" fmla="*/ 648237 w 1855145"/>
                    <a:gd name="connsiteY2" fmla="*/ 343044 h 358646"/>
                    <a:gd name="connsiteX3" fmla="*/ 933816 w 1855145"/>
                    <a:gd name="connsiteY3" fmla="*/ 319694 h 358646"/>
                    <a:gd name="connsiteX4" fmla="*/ 1424942 w 1855145"/>
                    <a:gd name="connsiteY4" fmla="*/ 349515 h 358646"/>
                    <a:gd name="connsiteX5" fmla="*/ 1692690 w 1855145"/>
                    <a:gd name="connsiteY5" fmla="*/ 130317 h 358646"/>
                    <a:gd name="connsiteX6" fmla="*/ 1855145 w 1855145"/>
                    <a:gd name="connsiteY6" fmla="*/ 0 h 358646"/>
                    <a:gd name="connsiteX0" fmla="*/ 0 w 1692690"/>
                    <a:gd name="connsiteY0" fmla="*/ 190659 h 228329"/>
                    <a:gd name="connsiteX1" fmla="*/ 284246 w 1692690"/>
                    <a:gd name="connsiteY1" fmla="*/ 90475 h 228329"/>
                    <a:gd name="connsiteX2" fmla="*/ 648237 w 1692690"/>
                    <a:gd name="connsiteY2" fmla="*/ 212727 h 228329"/>
                    <a:gd name="connsiteX3" fmla="*/ 933816 w 1692690"/>
                    <a:gd name="connsiteY3" fmla="*/ 189377 h 228329"/>
                    <a:gd name="connsiteX4" fmla="*/ 1424942 w 1692690"/>
                    <a:gd name="connsiteY4" fmla="*/ 219198 h 228329"/>
                    <a:gd name="connsiteX5" fmla="*/ 1692690 w 1692690"/>
                    <a:gd name="connsiteY5" fmla="*/ 0 h 22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2690" h="228329">
                      <a:moveTo>
                        <a:pt x="0" y="190659"/>
                      </a:moveTo>
                      <a:cubicBezTo>
                        <a:pt x="98792" y="186064"/>
                        <a:pt x="176207" y="86797"/>
                        <a:pt x="284246" y="90475"/>
                      </a:cubicBezTo>
                      <a:cubicBezTo>
                        <a:pt x="392285" y="94153"/>
                        <a:pt x="539975" y="196243"/>
                        <a:pt x="648237" y="212727"/>
                      </a:cubicBezTo>
                      <a:cubicBezTo>
                        <a:pt x="756499" y="229211"/>
                        <a:pt x="804365" y="188299"/>
                        <a:pt x="933816" y="189377"/>
                      </a:cubicBezTo>
                      <a:cubicBezTo>
                        <a:pt x="1063267" y="190455"/>
                        <a:pt x="1298463" y="250761"/>
                        <a:pt x="1424942" y="219198"/>
                      </a:cubicBezTo>
                      <a:cubicBezTo>
                        <a:pt x="1551421" y="187635"/>
                        <a:pt x="1620989" y="58253"/>
                        <a:pt x="1692690" y="0"/>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sp>
            <p:nvSpPr>
              <p:cNvPr id="1783" name="TextBox 1782">
                <a:extLst>
                  <a:ext uri="{FF2B5EF4-FFF2-40B4-BE49-F238E27FC236}">
                    <a16:creationId xmlns:a16="http://schemas.microsoft.com/office/drawing/2014/main" id="{60DE8223-BC29-46E4-82FD-BFD6FDC043D8}"/>
                  </a:ext>
                </a:extLst>
              </p:cNvPr>
              <p:cNvSpPr txBox="1"/>
              <p:nvPr/>
            </p:nvSpPr>
            <p:spPr>
              <a:xfrm>
                <a:off x="398450" y="3991824"/>
                <a:ext cx="2138273" cy="318924"/>
              </a:xfrm>
              <a:prstGeom prst="rect">
                <a:avLst/>
              </a:prstGeom>
              <a:solidFill>
                <a:schemeClr val="bg1"/>
              </a:solid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increase</a:t>
                </a:r>
              </a:p>
            </p:txBody>
          </p:sp>
          <p:sp>
            <p:nvSpPr>
              <p:cNvPr id="1784" name="Rectangle 1783">
                <a:extLst>
                  <a:ext uri="{FF2B5EF4-FFF2-40B4-BE49-F238E27FC236}">
                    <a16:creationId xmlns:a16="http://schemas.microsoft.com/office/drawing/2014/main" id="{9290F8D8-B9B0-4628-BAA0-36351442922F}"/>
                  </a:ext>
                </a:extLst>
              </p:cNvPr>
              <p:cNvSpPr/>
              <p:nvPr/>
            </p:nvSpPr>
            <p:spPr>
              <a:xfrm>
                <a:off x="257501" y="4683768"/>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1. van der </a:t>
                </a:r>
                <a:r>
                  <a:rPr kumimoji="0" lang="en-US" altLang="en-US" sz="600" b="0" i="0" u="none" strike="noStrike" kern="1200" cap="none" spc="0" normalizeH="0" baseline="0" noProof="0" err="1">
                    <a:ln>
                      <a:noFill/>
                    </a:ln>
                    <a:solidFill>
                      <a:srgbClr val="000000"/>
                    </a:solidFill>
                    <a:effectLst/>
                    <a:uLnTx/>
                    <a:uFillTx/>
                    <a:latin typeface="Arial"/>
                    <a:ea typeface="+mn-ea"/>
                    <a:cs typeface="+mn-cs"/>
                  </a:rPr>
                  <a:t>Valk</a:t>
                </a:r>
                <a:r>
                  <a:rPr kumimoji="0" lang="en-US" altLang="en-US" sz="600" b="0" i="0" u="none" strike="noStrike" kern="1200" cap="none" spc="0" normalizeH="0" baseline="0" noProof="0">
                    <a:ln>
                      <a:noFill/>
                    </a:ln>
                    <a:solidFill>
                      <a:srgbClr val="000000"/>
                    </a:solidFill>
                    <a:effectLst/>
                    <a:uLnTx/>
                    <a:uFillTx/>
                    <a:latin typeface="Arial"/>
                    <a:ea typeface="+mn-ea"/>
                    <a:cs typeface="+mn-cs"/>
                  </a:rPr>
                  <a:t> RJ, et al. </a:t>
                </a:r>
                <a:r>
                  <a:rPr kumimoji="0" lang="en-US" altLang="en-US" sz="600" b="0" i="1" u="none" strike="noStrike" kern="1200" cap="none" spc="0" normalizeH="0" baseline="0" noProof="0">
                    <a:ln>
                      <a:noFill/>
                    </a:ln>
                    <a:solidFill>
                      <a:srgbClr val="000000"/>
                    </a:solidFill>
                    <a:effectLst/>
                    <a:uLnTx/>
                    <a:uFillTx/>
                    <a:latin typeface="Arial"/>
                    <a:ea typeface="+mn-ea"/>
                    <a:cs typeface="+mn-cs"/>
                  </a:rPr>
                  <a:t>Allergy. </a:t>
                </a:r>
                <a:r>
                  <a:rPr kumimoji="0" lang="en-US" altLang="en-US" sz="600" b="0" i="0" u="none" strike="noStrike" kern="1200" cap="none" spc="0" normalizeH="0" baseline="0" noProof="0">
                    <a:ln>
                      <a:noFill/>
                    </a:ln>
                    <a:solidFill>
                      <a:srgbClr val="000000"/>
                    </a:solidFill>
                    <a:effectLst/>
                    <a:uLnTx/>
                    <a:uFillTx/>
                    <a:latin typeface="Arial"/>
                    <a:ea typeface="+mn-ea"/>
                    <a:cs typeface="+mn-cs"/>
                  </a:rPr>
                  <a:t>2012;67:265-271.</a:t>
                </a: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sp>
            <p:nvSpPr>
              <p:cNvPr id="1785" name="TextBox 1784">
                <a:extLst>
                  <a:ext uri="{FF2B5EF4-FFF2-40B4-BE49-F238E27FC236}">
                    <a16:creationId xmlns:a16="http://schemas.microsoft.com/office/drawing/2014/main" id="{AE1882AD-8BE1-411D-9B06-3D4389902407}"/>
                  </a:ext>
                </a:extLst>
              </p:cNvPr>
              <p:cNvSpPr txBox="1"/>
              <p:nvPr/>
            </p:nvSpPr>
            <p:spPr>
              <a:xfrm>
                <a:off x="4456365" y="2679295"/>
                <a:ext cx="1284544"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worsening</a:t>
                </a:r>
                <a:endParaRPr kumimoji="0" lang="en-US" sz="1600" b="1" i="0" u="none" strike="sngStrike" kern="1200" cap="none" spc="0" normalizeH="0" baseline="0" noProof="0">
                  <a:ln>
                    <a:noFill/>
                  </a:ln>
                  <a:solidFill>
                    <a:srgbClr val="65D2DF">
                      <a:lumMod val="75000"/>
                    </a:srgbClr>
                  </a:solidFill>
                  <a:effectLst/>
                  <a:highlight>
                    <a:srgbClr val="FFFF00"/>
                  </a:highlight>
                  <a:uLnTx/>
                  <a:uFillTx/>
                  <a:latin typeface="Arial"/>
                  <a:ea typeface="+mn-ea"/>
                  <a:cs typeface="+mn-cs"/>
                </a:endParaRPr>
              </a:p>
            </p:txBody>
          </p:sp>
          <p:sp>
            <p:nvSpPr>
              <p:cNvPr id="1786" name="Freeform 5">
                <a:extLst>
                  <a:ext uri="{FF2B5EF4-FFF2-40B4-BE49-F238E27FC236}">
                    <a16:creationId xmlns:a16="http://schemas.microsoft.com/office/drawing/2014/main" id="{DD2EFC28-C1B0-4399-80D8-F43D072F9DF8}"/>
                  </a:ext>
                </a:extLst>
              </p:cNvPr>
              <p:cNvSpPr>
                <a:spLocks noEditPoints="1"/>
              </p:cNvSpPr>
              <p:nvPr/>
            </p:nvSpPr>
            <p:spPr bwMode="auto">
              <a:xfrm>
                <a:off x="3221841" y="3809408"/>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87" name="Freeform 6">
                <a:extLst>
                  <a:ext uri="{FF2B5EF4-FFF2-40B4-BE49-F238E27FC236}">
                    <a16:creationId xmlns:a16="http://schemas.microsoft.com/office/drawing/2014/main" id="{A5435B35-82D9-40BF-8F9F-DA52F61E50AF}"/>
                  </a:ext>
                </a:extLst>
              </p:cNvPr>
              <p:cNvSpPr>
                <a:spLocks/>
              </p:cNvSpPr>
              <p:nvPr/>
            </p:nvSpPr>
            <p:spPr bwMode="auto">
              <a:xfrm>
                <a:off x="3259152" y="3845337"/>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88" name="Freeform 7">
                <a:extLst>
                  <a:ext uri="{FF2B5EF4-FFF2-40B4-BE49-F238E27FC236}">
                    <a16:creationId xmlns:a16="http://schemas.microsoft.com/office/drawing/2014/main" id="{012B5600-4D52-44C1-975D-F9A6F4DFF90F}"/>
                  </a:ext>
                </a:extLst>
              </p:cNvPr>
              <p:cNvSpPr>
                <a:spLocks/>
              </p:cNvSpPr>
              <p:nvPr/>
            </p:nvSpPr>
            <p:spPr bwMode="auto">
              <a:xfrm>
                <a:off x="3227369" y="3971088"/>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89" name="Freeform 8">
                <a:extLst>
                  <a:ext uri="{FF2B5EF4-FFF2-40B4-BE49-F238E27FC236}">
                    <a16:creationId xmlns:a16="http://schemas.microsoft.com/office/drawing/2014/main" id="{7DFB73BF-E934-4648-BF93-91D06968455B}"/>
                  </a:ext>
                </a:extLst>
              </p:cNvPr>
              <p:cNvSpPr>
                <a:spLocks/>
              </p:cNvSpPr>
              <p:nvPr/>
            </p:nvSpPr>
            <p:spPr bwMode="auto">
              <a:xfrm>
                <a:off x="3293699" y="3814936"/>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0" name="Freeform 9">
                <a:extLst>
                  <a:ext uri="{FF2B5EF4-FFF2-40B4-BE49-F238E27FC236}">
                    <a16:creationId xmlns:a16="http://schemas.microsoft.com/office/drawing/2014/main" id="{7FED4531-7E75-4E42-87C2-3BB232F26968}"/>
                  </a:ext>
                </a:extLst>
              </p:cNvPr>
              <p:cNvSpPr>
                <a:spLocks/>
              </p:cNvSpPr>
              <p:nvPr/>
            </p:nvSpPr>
            <p:spPr bwMode="auto">
              <a:xfrm>
                <a:off x="3260534" y="3962796"/>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1" name="Freeform 10">
                <a:extLst>
                  <a:ext uri="{FF2B5EF4-FFF2-40B4-BE49-F238E27FC236}">
                    <a16:creationId xmlns:a16="http://schemas.microsoft.com/office/drawing/2014/main" id="{806DA74B-8329-47D6-BC0E-674B5C6D05BA}"/>
                  </a:ext>
                </a:extLst>
              </p:cNvPr>
              <p:cNvSpPr>
                <a:spLocks/>
              </p:cNvSpPr>
              <p:nvPr/>
            </p:nvSpPr>
            <p:spPr bwMode="auto">
              <a:xfrm>
                <a:off x="3348974" y="3823227"/>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2" name="Freeform 5">
                <a:extLst>
                  <a:ext uri="{FF2B5EF4-FFF2-40B4-BE49-F238E27FC236}">
                    <a16:creationId xmlns:a16="http://schemas.microsoft.com/office/drawing/2014/main" id="{4E9854D4-E65B-415E-86B4-7B766E22E7B0}"/>
                  </a:ext>
                </a:extLst>
              </p:cNvPr>
              <p:cNvSpPr>
                <a:spLocks noEditPoints="1"/>
              </p:cNvSpPr>
              <p:nvPr/>
            </p:nvSpPr>
            <p:spPr bwMode="auto">
              <a:xfrm>
                <a:off x="3450816" y="3681469"/>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3" name="Freeform 6">
                <a:extLst>
                  <a:ext uri="{FF2B5EF4-FFF2-40B4-BE49-F238E27FC236}">
                    <a16:creationId xmlns:a16="http://schemas.microsoft.com/office/drawing/2014/main" id="{284974AA-1541-4BF1-943A-41E05BC9370D}"/>
                  </a:ext>
                </a:extLst>
              </p:cNvPr>
              <p:cNvSpPr>
                <a:spLocks/>
              </p:cNvSpPr>
              <p:nvPr/>
            </p:nvSpPr>
            <p:spPr bwMode="auto">
              <a:xfrm>
                <a:off x="3488127" y="3717398"/>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4" name="Freeform 7">
                <a:extLst>
                  <a:ext uri="{FF2B5EF4-FFF2-40B4-BE49-F238E27FC236}">
                    <a16:creationId xmlns:a16="http://schemas.microsoft.com/office/drawing/2014/main" id="{8E388EAB-68E7-46A3-81F3-930B7EA5DEB2}"/>
                  </a:ext>
                </a:extLst>
              </p:cNvPr>
              <p:cNvSpPr>
                <a:spLocks/>
              </p:cNvSpPr>
              <p:nvPr/>
            </p:nvSpPr>
            <p:spPr bwMode="auto">
              <a:xfrm>
                <a:off x="3456344" y="3843149"/>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5" name="Freeform 8">
                <a:extLst>
                  <a:ext uri="{FF2B5EF4-FFF2-40B4-BE49-F238E27FC236}">
                    <a16:creationId xmlns:a16="http://schemas.microsoft.com/office/drawing/2014/main" id="{36D5F6DB-B045-4ECB-881A-E8573D176792}"/>
                  </a:ext>
                </a:extLst>
              </p:cNvPr>
              <p:cNvSpPr>
                <a:spLocks/>
              </p:cNvSpPr>
              <p:nvPr/>
            </p:nvSpPr>
            <p:spPr bwMode="auto">
              <a:xfrm>
                <a:off x="3522674" y="3686997"/>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6" name="Freeform 9">
                <a:extLst>
                  <a:ext uri="{FF2B5EF4-FFF2-40B4-BE49-F238E27FC236}">
                    <a16:creationId xmlns:a16="http://schemas.microsoft.com/office/drawing/2014/main" id="{3A86C266-50C3-4A4A-A26E-3B03CCE21634}"/>
                  </a:ext>
                </a:extLst>
              </p:cNvPr>
              <p:cNvSpPr>
                <a:spLocks/>
              </p:cNvSpPr>
              <p:nvPr/>
            </p:nvSpPr>
            <p:spPr bwMode="auto">
              <a:xfrm>
                <a:off x="3489509" y="3834857"/>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7" name="Freeform 10">
                <a:extLst>
                  <a:ext uri="{FF2B5EF4-FFF2-40B4-BE49-F238E27FC236}">
                    <a16:creationId xmlns:a16="http://schemas.microsoft.com/office/drawing/2014/main" id="{D0E2218D-05C2-4A68-A520-9F2E710C87F1}"/>
                  </a:ext>
                </a:extLst>
              </p:cNvPr>
              <p:cNvSpPr>
                <a:spLocks/>
              </p:cNvSpPr>
              <p:nvPr/>
            </p:nvSpPr>
            <p:spPr bwMode="auto">
              <a:xfrm>
                <a:off x="3577949" y="3695288"/>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8" name="Freeform 5">
                <a:extLst>
                  <a:ext uri="{FF2B5EF4-FFF2-40B4-BE49-F238E27FC236}">
                    <a16:creationId xmlns:a16="http://schemas.microsoft.com/office/drawing/2014/main" id="{AD80FCF8-EC95-44C5-A35D-C3AEDDAB1EE9}"/>
                  </a:ext>
                </a:extLst>
              </p:cNvPr>
              <p:cNvSpPr>
                <a:spLocks noEditPoints="1"/>
              </p:cNvSpPr>
              <p:nvPr/>
            </p:nvSpPr>
            <p:spPr bwMode="auto">
              <a:xfrm>
                <a:off x="3664293" y="3536563"/>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799" name="Freeform 6">
                <a:extLst>
                  <a:ext uri="{FF2B5EF4-FFF2-40B4-BE49-F238E27FC236}">
                    <a16:creationId xmlns:a16="http://schemas.microsoft.com/office/drawing/2014/main" id="{43D87516-6FA0-4485-BD07-E58D713890A8}"/>
                  </a:ext>
                </a:extLst>
              </p:cNvPr>
              <p:cNvSpPr>
                <a:spLocks/>
              </p:cNvSpPr>
              <p:nvPr/>
            </p:nvSpPr>
            <p:spPr bwMode="auto">
              <a:xfrm>
                <a:off x="3701604" y="3572492"/>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0" name="Freeform 7">
                <a:extLst>
                  <a:ext uri="{FF2B5EF4-FFF2-40B4-BE49-F238E27FC236}">
                    <a16:creationId xmlns:a16="http://schemas.microsoft.com/office/drawing/2014/main" id="{21D34C48-1D56-4BF8-BF2F-4DAFFB550627}"/>
                  </a:ext>
                </a:extLst>
              </p:cNvPr>
              <p:cNvSpPr>
                <a:spLocks/>
              </p:cNvSpPr>
              <p:nvPr/>
            </p:nvSpPr>
            <p:spPr bwMode="auto">
              <a:xfrm>
                <a:off x="3669821" y="3698243"/>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1" name="Freeform 8">
                <a:extLst>
                  <a:ext uri="{FF2B5EF4-FFF2-40B4-BE49-F238E27FC236}">
                    <a16:creationId xmlns:a16="http://schemas.microsoft.com/office/drawing/2014/main" id="{CE1E029B-4424-4EAF-9E21-A9698D89167C}"/>
                  </a:ext>
                </a:extLst>
              </p:cNvPr>
              <p:cNvSpPr>
                <a:spLocks/>
              </p:cNvSpPr>
              <p:nvPr/>
            </p:nvSpPr>
            <p:spPr bwMode="auto">
              <a:xfrm>
                <a:off x="3736151" y="3542091"/>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2" name="Freeform 9">
                <a:extLst>
                  <a:ext uri="{FF2B5EF4-FFF2-40B4-BE49-F238E27FC236}">
                    <a16:creationId xmlns:a16="http://schemas.microsoft.com/office/drawing/2014/main" id="{E41FF8BF-B6B3-48E3-953D-ED7B055382AF}"/>
                  </a:ext>
                </a:extLst>
              </p:cNvPr>
              <p:cNvSpPr>
                <a:spLocks/>
              </p:cNvSpPr>
              <p:nvPr/>
            </p:nvSpPr>
            <p:spPr bwMode="auto">
              <a:xfrm>
                <a:off x="3702986" y="3689951"/>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3" name="Freeform 10">
                <a:extLst>
                  <a:ext uri="{FF2B5EF4-FFF2-40B4-BE49-F238E27FC236}">
                    <a16:creationId xmlns:a16="http://schemas.microsoft.com/office/drawing/2014/main" id="{601C7B24-04A7-4100-8062-0FA47418658A}"/>
                  </a:ext>
                </a:extLst>
              </p:cNvPr>
              <p:cNvSpPr>
                <a:spLocks/>
              </p:cNvSpPr>
              <p:nvPr/>
            </p:nvSpPr>
            <p:spPr bwMode="auto">
              <a:xfrm>
                <a:off x="3791426" y="3550382"/>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4" name="Freeform 5">
                <a:extLst>
                  <a:ext uri="{FF2B5EF4-FFF2-40B4-BE49-F238E27FC236}">
                    <a16:creationId xmlns:a16="http://schemas.microsoft.com/office/drawing/2014/main" id="{D15E26E4-64D7-4B68-834A-26AACF98E0B3}"/>
                  </a:ext>
                </a:extLst>
              </p:cNvPr>
              <p:cNvSpPr>
                <a:spLocks noEditPoints="1"/>
              </p:cNvSpPr>
              <p:nvPr/>
            </p:nvSpPr>
            <p:spPr bwMode="auto">
              <a:xfrm>
                <a:off x="3884847" y="3428644"/>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5" name="Freeform 6">
                <a:extLst>
                  <a:ext uri="{FF2B5EF4-FFF2-40B4-BE49-F238E27FC236}">
                    <a16:creationId xmlns:a16="http://schemas.microsoft.com/office/drawing/2014/main" id="{C57CAE7B-DDC4-49F5-972E-3E4AD1DDDBA4}"/>
                  </a:ext>
                </a:extLst>
              </p:cNvPr>
              <p:cNvSpPr>
                <a:spLocks/>
              </p:cNvSpPr>
              <p:nvPr/>
            </p:nvSpPr>
            <p:spPr bwMode="auto">
              <a:xfrm>
                <a:off x="3922158" y="3464573"/>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6" name="Freeform 7">
                <a:extLst>
                  <a:ext uri="{FF2B5EF4-FFF2-40B4-BE49-F238E27FC236}">
                    <a16:creationId xmlns:a16="http://schemas.microsoft.com/office/drawing/2014/main" id="{B6C3A546-3E40-4412-BC86-0D0472A5860A}"/>
                  </a:ext>
                </a:extLst>
              </p:cNvPr>
              <p:cNvSpPr>
                <a:spLocks/>
              </p:cNvSpPr>
              <p:nvPr/>
            </p:nvSpPr>
            <p:spPr bwMode="auto">
              <a:xfrm>
                <a:off x="3890375" y="3590324"/>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7" name="Freeform 8">
                <a:extLst>
                  <a:ext uri="{FF2B5EF4-FFF2-40B4-BE49-F238E27FC236}">
                    <a16:creationId xmlns:a16="http://schemas.microsoft.com/office/drawing/2014/main" id="{0C7A040D-6894-404B-9F83-2F32E64F189D}"/>
                  </a:ext>
                </a:extLst>
              </p:cNvPr>
              <p:cNvSpPr>
                <a:spLocks/>
              </p:cNvSpPr>
              <p:nvPr/>
            </p:nvSpPr>
            <p:spPr bwMode="auto">
              <a:xfrm>
                <a:off x="3956705" y="3434172"/>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8" name="Freeform 9">
                <a:extLst>
                  <a:ext uri="{FF2B5EF4-FFF2-40B4-BE49-F238E27FC236}">
                    <a16:creationId xmlns:a16="http://schemas.microsoft.com/office/drawing/2014/main" id="{11467D90-1988-4A19-97C5-61F30C05BDEF}"/>
                  </a:ext>
                </a:extLst>
              </p:cNvPr>
              <p:cNvSpPr>
                <a:spLocks/>
              </p:cNvSpPr>
              <p:nvPr/>
            </p:nvSpPr>
            <p:spPr bwMode="auto">
              <a:xfrm>
                <a:off x="3923540" y="3582032"/>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09" name="Freeform 10">
                <a:extLst>
                  <a:ext uri="{FF2B5EF4-FFF2-40B4-BE49-F238E27FC236}">
                    <a16:creationId xmlns:a16="http://schemas.microsoft.com/office/drawing/2014/main" id="{41279D87-891D-4106-8395-67CD22A3066A}"/>
                  </a:ext>
                </a:extLst>
              </p:cNvPr>
              <p:cNvSpPr>
                <a:spLocks/>
              </p:cNvSpPr>
              <p:nvPr/>
            </p:nvSpPr>
            <p:spPr bwMode="auto">
              <a:xfrm>
                <a:off x="4011980" y="3442463"/>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0" name="Freeform 5">
                <a:extLst>
                  <a:ext uri="{FF2B5EF4-FFF2-40B4-BE49-F238E27FC236}">
                    <a16:creationId xmlns:a16="http://schemas.microsoft.com/office/drawing/2014/main" id="{FDD9378F-FA23-4863-BD90-7BBCA5B7A64F}"/>
                  </a:ext>
                </a:extLst>
              </p:cNvPr>
              <p:cNvSpPr>
                <a:spLocks noEditPoints="1"/>
              </p:cNvSpPr>
              <p:nvPr/>
            </p:nvSpPr>
            <p:spPr bwMode="auto">
              <a:xfrm>
                <a:off x="4194514" y="3124250"/>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1" name="Freeform 6">
                <a:extLst>
                  <a:ext uri="{FF2B5EF4-FFF2-40B4-BE49-F238E27FC236}">
                    <a16:creationId xmlns:a16="http://schemas.microsoft.com/office/drawing/2014/main" id="{A72AD781-B0F9-446C-A3CE-790F366A4432}"/>
                  </a:ext>
                </a:extLst>
              </p:cNvPr>
              <p:cNvSpPr>
                <a:spLocks/>
              </p:cNvSpPr>
              <p:nvPr/>
            </p:nvSpPr>
            <p:spPr bwMode="auto">
              <a:xfrm>
                <a:off x="4231825" y="3160179"/>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2" name="Freeform 7">
                <a:extLst>
                  <a:ext uri="{FF2B5EF4-FFF2-40B4-BE49-F238E27FC236}">
                    <a16:creationId xmlns:a16="http://schemas.microsoft.com/office/drawing/2014/main" id="{25D3BD51-048C-4C38-9A8F-59C4C7FE5360}"/>
                  </a:ext>
                </a:extLst>
              </p:cNvPr>
              <p:cNvSpPr>
                <a:spLocks/>
              </p:cNvSpPr>
              <p:nvPr/>
            </p:nvSpPr>
            <p:spPr bwMode="auto">
              <a:xfrm>
                <a:off x="4200042" y="3285930"/>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3" name="Freeform 8">
                <a:extLst>
                  <a:ext uri="{FF2B5EF4-FFF2-40B4-BE49-F238E27FC236}">
                    <a16:creationId xmlns:a16="http://schemas.microsoft.com/office/drawing/2014/main" id="{CDEF1B74-507A-4B03-9A69-C0F5065449B8}"/>
                  </a:ext>
                </a:extLst>
              </p:cNvPr>
              <p:cNvSpPr>
                <a:spLocks/>
              </p:cNvSpPr>
              <p:nvPr/>
            </p:nvSpPr>
            <p:spPr bwMode="auto">
              <a:xfrm>
                <a:off x="4266372" y="3129778"/>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4" name="Freeform 9">
                <a:extLst>
                  <a:ext uri="{FF2B5EF4-FFF2-40B4-BE49-F238E27FC236}">
                    <a16:creationId xmlns:a16="http://schemas.microsoft.com/office/drawing/2014/main" id="{E2A187E7-B1DC-4765-AC9E-B473BED3AAEB}"/>
                  </a:ext>
                </a:extLst>
              </p:cNvPr>
              <p:cNvSpPr>
                <a:spLocks/>
              </p:cNvSpPr>
              <p:nvPr/>
            </p:nvSpPr>
            <p:spPr bwMode="auto">
              <a:xfrm>
                <a:off x="4233207" y="3277638"/>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5" name="Freeform 10">
                <a:extLst>
                  <a:ext uri="{FF2B5EF4-FFF2-40B4-BE49-F238E27FC236}">
                    <a16:creationId xmlns:a16="http://schemas.microsoft.com/office/drawing/2014/main" id="{3386C4D9-D077-410C-A0F7-22D1875F0AC7}"/>
                  </a:ext>
                </a:extLst>
              </p:cNvPr>
              <p:cNvSpPr>
                <a:spLocks/>
              </p:cNvSpPr>
              <p:nvPr/>
            </p:nvSpPr>
            <p:spPr bwMode="auto">
              <a:xfrm>
                <a:off x="4321647" y="3138069"/>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6" name="Freeform 5">
                <a:extLst>
                  <a:ext uri="{FF2B5EF4-FFF2-40B4-BE49-F238E27FC236}">
                    <a16:creationId xmlns:a16="http://schemas.microsoft.com/office/drawing/2014/main" id="{40D93FE9-1C93-417A-B4BE-0005C2A65D70}"/>
                  </a:ext>
                </a:extLst>
              </p:cNvPr>
              <p:cNvSpPr>
                <a:spLocks noEditPoints="1"/>
              </p:cNvSpPr>
              <p:nvPr/>
            </p:nvSpPr>
            <p:spPr bwMode="auto">
              <a:xfrm>
                <a:off x="4025799" y="3359413"/>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7" name="Freeform 6">
                <a:extLst>
                  <a:ext uri="{FF2B5EF4-FFF2-40B4-BE49-F238E27FC236}">
                    <a16:creationId xmlns:a16="http://schemas.microsoft.com/office/drawing/2014/main" id="{5F909C32-75DB-4781-AD31-5EF00454A30F}"/>
                  </a:ext>
                </a:extLst>
              </p:cNvPr>
              <p:cNvSpPr>
                <a:spLocks/>
              </p:cNvSpPr>
              <p:nvPr/>
            </p:nvSpPr>
            <p:spPr bwMode="auto">
              <a:xfrm>
                <a:off x="4063110" y="3395342"/>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8" name="Freeform 7">
                <a:extLst>
                  <a:ext uri="{FF2B5EF4-FFF2-40B4-BE49-F238E27FC236}">
                    <a16:creationId xmlns:a16="http://schemas.microsoft.com/office/drawing/2014/main" id="{96B45863-F5A8-4670-9A9F-6163EC75A254}"/>
                  </a:ext>
                </a:extLst>
              </p:cNvPr>
              <p:cNvSpPr>
                <a:spLocks/>
              </p:cNvSpPr>
              <p:nvPr/>
            </p:nvSpPr>
            <p:spPr bwMode="auto">
              <a:xfrm>
                <a:off x="4031327" y="3521093"/>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19" name="Freeform 8">
                <a:extLst>
                  <a:ext uri="{FF2B5EF4-FFF2-40B4-BE49-F238E27FC236}">
                    <a16:creationId xmlns:a16="http://schemas.microsoft.com/office/drawing/2014/main" id="{D32BCB4B-3579-4FF4-95D8-35A1A4D90F59}"/>
                  </a:ext>
                </a:extLst>
              </p:cNvPr>
              <p:cNvSpPr>
                <a:spLocks/>
              </p:cNvSpPr>
              <p:nvPr/>
            </p:nvSpPr>
            <p:spPr bwMode="auto">
              <a:xfrm>
                <a:off x="4097657" y="3364941"/>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0" name="Freeform 9">
                <a:extLst>
                  <a:ext uri="{FF2B5EF4-FFF2-40B4-BE49-F238E27FC236}">
                    <a16:creationId xmlns:a16="http://schemas.microsoft.com/office/drawing/2014/main" id="{2C4A2A06-20D3-4299-9A48-9EEFB596A4C6}"/>
                  </a:ext>
                </a:extLst>
              </p:cNvPr>
              <p:cNvSpPr>
                <a:spLocks/>
              </p:cNvSpPr>
              <p:nvPr/>
            </p:nvSpPr>
            <p:spPr bwMode="auto">
              <a:xfrm>
                <a:off x="4064492" y="3512801"/>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1" name="Freeform 10">
                <a:extLst>
                  <a:ext uri="{FF2B5EF4-FFF2-40B4-BE49-F238E27FC236}">
                    <a16:creationId xmlns:a16="http://schemas.microsoft.com/office/drawing/2014/main" id="{23D039ED-D482-41CD-AB83-732DABBFB61F}"/>
                  </a:ext>
                </a:extLst>
              </p:cNvPr>
              <p:cNvSpPr>
                <a:spLocks/>
              </p:cNvSpPr>
              <p:nvPr/>
            </p:nvSpPr>
            <p:spPr bwMode="auto">
              <a:xfrm>
                <a:off x="4152932" y="3373232"/>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2" name="Freeform 5">
                <a:extLst>
                  <a:ext uri="{FF2B5EF4-FFF2-40B4-BE49-F238E27FC236}">
                    <a16:creationId xmlns:a16="http://schemas.microsoft.com/office/drawing/2014/main" id="{E1605FE8-F0F7-4043-8034-B5D2F6494982}"/>
                  </a:ext>
                </a:extLst>
              </p:cNvPr>
              <p:cNvSpPr>
                <a:spLocks noEditPoints="1"/>
              </p:cNvSpPr>
              <p:nvPr/>
            </p:nvSpPr>
            <p:spPr bwMode="auto">
              <a:xfrm>
                <a:off x="4076158" y="3063480"/>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3" name="Freeform 6">
                <a:extLst>
                  <a:ext uri="{FF2B5EF4-FFF2-40B4-BE49-F238E27FC236}">
                    <a16:creationId xmlns:a16="http://schemas.microsoft.com/office/drawing/2014/main" id="{68772070-EE68-444F-950E-FC7E0F22DD9F}"/>
                  </a:ext>
                </a:extLst>
              </p:cNvPr>
              <p:cNvSpPr>
                <a:spLocks/>
              </p:cNvSpPr>
              <p:nvPr/>
            </p:nvSpPr>
            <p:spPr bwMode="auto">
              <a:xfrm>
                <a:off x="4113469" y="3099409"/>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4" name="Freeform 7">
                <a:extLst>
                  <a:ext uri="{FF2B5EF4-FFF2-40B4-BE49-F238E27FC236}">
                    <a16:creationId xmlns:a16="http://schemas.microsoft.com/office/drawing/2014/main" id="{4F2807F4-335E-46E1-9D7A-8A7A2F6A3029}"/>
                  </a:ext>
                </a:extLst>
              </p:cNvPr>
              <p:cNvSpPr>
                <a:spLocks/>
              </p:cNvSpPr>
              <p:nvPr/>
            </p:nvSpPr>
            <p:spPr bwMode="auto">
              <a:xfrm>
                <a:off x="4081686" y="3225160"/>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5" name="Freeform 8">
                <a:extLst>
                  <a:ext uri="{FF2B5EF4-FFF2-40B4-BE49-F238E27FC236}">
                    <a16:creationId xmlns:a16="http://schemas.microsoft.com/office/drawing/2014/main" id="{CD3B9A68-675E-4084-9DDF-9E481AF62843}"/>
                  </a:ext>
                </a:extLst>
              </p:cNvPr>
              <p:cNvSpPr>
                <a:spLocks/>
              </p:cNvSpPr>
              <p:nvPr/>
            </p:nvSpPr>
            <p:spPr bwMode="auto">
              <a:xfrm>
                <a:off x="4148016" y="3069008"/>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6" name="Freeform 9">
                <a:extLst>
                  <a:ext uri="{FF2B5EF4-FFF2-40B4-BE49-F238E27FC236}">
                    <a16:creationId xmlns:a16="http://schemas.microsoft.com/office/drawing/2014/main" id="{6D985883-559A-4D7E-8E39-2362CF448AC0}"/>
                  </a:ext>
                </a:extLst>
              </p:cNvPr>
              <p:cNvSpPr>
                <a:spLocks/>
              </p:cNvSpPr>
              <p:nvPr/>
            </p:nvSpPr>
            <p:spPr bwMode="auto">
              <a:xfrm>
                <a:off x="4114851" y="3216868"/>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7" name="Freeform 10">
                <a:extLst>
                  <a:ext uri="{FF2B5EF4-FFF2-40B4-BE49-F238E27FC236}">
                    <a16:creationId xmlns:a16="http://schemas.microsoft.com/office/drawing/2014/main" id="{4369F1FA-96EC-468A-9FB0-F29FE765FA8C}"/>
                  </a:ext>
                </a:extLst>
              </p:cNvPr>
              <p:cNvSpPr>
                <a:spLocks/>
              </p:cNvSpPr>
              <p:nvPr/>
            </p:nvSpPr>
            <p:spPr bwMode="auto">
              <a:xfrm>
                <a:off x="4203291" y="3077299"/>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8" name="Freeform 5">
                <a:extLst>
                  <a:ext uri="{FF2B5EF4-FFF2-40B4-BE49-F238E27FC236}">
                    <a16:creationId xmlns:a16="http://schemas.microsoft.com/office/drawing/2014/main" id="{FBCF2F96-525B-41A1-8CBD-3A53D7E60F15}"/>
                  </a:ext>
                </a:extLst>
              </p:cNvPr>
              <p:cNvSpPr>
                <a:spLocks noEditPoints="1"/>
              </p:cNvSpPr>
              <p:nvPr/>
            </p:nvSpPr>
            <p:spPr bwMode="auto">
              <a:xfrm>
                <a:off x="4200575" y="2785859"/>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29" name="Freeform 6">
                <a:extLst>
                  <a:ext uri="{FF2B5EF4-FFF2-40B4-BE49-F238E27FC236}">
                    <a16:creationId xmlns:a16="http://schemas.microsoft.com/office/drawing/2014/main" id="{45B06B14-857B-42DD-92B0-AFAA4857835B}"/>
                  </a:ext>
                </a:extLst>
              </p:cNvPr>
              <p:cNvSpPr>
                <a:spLocks/>
              </p:cNvSpPr>
              <p:nvPr/>
            </p:nvSpPr>
            <p:spPr bwMode="auto">
              <a:xfrm>
                <a:off x="4237886" y="2821788"/>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0" name="Freeform 7">
                <a:extLst>
                  <a:ext uri="{FF2B5EF4-FFF2-40B4-BE49-F238E27FC236}">
                    <a16:creationId xmlns:a16="http://schemas.microsoft.com/office/drawing/2014/main" id="{1204497B-929E-49C1-BD31-520F9692A798}"/>
                  </a:ext>
                </a:extLst>
              </p:cNvPr>
              <p:cNvSpPr>
                <a:spLocks/>
              </p:cNvSpPr>
              <p:nvPr/>
            </p:nvSpPr>
            <p:spPr bwMode="auto">
              <a:xfrm>
                <a:off x="4206103" y="2947539"/>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1" name="Freeform 8">
                <a:extLst>
                  <a:ext uri="{FF2B5EF4-FFF2-40B4-BE49-F238E27FC236}">
                    <a16:creationId xmlns:a16="http://schemas.microsoft.com/office/drawing/2014/main" id="{55C55340-261B-447D-914C-572EE83C2135}"/>
                  </a:ext>
                </a:extLst>
              </p:cNvPr>
              <p:cNvSpPr>
                <a:spLocks/>
              </p:cNvSpPr>
              <p:nvPr/>
            </p:nvSpPr>
            <p:spPr bwMode="auto">
              <a:xfrm>
                <a:off x="4272433" y="2791387"/>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2" name="Freeform 9">
                <a:extLst>
                  <a:ext uri="{FF2B5EF4-FFF2-40B4-BE49-F238E27FC236}">
                    <a16:creationId xmlns:a16="http://schemas.microsoft.com/office/drawing/2014/main" id="{3D6AF6DB-89E7-4C5F-A255-C6144AF624DB}"/>
                  </a:ext>
                </a:extLst>
              </p:cNvPr>
              <p:cNvSpPr>
                <a:spLocks/>
              </p:cNvSpPr>
              <p:nvPr/>
            </p:nvSpPr>
            <p:spPr bwMode="auto">
              <a:xfrm>
                <a:off x="4239268" y="2939247"/>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3" name="Freeform 10">
                <a:extLst>
                  <a:ext uri="{FF2B5EF4-FFF2-40B4-BE49-F238E27FC236}">
                    <a16:creationId xmlns:a16="http://schemas.microsoft.com/office/drawing/2014/main" id="{CBF23FE0-C699-4113-93F6-53C23F7B08B8}"/>
                  </a:ext>
                </a:extLst>
              </p:cNvPr>
              <p:cNvSpPr>
                <a:spLocks/>
              </p:cNvSpPr>
              <p:nvPr/>
            </p:nvSpPr>
            <p:spPr bwMode="auto">
              <a:xfrm>
                <a:off x="4327708" y="2799678"/>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4" name="Freeform 5">
                <a:extLst>
                  <a:ext uri="{FF2B5EF4-FFF2-40B4-BE49-F238E27FC236}">
                    <a16:creationId xmlns:a16="http://schemas.microsoft.com/office/drawing/2014/main" id="{40994B20-D330-4145-A67A-48672C1565B4}"/>
                  </a:ext>
                </a:extLst>
              </p:cNvPr>
              <p:cNvSpPr>
                <a:spLocks noEditPoints="1"/>
              </p:cNvSpPr>
              <p:nvPr/>
            </p:nvSpPr>
            <p:spPr bwMode="auto">
              <a:xfrm>
                <a:off x="4315546" y="2836496"/>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5" name="Freeform 6">
                <a:extLst>
                  <a:ext uri="{FF2B5EF4-FFF2-40B4-BE49-F238E27FC236}">
                    <a16:creationId xmlns:a16="http://schemas.microsoft.com/office/drawing/2014/main" id="{BA620BFE-9E99-4A7C-9178-F0EE0FD65592}"/>
                  </a:ext>
                </a:extLst>
              </p:cNvPr>
              <p:cNvSpPr>
                <a:spLocks/>
              </p:cNvSpPr>
              <p:nvPr/>
            </p:nvSpPr>
            <p:spPr bwMode="auto">
              <a:xfrm>
                <a:off x="4352857" y="2872425"/>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6" name="Freeform 7">
                <a:extLst>
                  <a:ext uri="{FF2B5EF4-FFF2-40B4-BE49-F238E27FC236}">
                    <a16:creationId xmlns:a16="http://schemas.microsoft.com/office/drawing/2014/main" id="{C2465D85-D77C-4390-A4F1-EDDE72802336}"/>
                  </a:ext>
                </a:extLst>
              </p:cNvPr>
              <p:cNvSpPr>
                <a:spLocks/>
              </p:cNvSpPr>
              <p:nvPr/>
            </p:nvSpPr>
            <p:spPr bwMode="auto">
              <a:xfrm>
                <a:off x="4321074" y="2998176"/>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7" name="Freeform 8">
                <a:extLst>
                  <a:ext uri="{FF2B5EF4-FFF2-40B4-BE49-F238E27FC236}">
                    <a16:creationId xmlns:a16="http://schemas.microsoft.com/office/drawing/2014/main" id="{584E7841-588D-46D8-9308-FB11EFA2A0D7}"/>
                  </a:ext>
                </a:extLst>
              </p:cNvPr>
              <p:cNvSpPr>
                <a:spLocks/>
              </p:cNvSpPr>
              <p:nvPr/>
            </p:nvSpPr>
            <p:spPr bwMode="auto">
              <a:xfrm>
                <a:off x="4387404" y="2842024"/>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8" name="Freeform 9">
                <a:extLst>
                  <a:ext uri="{FF2B5EF4-FFF2-40B4-BE49-F238E27FC236}">
                    <a16:creationId xmlns:a16="http://schemas.microsoft.com/office/drawing/2014/main" id="{A2F34AB0-58C3-45B8-8176-4EEE82732AA6}"/>
                  </a:ext>
                </a:extLst>
              </p:cNvPr>
              <p:cNvSpPr>
                <a:spLocks/>
              </p:cNvSpPr>
              <p:nvPr/>
            </p:nvSpPr>
            <p:spPr bwMode="auto">
              <a:xfrm>
                <a:off x="4354239" y="2989884"/>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39" name="Freeform 10">
                <a:extLst>
                  <a:ext uri="{FF2B5EF4-FFF2-40B4-BE49-F238E27FC236}">
                    <a16:creationId xmlns:a16="http://schemas.microsoft.com/office/drawing/2014/main" id="{DB8F869D-BD63-4616-90D2-9C546D6B978C}"/>
                  </a:ext>
                </a:extLst>
              </p:cNvPr>
              <p:cNvSpPr>
                <a:spLocks/>
              </p:cNvSpPr>
              <p:nvPr/>
            </p:nvSpPr>
            <p:spPr bwMode="auto">
              <a:xfrm>
                <a:off x="4442679" y="2850315"/>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0" name="Freeform 5">
                <a:extLst>
                  <a:ext uri="{FF2B5EF4-FFF2-40B4-BE49-F238E27FC236}">
                    <a16:creationId xmlns:a16="http://schemas.microsoft.com/office/drawing/2014/main" id="{5CF9AC2E-F941-4339-BD1D-A63889AB1C80}"/>
                  </a:ext>
                </a:extLst>
              </p:cNvPr>
              <p:cNvSpPr>
                <a:spLocks noEditPoints="1"/>
              </p:cNvSpPr>
              <p:nvPr/>
            </p:nvSpPr>
            <p:spPr bwMode="auto">
              <a:xfrm>
                <a:off x="4289940" y="2542017"/>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1" name="Freeform 6">
                <a:extLst>
                  <a:ext uri="{FF2B5EF4-FFF2-40B4-BE49-F238E27FC236}">
                    <a16:creationId xmlns:a16="http://schemas.microsoft.com/office/drawing/2014/main" id="{5BAE075C-89AF-405E-812D-91973D937019}"/>
                  </a:ext>
                </a:extLst>
              </p:cNvPr>
              <p:cNvSpPr>
                <a:spLocks/>
              </p:cNvSpPr>
              <p:nvPr/>
            </p:nvSpPr>
            <p:spPr bwMode="auto">
              <a:xfrm>
                <a:off x="4327251" y="2577946"/>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2" name="Freeform 7">
                <a:extLst>
                  <a:ext uri="{FF2B5EF4-FFF2-40B4-BE49-F238E27FC236}">
                    <a16:creationId xmlns:a16="http://schemas.microsoft.com/office/drawing/2014/main" id="{CEFAD66A-098D-4CB3-9FA5-1C703DCA0BBF}"/>
                  </a:ext>
                </a:extLst>
              </p:cNvPr>
              <p:cNvSpPr>
                <a:spLocks/>
              </p:cNvSpPr>
              <p:nvPr/>
            </p:nvSpPr>
            <p:spPr bwMode="auto">
              <a:xfrm>
                <a:off x="4295468" y="2703697"/>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3" name="Freeform 8">
                <a:extLst>
                  <a:ext uri="{FF2B5EF4-FFF2-40B4-BE49-F238E27FC236}">
                    <a16:creationId xmlns:a16="http://schemas.microsoft.com/office/drawing/2014/main" id="{8F178A68-F7CC-465E-8C35-48A3858B6F1A}"/>
                  </a:ext>
                </a:extLst>
              </p:cNvPr>
              <p:cNvSpPr>
                <a:spLocks/>
              </p:cNvSpPr>
              <p:nvPr/>
            </p:nvSpPr>
            <p:spPr bwMode="auto">
              <a:xfrm>
                <a:off x="4361798" y="2547545"/>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4" name="Freeform 9">
                <a:extLst>
                  <a:ext uri="{FF2B5EF4-FFF2-40B4-BE49-F238E27FC236}">
                    <a16:creationId xmlns:a16="http://schemas.microsoft.com/office/drawing/2014/main" id="{BBF0309F-6BFE-4DAF-9079-792D209C264A}"/>
                  </a:ext>
                </a:extLst>
              </p:cNvPr>
              <p:cNvSpPr>
                <a:spLocks/>
              </p:cNvSpPr>
              <p:nvPr/>
            </p:nvSpPr>
            <p:spPr bwMode="auto">
              <a:xfrm>
                <a:off x="4328633" y="2695405"/>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5" name="Freeform 10">
                <a:extLst>
                  <a:ext uri="{FF2B5EF4-FFF2-40B4-BE49-F238E27FC236}">
                    <a16:creationId xmlns:a16="http://schemas.microsoft.com/office/drawing/2014/main" id="{E0D629A2-F40A-45F5-9294-58D1948163B9}"/>
                  </a:ext>
                </a:extLst>
              </p:cNvPr>
              <p:cNvSpPr>
                <a:spLocks/>
              </p:cNvSpPr>
              <p:nvPr/>
            </p:nvSpPr>
            <p:spPr bwMode="auto">
              <a:xfrm>
                <a:off x="4417073" y="2555836"/>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6" name="Freeform 5">
                <a:extLst>
                  <a:ext uri="{FF2B5EF4-FFF2-40B4-BE49-F238E27FC236}">
                    <a16:creationId xmlns:a16="http://schemas.microsoft.com/office/drawing/2014/main" id="{85E940A6-0C26-44C3-9AE3-4ED9C5637509}"/>
                  </a:ext>
                </a:extLst>
              </p:cNvPr>
              <p:cNvSpPr>
                <a:spLocks noEditPoints="1"/>
              </p:cNvSpPr>
              <p:nvPr/>
            </p:nvSpPr>
            <p:spPr bwMode="auto">
              <a:xfrm>
                <a:off x="4411225" y="2307086"/>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7" name="Freeform 6">
                <a:extLst>
                  <a:ext uri="{FF2B5EF4-FFF2-40B4-BE49-F238E27FC236}">
                    <a16:creationId xmlns:a16="http://schemas.microsoft.com/office/drawing/2014/main" id="{DFB7DEEE-05EB-489B-A644-4D97B65718EB}"/>
                  </a:ext>
                </a:extLst>
              </p:cNvPr>
              <p:cNvSpPr>
                <a:spLocks/>
              </p:cNvSpPr>
              <p:nvPr/>
            </p:nvSpPr>
            <p:spPr bwMode="auto">
              <a:xfrm>
                <a:off x="4448536" y="2343015"/>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8" name="Freeform 7">
                <a:extLst>
                  <a:ext uri="{FF2B5EF4-FFF2-40B4-BE49-F238E27FC236}">
                    <a16:creationId xmlns:a16="http://schemas.microsoft.com/office/drawing/2014/main" id="{0BE0FEE6-3361-4483-B840-801573F9F710}"/>
                  </a:ext>
                </a:extLst>
              </p:cNvPr>
              <p:cNvSpPr>
                <a:spLocks/>
              </p:cNvSpPr>
              <p:nvPr/>
            </p:nvSpPr>
            <p:spPr bwMode="auto">
              <a:xfrm>
                <a:off x="4416753" y="2468766"/>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49" name="Freeform 8">
                <a:extLst>
                  <a:ext uri="{FF2B5EF4-FFF2-40B4-BE49-F238E27FC236}">
                    <a16:creationId xmlns:a16="http://schemas.microsoft.com/office/drawing/2014/main" id="{085BFA53-4F38-486B-9BBF-9EE0EEAA4FEC}"/>
                  </a:ext>
                </a:extLst>
              </p:cNvPr>
              <p:cNvSpPr>
                <a:spLocks/>
              </p:cNvSpPr>
              <p:nvPr/>
            </p:nvSpPr>
            <p:spPr bwMode="auto">
              <a:xfrm>
                <a:off x="4483083" y="2312614"/>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0" name="Freeform 9">
                <a:extLst>
                  <a:ext uri="{FF2B5EF4-FFF2-40B4-BE49-F238E27FC236}">
                    <a16:creationId xmlns:a16="http://schemas.microsoft.com/office/drawing/2014/main" id="{E4679A10-F275-4013-AE33-022BF32AC42D}"/>
                  </a:ext>
                </a:extLst>
              </p:cNvPr>
              <p:cNvSpPr>
                <a:spLocks/>
              </p:cNvSpPr>
              <p:nvPr/>
            </p:nvSpPr>
            <p:spPr bwMode="auto">
              <a:xfrm>
                <a:off x="4449918" y="2460474"/>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1" name="Freeform 10">
                <a:extLst>
                  <a:ext uri="{FF2B5EF4-FFF2-40B4-BE49-F238E27FC236}">
                    <a16:creationId xmlns:a16="http://schemas.microsoft.com/office/drawing/2014/main" id="{7742B489-F748-4AF8-83DC-B011AB4ADC22}"/>
                  </a:ext>
                </a:extLst>
              </p:cNvPr>
              <p:cNvSpPr>
                <a:spLocks/>
              </p:cNvSpPr>
              <p:nvPr/>
            </p:nvSpPr>
            <p:spPr bwMode="auto">
              <a:xfrm>
                <a:off x="4538358" y="2320905"/>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2" name="Freeform 5">
                <a:extLst>
                  <a:ext uri="{FF2B5EF4-FFF2-40B4-BE49-F238E27FC236}">
                    <a16:creationId xmlns:a16="http://schemas.microsoft.com/office/drawing/2014/main" id="{0F697602-880E-40A0-8705-315A750B72B3}"/>
                  </a:ext>
                </a:extLst>
              </p:cNvPr>
              <p:cNvSpPr>
                <a:spLocks noEditPoints="1"/>
              </p:cNvSpPr>
              <p:nvPr/>
            </p:nvSpPr>
            <p:spPr bwMode="auto">
              <a:xfrm>
                <a:off x="4476690" y="2086271"/>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3" name="Freeform 6">
                <a:extLst>
                  <a:ext uri="{FF2B5EF4-FFF2-40B4-BE49-F238E27FC236}">
                    <a16:creationId xmlns:a16="http://schemas.microsoft.com/office/drawing/2014/main" id="{97773BE5-3EF9-4194-B5D9-436949507D5B}"/>
                  </a:ext>
                </a:extLst>
              </p:cNvPr>
              <p:cNvSpPr>
                <a:spLocks/>
              </p:cNvSpPr>
              <p:nvPr/>
            </p:nvSpPr>
            <p:spPr bwMode="auto">
              <a:xfrm>
                <a:off x="4514001" y="2122200"/>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4" name="Freeform 7">
                <a:extLst>
                  <a:ext uri="{FF2B5EF4-FFF2-40B4-BE49-F238E27FC236}">
                    <a16:creationId xmlns:a16="http://schemas.microsoft.com/office/drawing/2014/main" id="{34CBB861-632A-4F66-A730-50A957F47686}"/>
                  </a:ext>
                </a:extLst>
              </p:cNvPr>
              <p:cNvSpPr>
                <a:spLocks/>
              </p:cNvSpPr>
              <p:nvPr/>
            </p:nvSpPr>
            <p:spPr bwMode="auto">
              <a:xfrm>
                <a:off x="4482218" y="2247951"/>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5" name="Freeform 8">
                <a:extLst>
                  <a:ext uri="{FF2B5EF4-FFF2-40B4-BE49-F238E27FC236}">
                    <a16:creationId xmlns:a16="http://schemas.microsoft.com/office/drawing/2014/main" id="{24C2EB91-C942-49AF-B04A-9B3999B8F16B}"/>
                  </a:ext>
                </a:extLst>
              </p:cNvPr>
              <p:cNvSpPr>
                <a:spLocks/>
              </p:cNvSpPr>
              <p:nvPr/>
            </p:nvSpPr>
            <p:spPr bwMode="auto">
              <a:xfrm>
                <a:off x="4548548" y="2091799"/>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6" name="Freeform 9">
                <a:extLst>
                  <a:ext uri="{FF2B5EF4-FFF2-40B4-BE49-F238E27FC236}">
                    <a16:creationId xmlns:a16="http://schemas.microsoft.com/office/drawing/2014/main" id="{0CEFE900-C1F1-4E8C-9C5D-E4F49F7D7F1D}"/>
                  </a:ext>
                </a:extLst>
              </p:cNvPr>
              <p:cNvSpPr>
                <a:spLocks/>
              </p:cNvSpPr>
              <p:nvPr/>
            </p:nvSpPr>
            <p:spPr bwMode="auto">
              <a:xfrm>
                <a:off x="4515383" y="2239659"/>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7" name="Freeform 10">
                <a:extLst>
                  <a:ext uri="{FF2B5EF4-FFF2-40B4-BE49-F238E27FC236}">
                    <a16:creationId xmlns:a16="http://schemas.microsoft.com/office/drawing/2014/main" id="{C40449D7-E8CC-40D9-BA82-F015938E84AF}"/>
                  </a:ext>
                </a:extLst>
              </p:cNvPr>
              <p:cNvSpPr>
                <a:spLocks/>
              </p:cNvSpPr>
              <p:nvPr/>
            </p:nvSpPr>
            <p:spPr bwMode="auto">
              <a:xfrm>
                <a:off x="4603823" y="2100090"/>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8" name="Freeform 5">
                <a:extLst>
                  <a:ext uri="{FF2B5EF4-FFF2-40B4-BE49-F238E27FC236}">
                    <a16:creationId xmlns:a16="http://schemas.microsoft.com/office/drawing/2014/main" id="{AE3446DA-FED0-4783-8C9F-BE490AD95D41}"/>
                  </a:ext>
                </a:extLst>
              </p:cNvPr>
              <p:cNvSpPr>
                <a:spLocks noEditPoints="1"/>
              </p:cNvSpPr>
              <p:nvPr/>
            </p:nvSpPr>
            <p:spPr bwMode="auto">
              <a:xfrm>
                <a:off x="4685314" y="2056775"/>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59" name="Freeform 6">
                <a:extLst>
                  <a:ext uri="{FF2B5EF4-FFF2-40B4-BE49-F238E27FC236}">
                    <a16:creationId xmlns:a16="http://schemas.microsoft.com/office/drawing/2014/main" id="{2080914F-04AE-4CC3-880D-7109A2B82B38}"/>
                  </a:ext>
                </a:extLst>
              </p:cNvPr>
              <p:cNvSpPr>
                <a:spLocks/>
              </p:cNvSpPr>
              <p:nvPr/>
            </p:nvSpPr>
            <p:spPr bwMode="auto">
              <a:xfrm>
                <a:off x="4722625" y="2092704"/>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0" name="Freeform 7">
                <a:extLst>
                  <a:ext uri="{FF2B5EF4-FFF2-40B4-BE49-F238E27FC236}">
                    <a16:creationId xmlns:a16="http://schemas.microsoft.com/office/drawing/2014/main" id="{FB01C0C7-C536-4A9A-BEA4-64F99AE2FAFB}"/>
                  </a:ext>
                </a:extLst>
              </p:cNvPr>
              <p:cNvSpPr>
                <a:spLocks/>
              </p:cNvSpPr>
              <p:nvPr/>
            </p:nvSpPr>
            <p:spPr bwMode="auto">
              <a:xfrm>
                <a:off x="4690842" y="2218455"/>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1" name="Freeform 8">
                <a:extLst>
                  <a:ext uri="{FF2B5EF4-FFF2-40B4-BE49-F238E27FC236}">
                    <a16:creationId xmlns:a16="http://schemas.microsoft.com/office/drawing/2014/main" id="{E6E366F4-F068-46EE-8E9B-3A7475D8881E}"/>
                  </a:ext>
                </a:extLst>
              </p:cNvPr>
              <p:cNvSpPr>
                <a:spLocks/>
              </p:cNvSpPr>
              <p:nvPr/>
            </p:nvSpPr>
            <p:spPr bwMode="auto">
              <a:xfrm>
                <a:off x="4757172" y="2062303"/>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2" name="Freeform 9">
                <a:extLst>
                  <a:ext uri="{FF2B5EF4-FFF2-40B4-BE49-F238E27FC236}">
                    <a16:creationId xmlns:a16="http://schemas.microsoft.com/office/drawing/2014/main" id="{3442C8C1-85B6-44BB-A7CB-3D2BC9B7D502}"/>
                  </a:ext>
                </a:extLst>
              </p:cNvPr>
              <p:cNvSpPr>
                <a:spLocks/>
              </p:cNvSpPr>
              <p:nvPr/>
            </p:nvSpPr>
            <p:spPr bwMode="auto">
              <a:xfrm>
                <a:off x="4724007" y="2210163"/>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3" name="Freeform 10">
                <a:extLst>
                  <a:ext uri="{FF2B5EF4-FFF2-40B4-BE49-F238E27FC236}">
                    <a16:creationId xmlns:a16="http://schemas.microsoft.com/office/drawing/2014/main" id="{BBC32129-03D4-4DA8-9BC3-DDDC3568162E}"/>
                  </a:ext>
                </a:extLst>
              </p:cNvPr>
              <p:cNvSpPr>
                <a:spLocks/>
              </p:cNvSpPr>
              <p:nvPr/>
            </p:nvSpPr>
            <p:spPr bwMode="auto">
              <a:xfrm>
                <a:off x="4812447" y="2070594"/>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4" name="Freeform 5">
                <a:extLst>
                  <a:ext uri="{FF2B5EF4-FFF2-40B4-BE49-F238E27FC236}">
                    <a16:creationId xmlns:a16="http://schemas.microsoft.com/office/drawing/2014/main" id="{CE522390-0DD9-43D5-B6EB-2B47497E6D2D}"/>
                  </a:ext>
                </a:extLst>
              </p:cNvPr>
              <p:cNvSpPr>
                <a:spLocks noEditPoints="1"/>
              </p:cNvSpPr>
              <p:nvPr/>
            </p:nvSpPr>
            <p:spPr bwMode="auto">
              <a:xfrm>
                <a:off x="4777797" y="1833124"/>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5" name="Freeform 6">
                <a:extLst>
                  <a:ext uri="{FF2B5EF4-FFF2-40B4-BE49-F238E27FC236}">
                    <a16:creationId xmlns:a16="http://schemas.microsoft.com/office/drawing/2014/main" id="{631804F1-3E8D-4A8A-B93D-4E6B341A339B}"/>
                  </a:ext>
                </a:extLst>
              </p:cNvPr>
              <p:cNvSpPr>
                <a:spLocks/>
              </p:cNvSpPr>
              <p:nvPr/>
            </p:nvSpPr>
            <p:spPr bwMode="auto">
              <a:xfrm>
                <a:off x="4815108" y="1869053"/>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6" name="Freeform 7">
                <a:extLst>
                  <a:ext uri="{FF2B5EF4-FFF2-40B4-BE49-F238E27FC236}">
                    <a16:creationId xmlns:a16="http://schemas.microsoft.com/office/drawing/2014/main" id="{AC954758-3A5D-4EBA-8D8E-A58D0961C584}"/>
                  </a:ext>
                </a:extLst>
              </p:cNvPr>
              <p:cNvSpPr>
                <a:spLocks/>
              </p:cNvSpPr>
              <p:nvPr/>
            </p:nvSpPr>
            <p:spPr bwMode="auto">
              <a:xfrm>
                <a:off x="4783325" y="1994804"/>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7" name="Freeform 8">
                <a:extLst>
                  <a:ext uri="{FF2B5EF4-FFF2-40B4-BE49-F238E27FC236}">
                    <a16:creationId xmlns:a16="http://schemas.microsoft.com/office/drawing/2014/main" id="{A709EADC-BC96-489F-B9AA-F8BEE548C1E7}"/>
                  </a:ext>
                </a:extLst>
              </p:cNvPr>
              <p:cNvSpPr>
                <a:spLocks/>
              </p:cNvSpPr>
              <p:nvPr/>
            </p:nvSpPr>
            <p:spPr bwMode="auto">
              <a:xfrm>
                <a:off x="4849655" y="1838652"/>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8" name="Freeform 9">
                <a:extLst>
                  <a:ext uri="{FF2B5EF4-FFF2-40B4-BE49-F238E27FC236}">
                    <a16:creationId xmlns:a16="http://schemas.microsoft.com/office/drawing/2014/main" id="{1C3BCF02-DD08-471C-80A0-A4954B6923EF}"/>
                  </a:ext>
                </a:extLst>
              </p:cNvPr>
              <p:cNvSpPr>
                <a:spLocks/>
              </p:cNvSpPr>
              <p:nvPr/>
            </p:nvSpPr>
            <p:spPr bwMode="auto">
              <a:xfrm>
                <a:off x="4816490" y="1986512"/>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69" name="Freeform 10">
                <a:extLst>
                  <a:ext uri="{FF2B5EF4-FFF2-40B4-BE49-F238E27FC236}">
                    <a16:creationId xmlns:a16="http://schemas.microsoft.com/office/drawing/2014/main" id="{EEB6F87A-676A-48FD-85CF-D8E1E0047219}"/>
                  </a:ext>
                </a:extLst>
              </p:cNvPr>
              <p:cNvSpPr>
                <a:spLocks/>
              </p:cNvSpPr>
              <p:nvPr/>
            </p:nvSpPr>
            <p:spPr bwMode="auto">
              <a:xfrm>
                <a:off x="4904930" y="1846943"/>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0" name="Freeform 5">
                <a:extLst>
                  <a:ext uri="{FF2B5EF4-FFF2-40B4-BE49-F238E27FC236}">
                    <a16:creationId xmlns:a16="http://schemas.microsoft.com/office/drawing/2014/main" id="{E639854F-6B60-415E-978C-1EAADFA4A13A}"/>
                  </a:ext>
                </a:extLst>
              </p:cNvPr>
              <p:cNvSpPr>
                <a:spLocks noEditPoints="1"/>
              </p:cNvSpPr>
              <p:nvPr/>
            </p:nvSpPr>
            <p:spPr bwMode="auto">
              <a:xfrm>
                <a:off x="5153881" y="1906866"/>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1" name="Freeform 6">
                <a:extLst>
                  <a:ext uri="{FF2B5EF4-FFF2-40B4-BE49-F238E27FC236}">
                    <a16:creationId xmlns:a16="http://schemas.microsoft.com/office/drawing/2014/main" id="{E7B8D63E-FFC3-4155-80FE-7100E1D0AF10}"/>
                  </a:ext>
                </a:extLst>
              </p:cNvPr>
              <p:cNvSpPr>
                <a:spLocks/>
              </p:cNvSpPr>
              <p:nvPr/>
            </p:nvSpPr>
            <p:spPr bwMode="auto">
              <a:xfrm>
                <a:off x="5191192" y="1942795"/>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2" name="Freeform 7">
                <a:extLst>
                  <a:ext uri="{FF2B5EF4-FFF2-40B4-BE49-F238E27FC236}">
                    <a16:creationId xmlns:a16="http://schemas.microsoft.com/office/drawing/2014/main" id="{CBE517F5-37F7-4028-AB11-C6FA85071310}"/>
                  </a:ext>
                </a:extLst>
              </p:cNvPr>
              <p:cNvSpPr>
                <a:spLocks/>
              </p:cNvSpPr>
              <p:nvPr/>
            </p:nvSpPr>
            <p:spPr bwMode="auto">
              <a:xfrm>
                <a:off x="5159409" y="2068546"/>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3" name="Freeform 8">
                <a:extLst>
                  <a:ext uri="{FF2B5EF4-FFF2-40B4-BE49-F238E27FC236}">
                    <a16:creationId xmlns:a16="http://schemas.microsoft.com/office/drawing/2014/main" id="{E264E18C-78F3-42BD-AEFD-85DD4E5CA877}"/>
                  </a:ext>
                </a:extLst>
              </p:cNvPr>
              <p:cNvSpPr>
                <a:spLocks/>
              </p:cNvSpPr>
              <p:nvPr/>
            </p:nvSpPr>
            <p:spPr bwMode="auto">
              <a:xfrm>
                <a:off x="5225739" y="1912394"/>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4" name="Freeform 9">
                <a:extLst>
                  <a:ext uri="{FF2B5EF4-FFF2-40B4-BE49-F238E27FC236}">
                    <a16:creationId xmlns:a16="http://schemas.microsoft.com/office/drawing/2014/main" id="{625E4C90-136D-4234-98D3-19958172D19C}"/>
                  </a:ext>
                </a:extLst>
              </p:cNvPr>
              <p:cNvSpPr>
                <a:spLocks/>
              </p:cNvSpPr>
              <p:nvPr/>
            </p:nvSpPr>
            <p:spPr bwMode="auto">
              <a:xfrm>
                <a:off x="5192574" y="2060254"/>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5" name="Freeform 10">
                <a:extLst>
                  <a:ext uri="{FF2B5EF4-FFF2-40B4-BE49-F238E27FC236}">
                    <a16:creationId xmlns:a16="http://schemas.microsoft.com/office/drawing/2014/main" id="{EC4B521A-F327-49E8-B42B-734E681396B6}"/>
                  </a:ext>
                </a:extLst>
              </p:cNvPr>
              <p:cNvSpPr>
                <a:spLocks/>
              </p:cNvSpPr>
              <p:nvPr/>
            </p:nvSpPr>
            <p:spPr bwMode="auto">
              <a:xfrm>
                <a:off x="5281014" y="1920685"/>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6" name="Freeform 5">
                <a:extLst>
                  <a:ext uri="{FF2B5EF4-FFF2-40B4-BE49-F238E27FC236}">
                    <a16:creationId xmlns:a16="http://schemas.microsoft.com/office/drawing/2014/main" id="{213F7A85-9B87-45D1-A0A5-6F77048367A2}"/>
                  </a:ext>
                </a:extLst>
              </p:cNvPr>
              <p:cNvSpPr>
                <a:spLocks noEditPoints="1"/>
              </p:cNvSpPr>
              <p:nvPr/>
            </p:nvSpPr>
            <p:spPr bwMode="auto">
              <a:xfrm>
                <a:off x="5323487" y="2046976"/>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7" name="Freeform 6">
                <a:extLst>
                  <a:ext uri="{FF2B5EF4-FFF2-40B4-BE49-F238E27FC236}">
                    <a16:creationId xmlns:a16="http://schemas.microsoft.com/office/drawing/2014/main" id="{21BC18EE-3AE7-4D61-BC89-B3222382D28C}"/>
                  </a:ext>
                </a:extLst>
              </p:cNvPr>
              <p:cNvSpPr>
                <a:spLocks/>
              </p:cNvSpPr>
              <p:nvPr/>
            </p:nvSpPr>
            <p:spPr bwMode="auto">
              <a:xfrm>
                <a:off x="5360798" y="2082905"/>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8" name="Freeform 7">
                <a:extLst>
                  <a:ext uri="{FF2B5EF4-FFF2-40B4-BE49-F238E27FC236}">
                    <a16:creationId xmlns:a16="http://schemas.microsoft.com/office/drawing/2014/main" id="{56019F49-B948-4F6E-A1DC-22EFA5DDE587}"/>
                  </a:ext>
                </a:extLst>
              </p:cNvPr>
              <p:cNvSpPr>
                <a:spLocks/>
              </p:cNvSpPr>
              <p:nvPr/>
            </p:nvSpPr>
            <p:spPr bwMode="auto">
              <a:xfrm>
                <a:off x="5329015" y="2208656"/>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79" name="Freeform 8">
                <a:extLst>
                  <a:ext uri="{FF2B5EF4-FFF2-40B4-BE49-F238E27FC236}">
                    <a16:creationId xmlns:a16="http://schemas.microsoft.com/office/drawing/2014/main" id="{88C25400-9D17-447C-8424-837662DDBD6F}"/>
                  </a:ext>
                </a:extLst>
              </p:cNvPr>
              <p:cNvSpPr>
                <a:spLocks/>
              </p:cNvSpPr>
              <p:nvPr/>
            </p:nvSpPr>
            <p:spPr bwMode="auto">
              <a:xfrm>
                <a:off x="5395345" y="2052504"/>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0" name="Freeform 9">
                <a:extLst>
                  <a:ext uri="{FF2B5EF4-FFF2-40B4-BE49-F238E27FC236}">
                    <a16:creationId xmlns:a16="http://schemas.microsoft.com/office/drawing/2014/main" id="{5DD51F26-8ABC-4D55-855C-6CCA452C3F4E}"/>
                  </a:ext>
                </a:extLst>
              </p:cNvPr>
              <p:cNvSpPr>
                <a:spLocks/>
              </p:cNvSpPr>
              <p:nvPr/>
            </p:nvSpPr>
            <p:spPr bwMode="auto">
              <a:xfrm>
                <a:off x="5362180" y="2200364"/>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1" name="Freeform 10">
                <a:extLst>
                  <a:ext uri="{FF2B5EF4-FFF2-40B4-BE49-F238E27FC236}">
                    <a16:creationId xmlns:a16="http://schemas.microsoft.com/office/drawing/2014/main" id="{B1D8C9FB-FA0D-4BC8-A7E2-5A5091928BEF}"/>
                  </a:ext>
                </a:extLst>
              </p:cNvPr>
              <p:cNvSpPr>
                <a:spLocks/>
              </p:cNvSpPr>
              <p:nvPr/>
            </p:nvSpPr>
            <p:spPr bwMode="auto">
              <a:xfrm>
                <a:off x="5450620" y="2060795"/>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2" name="Freeform 5">
                <a:extLst>
                  <a:ext uri="{FF2B5EF4-FFF2-40B4-BE49-F238E27FC236}">
                    <a16:creationId xmlns:a16="http://schemas.microsoft.com/office/drawing/2014/main" id="{12C7C097-FE56-4FBD-99BF-A116BA528288}"/>
                  </a:ext>
                </a:extLst>
              </p:cNvPr>
              <p:cNvSpPr>
                <a:spLocks noEditPoints="1"/>
              </p:cNvSpPr>
              <p:nvPr/>
            </p:nvSpPr>
            <p:spPr bwMode="auto">
              <a:xfrm>
                <a:off x="4932654" y="1869995"/>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3" name="Freeform 6">
                <a:extLst>
                  <a:ext uri="{FF2B5EF4-FFF2-40B4-BE49-F238E27FC236}">
                    <a16:creationId xmlns:a16="http://schemas.microsoft.com/office/drawing/2014/main" id="{4EA1C2B9-2862-4C0B-96D5-22BEFBA9FC80}"/>
                  </a:ext>
                </a:extLst>
              </p:cNvPr>
              <p:cNvSpPr>
                <a:spLocks/>
              </p:cNvSpPr>
              <p:nvPr/>
            </p:nvSpPr>
            <p:spPr bwMode="auto">
              <a:xfrm>
                <a:off x="4969965" y="1905924"/>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4" name="Freeform 7">
                <a:extLst>
                  <a:ext uri="{FF2B5EF4-FFF2-40B4-BE49-F238E27FC236}">
                    <a16:creationId xmlns:a16="http://schemas.microsoft.com/office/drawing/2014/main" id="{B3BB4A8E-4687-4CDE-BF99-01FFF650AB72}"/>
                  </a:ext>
                </a:extLst>
              </p:cNvPr>
              <p:cNvSpPr>
                <a:spLocks/>
              </p:cNvSpPr>
              <p:nvPr/>
            </p:nvSpPr>
            <p:spPr bwMode="auto">
              <a:xfrm>
                <a:off x="4938182" y="2031675"/>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5" name="Freeform 8">
                <a:extLst>
                  <a:ext uri="{FF2B5EF4-FFF2-40B4-BE49-F238E27FC236}">
                    <a16:creationId xmlns:a16="http://schemas.microsoft.com/office/drawing/2014/main" id="{984F1516-5A81-4203-BB3A-722EAE136537}"/>
                  </a:ext>
                </a:extLst>
              </p:cNvPr>
              <p:cNvSpPr>
                <a:spLocks/>
              </p:cNvSpPr>
              <p:nvPr/>
            </p:nvSpPr>
            <p:spPr bwMode="auto">
              <a:xfrm>
                <a:off x="5004512" y="1875523"/>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6" name="Freeform 9">
                <a:extLst>
                  <a:ext uri="{FF2B5EF4-FFF2-40B4-BE49-F238E27FC236}">
                    <a16:creationId xmlns:a16="http://schemas.microsoft.com/office/drawing/2014/main" id="{563E59FD-2540-4938-887D-C9E1041B09A8}"/>
                  </a:ext>
                </a:extLst>
              </p:cNvPr>
              <p:cNvSpPr>
                <a:spLocks/>
              </p:cNvSpPr>
              <p:nvPr/>
            </p:nvSpPr>
            <p:spPr bwMode="auto">
              <a:xfrm>
                <a:off x="4971347" y="2023383"/>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7" name="Freeform 10">
                <a:extLst>
                  <a:ext uri="{FF2B5EF4-FFF2-40B4-BE49-F238E27FC236}">
                    <a16:creationId xmlns:a16="http://schemas.microsoft.com/office/drawing/2014/main" id="{0598A63D-147C-48C0-9E82-2AB45BE81448}"/>
                  </a:ext>
                </a:extLst>
              </p:cNvPr>
              <p:cNvSpPr>
                <a:spLocks/>
              </p:cNvSpPr>
              <p:nvPr/>
            </p:nvSpPr>
            <p:spPr bwMode="auto">
              <a:xfrm>
                <a:off x="5059787" y="1883814"/>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8" name="Freeform 5">
                <a:extLst>
                  <a:ext uri="{FF2B5EF4-FFF2-40B4-BE49-F238E27FC236}">
                    <a16:creationId xmlns:a16="http://schemas.microsoft.com/office/drawing/2014/main" id="{62D66CFE-D6CC-49CB-8116-79C988EC4242}"/>
                  </a:ext>
                </a:extLst>
              </p:cNvPr>
              <p:cNvSpPr>
                <a:spLocks noEditPoints="1"/>
              </p:cNvSpPr>
              <p:nvPr/>
            </p:nvSpPr>
            <p:spPr bwMode="auto">
              <a:xfrm>
                <a:off x="4578693" y="2275576"/>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89" name="Freeform 6">
                <a:extLst>
                  <a:ext uri="{FF2B5EF4-FFF2-40B4-BE49-F238E27FC236}">
                    <a16:creationId xmlns:a16="http://schemas.microsoft.com/office/drawing/2014/main" id="{6FA1DF37-B667-4807-9728-CDBE62803BFB}"/>
                  </a:ext>
                </a:extLst>
              </p:cNvPr>
              <p:cNvSpPr>
                <a:spLocks/>
              </p:cNvSpPr>
              <p:nvPr/>
            </p:nvSpPr>
            <p:spPr bwMode="auto">
              <a:xfrm>
                <a:off x="4616004" y="2311505"/>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0" name="Freeform 7">
                <a:extLst>
                  <a:ext uri="{FF2B5EF4-FFF2-40B4-BE49-F238E27FC236}">
                    <a16:creationId xmlns:a16="http://schemas.microsoft.com/office/drawing/2014/main" id="{142CE4CF-DF6C-461E-BC99-5E3A1C504CB9}"/>
                  </a:ext>
                </a:extLst>
              </p:cNvPr>
              <p:cNvSpPr>
                <a:spLocks/>
              </p:cNvSpPr>
              <p:nvPr/>
            </p:nvSpPr>
            <p:spPr bwMode="auto">
              <a:xfrm>
                <a:off x="4584221" y="2437256"/>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1" name="Freeform 8">
                <a:extLst>
                  <a:ext uri="{FF2B5EF4-FFF2-40B4-BE49-F238E27FC236}">
                    <a16:creationId xmlns:a16="http://schemas.microsoft.com/office/drawing/2014/main" id="{1F1AB98A-DF3F-4341-9418-8B9E2F41E7A7}"/>
                  </a:ext>
                </a:extLst>
              </p:cNvPr>
              <p:cNvSpPr>
                <a:spLocks/>
              </p:cNvSpPr>
              <p:nvPr/>
            </p:nvSpPr>
            <p:spPr bwMode="auto">
              <a:xfrm>
                <a:off x="4650551" y="2281104"/>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2" name="Freeform 9">
                <a:extLst>
                  <a:ext uri="{FF2B5EF4-FFF2-40B4-BE49-F238E27FC236}">
                    <a16:creationId xmlns:a16="http://schemas.microsoft.com/office/drawing/2014/main" id="{D23D47A0-92FA-4E0A-9785-BDB8D459DD9B}"/>
                  </a:ext>
                </a:extLst>
              </p:cNvPr>
              <p:cNvSpPr>
                <a:spLocks/>
              </p:cNvSpPr>
              <p:nvPr/>
            </p:nvSpPr>
            <p:spPr bwMode="auto">
              <a:xfrm>
                <a:off x="4617386" y="2428964"/>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3" name="Freeform 10">
                <a:extLst>
                  <a:ext uri="{FF2B5EF4-FFF2-40B4-BE49-F238E27FC236}">
                    <a16:creationId xmlns:a16="http://schemas.microsoft.com/office/drawing/2014/main" id="{FD586859-3577-4B28-8CBF-D12DBD51B271}"/>
                  </a:ext>
                </a:extLst>
              </p:cNvPr>
              <p:cNvSpPr>
                <a:spLocks/>
              </p:cNvSpPr>
              <p:nvPr/>
            </p:nvSpPr>
            <p:spPr bwMode="auto">
              <a:xfrm>
                <a:off x="4705826" y="2289395"/>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4" name="Freeform 5">
                <a:extLst>
                  <a:ext uri="{FF2B5EF4-FFF2-40B4-BE49-F238E27FC236}">
                    <a16:creationId xmlns:a16="http://schemas.microsoft.com/office/drawing/2014/main" id="{A32C39B6-94BB-4141-8224-58DF955B3487}"/>
                  </a:ext>
                </a:extLst>
              </p:cNvPr>
              <p:cNvSpPr>
                <a:spLocks noEditPoints="1"/>
              </p:cNvSpPr>
              <p:nvPr/>
            </p:nvSpPr>
            <p:spPr bwMode="auto">
              <a:xfrm>
                <a:off x="5485719" y="2297698"/>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5" name="Freeform 6">
                <a:extLst>
                  <a:ext uri="{FF2B5EF4-FFF2-40B4-BE49-F238E27FC236}">
                    <a16:creationId xmlns:a16="http://schemas.microsoft.com/office/drawing/2014/main" id="{2DE1D9C4-9285-492A-9BE9-F5C733228781}"/>
                  </a:ext>
                </a:extLst>
              </p:cNvPr>
              <p:cNvSpPr>
                <a:spLocks/>
              </p:cNvSpPr>
              <p:nvPr/>
            </p:nvSpPr>
            <p:spPr bwMode="auto">
              <a:xfrm>
                <a:off x="5523030" y="2333627"/>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6" name="Freeform 7">
                <a:extLst>
                  <a:ext uri="{FF2B5EF4-FFF2-40B4-BE49-F238E27FC236}">
                    <a16:creationId xmlns:a16="http://schemas.microsoft.com/office/drawing/2014/main" id="{ED5C1694-AE5E-479E-B25C-01EB859A491C}"/>
                  </a:ext>
                </a:extLst>
              </p:cNvPr>
              <p:cNvSpPr>
                <a:spLocks/>
              </p:cNvSpPr>
              <p:nvPr/>
            </p:nvSpPr>
            <p:spPr bwMode="auto">
              <a:xfrm>
                <a:off x="5491247" y="2459378"/>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7" name="Freeform 8">
                <a:extLst>
                  <a:ext uri="{FF2B5EF4-FFF2-40B4-BE49-F238E27FC236}">
                    <a16:creationId xmlns:a16="http://schemas.microsoft.com/office/drawing/2014/main" id="{B9063D62-818C-486E-B6E8-ADC439C76E47}"/>
                  </a:ext>
                </a:extLst>
              </p:cNvPr>
              <p:cNvSpPr>
                <a:spLocks/>
              </p:cNvSpPr>
              <p:nvPr/>
            </p:nvSpPr>
            <p:spPr bwMode="auto">
              <a:xfrm>
                <a:off x="5557577" y="2303226"/>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8" name="Freeform 9">
                <a:extLst>
                  <a:ext uri="{FF2B5EF4-FFF2-40B4-BE49-F238E27FC236}">
                    <a16:creationId xmlns:a16="http://schemas.microsoft.com/office/drawing/2014/main" id="{B1920E38-F2F1-4121-A7B4-7AAAFCA88F0B}"/>
                  </a:ext>
                </a:extLst>
              </p:cNvPr>
              <p:cNvSpPr>
                <a:spLocks/>
              </p:cNvSpPr>
              <p:nvPr/>
            </p:nvSpPr>
            <p:spPr bwMode="auto">
              <a:xfrm>
                <a:off x="5524412" y="2451086"/>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899" name="Freeform 10">
                <a:extLst>
                  <a:ext uri="{FF2B5EF4-FFF2-40B4-BE49-F238E27FC236}">
                    <a16:creationId xmlns:a16="http://schemas.microsoft.com/office/drawing/2014/main" id="{4D14BA99-3D32-4710-ACF6-33B1EAC72378}"/>
                  </a:ext>
                </a:extLst>
              </p:cNvPr>
              <p:cNvSpPr>
                <a:spLocks/>
              </p:cNvSpPr>
              <p:nvPr/>
            </p:nvSpPr>
            <p:spPr bwMode="auto">
              <a:xfrm>
                <a:off x="5612852" y="2311517"/>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0" name="Freeform 5">
                <a:extLst>
                  <a:ext uri="{FF2B5EF4-FFF2-40B4-BE49-F238E27FC236}">
                    <a16:creationId xmlns:a16="http://schemas.microsoft.com/office/drawing/2014/main" id="{C73D6DD7-6F7A-4494-93A7-D01B91763EBF}"/>
                  </a:ext>
                </a:extLst>
              </p:cNvPr>
              <p:cNvSpPr>
                <a:spLocks noEditPoints="1"/>
              </p:cNvSpPr>
              <p:nvPr/>
            </p:nvSpPr>
            <p:spPr bwMode="auto">
              <a:xfrm>
                <a:off x="5700299" y="2518799"/>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1" name="Freeform 6">
                <a:extLst>
                  <a:ext uri="{FF2B5EF4-FFF2-40B4-BE49-F238E27FC236}">
                    <a16:creationId xmlns:a16="http://schemas.microsoft.com/office/drawing/2014/main" id="{E8053BFC-9059-4593-B7C7-3C4F2884A30E}"/>
                  </a:ext>
                </a:extLst>
              </p:cNvPr>
              <p:cNvSpPr>
                <a:spLocks/>
              </p:cNvSpPr>
              <p:nvPr/>
            </p:nvSpPr>
            <p:spPr bwMode="auto">
              <a:xfrm>
                <a:off x="5737610" y="2554728"/>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2" name="Freeform 7">
                <a:extLst>
                  <a:ext uri="{FF2B5EF4-FFF2-40B4-BE49-F238E27FC236}">
                    <a16:creationId xmlns:a16="http://schemas.microsoft.com/office/drawing/2014/main" id="{1C720892-173E-4273-8C25-0667D24CEE85}"/>
                  </a:ext>
                </a:extLst>
              </p:cNvPr>
              <p:cNvSpPr>
                <a:spLocks/>
              </p:cNvSpPr>
              <p:nvPr/>
            </p:nvSpPr>
            <p:spPr bwMode="auto">
              <a:xfrm>
                <a:off x="5705827" y="2680479"/>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3" name="Freeform 8">
                <a:extLst>
                  <a:ext uri="{FF2B5EF4-FFF2-40B4-BE49-F238E27FC236}">
                    <a16:creationId xmlns:a16="http://schemas.microsoft.com/office/drawing/2014/main" id="{60F6CBE8-4C2C-47E8-AEB6-1F830DA7430F}"/>
                  </a:ext>
                </a:extLst>
              </p:cNvPr>
              <p:cNvSpPr>
                <a:spLocks/>
              </p:cNvSpPr>
              <p:nvPr/>
            </p:nvSpPr>
            <p:spPr bwMode="auto">
              <a:xfrm>
                <a:off x="5772157" y="2524327"/>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4" name="Freeform 9">
                <a:extLst>
                  <a:ext uri="{FF2B5EF4-FFF2-40B4-BE49-F238E27FC236}">
                    <a16:creationId xmlns:a16="http://schemas.microsoft.com/office/drawing/2014/main" id="{A6F8F63C-A21A-49A6-B3DC-507477089F20}"/>
                  </a:ext>
                </a:extLst>
              </p:cNvPr>
              <p:cNvSpPr>
                <a:spLocks/>
              </p:cNvSpPr>
              <p:nvPr/>
            </p:nvSpPr>
            <p:spPr bwMode="auto">
              <a:xfrm>
                <a:off x="5738992" y="2672187"/>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5" name="Freeform 10">
                <a:extLst>
                  <a:ext uri="{FF2B5EF4-FFF2-40B4-BE49-F238E27FC236}">
                    <a16:creationId xmlns:a16="http://schemas.microsoft.com/office/drawing/2014/main" id="{478FFE32-11C4-4F7D-A980-B454BC69A018}"/>
                  </a:ext>
                </a:extLst>
              </p:cNvPr>
              <p:cNvSpPr>
                <a:spLocks/>
              </p:cNvSpPr>
              <p:nvPr/>
            </p:nvSpPr>
            <p:spPr bwMode="auto">
              <a:xfrm>
                <a:off x="5827432" y="2532618"/>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6" name="Freeform 5">
                <a:extLst>
                  <a:ext uri="{FF2B5EF4-FFF2-40B4-BE49-F238E27FC236}">
                    <a16:creationId xmlns:a16="http://schemas.microsoft.com/office/drawing/2014/main" id="{CE1B3119-CBB2-4463-A9A9-2D5DBCB027AA}"/>
                  </a:ext>
                </a:extLst>
              </p:cNvPr>
              <p:cNvSpPr>
                <a:spLocks noEditPoints="1"/>
              </p:cNvSpPr>
              <p:nvPr/>
            </p:nvSpPr>
            <p:spPr bwMode="auto">
              <a:xfrm>
                <a:off x="5883925" y="2806518"/>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7" name="Freeform 6">
                <a:extLst>
                  <a:ext uri="{FF2B5EF4-FFF2-40B4-BE49-F238E27FC236}">
                    <a16:creationId xmlns:a16="http://schemas.microsoft.com/office/drawing/2014/main" id="{6A2F935F-7856-4218-9266-12A0C3354832}"/>
                  </a:ext>
                </a:extLst>
              </p:cNvPr>
              <p:cNvSpPr>
                <a:spLocks/>
              </p:cNvSpPr>
              <p:nvPr/>
            </p:nvSpPr>
            <p:spPr bwMode="auto">
              <a:xfrm>
                <a:off x="5921236" y="2842447"/>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8" name="Freeform 7">
                <a:extLst>
                  <a:ext uri="{FF2B5EF4-FFF2-40B4-BE49-F238E27FC236}">
                    <a16:creationId xmlns:a16="http://schemas.microsoft.com/office/drawing/2014/main" id="{D7391574-5A73-412F-9C73-23B562F44583}"/>
                  </a:ext>
                </a:extLst>
              </p:cNvPr>
              <p:cNvSpPr>
                <a:spLocks/>
              </p:cNvSpPr>
              <p:nvPr/>
            </p:nvSpPr>
            <p:spPr bwMode="auto">
              <a:xfrm>
                <a:off x="5889453" y="2968198"/>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09" name="Freeform 8">
                <a:extLst>
                  <a:ext uri="{FF2B5EF4-FFF2-40B4-BE49-F238E27FC236}">
                    <a16:creationId xmlns:a16="http://schemas.microsoft.com/office/drawing/2014/main" id="{DE1B1CE9-A1DF-4A1E-8998-F620D4389952}"/>
                  </a:ext>
                </a:extLst>
              </p:cNvPr>
              <p:cNvSpPr>
                <a:spLocks/>
              </p:cNvSpPr>
              <p:nvPr/>
            </p:nvSpPr>
            <p:spPr bwMode="auto">
              <a:xfrm>
                <a:off x="5955783" y="2812046"/>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0" name="Freeform 9">
                <a:extLst>
                  <a:ext uri="{FF2B5EF4-FFF2-40B4-BE49-F238E27FC236}">
                    <a16:creationId xmlns:a16="http://schemas.microsoft.com/office/drawing/2014/main" id="{1E5E71E1-A847-493C-AD03-F429939F432F}"/>
                  </a:ext>
                </a:extLst>
              </p:cNvPr>
              <p:cNvSpPr>
                <a:spLocks/>
              </p:cNvSpPr>
              <p:nvPr/>
            </p:nvSpPr>
            <p:spPr bwMode="auto">
              <a:xfrm>
                <a:off x="5922618" y="2959906"/>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1" name="Freeform 10">
                <a:extLst>
                  <a:ext uri="{FF2B5EF4-FFF2-40B4-BE49-F238E27FC236}">
                    <a16:creationId xmlns:a16="http://schemas.microsoft.com/office/drawing/2014/main" id="{BB680CDE-E08D-46DD-8D61-154267213D22}"/>
                  </a:ext>
                </a:extLst>
              </p:cNvPr>
              <p:cNvSpPr>
                <a:spLocks/>
              </p:cNvSpPr>
              <p:nvPr/>
            </p:nvSpPr>
            <p:spPr bwMode="auto">
              <a:xfrm>
                <a:off x="6011058" y="2820337"/>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2" name="Freeform 5">
                <a:extLst>
                  <a:ext uri="{FF2B5EF4-FFF2-40B4-BE49-F238E27FC236}">
                    <a16:creationId xmlns:a16="http://schemas.microsoft.com/office/drawing/2014/main" id="{923ADB32-A393-4946-AC33-B261C3585086}"/>
                  </a:ext>
                </a:extLst>
              </p:cNvPr>
              <p:cNvSpPr>
                <a:spLocks noEditPoints="1"/>
              </p:cNvSpPr>
              <p:nvPr/>
            </p:nvSpPr>
            <p:spPr bwMode="auto">
              <a:xfrm>
                <a:off x="6046157" y="2946628"/>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3" name="Freeform 6">
                <a:extLst>
                  <a:ext uri="{FF2B5EF4-FFF2-40B4-BE49-F238E27FC236}">
                    <a16:creationId xmlns:a16="http://schemas.microsoft.com/office/drawing/2014/main" id="{76211AFB-7502-4E8B-A33E-4F01B47FEBD8}"/>
                  </a:ext>
                </a:extLst>
              </p:cNvPr>
              <p:cNvSpPr>
                <a:spLocks/>
              </p:cNvSpPr>
              <p:nvPr/>
            </p:nvSpPr>
            <p:spPr bwMode="auto">
              <a:xfrm>
                <a:off x="6083468" y="2982557"/>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4" name="Freeform 7">
                <a:extLst>
                  <a:ext uri="{FF2B5EF4-FFF2-40B4-BE49-F238E27FC236}">
                    <a16:creationId xmlns:a16="http://schemas.microsoft.com/office/drawing/2014/main" id="{EBEDF0EA-AC58-47B8-A7BC-E49289B9B5B2}"/>
                  </a:ext>
                </a:extLst>
              </p:cNvPr>
              <p:cNvSpPr>
                <a:spLocks/>
              </p:cNvSpPr>
              <p:nvPr/>
            </p:nvSpPr>
            <p:spPr bwMode="auto">
              <a:xfrm>
                <a:off x="6051685" y="3108308"/>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5" name="Freeform 8">
                <a:extLst>
                  <a:ext uri="{FF2B5EF4-FFF2-40B4-BE49-F238E27FC236}">
                    <a16:creationId xmlns:a16="http://schemas.microsoft.com/office/drawing/2014/main" id="{AC4E99AE-5CDF-4A48-AFAB-C7ED5372C95C}"/>
                  </a:ext>
                </a:extLst>
              </p:cNvPr>
              <p:cNvSpPr>
                <a:spLocks/>
              </p:cNvSpPr>
              <p:nvPr/>
            </p:nvSpPr>
            <p:spPr bwMode="auto">
              <a:xfrm>
                <a:off x="6118015" y="2952156"/>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6" name="Freeform 9">
                <a:extLst>
                  <a:ext uri="{FF2B5EF4-FFF2-40B4-BE49-F238E27FC236}">
                    <a16:creationId xmlns:a16="http://schemas.microsoft.com/office/drawing/2014/main" id="{BCC3F17B-AFD4-4A65-B14C-CFDCBB8C00BF}"/>
                  </a:ext>
                </a:extLst>
              </p:cNvPr>
              <p:cNvSpPr>
                <a:spLocks/>
              </p:cNvSpPr>
              <p:nvPr/>
            </p:nvSpPr>
            <p:spPr bwMode="auto">
              <a:xfrm>
                <a:off x="6084850" y="3100016"/>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7" name="Freeform 10">
                <a:extLst>
                  <a:ext uri="{FF2B5EF4-FFF2-40B4-BE49-F238E27FC236}">
                    <a16:creationId xmlns:a16="http://schemas.microsoft.com/office/drawing/2014/main" id="{E6C37932-D1C2-4CED-840A-F4E6D35F6E41}"/>
                  </a:ext>
                </a:extLst>
              </p:cNvPr>
              <p:cNvSpPr>
                <a:spLocks/>
              </p:cNvSpPr>
              <p:nvPr/>
            </p:nvSpPr>
            <p:spPr bwMode="auto">
              <a:xfrm>
                <a:off x="6173290" y="2960447"/>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8" name="Freeform 5">
                <a:extLst>
                  <a:ext uri="{FF2B5EF4-FFF2-40B4-BE49-F238E27FC236}">
                    <a16:creationId xmlns:a16="http://schemas.microsoft.com/office/drawing/2014/main" id="{1AFB2E47-F814-4912-873C-F1A83AD868AE}"/>
                  </a:ext>
                </a:extLst>
              </p:cNvPr>
              <p:cNvSpPr>
                <a:spLocks noEditPoints="1"/>
              </p:cNvSpPr>
              <p:nvPr/>
            </p:nvSpPr>
            <p:spPr bwMode="auto">
              <a:xfrm>
                <a:off x="6142022" y="3204724"/>
                <a:ext cx="146479" cy="225246"/>
              </a:xfrm>
              <a:custGeom>
                <a:avLst/>
                <a:gdLst>
                  <a:gd name="T0" fmla="*/ 636 w 649"/>
                  <a:gd name="T1" fmla="*/ 169 h 1011"/>
                  <a:gd name="T2" fmla="*/ 628 w 649"/>
                  <a:gd name="T3" fmla="*/ 240 h 1011"/>
                  <a:gd name="T4" fmla="*/ 615 w 649"/>
                  <a:gd name="T5" fmla="*/ 384 h 1011"/>
                  <a:gd name="T6" fmla="*/ 589 w 649"/>
                  <a:gd name="T7" fmla="*/ 504 h 1011"/>
                  <a:gd name="T8" fmla="*/ 552 w 649"/>
                  <a:gd name="T9" fmla="*/ 669 h 1011"/>
                  <a:gd name="T10" fmla="*/ 487 w 649"/>
                  <a:gd name="T11" fmla="*/ 922 h 1011"/>
                  <a:gd name="T12" fmla="*/ 466 w 649"/>
                  <a:gd name="T13" fmla="*/ 958 h 1011"/>
                  <a:gd name="T14" fmla="*/ 323 w 649"/>
                  <a:gd name="T15" fmla="*/ 980 h 1011"/>
                  <a:gd name="T16" fmla="*/ 230 w 649"/>
                  <a:gd name="T17" fmla="*/ 995 h 1011"/>
                  <a:gd name="T18" fmla="*/ 80 w 649"/>
                  <a:gd name="T19" fmla="*/ 990 h 1011"/>
                  <a:gd name="T20" fmla="*/ 10 w 649"/>
                  <a:gd name="T21" fmla="*/ 809 h 1011"/>
                  <a:gd name="T22" fmla="*/ 125 w 649"/>
                  <a:gd name="T23" fmla="*/ 705 h 1011"/>
                  <a:gd name="T24" fmla="*/ 144 w 649"/>
                  <a:gd name="T25" fmla="*/ 685 h 1011"/>
                  <a:gd name="T26" fmla="*/ 177 w 649"/>
                  <a:gd name="T27" fmla="*/ 535 h 1011"/>
                  <a:gd name="T28" fmla="*/ 225 w 649"/>
                  <a:gd name="T29" fmla="*/ 332 h 1011"/>
                  <a:gd name="T30" fmla="*/ 272 w 649"/>
                  <a:gd name="T31" fmla="*/ 166 h 1011"/>
                  <a:gd name="T32" fmla="*/ 298 w 649"/>
                  <a:gd name="T33" fmla="*/ 137 h 1011"/>
                  <a:gd name="T34" fmla="*/ 349 w 649"/>
                  <a:gd name="T35" fmla="*/ 1 h 1011"/>
                  <a:gd name="T36" fmla="*/ 555 w 649"/>
                  <a:gd name="T37" fmla="*/ 23 h 1011"/>
                  <a:gd name="T38" fmla="*/ 600 w 649"/>
                  <a:gd name="T39" fmla="*/ 41 h 1011"/>
                  <a:gd name="T40" fmla="*/ 649 w 649"/>
                  <a:gd name="T41" fmla="*/ 103 h 1011"/>
                  <a:gd name="T42" fmla="*/ 175 w 649"/>
                  <a:gd name="T43" fmla="*/ 677 h 1011"/>
                  <a:gd name="T44" fmla="*/ 315 w 649"/>
                  <a:gd name="T45" fmla="*/ 688 h 1011"/>
                  <a:gd name="T46" fmla="*/ 400 w 649"/>
                  <a:gd name="T47" fmla="*/ 809 h 1011"/>
                  <a:gd name="T48" fmla="*/ 361 w 649"/>
                  <a:gd name="T49" fmla="*/ 950 h 1011"/>
                  <a:gd name="T50" fmla="*/ 470 w 649"/>
                  <a:gd name="T51" fmla="*/ 898 h 1011"/>
                  <a:gd name="T52" fmla="*/ 523 w 649"/>
                  <a:gd name="T53" fmla="*/ 690 h 1011"/>
                  <a:gd name="T54" fmla="*/ 570 w 649"/>
                  <a:gd name="T55" fmla="*/ 479 h 1011"/>
                  <a:gd name="T56" fmla="*/ 614 w 649"/>
                  <a:gd name="T57" fmla="*/ 285 h 1011"/>
                  <a:gd name="T58" fmla="*/ 579 w 649"/>
                  <a:gd name="T59" fmla="*/ 219 h 1011"/>
                  <a:gd name="T60" fmla="*/ 363 w 649"/>
                  <a:gd name="T61" fmla="*/ 162 h 1011"/>
                  <a:gd name="T62" fmla="*/ 294 w 649"/>
                  <a:gd name="T63" fmla="*/ 172 h 1011"/>
                  <a:gd name="T64" fmla="*/ 238 w 649"/>
                  <a:gd name="T65" fmla="*/ 377 h 1011"/>
                  <a:gd name="T66" fmla="*/ 194 w 649"/>
                  <a:gd name="T67" fmla="*/ 562 h 1011"/>
                  <a:gd name="T68" fmla="*/ 169 w 649"/>
                  <a:gd name="T69" fmla="*/ 677 h 1011"/>
                  <a:gd name="T70" fmla="*/ 25 w 649"/>
                  <a:gd name="T71" fmla="*/ 856 h 1011"/>
                  <a:gd name="T72" fmla="*/ 295 w 649"/>
                  <a:gd name="T73" fmla="*/ 848 h 1011"/>
                  <a:gd name="T74" fmla="*/ 542 w 649"/>
                  <a:gd name="T75" fmla="*/ 166 h 1011"/>
                  <a:gd name="T76" fmla="*/ 561 w 649"/>
                  <a:gd name="T77" fmla="*/ 50 h 1011"/>
                  <a:gd name="T78" fmla="*/ 454 w 649"/>
                  <a:gd name="T79" fmla="*/ 25 h 1011"/>
                  <a:gd name="T80" fmla="*/ 349 w 649"/>
                  <a:gd name="T81" fmla="*/ 28 h 1011"/>
                  <a:gd name="T82" fmla="*/ 542 w 649"/>
                  <a:gd name="T83" fmla="*/ 166 h 1011"/>
                  <a:gd name="T84" fmla="*/ 307 w 649"/>
                  <a:gd name="T85" fmla="*/ 800 h 1011"/>
                  <a:gd name="T86" fmla="*/ 333 w 649"/>
                  <a:gd name="T87" fmla="*/ 944 h 1011"/>
                  <a:gd name="T88" fmla="*/ 378 w 649"/>
                  <a:gd name="T89" fmla="*/ 868 h 1011"/>
                  <a:gd name="T90" fmla="*/ 290 w 649"/>
                  <a:gd name="T91" fmla="*/ 701 h 1011"/>
                  <a:gd name="T92" fmla="*/ 605 w 649"/>
                  <a:gd name="T93" fmla="*/ 209 h 1011"/>
                  <a:gd name="T94" fmla="*/ 623 w 649"/>
                  <a:gd name="T95" fmla="*/ 116 h 1011"/>
                  <a:gd name="T96" fmla="*/ 590 w 649"/>
                  <a:gd name="T97" fmla="*/ 64 h 1011"/>
                  <a:gd name="T98" fmla="*/ 564 w 649"/>
                  <a:gd name="T99" fmla="*/ 172 h 1011"/>
                  <a:gd name="T100" fmla="*/ 605 w 649"/>
                  <a:gd name="T101" fmla="*/ 20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9" h="1011">
                    <a:moveTo>
                      <a:pt x="649" y="103"/>
                    </a:moveTo>
                    <a:cubicBezTo>
                      <a:pt x="644" y="125"/>
                      <a:pt x="640" y="147"/>
                      <a:pt x="636" y="169"/>
                    </a:cubicBezTo>
                    <a:cubicBezTo>
                      <a:pt x="632" y="187"/>
                      <a:pt x="629" y="206"/>
                      <a:pt x="625" y="224"/>
                    </a:cubicBezTo>
                    <a:cubicBezTo>
                      <a:pt x="623" y="230"/>
                      <a:pt x="624" y="235"/>
                      <a:pt x="628" y="240"/>
                    </a:cubicBezTo>
                    <a:cubicBezTo>
                      <a:pt x="641" y="253"/>
                      <a:pt x="640" y="268"/>
                      <a:pt x="637" y="284"/>
                    </a:cubicBezTo>
                    <a:cubicBezTo>
                      <a:pt x="629" y="317"/>
                      <a:pt x="622" y="351"/>
                      <a:pt x="615" y="384"/>
                    </a:cubicBezTo>
                    <a:cubicBezTo>
                      <a:pt x="610" y="410"/>
                      <a:pt x="604" y="435"/>
                      <a:pt x="598" y="461"/>
                    </a:cubicBezTo>
                    <a:cubicBezTo>
                      <a:pt x="595" y="475"/>
                      <a:pt x="592" y="490"/>
                      <a:pt x="589" y="504"/>
                    </a:cubicBezTo>
                    <a:cubicBezTo>
                      <a:pt x="583" y="529"/>
                      <a:pt x="577" y="554"/>
                      <a:pt x="572" y="579"/>
                    </a:cubicBezTo>
                    <a:cubicBezTo>
                      <a:pt x="565" y="609"/>
                      <a:pt x="559" y="639"/>
                      <a:pt x="552" y="669"/>
                    </a:cubicBezTo>
                    <a:cubicBezTo>
                      <a:pt x="542" y="711"/>
                      <a:pt x="532" y="754"/>
                      <a:pt x="521" y="796"/>
                    </a:cubicBezTo>
                    <a:cubicBezTo>
                      <a:pt x="510" y="838"/>
                      <a:pt x="498" y="880"/>
                      <a:pt x="487" y="922"/>
                    </a:cubicBezTo>
                    <a:cubicBezTo>
                      <a:pt x="485" y="930"/>
                      <a:pt x="483" y="938"/>
                      <a:pt x="480" y="946"/>
                    </a:cubicBezTo>
                    <a:cubicBezTo>
                      <a:pt x="478" y="952"/>
                      <a:pt x="475" y="957"/>
                      <a:pt x="466" y="958"/>
                    </a:cubicBezTo>
                    <a:cubicBezTo>
                      <a:pt x="444" y="960"/>
                      <a:pt x="422" y="963"/>
                      <a:pt x="400" y="967"/>
                    </a:cubicBezTo>
                    <a:cubicBezTo>
                      <a:pt x="374" y="971"/>
                      <a:pt x="349" y="976"/>
                      <a:pt x="323" y="980"/>
                    </a:cubicBezTo>
                    <a:cubicBezTo>
                      <a:pt x="305" y="983"/>
                      <a:pt x="288" y="985"/>
                      <a:pt x="270" y="986"/>
                    </a:cubicBezTo>
                    <a:cubicBezTo>
                      <a:pt x="256" y="987"/>
                      <a:pt x="243" y="988"/>
                      <a:pt x="230" y="995"/>
                    </a:cubicBezTo>
                    <a:cubicBezTo>
                      <a:pt x="210" y="1006"/>
                      <a:pt x="187" y="1010"/>
                      <a:pt x="164" y="1010"/>
                    </a:cubicBezTo>
                    <a:cubicBezTo>
                      <a:pt x="134" y="1011"/>
                      <a:pt x="106" y="1005"/>
                      <a:pt x="80" y="990"/>
                    </a:cubicBezTo>
                    <a:cubicBezTo>
                      <a:pt x="45" y="969"/>
                      <a:pt x="21" y="940"/>
                      <a:pt x="9" y="900"/>
                    </a:cubicBezTo>
                    <a:cubicBezTo>
                      <a:pt x="0" y="870"/>
                      <a:pt x="0" y="839"/>
                      <a:pt x="10" y="809"/>
                    </a:cubicBezTo>
                    <a:cubicBezTo>
                      <a:pt x="18" y="783"/>
                      <a:pt x="33" y="760"/>
                      <a:pt x="54" y="742"/>
                    </a:cubicBezTo>
                    <a:cubicBezTo>
                      <a:pt x="74" y="723"/>
                      <a:pt x="98" y="711"/>
                      <a:pt x="125" y="705"/>
                    </a:cubicBezTo>
                    <a:cubicBezTo>
                      <a:pt x="126" y="704"/>
                      <a:pt x="127" y="704"/>
                      <a:pt x="127" y="704"/>
                    </a:cubicBezTo>
                    <a:cubicBezTo>
                      <a:pt x="142" y="701"/>
                      <a:pt x="141" y="700"/>
                      <a:pt x="144" y="685"/>
                    </a:cubicBezTo>
                    <a:cubicBezTo>
                      <a:pt x="149" y="660"/>
                      <a:pt x="155" y="634"/>
                      <a:pt x="160" y="609"/>
                    </a:cubicBezTo>
                    <a:cubicBezTo>
                      <a:pt x="166" y="584"/>
                      <a:pt x="171" y="559"/>
                      <a:pt x="177" y="535"/>
                    </a:cubicBezTo>
                    <a:cubicBezTo>
                      <a:pt x="183" y="507"/>
                      <a:pt x="188" y="480"/>
                      <a:pt x="195" y="453"/>
                    </a:cubicBezTo>
                    <a:cubicBezTo>
                      <a:pt x="205" y="413"/>
                      <a:pt x="215" y="372"/>
                      <a:pt x="225" y="332"/>
                    </a:cubicBezTo>
                    <a:cubicBezTo>
                      <a:pt x="233" y="302"/>
                      <a:pt x="241" y="272"/>
                      <a:pt x="250" y="242"/>
                    </a:cubicBezTo>
                    <a:cubicBezTo>
                      <a:pt x="257" y="216"/>
                      <a:pt x="265" y="191"/>
                      <a:pt x="272" y="166"/>
                    </a:cubicBezTo>
                    <a:cubicBezTo>
                      <a:pt x="275" y="155"/>
                      <a:pt x="280" y="147"/>
                      <a:pt x="292" y="143"/>
                    </a:cubicBezTo>
                    <a:cubicBezTo>
                      <a:pt x="294" y="143"/>
                      <a:pt x="297" y="140"/>
                      <a:pt x="298" y="137"/>
                    </a:cubicBezTo>
                    <a:cubicBezTo>
                      <a:pt x="308" y="97"/>
                      <a:pt x="319" y="57"/>
                      <a:pt x="329" y="17"/>
                    </a:cubicBezTo>
                    <a:cubicBezTo>
                      <a:pt x="332" y="3"/>
                      <a:pt x="334" y="1"/>
                      <a:pt x="349" y="1"/>
                    </a:cubicBezTo>
                    <a:cubicBezTo>
                      <a:pt x="386" y="1"/>
                      <a:pt x="423" y="0"/>
                      <a:pt x="460" y="2"/>
                    </a:cubicBezTo>
                    <a:cubicBezTo>
                      <a:pt x="493" y="4"/>
                      <a:pt x="524" y="11"/>
                      <a:pt x="555" y="23"/>
                    </a:cubicBezTo>
                    <a:cubicBezTo>
                      <a:pt x="568" y="28"/>
                      <a:pt x="581" y="32"/>
                      <a:pt x="594" y="36"/>
                    </a:cubicBezTo>
                    <a:cubicBezTo>
                      <a:pt x="596" y="37"/>
                      <a:pt x="598" y="39"/>
                      <a:pt x="600" y="41"/>
                    </a:cubicBezTo>
                    <a:cubicBezTo>
                      <a:pt x="616" y="59"/>
                      <a:pt x="632" y="78"/>
                      <a:pt x="649" y="96"/>
                    </a:cubicBezTo>
                    <a:cubicBezTo>
                      <a:pt x="649" y="99"/>
                      <a:pt x="649" y="101"/>
                      <a:pt x="649" y="103"/>
                    </a:cubicBezTo>
                    <a:close/>
                    <a:moveTo>
                      <a:pt x="169" y="677"/>
                    </a:moveTo>
                    <a:cubicBezTo>
                      <a:pt x="171" y="677"/>
                      <a:pt x="173" y="677"/>
                      <a:pt x="175" y="677"/>
                    </a:cubicBezTo>
                    <a:cubicBezTo>
                      <a:pt x="189" y="674"/>
                      <a:pt x="203" y="670"/>
                      <a:pt x="218" y="669"/>
                    </a:cubicBezTo>
                    <a:cubicBezTo>
                      <a:pt x="252" y="667"/>
                      <a:pt x="285" y="672"/>
                      <a:pt x="315" y="688"/>
                    </a:cubicBezTo>
                    <a:cubicBezTo>
                      <a:pt x="343" y="703"/>
                      <a:pt x="366" y="723"/>
                      <a:pt x="382" y="751"/>
                    </a:cubicBezTo>
                    <a:cubicBezTo>
                      <a:pt x="392" y="769"/>
                      <a:pt x="397" y="788"/>
                      <a:pt x="400" y="809"/>
                    </a:cubicBezTo>
                    <a:cubicBezTo>
                      <a:pt x="406" y="843"/>
                      <a:pt x="405" y="876"/>
                      <a:pt x="388" y="907"/>
                    </a:cubicBezTo>
                    <a:cubicBezTo>
                      <a:pt x="380" y="923"/>
                      <a:pt x="369" y="937"/>
                      <a:pt x="361" y="950"/>
                    </a:cubicBezTo>
                    <a:cubicBezTo>
                      <a:pt x="392" y="945"/>
                      <a:pt x="426" y="940"/>
                      <a:pt x="460" y="935"/>
                    </a:cubicBezTo>
                    <a:cubicBezTo>
                      <a:pt x="463" y="923"/>
                      <a:pt x="467" y="911"/>
                      <a:pt x="470" y="898"/>
                    </a:cubicBezTo>
                    <a:cubicBezTo>
                      <a:pt x="480" y="864"/>
                      <a:pt x="489" y="829"/>
                      <a:pt x="498" y="795"/>
                    </a:cubicBezTo>
                    <a:cubicBezTo>
                      <a:pt x="507" y="760"/>
                      <a:pt x="515" y="725"/>
                      <a:pt x="523" y="690"/>
                    </a:cubicBezTo>
                    <a:cubicBezTo>
                      <a:pt x="531" y="659"/>
                      <a:pt x="538" y="627"/>
                      <a:pt x="545" y="595"/>
                    </a:cubicBezTo>
                    <a:cubicBezTo>
                      <a:pt x="553" y="556"/>
                      <a:pt x="561" y="517"/>
                      <a:pt x="570" y="479"/>
                    </a:cubicBezTo>
                    <a:cubicBezTo>
                      <a:pt x="576" y="453"/>
                      <a:pt x="582" y="427"/>
                      <a:pt x="588" y="401"/>
                    </a:cubicBezTo>
                    <a:cubicBezTo>
                      <a:pt x="597" y="362"/>
                      <a:pt x="606" y="324"/>
                      <a:pt x="614" y="285"/>
                    </a:cubicBezTo>
                    <a:cubicBezTo>
                      <a:pt x="615" y="277"/>
                      <a:pt x="618" y="265"/>
                      <a:pt x="613" y="259"/>
                    </a:cubicBezTo>
                    <a:cubicBezTo>
                      <a:pt x="604" y="244"/>
                      <a:pt x="592" y="231"/>
                      <a:pt x="579" y="219"/>
                    </a:cubicBezTo>
                    <a:cubicBezTo>
                      <a:pt x="564" y="204"/>
                      <a:pt x="546" y="191"/>
                      <a:pt x="525" y="185"/>
                    </a:cubicBezTo>
                    <a:cubicBezTo>
                      <a:pt x="472" y="168"/>
                      <a:pt x="417" y="164"/>
                      <a:pt x="363" y="162"/>
                    </a:cubicBezTo>
                    <a:cubicBezTo>
                      <a:pt x="342" y="161"/>
                      <a:pt x="321" y="164"/>
                      <a:pt x="300" y="165"/>
                    </a:cubicBezTo>
                    <a:cubicBezTo>
                      <a:pt x="298" y="166"/>
                      <a:pt x="295" y="169"/>
                      <a:pt x="294" y="172"/>
                    </a:cubicBezTo>
                    <a:cubicBezTo>
                      <a:pt x="286" y="198"/>
                      <a:pt x="278" y="223"/>
                      <a:pt x="271" y="249"/>
                    </a:cubicBezTo>
                    <a:cubicBezTo>
                      <a:pt x="260" y="292"/>
                      <a:pt x="248" y="334"/>
                      <a:pt x="238" y="377"/>
                    </a:cubicBezTo>
                    <a:cubicBezTo>
                      <a:pt x="228" y="417"/>
                      <a:pt x="219" y="457"/>
                      <a:pt x="209" y="497"/>
                    </a:cubicBezTo>
                    <a:cubicBezTo>
                      <a:pt x="204" y="519"/>
                      <a:pt x="199" y="541"/>
                      <a:pt x="194" y="562"/>
                    </a:cubicBezTo>
                    <a:cubicBezTo>
                      <a:pt x="189" y="582"/>
                      <a:pt x="185" y="602"/>
                      <a:pt x="180" y="622"/>
                    </a:cubicBezTo>
                    <a:cubicBezTo>
                      <a:pt x="176" y="640"/>
                      <a:pt x="173" y="659"/>
                      <a:pt x="169" y="677"/>
                    </a:cubicBezTo>
                    <a:close/>
                    <a:moveTo>
                      <a:pt x="160" y="724"/>
                    </a:moveTo>
                    <a:cubicBezTo>
                      <a:pt x="85" y="723"/>
                      <a:pt x="24" y="783"/>
                      <a:pt x="25" y="856"/>
                    </a:cubicBezTo>
                    <a:cubicBezTo>
                      <a:pt x="26" y="934"/>
                      <a:pt x="85" y="989"/>
                      <a:pt x="160" y="989"/>
                    </a:cubicBezTo>
                    <a:cubicBezTo>
                      <a:pt x="237" y="989"/>
                      <a:pt x="299" y="930"/>
                      <a:pt x="295" y="848"/>
                    </a:cubicBezTo>
                    <a:cubicBezTo>
                      <a:pt x="293" y="784"/>
                      <a:pt x="238" y="723"/>
                      <a:pt x="160" y="724"/>
                    </a:cubicBezTo>
                    <a:close/>
                    <a:moveTo>
                      <a:pt x="542" y="166"/>
                    </a:moveTo>
                    <a:cubicBezTo>
                      <a:pt x="550" y="130"/>
                      <a:pt x="558" y="94"/>
                      <a:pt x="565" y="58"/>
                    </a:cubicBezTo>
                    <a:cubicBezTo>
                      <a:pt x="566" y="56"/>
                      <a:pt x="563" y="51"/>
                      <a:pt x="561" y="50"/>
                    </a:cubicBezTo>
                    <a:cubicBezTo>
                      <a:pt x="553" y="46"/>
                      <a:pt x="544" y="42"/>
                      <a:pt x="535" y="40"/>
                    </a:cubicBezTo>
                    <a:cubicBezTo>
                      <a:pt x="509" y="32"/>
                      <a:pt x="482" y="25"/>
                      <a:pt x="454" y="25"/>
                    </a:cubicBezTo>
                    <a:cubicBezTo>
                      <a:pt x="421" y="25"/>
                      <a:pt x="388" y="24"/>
                      <a:pt x="354" y="24"/>
                    </a:cubicBezTo>
                    <a:cubicBezTo>
                      <a:pt x="353" y="24"/>
                      <a:pt x="350" y="26"/>
                      <a:pt x="349" y="28"/>
                    </a:cubicBezTo>
                    <a:cubicBezTo>
                      <a:pt x="339" y="66"/>
                      <a:pt x="330" y="103"/>
                      <a:pt x="320" y="140"/>
                    </a:cubicBezTo>
                    <a:cubicBezTo>
                      <a:pt x="395" y="139"/>
                      <a:pt x="469" y="143"/>
                      <a:pt x="542" y="166"/>
                    </a:cubicBezTo>
                    <a:close/>
                    <a:moveTo>
                      <a:pt x="175" y="701"/>
                    </a:moveTo>
                    <a:cubicBezTo>
                      <a:pt x="237" y="709"/>
                      <a:pt x="283" y="741"/>
                      <a:pt x="307" y="800"/>
                    </a:cubicBezTo>
                    <a:cubicBezTo>
                      <a:pt x="331" y="859"/>
                      <a:pt x="317" y="914"/>
                      <a:pt x="276" y="962"/>
                    </a:cubicBezTo>
                    <a:cubicBezTo>
                      <a:pt x="298" y="962"/>
                      <a:pt x="318" y="960"/>
                      <a:pt x="333" y="944"/>
                    </a:cubicBezTo>
                    <a:cubicBezTo>
                      <a:pt x="337" y="939"/>
                      <a:pt x="341" y="935"/>
                      <a:pt x="345" y="931"/>
                    </a:cubicBezTo>
                    <a:cubicBezTo>
                      <a:pt x="362" y="913"/>
                      <a:pt x="373" y="892"/>
                      <a:pt x="378" y="868"/>
                    </a:cubicBezTo>
                    <a:cubicBezTo>
                      <a:pt x="383" y="844"/>
                      <a:pt x="380" y="821"/>
                      <a:pt x="375" y="798"/>
                    </a:cubicBezTo>
                    <a:cubicBezTo>
                      <a:pt x="366" y="749"/>
                      <a:pt x="334" y="719"/>
                      <a:pt x="290" y="701"/>
                    </a:cubicBezTo>
                    <a:cubicBezTo>
                      <a:pt x="252" y="687"/>
                      <a:pt x="213" y="689"/>
                      <a:pt x="175" y="701"/>
                    </a:cubicBezTo>
                    <a:close/>
                    <a:moveTo>
                      <a:pt x="605" y="209"/>
                    </a:moveTo>
                    <a:cubicBezTo>
                      <a:pt x="605" y="209"/>
                      <a:pt x="605" y="209"/>
                      <a:pt x="605" y="208"/>
                    </a:cubicBezTo>
                    <a:cubicBezTo>
                      <a:pt x="611" y="177"/>
                      <a:pt x="617" y="147"/>
                      <a:pt x="623" y="116"/>
                    </a:cubicBezTo>
                    <a:cubicBezTo>
                      <a:pt x="624" y="111"/>
                      <a:pt x="625" y="104"/>
                      <a:pt x="623" y="101"/>
                    </a:cubicBezTo>
                    <a:cubicBezTo>
                      <a:pt x="613" y="88"/>
                      <a:pt x="601" y="76"/>
                      <a:pt x="590" y="64"/>
                    </a:cubicBezTo>
                    <a:cubicBezTo>
                      <a:pt x="587" y="70"/>
                      <a:pt x="585" y="76"/>
                      <a:pt x="583" y="82"/>
                    </a:cubicBezTo>
                    <a:cubicBezTo>
                      <a:pt x="577" y="112"/>
                      <a:pt x="570" y="142"/>
                      <a:pt x="564" y="172"/>
                    </a:cubicBezTo>
                    <a:cubicBezTo>
                      <a:pt x="564" y="175"/>
                      <a:pt x="565" y="179"/>
                      <a:pt x="567" y="180"/>
                    </a:cubicBezTo>
                    <a:cubicBezTo>
                      <a:pt x="579" y="190"/>
                      <a:pt x="592" y="199"/>
                      <a:pt x="605" y="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19" name="Freeform 6">
                <a:extLst>
                  <a:ext uri="{FF2B5EF4-FFF2-40B4-BE49-F238E27FC236}">
                    <a16:creationId xmlns:a16="http://schemas.microsoft.com/office/drawing/2014/main" id="{9767098D-2C27-4376-8A15-899AB72BF6DC}"/>
                  </a:ext>
                </a:extLst>
              </p:cNvPr>
              <p:cNvSpPr>
                <a:spLocks/>
              </p:cNvSpPr>
              <p:nvPr/>
            </p:nvSpPr>
            <p:spPr bwMode="auto">
              <a:xfrm>
                <a:off x="6179333" y="3240653"/>
                <a:ext cx="102259" cy="175498"/>
              </a:xfrm>
              <a:custGeom>
                <a:avLst/>
                <a:gdLst>
                  <a:gd name="T0" fmla="*/ 0 w 449"/>
                  <a:gd name="T1" fmla="*/ 516 h 789"/>
                  <a:gd name="T2" fmla="*/ 11 w 449"/>
                  <a:gd name="T3" fmla="*/ 461 h 789"/>
                  <a:gd name="T4" fmla="*/ 25 w 449"/>
                  <a:gd name="T5" fmla="*/ 401 h 789"/>
                  <a:gd name="T6" fmla="*/ 40 w 449"/>
                  <a:gd name="T7" fmla="*/ 336 h 789"/>
                  <a:gd name="T8" fmla="*/ 69 w 449"/>
                  <a:gd name="T9" fmla="*/ 216 h 789"/>
                  <a:gd name="T10" fmla="*/ 102 w 449"/>
                  <a:gd name="T11" fmla="*/ 88 h 789"/>
                  <a:gd name="T12" fmla="*/ 125 w 449"/>
                  <a:gd name="T13" fmla="*/ 11 h 789"/>
                  <a:gd name="T14" fmla="*/ 131 w 449"/>
                  <a:gd name="T15" fmla="*/ 4 h 789"/>
                  <a:gd name="T16" fmla="*/ 194 w 449"/>
                  <a:gd name="T17" fmla="*/ 1 h 789"/>
                  <a:gd name="T18" fmla="*/ 356 w 449"/>
                  <a:gd name="T19" fmla="*/ 24 h 789"/>
                  <a:gd name="T20" fmla="*/ 410 w 449"/>
                  <a:gd name="T21" fmla="*/ 58 h 789"/>
                  <a:gd name="T22" fmla="*/ 444 w 449"/>
                  <a:gd name="T23" fmla="*/ 98 h 789"/>
                  <a:gd name="T24" fmla="*/ 445 w 449"/>
                  <a:gd name="T25" fmla="*/ 124 h 789"/>
                  <a:gd name="T26" fmla="*/ 419 w 449"/>
                  <a:gd name="T27" fmla="*/ 240 h 789"/>
                  <a:gd name="T28" fmla="*/ 401 w 449"/>
                  <a:gd name="T29" fmla="*/ 318 h 789"/>
                  <a:gd name="T30" fmla="*/ 376 w 449"/>
                  <a:gd name="T31" fmla="*/ 434 h 789"/>
                  <a:gd name="T32" fmla="*/ 354 w 449"/>
                  <a:gd name="T33" fmla="*/ 529 h 789"/>
                  <a:gd name="T34" fmla="*/ 329 w 449"/>
                  <a:gd name="T35" fmla="*/ 634 h 789"/>
                  <a:gd name="T36" fmla="*/ 301 w 449"/>
                  <a:gd name="T37" fmla="*/ 737 h 789"/>
                  <a:gd name="T38" fmla="*/ 291 w 449"/>
                  <a:gd name="T39" fmla="*/ 774 h 789"/>
                  <a:gd name="T40" fmla="*/ 192 w 449"/>
                  <a:gd name="T41" fmla="*/ 789 h 789"/>
                  <a:gd name="T42" fmla="*/ 219 w 449"/>
                  <a:gd name="T43" fmla="*/ 746 h 789"/>
                  <a:gd name="T44" fmla="*/ 231 w 449"/>
                  <a:gd name="T45" fmla="*/ 648 h 789"/>
                  <a:gd name="T46" fmla="*/ 213 w 449"/>
                  <a:gd name="T47" fmla="*/ 590 h 789"/>
                  <a:gd name="T48" fmla="*/ 146 w 449"/>
                  <a:gd name="T49" fmla="*/ 527 h 789"/>
                  <a:gd name="T50" fmla="*/ 49 w 449"/>
                  <a:gd name="T51" fmla="*/ 508 h 789"/>
                  <a:gd name="T52" fmla="*/ 6 w 449"/>
                  <a:gd name="T53" fmla="*/ 516 h 789"/>
                  <a:gd name="T54" fmla="*/ 0 w 449"/>
                  <a:gd name="T55" fmla="*/ 516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9" h="789">
                    <a:moveTo>
                      <a:pt x="0" y="516"/>
                    </a:moveTo>
                    <a:cubicBezTo>
                      <a:pt x="4" y="498"/>
                      <a:pt x="7" y="479"/>
                      <a:pt x="11" y="461"/>
                    </a:cubicBezTo>
                    <a:cubicBezTo>
                      <a:pt x="16" y="441"/>
                      <a:pt x="20" y="421"/>
                      <a:pt x="25" y="401"/>
                    </a:cubicBezTo>
                    <a:cubicBezTo>
                      <a:pt x="30" y="380"/>
                      <a:pt x="35" y="358"/>
                      <a:pt x="40" y="336"/>
                    </a:cubicBezTo>
                    <a:cubicBezTo>
                      <a:pt x="50" y="296"/>
                      <a:pt x="59" y="256"/>
                      <a:pt x="69" y="216"/>
                    </a:cubicBezTo>
                    <a:cubicBezTo>
                      <a:pt x="79" y="173"/>
                      <a:pt x="91" y="131"/>
                      <a:pt x="102" y="88"/>
                    </a:cubicBezTo>
                    <a:cubicBezTo>
                      <a:pt x="109" y="62"/>
                      <a:pt x="117" y="37"/>
                      <a:pt x="125" y="11"/>
                    </a:cubicBezTo>
                    <a:cubicBezTo>
                      <a:pt x="126" y="8"/>
                      <a:pt x="129" y="5"/>
                      <a:pt x="131" y="4"/>
                    </a:cubicBezTo>
                    <a:cubicBezTo>
                      <a:pt x="152" y="3"/>
                      <a:pt x="173" y="0"/>
                      <a:pt x="194" y="1"/>
                    </a:cubicBezTo>
                    <a:cubicBezTo>
                      <a:pt x="248" y="3"/>
                      <a:pt x="303" y="7"/>
                      <a:pt x="356" y="24"/>
                    </a:cubicBezTo>
                    <a:cubicBezTo>
                      <a:pt x="377" y="30"/>
                      <a:pt x="395" y="43"/>
                      <a:pt x="410" y="58"/>
                    </a:cubicBezTo>
                    <a:cubicBezTo>
                      <a:pt x="423" y="70"/>
                      <a:pt x="435" y="83"/>
                      <a:pt x="444" y="98"/>
                    </a:cubicBezTo>
                    <a:cubicBezTo>
                      <a:pt x="449" y="104"/>
                      <a:pt x="446" y="116"/>
                      <a:pt x="445" y="124"/>
                    </a:cubicBezTo>
                    <a:cubicBezTo>
                      <a:pt x="437" y="163"/>
                      <a:pt x="428" y="201"/>
                      <a:pt x="419" y="240"/>
                    </a:cubicBezTo>
                    <a:cubicBezTo>
                      <a:pt x="413" y="266"/>
                      <a:pt x="407" y="292"/>
                      <a:pt x="401" y="318"/>
                    </a:cubicBezTo>
                    <a:cubicBezTo>
                      <a:pt x="392" y="356"/>
                      <a:pt x="384" y="395"/>
                      <a:pt x="376" y="434"/>
                    </a:cubicBezTo>
                    <a:cubicBezTo>
                      <a:pt x="369" y="466"/>
                      <a:pt x="362" y="498"/>
                      <a:pt x="354" y="529"/>
                    </a:cubicBezTo>
                    <a:cubicBezTo>
                      <a:pt x="346" y="564"/>
                      <a:pt x="338" y="599"/>
                      <a:pt x="329" y="634"/>
                    </a:cubicBezTo>
                    <a:cubicBezTo>
                      <a:pt x="320" y="668"/>
                      <a:pt x="311" y="703"/>
                      <a:pt x="301" y="737"/>
                    </a:cubicBezTo>
                    <a:cubicBezTo>
                      <a:pt x="298" y="750"/>
                      <a:pt x="294" y="762"/>
                      <a:pt x="291" y="774"/>
                    </a:cubicBezTo>
                    <a:cubicBezTo>
                      <a:pt x="257" y="779"/>
                      <a:pt x="223" y="784"/>
                      <a:pt x="192" y="789"/>
                    </a:cubicBezTo>
                    <a:cubicBezTo>
                      <a:pt x="200" y="776"/>
                      <a:pt x="211" y="762"/>
                      <a:pt x="219" y="746"/>
                    </a:cubicBezTo>
                    <a:cubicBezTo>
                      <a:pt x="236" y="715"/>
                      <a:pt x="237" y="682"/>
                      <a:pt x="231" y="648"/>
                    </a:cubicBezTo>
                    <a:cubicBezTo>
                      <a:pt x="228" y="627"/>
                      <a:pt x="223" y="608"/>
                      <a:pt x="213" y="590"/>
                    </a:cubicBezTo>
                    <a:cubicBezTo>
                      <a:pt x="197" y="562"/>
                      <a:pt x="174" y="542"/>
                      <a:pt x="146" y="527"/>
                    </a:cubicBezTo>
                    <a:cubicBezTo>
                      <a:pt x="116" y="511"/>
                      <a:pt x="83" y="506"/>
                      <a:pt x="49" y="508"/>
                    </a:cubicBezTo>
                    <a:cubicBezTo>
                      <a:pt x="34" y="509"/>
                      <a:pt x="20" y="513"/>
                      <a:pt x="6" y="516"/>
                    </a:cubicBezTo>
                    <a:cubicBezTo>
                      <a:pt x="4" y="516"/>
                      <a:pt x="2" y="516"/>
                      <a:pt x="0" y="5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0" name="Freeform 7">
                <a:extLst>
                  <a:ext uri="{FF2B5EF4-FFF2-40B4-BE49-F238E27FC236}">
                    <a16:creationId xmlns:a16="http://schemas.microsoft.com/office/drawing/2014/main" id="{12025573-3FE7-41F0-BACA-A964D569D352}"/>
                  </a:ext>
                </a:extLst>
              </p:cNvPr>
              <p:cNvSpPr>
                <a:spLocks/>
              </p:cNvSpPr>
              <p:nvPr/>
            </p:nvSpPr>
            <p:spPr bwMode="auto">
              <a:xfrm>
                <a:off x="6147550" y="3366404"/>
                <a:ext cx="62184" cy="59421"/>
              </a:xfrm>
              <a:custGeom>
                <a:avLst/>
                <a:gdLst>
                  <a:gd name="T0" fmla="*/ 136 w 275"/>
                  <a:gd name="T1" fmla="*/ 1 h 266"/>
                  <a:gd name="T2" fmla="*/ 271 w 275"/>
                  <a:gd name="T3" fmla="*/ 125 h 266"/>
                  <a:gd name="T4" fmla="*/ 136 w 275"/>
                  <a:gd name="T5" fmla="*/ 266 h 266"/>
                  <a:gd name="T6" fmla="*/ 1 w 275"/>
                  <a:gd name="T7" fmla="*/ 133 h 266"/>
                  <a:gd name="T8" fmla="*/ 136 w 275"/>
                  <a:gd name="T9" fmla="*/ 1 h 266"/>
                </a:gdLst>
                <a:ahLst/>
                <a:cxnLst>
                  <a:cxn ang="0">
                    <a:pos x="T0" y="T1"/>
                  </a:cxn>
                  <a:cxn ang="0">
                    <a:pos x="T2" y="T3"/>
                  </a:cxn>
                  <a:cxn ang="0">
                    <a:pos x="T4" y="T5"/>
                  </a:cxn>
                  <a:cxn ang="0">
                    <a:pos x="T6" y="T7"/>
                  </a:cxn>
                  <a:cxn ang="0">
                    <a:pos x="T8" y="T9"/>
                  </a:cxn>
                </a:cxnLst>
                <a:rect l="0" t="0" r="r" b="b"/>
                <a:pathLst>
                  <a:path w="275" h="266">
                    <a:moveTo>
                      <a:pt x="136" y="1"/>
                    </a:moveTo>
                    <a:cubicBezTo>
                      <a:pt x="214" y="0"/>
                      <a:pt x="269" y="61"/>
                      <a:pt x="271" y="125"/>
                    </a:cubicBezTo>
                    <a:cubicBezTo>
                      <a:pt x="275" y="207"/>
                      <a:pt x="213" y="266"/>
                      <a:pt x="136" y="266"/>
                    </a:cubicBezTo>
                    <a:cubicBezTo>
                      <a:pt x="61" y="266"/>
                      <a:pt x="2" y="211"/>
                      <a:pt x="1" y="133"/>
                    </a:cubicBezTo>
                    <a:cubicBezTo>
                      <a:pt x="0" y="60"/>
                      <a:pt x="61" y="0"/>
                      <a:pt x="136" y="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1" name="Freeform 8">
                <a:extLst>
                  <a:ext uri="{FF2B5EF4-FFF2-40B4-BE49-F238E27FC236}">
                    <a16:creationId xmlns:a16="http://schemas.microsoft.com/office/drawing/2014/main" id="{6533B266-4EF9-483D-AC1A-9EFA8DC59CDC}"/>
                  </a:ext>
                </a:extLst>
              </p:cNvPr>
              <p:cNvSpPr>
                <a:spLocks/>
              </p:cNvSpPr>
              <p:nvPr/>
            </p:nvSpPr>
            <p:spPr bwMode="auto">
              <a:xfrm>
                <a:off x="6213880" y="3210252"/>
                <a:ext cx="55275" cy="31783"/>
              </a:xfrm>
              <a:custGeom>
                <a:avLst/>
                <a:gdLst>
                  <a:gd name="T0" fmla="*/ 222 w 246"/>
                  <a:gd name="T1" fmla="*/ 142 h 142"/>
                  <a:gd name="T2" fmla="*/ 0 w 246"/>
                  <a:gd name="T3" fmla="*/ 116 h 142"/>
                  <a:gd name="T4" fmla="*/ 29 w 246"/>
                  <a:gd name="T5" fmla="*/ 4 h 142"/>
                  <a:gd name="T6" fmla="*/ 34 w 246"/>
                  <a:gd name="T7" fmla="*/ 0 h 142"/>
                  <a:gd name="T8" fmla="*/ 134 w 246"/>
                  <a:gd name="T9" fmla="*/ 1 h 142"/>
                  <a:gd name="T10" fmla="*/ 215 w 246"/>
                  <a:gd name="T11" fmla="*/ 16 h 142"/>
                  <a:gd name="T12" fmla="*/ 241 w 246"/>
                  <a:gd name="T13" fmla="*/ 26 h 142"/>
                  <a:gd name="T14" fmla="*/ 245 w 246"/>
                  <a:gd name="T15" fmla="*/ 34 h 142"/>
                  <a:gd name="T16" fmla="*/ 222 w 246"/>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42">
                    <a:moveTo>
                      <a:pt x="222" y="142"/>
                    </a:moveTo>
                    <a:cubicBezTo>
                      <a:pt x="149" y="119"/>
                      <a:pt x="75" y="115"/>
                      <a:pt x="0" y="116"/>
                    </a:cubicBezTo>
                    <a:cubicBezTo>
                      <a:pt x="10" y="79"/>
                      <a:pt x="19" y="42"/>
                      <a:pt x="29" y="4"/>
                    </a:cubicBezTo>
                    <a:cubicBezTo>
                      <a:pt x="30" y="2"/>
                      <a:pt x="33" y="0"/>
                      <a:pt x="34" y="0"/>
                    </a:cubicBezTo>
                    <a:cubicBezTo>
                      <a:pt x="68" y="0"/>
                      <a:pt x="101" y="1"/>
                      <a:pt x="134" y="1"/>
                    </a:cubicBezTo>
                    <a:cubicBezTo>
                      <a:pt x="162" y="1"/>
                      <a:pt x="189" y="8"/>
                      <a:pt x="215" y="16"/>
                    </a:cubicBezTo>
                    <a:cubicBezTo>
                      <a:pt x="224" y="18"/>
                      <a:pt x="233" y="22"/>
                      <a:pt x="241" y="26"/>
                    </a:cubicBezTo>
                    <a:cubicBezTo>
                      <a:pt x="243" y="27"/>
                      <a:pt x="246" y="32"/>
                      <a:pt x="245" y="34"/>
                    </a:cubicBezTo>
                    <a:cubicBezTo>
                      <a:pt x="238" y="70"/>
                      <a:pt x="230" y="106"/>
                      <a:pt x="222" y="1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2" name="Freeform 9">
                <a:extLst>
                  <a:ext uri="{FF2B5EF4-FFF2-40B4-BE49-F238E27FC236}">
                    <a16:creationId xmlns:a16="http://schemas.microsoft.com/office/drawing/2014/main" id="{652E30FB-661A-4438-BE68-05F470D1748A}"/>
                  </a:ext>
                </a:extLst>
              </p:cNvPr>
              <p:cNvSpPr>
                <a:spLocks/>
              </p:cNvSpPr>
              <p:nvPr/>
            </p:nvSpPr>
            <p:spPr bwMode="auto">
              <a:xfrm>
                <a:off x="6180715" y="3358112"/>
                <a:ext cx="46984" cy="60803"/>
              </a:xfrm>
              <a:custGeom>
                <a:avLst/>
                <a:gdLst>
                  <a:gd name="T0" fmla="*/ 0 w 208"/>
                  <a:gd name="T1" fmla="*/ 14 h 275"/>
                  <a:gd name="T2" fmla="*/ 115 w 208"/>
                  <a:gd name="T3" fmla="*/ 14 h 275"/>
                  <a:gd name="T4" fmla="*/ 200 w 208"/>
                  <a:gd name="T5" fmla="*/ 111 h 275"/>
                  <a:gd name="T6" fmla="*/ 203 w 208"/>
                  <a:gd name="T7" fmla="*/ 181 h 275"/>
                  <a:gd name="T8" fmla="*/ 170 w 208"/>
                  <a:gd name="T9" fmla="*/ 244 h 275"/>
                  <a:gd name="T10" fmla="*/ 158 w 208"/>
                  <a:gd name="T11" fmla="*/ 257 h 275"/>
                  <a:gd name="T12" fmla="*/ 101 w 208"/>
                  <a:gd name="T13" fmla="*/ 275 h 275"/>
                  <a:gd name="T14" fmla="*/ 132 w 208"/>
                  <a:gd name="T15" fmla="*/ 113 h 275"/>
                  <a:gd name="T16" fmla="*/ 0 w 208"/>
                  <a:gd name="T17"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75">
                    <a:moveTo>
                      <a:pt x="0" y="14"/>
                    </a:moveTo>
                    <a:cubicBezTo>
                      <a:pt x="38" y="2"/>
                      <a:pt x="77" y="0"/>
                      <a:pt x="115" y="14"/>
                    </a:cubicBezTo>
                    <a:cubicBezTo>
                      <a:pt x="159" y="32"/>
                      <a:pt x="191" y="62"/>
                      <a:pt x="200" y="111"/>
                    </a:cubicBezTo>
                    <a:cubicBezTo>
                      <a:pt x="205" y="134"/>
                      <a:pt x="208" y="157"/>
                      <a:pt x="203" y="181"/>
                    </a:cubicBezTo>
                    <a:cubicBezTo>
                      <a:pt x="198" y="205"/>
                      <a:pt x="187" y="226"/>
                      <a:pt x="170" y="244"/>
                    </a:cubicBezTo>
                    <a:cubicBezTo>
                      <a:pt x="166" y="248"/>
                      <a:pt x="162" y="252"/>
                      <a:pt x="158" y="257"/>
                    </a:cubicBezTo>
                    <a:cubicBezTo>
                      <a:pt x="143" y="273"/>
                      <a:pt x="123" y="275"/>
                      <a:pt x="101" y="275"/>
                    </a:cubicBezTo>
                    <a:cubicBezTo>
                      <a:pt x="142" y="227"/>
                      <a:pt x="156" y="172"/>
                      <a:pt x="132" y="113"/>
                    </a:cubicBezTo>
                    <a:cubicBezTo>
                      <a:pt x="108" y="54"/>
                      <a:pt x="62" y="22"/>
                      <a:pt x="0"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3" name="Freeform 10">
                <a:extLst>
                  <a:ext uri="{FF2B5EF4-FFF2-40B4-BE49-F238E27FC236}">
                    <a16:creationId xmlns:a16="http://schemas.microsoft.com/office/drawing/2014/main" id="{8D134A24-2E12-41EC-97BA-8AA623A6AD9A}"/>
                  </a:ext>
                </a:extLst>
              </p:cNvPr>
              <p:cNvSpPr>
                <a:spLocks/>
              </p:cNvSpPr>
              <p:nvPr/>
            </p:nvSpPr>
            <p:spPr bwMode="auto">
              <a:xfrm>
                <a:off x="6269155" y="3218543"/>
                <a:ext cx="13819" cy="31783"/>
              </a:xfrm>
              <a:custGeom>
                <a:avLst/>
                <a:gdLst>
                  <a:gd name="T0" fmla="*/ 41 w 61"/>
                  <a:gd name="T1" fmla="*/ 145 h 145"/>
                  <a:gd name="T2" fmla="*/ 3 w 61"/>
                  <a:gd name="T3" fmla="*/ 116 h 145"/>
                  <a:gd name="T4" fmla="*/ 0 w 61"/>
                  <a:gd name="T5" fmla="*/ 108 h 145"/>
                  <a:gd name="T6" fmla="*/ 19 w 61"/>
                  <a:gd name="T7" fmla="*/ 18 h 145"/>
                  <a:gd name="T8" fmla="*/ 26 w 61"/>
                  <a:gd name="T9" fmla="*/ 0 h 145"/>
                  <a:gd name="T10" fmla="*/ 59 w 61"/>
                  <a:gd name="T11" fmla="*/ 37 h 145"/>
                  <a:gd name="T12" fmla="*/ 59 w 61"/>
                  <a:gd name="T13" fmla="*/ 52 h 145"/>
                  <a:gd name="T14" fmla="*/ 41 w 61"/>
                  <a:gd name="T15" fmla="*/ 144 h 145"/>
                  <a:gd name="T16" fmla="*/ 41 w 61"/>
                  <a:gd name="T1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5">
                    <a:moveTo>
                      <a:pt x="41" y="145"/>
                    </a:moveTo>
                    <a:cubicBezTo>
                      <a:pt x="28" y="135"/>
                      <a:pt x="15" y="126"/>
                      <a:pt x="3" y="116"/>
                    </a:cubicBezTo>
                    <a:cubicBezTo>
                      <a:pt x="1" y="115"/>
                      <a:pt x="0" y="111"/>
                      <a:pt x="0" y="108"/>
                    </a:cubicBezTo>
                    <a:cubicBezTo>
                      <a:pt x="6" y="78"/>
                      <a:pt x="13" y="48"/>
                      <a:pt x="19" y="18"/>
                    </a:cubicBezTo>
                    <a:cubicBezTo>
                      <a:pt x="21" y="12"/>
                      <a:pt x="23" y="6"/>
                      <a:pt x="26" y="0"/>
                    </a:cubicBezTo>
                    <a:cubicBezTo>
                      <a:pt x="37" y="12"/>
                      <a:pt x="49" y="24"/>
                      <a:pt x="59" y="37"/>
                    </a:cubicBezTo>
                    <a:cubicBezTo>
                      <a:pt x="61" y="40"/>
                      <a:pt x="60" y="47"/>
                      <a:pt x="59" y="52"/>
                    </a:cubicBezTo>
                    <a:cubicBezTo>
                      <a:pt x="53" y="83"/>
                      <a:pt x="47" y="113"/>
                      <a:pt x="41" y="144"/>
                    </a:cubicBezTo>
                    <a:cubicBezTo>
                      <a:pt x="41" y="145"/>
                      <a:pt x="41" y="145"/>
                      <a:pt x="41" y="14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24" name="TextBox 1923">
                <a:extLst>
                  <a:ext uri="{FF2B5EF4-FFF2-40B4-BE49-F238E27FC236}">
                    <a16:creationId xmlns:a16="http://schemas.microsoft.com/office/drawing/2014/main" id="{9649755C-5FEF-429C-A72D-2B3B0B4483A1}"/>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increases</a:t>
                </a:r>
                <a:r>
                  <a:rPr kumimoji="0" lang="en-US" sz="1600" b="1" i="0" u="none" strike="noStrike" kern="1200" cap="none" spc="0" normalizeH="0" baseline="30000" noProof="0">
                    <a:ln>
                      <a:noFill/>
                    </a:ln>
                    <a:solidFill>
                      <a:srgbClr val="B5D820">
                        <a:lumMod val="75000"/>
                      </a:srgbClr>
                    </a:solidFill>
                    <a:effectLst/>
                    <a:uLnTx/>
                    <a:uFillTx/>
                    <a:latin typeface="Arial"/>
                    <a:ea typeface="+mn-ea"/>
                    <a:cs typeface="+mn-cs"/>
                  </a:rPr>
                  <a:t>1</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grpSp>
      </p:grpSp>
      <p:grpSp>
        <p:nvGrpSpPr>
          <p:cNvPr id="1934" name="Group 1933">
            <a:extLst>
              <a:ext uri="{FF2B5EF4-FFF2-40B4-BE49-F238E27FC236}">
                <a16:creationId xmlns:a16="http://schemas.microsoft.com/office/drawing/2014/main" id="{4D23F6A1-950B-4E5A-8719-7339BDF1A73B}"/>
              </a:ext>
            </a:extLst>
          </p:cNvPr>
          <p:cNvGrpSpPr/>
          <p:nvPr/>
        </p:nvGrpSpPr>
        <p:grpSpPr>
          <a:xfrm>
            <a:off x="255748" y="1350922"/>
            <a:ext cx="6553252" cy="3702935"/>
            <a:chOff x="255748" y="1350922"/>
            <a:chExt cx="6553252" cy="3702935"/>
          </a:xfrm>
        </p:grpSpPr>
        <p:grpSp>
          <p:nvGrpSpPr>
            <p:cNvPr id="1935" name="Group 1934">
              <a:extLst>
                <a:ext uri="{FF2B5EF4-FFF2-40B4-BE49-F238E27FC236}">
                  <a16:creationId xmlns:a16="http://schemas.microsoft.com/office/drawing/2014/main" id="{C44E0095-0B7F-4F97-8DC8-A51A3BF50F13}"/>
                </a:ext>
              </a:extLst>
            </p:cNvPr>
            <p:cNvGrpSpPr/>
            <p:nvPr/>
          </p:nvGrpSpPr>
          <p:grpSpPr>
            <a:xfrm>
              <a:off x="255748" y="1350922"/>
              <a:ext cx="6553252" cy="3702935"/>
              <a:chOff x="255748" y="1350922"/>
              <a:chExt cx="6553252" cy="3702935"/>
            </a:xfrm>
          </p:grpSpPr>
          <p:grpSp>
            <p:nvGrpSpPr>
              <p:cNvPr id="1937" name="Group 1936">
                <a:extLst>
                  <a:ext uri="{FF2B5EF4-FFF2-40B4-BE49-F238E27FC236}">
                    <a16:creationId xmlns:a16="http://schemas.microsoft.com/office/drawing/2014/main" id="{0F756C28-A823-4284-B8FB-6EF51785B3DD}"/>
                  </a:ext>
                </a:extLst>
              </p:cNvPr>
              <p:cNvGrpSpPr/>
              <p:nvPr/>
            </p:nvGrpSpPr>
            <p:grpSpPr>
              <a:xfrm>
                <a:off x="2150959" y="1350922"/>
                <a:ext cx="4028408" cy="3353759"/>
                <a:chOff x="2150959" y="1350922"/>
                <a:chExt cx="4028408" cy="3353759"/>
              </a:xfrm>
            </p:grpSpPr>
            <p:grpSp>
              <p:nvGrpSpPr>
                <p:cNvPr id="1939" name="Group 1938">
                  <a:extLst>
                    <a:ext uri="{FF2B5EF4-FFF2-40B4-BE49-F238E27FC236}">
                      <a16:creationId xmlns:a16="http://schemas.microsoft.com/office/drawing/2014/main" id="{E5B840BF-2CB5-40ED-9261-C21B44FC3B91}"/>
                    </a:ext>
                  </a:extLst>
                </p:cNvPr>
                <p:cNvGrpSpPr/>
                <p:nvPr/>
              </p:nvGrpSpPr>
              <p:grpSpPr>
                <a:xfrm>
                  <a:off x="2150959" y="4417685"/>
                  <a:ext cx="3621197" cy="286996"/>
                  <a:chOff x="2150959" y="4417685"/>
                  <a:chExt cx="3621197" cy="286996"/>
                </a:xfrm>
              </p:grpSpPr>
              <p:sp>
                <p:nvSpPr>
                  <p:cNvPr id="1965" name="Rectangle 1964">
                    <a:extLst>
                      <a:ext uri="{FF2B5EF4-FFF2-40B4-BE49-F238E27FC236}">
                        <a16:creationId xmlns:a16="http://schemas.microsoft.com/office/drawing/2014/main" id="{2EE8D8AB-322E-46D8-98E3-09A961BE6FED}"/>
                      </a:ext>
                    </a:extLst>
                  </p:cNvPr>
                  <p:cNvSpPr/>
                  <p:nvPr/>
                </p:nvSpPr>
                <p:spPr>
                  <a:xfrm>
                    <a:off x="2344825" y="4427682"/>
                    <a:ext cx="3427331" cy="276999"/>
                  </a:xfrm>
                  <a:prstGeom prst="rect">
                    <a:avLst/>
                  </a:prstGeom>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0AB00">
                            <a:lumMod val="75000"/>
                          </a:srgbClr>
                        </a:solidFill>
                        <a:effectLst/>
                        <a:uLnTx/>
                        <a:uFillTx/>
                        <a:latin typeface="Arial"/>
                        <a:ea typeface="+mn-ea"/>
                        <a:cs typeface="+mn-cs"/>
                      </a:rPr>
                      <a:t>OCS</a:t>
                    </a:r>
                    <a:r>
                      <a:rPr kumimoji="0" lang="en-US" sz="1200" b="0" i="0" u="none" strike="noStrike" kern="1200" cap="none" spc="0" normalizeH="0" baseline="0" noProof="0">
                        <a:ln>
                          <a:noFill/>
                        </a:ln>
                        <a:solidFill>
                          <a:srgbClr val="F0AB00">
                            <a:lumMod val="75000"/>
                          </a:srgbClr>
                        </a:solidFill>
                        <a:effectLst/>
                        <a:uLnTx/>
                        <a:uFillTx/>
                        <a:latin typeface="Arial"/>
                        <a:ea typeface="+mn-ea"/>
                        <a:cs typeface="+mn-cs"/>
                      </a:rPr>
                      <a:t>, oral corticosteroid(s)</a:t>
                    </a:r>
                    <a:r>
                      <a:rPr kumimoji="0" lang="en-US" sz="1200" b="0" i="0" u="none" strike="noStrike" kern="1200" cap="none" spc="0" normalizeH="0" baseline="30000" noProof="0">
                        <a:ln>
                          <a:noFill/>
                        </a:ln>
                        <a:solidFill>
                          <a:srgbClr val="F0AB00">
                            <a:lumMod val="75000"/>
                          </a:srgbClr>
                        </a:solidFill>
                        <a:effectLst/>
                        <a:uLnTx/>
                        <a:uFillTx/>
                        <a:latin typeface="Arial"/>
                        <a:ea typeface="+mn-ea"/>
                        <a:cs typeface="+mn-cs"/>
                      </a:rPr>
                      <a:t>1</a:t>
                    </a:r>
                    <a:endParaRPr kumimoji="0" lang="en-US" sz="1200" b="0" i="0" u="none" strike="noStrike" kern="1200" cap="none" spc="0" normalizeH="0" baseline="0" noProof="0">
                      <a:ln>
                        <a:noFill/>
                      </a:ln>
                      <a:solidFill>
                        <a:srgbClr val="F0AB00">
                          <a:lumMod val="75000"/>
                        </a:srgbClr>
                      </a:solidFill>
                      <a:effectLst/>
                      <a:uLnTx/>
                      <a:uFillTx/>
                      <a:latin typeface="Arial"/>
                      <a:ea typeface="+mn-ea"/>
                      <a:cs typeface="+mn-cs"/>
                    </a:endParaRPr>
                  </a:p>
                </p:txBody>
              </p:sp>
              <p:grpSp>
                <p:nvGrpSpPr>
                  <p:cNvPr id="1966" name="Group 4">
                    <a:extLst>
                      <a:ext uri="{FF2B5EF4-FFF2-40B4-BE49-F238E27FC236}">
                        <a16:creationId xmlns:a16="http://schemas.microsoft.com/office/drawing/2014/main" id="{FDF75C04-46C2-4020-AE71-9E8215BA78BC}"/>
                      </a:ext>
                    </a:extLst>
                  </p:cNvPr>
                  <p:cNvGrpSpPr>
                    <a:grpSpLocks noChangeAspect="1"/>
                  </p:cNvGrpSpPr>
                  <p:nvPr/>
                </p:nvGrpSpPr>
                <p:grpSpPr bwMode="auto">
                  <a:xfrm rot="16200000">
                    <a:off x="2106677" y="4461967"/>
                    <a:ext cx="261250" cy="172685"/>
                    <a:chOff x="-1137" y="733"/>
                    <a:chExt cx="764" cy="505"/>
                  </a:xfrm>
                </p:grpSpPr>
                <p:sp>
                  <p:nvSpPr>
                    <p:cNvPr id="1967" name="Freeform 5">
                      <a:extLst>
                        <a:ext uri="{FF2B5EF4-FFF2-40B4-BE49-F238E27FC236}">
                          <a16:creationId xmlns:a16="http://schemas.microsoft.com/office/drawing/2014/main" id="{D8F4A5EC-E049-4F4F-8450-A9E0515DFE7D}"/>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8" name="Freeform 6">
                      <a:extLst>
                        <a:ext uri="{FF2B5EF4-FFF2-40B4-BE49-F238E27FC236}">
                          <a16:creationId xmlns:a16="http://schemas.microsoft.com/office/drawing/2014/main" id="{1995528A-742E-48AB-8F0D-9B737BB8758F}"/>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9" name="Freeform 7">
                      <a:extLst>
                        <a:ext uri="{FF2B5EF4-FFF2-40B4-BE49-F238E27FC236}">
                          <a16:creationId xmlns:a16="http://schemas.microsoft.com/office/drawing/2014/main" id="{57A10AC6-21DD-4F9B-B148-71C0CE7FC7D3}"/>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70" name="Freeform 8">
                      <a:extLst>
                        <a:ext uri="{FF2B5EF4-FFF2-40B4-BE49-F238E27FC236}">
                          <a16:creationId xmlns:a16="http://schemas.microsoft.com/office/drawing/2014/main" id="{D436D588-9F71-42D0-8218-5A375F9BC224}"/>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1940" name="Group 4">
                  <a:extLst>
                    <a:ext uri="{FF2B5EF4-FFF2-40B4-BE49-F238E27FC236}">
                      <a16:creationId xmlns:a16="http://schemas.microsoft.com/office/drawing/2014/main" id="{F9AF50DB-ABAD-4088-9294-167C99F74A88}"/>
                    </a:ext>
                  </a:extLst>
                </p:cNvPr>
                <p:cNvGrpSpPr>
                  <a:grpSpLocks noChangeAspect="1"/>
                </p:cNvGrpSpPr>
                <p:nvPr/>
              </p:nvGrpSpPr>
              <p:grpSpPr bwMode="auto">
                <a:xfrm rot="16200000">
                  <a:off x="4806238" y="1418928"/>
                  <a:ext cx="401208" cy="265196"/>
                  <a:chOff x="-1137" y="733"/>
                  <a:chExt cx="764" cy="505"/>
                </a:xfrm>
              </p:grpSpPr>
              <p:sp>
                <p:nvSpPr>
                  <p:cNvPr id="1961" name="Freeform 5">
                    <a:extLst>
                      <a:ext uri="{FF2B5EF4-FFF2-40B4-BE49-F238E27FC236}">
                        <a16:creationId xmlns:a16="http://schemas.microsoft.com/office/drawing/2014/main" id="{2F992D0F-6259-48EB-919D-6106C6764F41}"/>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2" name="Freeform 6">
                    <a:extLst>
                      <a:ext uri="{FF2B5EF4-FFF2-40B4-BE49-F238E27FC236}">
                        <a16:creationId xmlns:a16="http://schemas.microsoft.com/office/drawing/2014/main" id="{7372186F-7942-4D24-BBC0-774FF830EC2E}"/>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3" name="Freeform 7">
                    <a:extLst>
                      <a:ext uri="{FF2B5EF4-FFF2-40B4-BE49-F238E27FC236}">
                        <a16:creationId xmlns:a16="http://schemas.microsoft.com/office/drawing/2014/main" id="{427F1DE0-AB9F-434A-B2B0-543F601E7C7B}"/>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4" name="Freeform 8">
                    <a:extLst>
                      <a:ext uri="{FF2B5EF4-FFF2-40B4-BE49-F238E27FC236}">
                        <a16:creationId xmlns:a16="http://schemas.microsoft.com/office/drawing/2014/main" id="{4EFAD6C4-B964-4A7E-A579-A777E221775A}"/>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941" name="Group 4">
                  <a:extLst>
                    <a:ext uri="{FF2B5EF4-FFF2-40B4-BE49-F238E27FC236}">
                      <a16:creationId xmlns:a16="http://schemas.microsoft.com/office/drawing/2014/main" id="{E91F15DE-A8C9-46A3-AC4F-30AA779AD227}"/>
                    </a:ext>
                  </a:extLst>
                </p:cNvPr>
                <p:cNvGrpSpPr>
                  <a:grpSpLocks noChangeAspect="1"/>
                </p:cNvGrpSpPr>
                <p:nvPr/>
              </p:nvGrpSpPr>
              <p:grpSpPr bwMode="auto">
                <a:xfrm rot="16200000">
                  <a:off x="5230878" y="1589228"/>
                  <a:ext cx="261250" cy="172685"/>
                  <a:chOff x="-1137" y="733"/>
                  <a:chExt cx="764" cy="505"/>
                </a:xfrm>
              </p:grpSpPr>
              <p:sp>
                <p:nvSpPr>
                  <p:cNvPr id="1957" name="Freeform 5">
                    <a:extLst>
                      <a:ext uri="{FF2B5EF4-FFF2-40B4-BE49-F238E27FC236}">
                        <a16:creationId xmlns:a16="http://schemas.microsoft.com/office/drawing/2014/main" id="{00F18AF5-FB0D-466C-8736-777FCC53DB5C}"/>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8" name="Freeform 6">
                    <a:extLst>
                      <a:ext uri="{FF2B5EF4-FFF2-40B4-BE49-F238E27FC236}">
                        <a16:creationId xmlns:a16="http://schemas.microsoft.com/office/drawing/2014/main" id="{CC23623E-CAC6-482E-B7A6-ADD1564BA54A}"/>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9" name="Freeform 7">
                    <a:extLst>
                      <a:ext uri="{FF2B5EF4-FFF2-40B4-BE49-F238E27FC236}">
                        <a16:creationId xmlns:a16="http://schemas.microsoft.com/office/drawing/2014/main" id="{24022787-2AEC-415F-928E-DA5349290A6A}"/>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60" name="Freeform 8">
                    <a:extLst>
                      <a:ext uri="{FF2B5EF4-FFF2-40B4-BE49-F238E27FC236}">
                        <a16:creationId xmlns:a16="http://schemas.microsoft.com/office/drawing/2014/main" id="{AF997C4F-F47E-4CB7-A989-CFA07D8C605E}"/>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942" name="Group 4">
                  <a:extLst>
                    <a:ext uri="{FF2B5EF4-FFF2-40B4-BE49-F238E27FC236}">
                      <a16:creationId xmlns:a16="http://schemas.microsoft.com/office/drawing/2014/main" id="{64641A2A-2161-4C36-8B29-2D5B43EBEDC7}"/>
                    </a:ext>
                  </a:extLst>
                </p:cNvPr>
                <p:cNvGrpSpPr>
                  <a:grpSpLocks noChangeAspect="1"/>
                </p:cNvGrpSpPr>
                <p:nvPr/>
              </p:nvGrpSpPr>
              <p:grpSpPr bwMode="auto">
                <a:xfrm rot="16200000">
                  <a:off x="5550919" y="1878788"/>
                  <a:ext cx="261250" cy="172685"/>
                  <a:chOff x="-1137" y="733"/>
                  <a:chExt cx="764" cy="505"/>
                </a:xfrm>
              </p:grpSpPr>
              <p:sp>
                <p:nvSpPr>
                  <p:cNvPr id="1953" name="Freeform 5">
                    <a:extLst>
                      <a:ext uri="{FF2B5EF4-FFF2-40B4-BE49-F238E27FC236}">
                        <a16:creationId xmlns:a16="http://schemas.microsoft.com/office/drawing/2014/main" id="{918DB8D3-92B5-4D17-97E4-9BC3FFACC297}"/>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4" name="Freeform 6">
                    <a:extLst>
                      <a:ext uri="{FF2B5EF4-FFF2-40B4-BE49-F238E27FC236}">
                        <a16:creationId xmlns:a16="http://schemas.microsoft.com/office/drawing/2014/main" id="{4B62D6FD-A9A3-4C2D-AF56-9493A5017520}"/>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5" name="Freeform 7">
                    <a:extLst>
                      <a:ext uri="{FF2B5EF4-FFF2-40B4-BE49-F238E27FC236}">
                        <a16:creationId xmlns:a16="http://schemas.microsoft.com/office/drawing/2014/main" id="{291AAC30-3A3F-4A40-A6BD-1DB4738D4FDD}"/>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6" name="Freeform 8">
                    <a:extLst>
                      <a:ext uri="{FF2B5EF4-FFF2-40B4-BE49-F238E27FC236}">
                        <a16:creationId xmlns:a16="http://schemas.microsoft.com/office/drawing/2014/main" id="{64D809B1-1111-46B5-9484-F31E96EEEC35}"/>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943" name="Group 4">
                  <a:extLst>
                    <a:ext uri="{FF2B5EF4-FFF2-40B4-BE49-F238E27FC236}">
                      <a16:creationId xmlns:a16="http://schemas.microsoft.com/office/drawing/2014/main" id="{4EF49199-13E2-45CA-AE04-FAD0E91C0A7E}"/>
                    </a:ext>
                  </a:extLst>
                </p:cNvPr>
                <p:cNvGrpSpPr>
                  <a:grpSpLocks noChangeAspect="1"/>
                </p:cNvGrpSpPr>
                <p:nvPr/>
              </p:nvGrpSpPr>
              <p:grpSpPr bwMode="auto">
                <a:xfrm rot="16200000">
                  <a:off x="5771900" y="2130248"/>
                  <a:ext cx="261250" cy="172685"/>
                  <a:chOff x="-1137" y="733"/>
                  <a:chExt cx="764" cy="505"/>
                </a:xfrm>
              </p:grpSpPr>
              <p:sp>
                <p:nvSpPr>
                  <p:cNvPr id="1949" name="Freeform 5">
                    <a:extLst>
                      <a:ext uri="{FF2B5EF4-FFF2-40B4-BE49-F238E27FC236}">
                        <a16:creationId xmlns:a16="http://schemas.microsoft.com/office/drawing/2014/main" id="{B4697559-F5E8-4B3F-B46D-E3A162E480BB}"/>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0" name="Freeform 6">
                    <a:extLst>
                      <a:ext uri="{FF2B5EF4-FFF2-40B4-BE49-F238E27FC236}">
                        <a16:creationId xmlns:a16="http://schemas.microsoft.com/office/drawing/2014/main" id="{73187198-C088-44A9-967A-D763090A540C}"/>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1" name="Freeform 7">
                    <a:extLst>
                      <a:ext uri="{FF2B5EF4-FFF2-40B4-BE49-F238E27FC236}">
                        <a16:creationId xmlns:a16="http://schemas.microsoft.com/office/drawing/2014/main" id="{3EFEEA78-2DC4-4A98-B32D-FEDBE17538E9}"/>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52" name="Freeform 8">
                    <a:extLst>
                      <a:ext uri="{FF2B5EF4-FFF2-40B4-BE49-F238E27FC236}">
                        <a16:creationId xmlns:a16="http://schemas.microsoft.com/office/drawing/2014/main" id="{E9DC212F-EE04-4431-AC4B-0A98472159DA}"/>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944" name="Group 4">
                  <a:extLst>
                    <a:ext uri="{FF2B5EF4-FFF2-40B4-BE49-F238E27FC236}">
                      <a16:creationId xmlns:a16="http://schemas.microsoft.com/office/drawing/2014/main" id="{EFEDB05E-9F64-4305-83C9-E1FBE99000A9}"/>
                    </a:ext>
                  </a:extLst>
                </p:cNvPr>
                <p:cNvGrpSpPr>
                  <a:grpSpLocks noChangeAspect="1"/>
                </p:cNvGrpSpPr>
                <p:nvPr/>
              </p:nvGrpSpPr>
              <p:grpSpPr bwMode="auto">
                <a:xfrm rot="16200000">
                  <a:off x="5962400" y="2381708"/>
                  <a:ext cx="261250" cy="172685"/>
                  <a:chOff x="-1137" y="733"/>
                  <a:chExt cx="764" cy="505"/>
                </a:xfrm>
              </p:grpSpPr>
              <p:sp>
                <p:nvSpPr>
                  <p:cNvPr id="1945" name="Freeform 5">
                    <a:extLst>
                      <a:ext uri="{FF2B5EF4-FFF2-40B4-BE49-F238E27FC236}">
                        <a16:creationId xmlns:a16="http://schemas.microsoft.com/office/drawing/2014/main" id="{76CC87DF-DCA8-4714-A4B3-9A4D3A70D96A}"/>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46" name="Freeform 6">
                    <a:extLst>
                      <a:ext uri="{FF2B5EF4-FFF2-40B4-BE49-F238E27FC236}">
                        <a16:creationId xmlns:a16="http://schemas.microsoft.com/office/drawing/2014/main" id="{E2925A01-221E-4A7B-A710-610E09C2646C}"/>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47" name="Freeform 7">
                    <a:extLst>
                      <a:ext uri="{FF2B5EF4-FFF2-40B4-BE49-F238E27FC236}">
                        <a16:creationId xmlns:a16="http://schemas.microsoft.com/office/drawing/2014/main" id="{8B836295-890A-490C-96CD-6E0DE36F32DD}"/>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48" name="Freeform 8">
                    <a:extLst>
                      <a:ext uri="{FF2B5EF4-FFF2-40B4-BE49-F238E27FC236}">
                        <a16:creationId xmlns:a16="http://schemas.microsoft.com/office/drawing/2014/main" id="{F75F16A2-D0B3-48BF-9F6A-4B5D875CD3FB}"/>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1938" name="Rectangle 1937">
                <a:extLst>
                  <a:ext uri="{FF2B5EF4-FFF2-40B4-BE49-F238E27FC236}">
                    <a16:creationId xmlns:a16="http://schemas.microsoft.com/office/drawing/2014/main" id="{CA7DC947-D165-4963-9362-73DD6D908F32}"/>
                  </a:ext>
                </a:extLst>
              </p:cNvPr>
              <p:cNvSpPr/>
              <p:nvPr/>
            </p:nvSpPr>
            <p:spPr>
              <a:xfrm>
                <a:off x="255748" y="4684525"/>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OCS = oral corticosteroid(s); 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GB" sz="600" b="0" i="0" u="none" strike="noStrike" kern="1200" cap="none" spc="0" normalizeH="0" baseline="0" noProof="0">
                    <a:ln>
                      <a:noFill/>
                    </a:ln>
                    <a:solidFill>
                      <a:srgbClr val="000000"/>
                    </a:solidFill>
                    <a:effectLst/>
                    <a:uLnTx/>
                    <a:uFillTx/>
                    <a:latin typeface="Arial"/>
                    <a:ea typeface="+mn-ea"/>
                    <a:cs typeface="+mn-cs"/>
                  </a:rPr>
                </a:br>
                <a:r>
                  <a:rPr kumimoji="0" lang="en-GB" sz="600" b="0" i="0" u="none" strike="noStrike" kern="1200" cap="none" spc="0" normalizeH="0" baseline="0" noProof="0">
                    <a:ln>
                      <a:noFill/>
                    </a:ln>
                    <a:solidFill>
                      <a:srgbClr val="000000"/>
                    </a:solidFill>
                    <a:effectLst/>
                    <a:uLnTx/>
                    <a:uFillTx/>
                    <a:latin typeface="Arial"/>
                    <a:ea typeface="+mn-ea"/>
                    <a:cs typeface="+mn-cs"/>
                  </a:rPr>
                  <a:t>1. Global Initiative for Asthma. Updated 2019. Available from: www.ginasthma.org (Accessed 12 June 2019).</a:t>
                </a:r>
              </a:p>
            </p:txBody>
          </p:sp>
        </p:grpSp>
        <p:sp>
          <p:nvSpPr>
            <p:cNvPr id="1936" name="TextBox 1935">
              <a:extLst>
                <a:ext uri="{FF2B5EF4-FFF2-40B4-BE49-F238E27FC236}">
                  <a16:creationId xmlns:a16="http://schemas.microsoft.com/office/drawing/2014/main" id="{234586E5-0319-4251-B7A5-1B47C05EEAD4}"/>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increases</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grpSp>
      <p:grpSp>
        <p:nvGrpSpPr>
          <p:cNvPr id="1977" name="Group 1976">
            <a:extLst>
              <a:ext uri="{FF2B5EF4-FFF2-40B4-BE49-F238E27FC236}">
                <a16:creationId xmlns:a16="http://schemas.microsoft.com/office/drawing/2014/main" id="{FD277EBA-CBAE-46B3-B477-34D4EF9D008A}"/>
              </a:ext>
            </a:extLst>
          </p:cNvPr>
          <p:cNvGrpSpPr/>
          <p:nvPr/>
        </p:nvGrpSpPr>
        <p:grpSpPr>
          <a:xfrm>
            <a:off x="255059" y="1291836"/>
            <a:ext cx="7996344" cy="3758846"/>
            <a:chOff x="255059" y="1291836"/>
            <a:chExt cx="7996344" cy="3758846"/>
          </a:xfrm>
        </p:grpSpPr>
        <p:grpSp>
          <p:nvGrpSpPr>
            <p:cNvPr id="1978" name="Group 1977">
              <a:extLst>
                <a:ext uri="{FF2B5EF4-FFF2-40B4-BE49-F238E27FC236}">
                  <a16:creationId xmlns:a16="http://schemas.microsoft.com/office/drawing/2014/main" id="{D77B9C8F-8023-4057-8618-8D5FF71D47E9}"/>
                </a:ext>
              </a:extLst>
            </p:cNvPr>
            <p:cNvGrpSpPr/>
            <p:nvPr/>
          </p:nvGrpSpPr>
          <p:grpSpPr>
            <a:xfrm>
              <a:off x="2150959" y="4417684"/>
              <a:ext cx="3621197" cy="286997"/>
              <a:chOff x="2150959" y="4417684"/>
              <a:chExt cx="3621197" cy="286997"/>
            </a:xfrm>
          </p:grpSpPr>
          <p:sp>
            <p:nvSpPr>
              <p:cNvPr id="1985" name="Rectangle 1984">
                <a:extLst>
                  <a:ext uri="{FF2B5EF4-FFF2-40B4-BE49-F238E27FC236}">
                    <a16:creationId xmlns:a16="http://schemas.microsoft.com/office/drawing/2014/main" id="{53630C0B-5F8C-4D54-B8EE-AAEF8FC97DBF}"/>
                  </a:ext>
                </a:extLst>
              </p:cNvPr>
              <p:cNvSpPr/>
              <p:nvPr/>
            </p:nvSpPr>
            <p:spPr>
              <a:xfrm>
                <a:off x="2344825" y="4427682"/>
                <a:ext cx="3427331" cy="276999"/>
              </a:xfrm>
              <a:prstGeom prst="rect">
                <a:avLst/>
              </a:prstGeom>
              <a:solidFill>
                <a:schemeClr val="bg1"/>
              </a:solidFill>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F0AB00">
                        <a:lumMod val="75000"/>
                      </a:srgbClr>
                    </a:solidFill>
                    <a:effectLst/>
                    <a:uLnTx/>
                    <a:uFillTx/>
                    <a:latin typeface="Arial"/>
                    <a:ea typeface="+mn-ea"/>
                    <a:cs typeface="+mn-cs"/>
                  </a:rPr>
                  <a:t>OCS</a:t>
                </a:r>
                <a:r>
                  <a:rPr kumimoji="0" lang="en-US" sz="1200" b="0" i="0" u="none" strike="noStrike" kern="1200" cap="none" spc="0" normalizeH="0" baseline="0" noProof="0">
                    <a:ln>
                      <a:noFill/>
                    </a:ln>
                    <a:solidFill>
                      <a:srgbClr val="F0AB00">
                        <a:lumMod val="75000"/>
                      </a:srgbClr>
                    </a:solidFill>
                    <a:effectLst/>
                    <a:uLnTx/>
                    <a:uFillTx/>
                    <a:latin typeface="Arial"/>
                    <a:ea typeface="+mn-ea"/>
                    <a:cs typeface="+mn-cs"/>
                  </a:rPr>
                  <a:t>, oral corticosteroid(s)</a:t>
                </a:r>
              </a:p>
            </p:txBody>
          </p:sp>
          <p:grpSp>
            <p:nvGrpSpPr>
              <p:cNvPr id="1986" name="Group 4">
                <a:extLst>
                  <a:ext uri="{FF2B5EF4-FFF2-40B4-BE49-F238E27FC236}">
                    <a16:creationId xmlns:a16="http://schemas.microsoft.com/office/drawing/2014/main" id="{42467B0D-D41B-4B88-8833-98D3EAA9EAF3}"/>
                  </a:ext>
                </a:extLst>
              </p:cNvPr>
              <p:cNvGrpSpPr>
                <a:grpSpLocks noChangeAspect="1"/>
              </p:cNvGrpSpPr>
              <p:nvPr/>
            </p:nvGrpSpPr>
            <p:grpSpPr bwMode="auto">
              <a:xfrm rot="16200000">
                <a:off x="2106677" y="4461966"/>
                <a:ext cx="261250" cy="172685"/>
                <a:chOff x="-1137" y="733"/>
                <a:chExt cx="764" cy="505"/>
              </a:xfrm>
            </p:grpSpPr>
            <p:sp>
              <p:nvSpPr>
                <p:cNvPr id="1987" name="Freeform 5">
                  <a:extLst>
                    <a:ext uri="{FF2B5EF4-FFF2-40B4-BE49-F238E27FC236}">
                      <a16:creationId xmlns:a16="http://schemas.microsoft.com/office/drawing/2014/main" id="{C61E4EFF-A985-4D3E-B79A-E388005752CE}"/>
                    </a:ext>
                  </a:extLst>
                </p:cNvPr>
                <p:cNvSpPr>
                  <a:spLocks/>
                </p:cNvSpPr>
                <p:nvPr/>
              </p:nvSpPr>
              <p:spPr bwMode="auto">
                <a:xfrm>
                  <a:off x="-1137" y="749"/>
                  <a:ext cx="764" cy="489"/>
                </a:xfrm>
                <a:custGeom>
                  <a:avLst/>
                  <a:gdLst>
                    <a:gd name="T0" fmla="*/ 386 w 625"/>
                    <a:gd name="T1" fmla="*/ 391 h 401"/>
                    <a:gd name="T2" fmla="*/ 136 w 625"/>
                    <a:gd name="T3" fmla="*/ 303 h 401"/>
                    <a:gd name="T4" fmla="*/ 19 w 625"/>
                    <a:gd name="T5" fmla="*/ 98 h 401"/>
                    <a:gd name="T6" fmla="*/ 19 w 625"/>
                    <a:gd name="T7" fmla="*/ 98 h 401"/>
                    <a:gd name="T8" fmla="*/ 238 w 625"/>
                    <a:gd name="T9" fmla="*/ 12 h 401"/>
                    <a:gd name="T10" fmla="*/ 489 w 625"/>
                    <a:gd name="T11" fmla="*/ 100 h 401"/>
                    <a:gd name="T12" fmla="*/ 605 w 625"/>
                    <a:gd name="T13" fmla="*/ 304 h 401"/>
                    <a:gd name="T14" fmla="*/ 605 w 625"/>
                    <a:gd name="T15" fmla="*/ 304 h 401"/>
                    <a:gd name="T16" fmla="*/ 386 w 625"/>
                    <a:gd name="T17" fmla="*/ 391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5" h="401">
                      <a:moveTo>
                        <a:pt x="386" y="391"/>
                      </a:moveTo>
                      <a:cubicBezTo>
                        <a:pt x="298" y="371"/>
                        <a:pt x="216" y="343"/>
                        <a:pt x="136" y="303"/>
                      </a:cubicBezTo>
                      <a:cubicBezTo>
                        <a:pt x="80" y="273"/>
                        <a:pt x="0" y="174"/>
                        <a:pt x="19" y="98"/>
                      </a:cubicBezTo>
                      <a:cubicBezTo>
                        <a:pt x="19" y="98"/>
                        <a:pt x="19" y="98"/>
                        <a:pt x="19" y="98"/>
                      </a:cubicBezTo>
                      <a:cubicBezTo>
                        <a:pt x="52" y="28"/>
                        <a:pt x="176" y="0"/>
                        <a:pt x="238" y="12"/>
                      </a:cubicBezTo>
                      <a:cubicBezTo>
                        <a:pt x="326" y="31"/>
                        <a:pt x="408" y="60"/>
                        <a:pt x="489" y="100"/>
                      </a:cubicBezTo>
                      <a:cubicBezTo>
                        <a:pt x="543" y="130"/>
                        <a:pt x="625" y="227"/>
                        <a:pt x="605" y="304"/>
                      </a:cubicBezTo>
                      <a:cubicBezTo>
                        <a:pt x="605" y="304"/>
                        <a:pt x="605" y="304"/>
                        <a:pt x="605" y="304"/>
                      </a:cubicBezTo>
                      <a:cubicBezTo>
                        <a:pt x="573" y="377"/>
                        <a:pt x="448" y="401"/>
                        <a:pt x="38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88" name="Freeform 6">
                  <a:extLst>
                    <a:ext uri="{FF2B5EF4-FFF2-40B4-BE49-F238E27FC236}">
                      <a16:creationId xmlns:a16="http://schemas.microsoft.com/office/drawing/2014/main" id="{13FE128A-4BE3-4454-9F62-0217BA64BF99}"/>
                    </a:ext>
                  </a:extLst>
                </p:cNvPr>
                <p:cNvSpPr>
                  <a:spLocks/>
                </p:cNvSpPr>
                <p:nvPr/>
              </p:nvSpPr>
              <p:spPr bwMode="auto">
                <a:xfrm>
                  <a:off x="-1131" y="733"/>
                  <a:ext cx="749" cy="480"/>
                </a:xfrm>
                <a:custGeom>
                  <a:avLst/>
                  <a:gdLst>
                    <a:gd name="T0" fmla="*/ 379 w 613"/>
                    <a:gd name="T1" fmla="*/ 384 h 394"/>
                    <a:gd name="T2" fmla="*/ 132 w 613"/>
                    <a:gd name="T3" fmla="*/ 298 h 394"/>
                    <a:gd name="T4" fmla="*/ 18 w 613"/>
                    <a:gd name="T5" fmla="*/ 97 h 394"/>
                    <a:gd name="T6" fmla="*/ 18 w 613"/>
                    <a:gd name="T7" fmla="*/ 97 h 394"/>
                    <a:gd name="T8" fmla="*/ 233 w 613"/>
                    <a:gd name="T9" fmla="*/ 11 h 394"/>
                    <a:gd name="T10" fmla="*/ 479 w 613"/>
                    <a:gd name="T11" fmla="*/ 98 h 394"/>
                    <a:gd name="T12" fmla="*/ 594 w 613"/>
                    <a:gd name="T13" fmla="*/ 299 h 394"/>
                    <a:gd name="T14" fmla="*/ 594 w 613"/>
                    <a:gd name="T15" fmla="*/ 299 h 394"/>
                    <a:gd name="T16" fmla="*/ 379 w 613"/>
                    <a:gd name="T17" fmla="*/ 38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3" h="394">
                      <a:moveTo>
                        <a:pt x="379" y="384"/>
                      </a:moveTo>
                      <a:cubicBezTo>
                        <a:pt x="292" y="365"/>
                        <a:pt x="212" y="337"/>
                        <a:pt x="132" y="298"/>
                      </a:cubicBezTo>
                      <a:cubicBezTo>
                        <a:pt x="77" y="269"/>
                        <a:pt x="0" y="171"/>
                        <a:pt x="18" y="97"/>
                      </a:cubicBezTo>
                      <a:cubicBezTo>
                        <a:pt x="18" y="97"/>
                        <a:pt x="18" y="97"/>
                        <a:pt x="18" y="97"/>
                      </a:cubicBezTo>
                      <a:cubicBezTo>
                        <a:pt x="50" y="27"/>
                        <a:pt x="172" y="0"/>
                        <a:pt x="233" y="11"/>
                      </a:cubicBezTo>
                      <a:cubicBezTo>
                        <a:pt x="319" y="30"/>
                        <a:pt x="400" y="59"/>
                        <a:pt x="479" y="98"/>
                      </a:cubicBezTo>
                      <a:cubicBezTo>
                        <a:pt x="532" y="128"/>
                        <a:pt x="613" y="223"/>
                        <a:pt x="594" y="299"/>
                      </a:cubicBezTo>
                      <a:cubicBezTo>
                        <a:pt x="594" y="299"/>
                        <a:pt x="594" y="299"/>
                        <a:pt x="594" y="299"/>
                      </a:cubicBezTo>
                      <a:cubicBezTo>
                        <a:pt x="562" y="370"/>
                        <a:pt x="439" y="394"/>
                        <a:pt x="379" y="384"/>
                      </a:cubicBezTo>
                      <a:close/>
                    </a:path>
                  </a:pathLst>
                </a:custGeom>
                <a:solidFill>
                  <a:schemeClr val="accent6">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89" name="Freeform 7">
                  <a:extLst>
                    <a:ext uri="{FF2B5EF4-FFF2-40B4-BE49-F238E27FC236}">
                      <a16:creationId xmlns:a16="http://schemas.microsoft.com/office/drawing/2014/main" id="{645A6B27-3852-4571-A0BE-322CB5E8AA2D}"/>
                    </a:ext>
                  </a:extLst>
                </p:cNvPr>
                <p:cNvSpPr>
                  <a:spLocks/>
                </p:cNvSpPr>
                <p:nvPr/>
              </p:nvSpPr>
              <p:spPr bwMode="auto">
                <a:xfrm>
                  <a:off x="-829" y="812"/>
                  <a:ext cx="143" cy="320"/>
                </a:xfrm>
                <a:custGeom>
                  <a:avLst/>
                  <a:gdLst>
                    <a:gd name="T0" fmla="*/ 15 w 117"/>
                    <a:gd name="T1" fmla="*/ 257 h 262"/>
                    <a:gd name="T2" fmla="*/ 85 w 117"/>
                    <a:gd name="T3" fmla="*/ 140 h 262"/>
                    <a:gd name="T4" fmla="*/ 103 w 117"/>
                    <a:gd name="T5" fmla="*/ 5 h 262"/>
                    <a:gd name="T6" fmla="*/ 15 w 117"/>
                    <a:gd name="T7" fmla="*/ 257 h 262"/>
                  </a:gdLst>
                  <a:ahLst/>
                  <a:cxnLst>
                    <a:cxn ang="0">
                      <a:pos x="T0" y="T1"/>
                    </a:cxn>
                    <a:cxn ang="0">
                      <a:pos x="T2" y="T3"/>
                    </a:cxn>
                    <a:cxn ang="0">
                      <a:pos x="T4" y="T5"/>
                    </a:cxn>
                    <a:cxn ang="0">
                      <a:pos x="T6" y="T7"/>
                    </a:cxn>
                  </a:cxnLst>
                  <a:rect l="0" t="0" r="r" b="b"/>
                  <a:pathLst>
                    <a:path w="117" h="262">
                      <a:moveTo>
                        <a:pt x="15" y="257"/>
                      </a:moveTo>
                      <a:cubicBezTo>
                        <a:pt x="29" y="262"/>
                        <a:pt x="60" y="210"/>
                        <a:pt x="85" y="140"/>
                      </a:cubicBezTo>
                      <a:cubicBezTo>
                        <a:pt x="109" y="71"/>
                        <a:pt x="117" y="10"/>
                        <a:pt x="103" y="5"/>
                      </a:cubicBezTo>
                      <a:cubicBezTo>
                        <a:pt x="89" y="0"/>
                        <a:pt x="0" y="252"/>
                        <a:pt x="15" y="257"/>
                      </a:cubicBezTo>
                      <a:close/>
                    </a:path>
                  </a:pathLst>
                </a:custGeom>
                <a:solidFill>
                  <a:schemeClr val="accent6">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990" name="Freeform 8">
                  <a:extLst>
                    <a:ext uri="{FF2B5EF4-FFF2-40B4-BE49-F238E27FC236}">
                      <a16:creationId xmlns:a16="http://schemas.microsoft.com/office/drawing/2014/main" id="{510DC14E-86E7-4BE7-9DED-6F1E0CDE5FB5}"/>
                    </a:ext>
                  </a:extLst>
                </p:cNvPr>
                <p:cNvSpPr>
                  <a:spLocks/>
                </p:cNvSpPr>
                <p:nvPr/>
              </p:nvSpPr>
              <p:spPr bwMode="auto">
                <a:xfrm>
                  <a:off x="-829" y="812"/>
                  <a:ext cx="134" cy="316"/>
                </a:xfrm>
                <a:custGeom>
                  <a:avLst/>
                  <a:gdLst>
                    <a:gd name="T0" fmla="*/ 15 w 110"/>
                    <a:gd name="T1" fmla="*/ 257 h 259"/>
                    <a:gd name="T2" fmla="*/ 33 w 110"/>
                    <a:gd name="T3" fmla="*/ 122 h 259"/>
                    <a:gd name="T4" fmla="*/ 103 w 110"/>
                    <a:gd name="T5" fmla="*/ 5 h 259"/>
                    <a:gd name="T6" fmla="*/ 63 w 110"/>
                    <a:gd name="T7" fmla="*/ 133 h 259"/>
                    <a:gd name="T8" fmla="*/ 15 w 110"/>
                    <a:gd name="T9" fmla="*/ 257 h 259"/>
                  </a:gdLst>
                  <a:ahLst/>
                  <a:cxnLst>
                    <a:cxn ang="0">
                      <a:pos x="T0" y="T1"/>
                    </a:cxn>
                    <a:cxn ang="0">
                      <a:pos x="T2" y="T3"/>
                    </a:cxn>
                    <a:cxn ang="0">
                      <a:pos x="T4" y="T5"/>
                    </a:cxn>
                    <a:cxn ang="0">
                      <a:pos x="T6" y="T7"/>
                    </a:cxn>
                    <a:cxn ang="0">
                      <a:pos x="T8" y="T9"/>
                    </a:cxn>
                  </a:cxnLst>
                  <a:rect l="0" t="0" r="r" b="b"/>
                  <a:pathLst>
                    <a:path w="110" h="259">
                      <a:moveTo>
                        <a:pt x="15" y="257"/>
                      </a:moveTo>
                      <a:cubicBezTo>
                        <a:pt x="0" y="252"/>
                        <a:pt x="8" y="191"/>
                        <a:pt x="33" y="122"/>
                      </a:cubicBezTo>
                      <a:cubicBezTo>
                        <a:pt x="57" y="52"/>
                        <a:pt x="89" y="0"/>
                        <a:pt x="103" y="5"/>
                      </a:cubicBezTo>
                      <a:cubicBezTo>
                        <a:pt x="110" y="8"/>
                        <a:pt x="85" y="70"/>
                        <a:pt x="63" y="133"/>
                      </a:cubicBezTo>
                      <a:cubicBezTo>
                        <a:pt x="41" y="195"/>
                        <a:pt x="22" y="259"/>
                        <a:pt x="15" y="2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1979" name="Group 1978">
              <a:extLst>
                <a:ext uri="{FF2B5EF4-FFF2-40B4-BE49-F238E27FC236}">
                  <a16:creationId xmlns:a16="http://schemas.microsoft.com/office/drawing/2014/main" id="{C79E7145-5952-4534-81D4-8C0BE80C6BBC}"/>
                </a:ext>
              </a:extLst>
            </p:cNvPr>
            <p:cNvGrpSpPr/>
            <p:nvPr/>
          </p:nvGrpSpPr>
          <p:grpSpPr>
            <a:xfrm>
              <a:off x="255059" y="1291836"/>
              <a:ext cx="7996344" cy="3758846"/>
              <a:chOff x="255059" y="1291836"/>
              <a:chExt cx="7996344" cy="3758846"/>
            </a:xfrm>
          </p:grpSpPr>
          <p:grpSp>
            <p:nvGrpSpPr>
              <p:cNvPr id="1980" name="Group 1979">
                <a:extLst>
                  <a:ext uri="{FF2B5EF4-FFF2-40B4-BE49-F238E27FC236}">
                    <a16:creationId xmlns:a16="http://schemas.microsoft.com/office/drawing/2014/main" id="{AC75D746-6202-4C17-951A-C542EEF74AAA}"/>
                  </a:ext>
                </a:extLst>
              </p:cNvPr>
              <p:cNvGrpSpPr/>
              <p:nvPr/>
            </p:nvGrpSpPr>
            <p:grpSpPr>
              <a:xfrm>
                <a:off x="6251010" y="1328587"/>
                <a:ext cx="2000393" cy="749812"/>
                <a:chOff x="6251010" y="1328587"/>
                <a:chExt cx="2000393" cy="749812"/>
              </a:xfrm>
            </p:grpSpPr>
            <p:sp>
              <p:nvSpPr>
                <p:cNvPr id="1983" name="TextBox 1982">
                  <a:extLst>
                    <a:ext uri="{FF2B5EF4-FFF2-40B4-BE49-F238E27FC236}">
                      <a16:creationId xmlns:a16="http://schemas.microsoft.com/office/drawing/2014/main" id="{80ACF5A1-D38A-4975-A1C0-B41B571BEF41}"/>
                    </a:ext>
                  </a:extLst>
                </p:cNvPr>
                <p:cNvSpPr txBox="1"/>
                <p:nvPr/>
              </p:nvSpPr>
              <p:spPr>
                <a:xfrm>
                  <a:off x="6400039" y="1328587"/>
                  <a:ext cx="1851364" cy="749812"/>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3C1053"/>
                      </a:solidFill>
                      <a:effectLst/>
                      <a:uLnTx/>
                      <a:uFillTx/>
                      <a:latin typeface="Arial"/>
                      <a:ea typeface="+mn-ea"/>
                      <a:cs typeface="+mn-cs"/>
                    </a:rPr>
                    <a:t>SABA reduces the </a:t>
                  </a:r>
                  <a:r>
                    <a:rPr kumimoji="0" lang="en-US" sz="1100" b="1" i="1" u="none" strike="noStrike" kern="1200" cap="none" spc="0" normalizeH="0" baseline="0" noProof="0">
                      <a:ln>
                        <a:noFill/>
                      </a:ln>
                      <a:solidFill>
                        <a:srgbClr val="3C1053"/>
                      </a:solidFill>
                      <a:effectLst/>
                      <a:uLnTx/>
                      <a:uFillTx/>
                      <a:latin typeface="Arial"/>
                      <a:ea typeface="+mn-ea"/>
                      <a:cs typeface="+mn-cs"/>
                    </a:rPr>
                    <a:t>consequence</a:t>
                  </a:r>
                  <a:r>
                    <a:rPr kumimoji="0" lang="en-US" sz="1100" b="0" i="0" u="none" strike="noStrike" kern="1200" cap="none" spc="0" normalizeH="0" baseline="0" noProof="0">
                      <a:ln>
                        <a:noFill/>
                      </a:ln>
                      <a:solidFill>
                        <a:srgbClr val="3C1053"/>
                      </a:solidFill>
                      <a:effectLst/>
                      <a:uLnTx/>
                      <a:uFillTx/>
                      <a:latin typeface="Arial"/>
                      <a:ea typeface="+mn-ea"/>
                      <a:cs typeface="+mn-cs"/>
                    </a:rPr>
                    <a:t> (symptoms), but not the </a:t>
                  </a:r>
                  <a:r>
                    <a:rPr kumimoji="0" lang="en-US" sz="1100" b="1" i="1" u="none" strike="noStrike" kern="1200" cap="none" spc="0" normalizeH="0" baseline="0" noProof="0">
                      <a:ln>
                        <a:noFill/>
                      </a:ln>
                      <a:solidFill>
                        <a:srgbClr val="3C1053"/>
                      </a:solidFill>
                      <a:effectLst/>
                      <a:uLnTx/>
                      <a:uFillTx/>
                      <a:latin typeface="Arial"/>
                      <a:ea typeface="+mn-ea"/>
                      <a:cs typeface="+mn-cs"/>
                    </a:rPr>
                    <a:t>cause</a:t>
                  </a:r>
                  <a:r>
                    <a:rPr kumimoji="0" lang="en-US" sz="1100" b="0" i="0" u="none" strike="noStrike" kern="1200" cap="none" spc="0" normalizeH="0" baseline="0" noProof="0">
                      <a:ln>
                        <a:noFill/>
                      </a:ln>
                      <a:solidFill>
                        <a:srgbClr val="3C1053"/>
                      </a:solidFill>
                      <a:effectLst/>
                      <a:uLnTx/>
                      <a:uFillTx/>
                      <a:latin typeface="Arial"/>
                      <a:ea typeface="+mn-ea"/>
                      <a:cs typeface="+mn-cs"/>
                    </a:rPr>
                    <a:t> (underlying inflammation)</a:t>
                  </a:r>
                  <a:r>
                    <a:rPr kumimoji="0" lang="en-US" sz="1100" b="0" i="0" u="none" strike="noStrike" kern="1200" cap="none" spc="0" normalizeH="0" baseline="30000" noProof="0">
                      <a:ln>
                        <a:noFill/>
                      </a:ln>
                      <a:solidFill>
                        <a:srgbClr val="3C1053"/>
                      </a:solidFill>
                      <a:effectLst/>
                      <a:uLnTx/>
                      <a:uFillTx/>
                      <a:latin typeface="Arial"/>
                      <a:ea typeface="+mn-ea"/>
                      <a:cs typeface="+mn-cs"/>
                    </a:rPr>
                    <a:t>1</a:t>
                  </a:r>
                  <a:endParaRPr kumimoji="0" lang="en-US" sz="1100" b="0" i="0" u="none" strike="noStrike" kern="1200" cap="none" spc="0" normalizeH="0" baseline="0" noProof="0">
                    <a:ln>
                      <a:noFill/>
                    </a:ln>
                    <a:solidFill>
                      <a:srgbClr val="3C1053"/>
                    </a:solidFill>
                    <a:effectLst/>
                    <a:uLnTx/>
                    <a:uFillTx/>
                    <a:latin typeface="Arial"/>
                    <a:ea typeface="+mn-ea"/>
                    <a:cs typeface="+mn-cs"/>
                  </a:endParaRPr>
                </a:p>
              </p:txBody>
            </p:sp>
            <p:cxnSp>
              <p:nvCxnSpPr>
                <p:cNvPr id="1984" name="Straight Arrow Connector 1983">
                  <a:extLst>
                    <a:ext uri="{FF2B5EF4-FFF2-40B4-BE49-F238E27FC236}">
                      <a16:creationId xmlns:a16="http://schemas.microsoft.com/office/drawing/2014/main" id="{473F24D7-AF7F-439C-B829-87ED76C869B0}"/>
                    </a:ext>
                  </a:extLst>
                </p:cNvPr>
                <p:cNvCxnSpPr>
                  <a:cxnSpLocks/>
                </p:cNvCxnSpPr>
                <p:nvPr/>
              </p:nvCxnSpPr>
              <p:spPr>
                <a:xfrm flipH="1">
                  <a:off x="6251010" y="1815185"/>
                  <a:ext cx="291488" cy="226463"/>
                </a:xfrm>
                <a:prstGeom prst="straightConnector1">
                  <a:avLst/>
                </a:prstGeom>
                <a:ln w="19050">
                  <a:solidFill>
                    <a:schemeClr val="accent4"/>
                  </a:solidFill>
                  <a:tailEnd type="oval"/>
                </a:ln>
                <a:effectLst/>
              </p:spPr>
              <p:style>
                <a:lnRef idx="2">
                  <a:schemeClr val="accent1"/>
                </a:lnRef>
                <a:fillRef idx="0">
                  <a:schemeClr val="accent1"/>
                </a:fillRef>
                <a:effectRef idx="1">
                  <a:schemeClr val="accent1"/>
                </a:effectRef>
                <a:fontRef idx="minor">
                  <a:schemeClr val="tx1"/>
                </a:fontRef>
              </p:style>
            </p:cxnSp>
          </p:grpSp>
          <p:sp>
            <p:nvSpPr>
              <p:cNvPr id="1981" name="Oval 1980">
                <a:extLst>
                  <a:ext uri="{FF2B5EF4-FFF2-40B4-BE49-F238E27FC236}">
                    <a16:creationId xmlns:a16="http://schemas.microsoft.com/office/drawing/2014/main" id="{28FC5D63-1D31-49B2-9B04-25A89A9498FD}"/>
                  </a:ext>
                </a:extLst>
              </p:cNvPr>
              <p:cNvSpPr/>
              <p:nvPr/>
            </p:nvSpPr>
            <p:spPr>
              <a:xfrm>
                <a:off x="3507886" y="1291836"/>
                <a:ext cx="2924717" cy="2924717"/>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982" name="Rectangle 1981">
                <a:extLst>
                  <a:ext uri="{FF2B5EF4-FFF2-40B4-BE49-F238E27FC236}">
                    <a16:creationId xmlns:a16="http://schemas.microsoft.com/office/drawing/2014/main" id="{E69D2F28-C967-4CBD-99FA-2116168F8236}"/>
                  </a:ext>
                </a:extLst>
              </p:cNvPr>
              <p:cNvSpPr/>
              <p:nvPr/>
            </p:nvSpPr>
            <p:spPr>
              <a:xfrm>
                <a:off x="255059" y="4681350"/>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OCS = oral corticosteroid(s); SABA = short-acting </a:t>
                </a:r>
                <a:r>
                  <a:rPr kumimoji="0" lang="el-GR" altLang="en-US" sz="600" b="0" i="0" u="none" strike="noStrike" kern="1200" cap="none" spc="0" normalizeH="0" baseline="0" noProof="0">
                    <a:ln>
                      <a:noFill/>
                    </a:ln>
                    <a:solidFill>
                      <a:srgbClr val="000000"/>
                    </a:solidFill>
                    <a:effectLst/>
                    <a:uLnTx/>
                    <a:uFillTx/>
                    <a:latin typeface="Arial"/>
                    <a:ea typeface="+mn-ea"/>
                    <a:cs typeface="+mn-cs"/>
                  </a:rPr>
                  <a:t>β</a:t>
                </a:r>
                <a:r>
                  <a:rPr kumimoji="0" lang="en-GB" altLang="en-US" sz="600" b="0" i="0" u="none" strike="noStrike" kern="1200" cap="none" spc="0" normalizeH="0" baseline="-25000" noProof="0">
                    <a:ln>
                      <a:noFill/>
                    </a:ln>
                    <a:solidFill>
                      <a:srgbClr val="000000"/>
                    </a:solidFill>
                    <a:effectLst/>
                    <a:uLnTx/>
                    <a:uFillTx/>
                    <a:latin typeface="Arial"/>
                    <a:ea typeface="+mn-ea"/>
                    <a:cs typeface="+mn-cs"/>
                  </a:rPr>
                  <a:t>2</a:t>
                </a:r>
                <a:r>
                  <a:rPr kumimoji="0" lang="en-GB" altLang="en-US" sz="600" b="0" i="0" u="none" strike="noStrike" kern="1200" cap="none" spc="0" normalizeH="0" baseline="0" noProof="0">
                    <a:ln>
                      <a:noFill/>
                    </a:ln>
                    <a:solidFill>
                      <a:srgbClr val="000000"/>
                    </a:solidFill>
                    <a:effectLst/>
                    <a:uLnTx/>
                    <a:uFillTx/>
                    <a:latin typeface="Arial"/>
                    <a:ea typeface="+mn-ea"/>
                    <a:cs typeface="+mn-cs"/>
                  </a:rPr>
                  <a:t>-agonist.</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1. O’Byrne PM, et al. </a:t>
                </a:r>
                <a:r>
                  <a:rPr kumimoji="0" lang="en-US" altLang="en-US" sz="600" b="0" i="1" u="none" strike="noStrike" kern="1200" cap="none" spc="0" normalizeH="0" baseline="0" noProof="0">
                    <a:ln>
                      <a:noFill/>
                    </a:ln>
                    <a:solidFill>
                      <a:srgbClr val="000000"/>
                    </a:solidFill>
                    <a:effectLst/>
                    <a:uLnTx/>
                    <a:uFillTx/>
                    <a:latin typeface="Arial"/>
                    <a:ea typeface="+mn-ea"/>
                    <a:cs typeface="+mn-cs"/>
                  </a:rPr>
                  <a:t>Eur Respir J. </a:t>
                </a:r>
                <a:r>
                  <a:rPr kumimoji="0" lang="en-US" altLang="en-US" sz="600" b="0" i="0" u="none" strike="noStrike" kern="1200" cap="none" spc="0" normalizeH="0" baseline="0" noProof="0">
                    <a:ln>
                      <a:noFill/>
                    </a:ln>
                    <a:solidFill>
                      <a:srgbClr val="000000"/>
                    </a:solidFill>
                    <a:effectLst/>
                    <a:uLnTx/>
                    <a:uFillTx/>
                    <a:latin typeface="Arial"/>
                    <a:ea typeface="+mn-ea"/>
                    <a:cs typeface="+mn-cs"/>
                  </a:rPr>
                  <a:t>2017;50:pii: </a:t>
                </a:r>
                <a:r>
                  <a:rPr kumimoji="0" lang="en-GB" sz="600" b="0" i="0" u="none" strike="noStrike" kern="1200" cap="none" spc="0" normalizeH="0" baseline="0" noProof="0">
                    <a:ln>
                      <a:noFill/>
                    </a:ln>
                    <a:solidFill>
                      <a:srgbClr val="000000"/>
                    </a:solidFill>
                    <a:effectLst/>
                    <a:uLnTx/>
                    <a:uFillTx/>
                    <a:latin typeface="Arial"/>
                    <a:ea typeface="+mn-ea"/>
                    <a:cs typeface="+mn-cs"/>
                  </a:rPr>
                  <a:t>1701103.</a:t>
                </a:r>
              </a:p>
            </p:txBody>
          </p:sp>
        </p:grpSp>
      </p:grpSp>
      <p:grpSp>
        <p:nvGrpSpPr>
          <p:cNvPr id="912" name="Group 911">
            <a:extLst>
              <a:ext uri="{FF2B5EF4-FFF2-40B4-BE49-F238E27FC236}">
                <a16:creationId xmlns:a16="http://schemas.microsoft.com/office/drawing/2014/main" id="{E9623A7E-B58F-4AEA-B197-19FBB9C24A2A}"/>
              </a:ext>
            </a:extLst>
          </p:cNvPr>
          <p:cNvGrpSpPr/>
          <p:nvPr/>
        </p:nvGrpSpPr>
        <p:grpSpPr>
          <a:xfrm>
            <a:off x="246987" y="69467"/>
            <a:ext cx="8717969" cy="5074595"/>
            <a:chOff x="246987" y="69467"/>
            <a:chExt cx="8717969" cy="5074595"/>
          </a:xfrm>
        </p:grpSpPr>
        <p:grpSp>
          <p:nvGrpSpPr>
            <p:cNvPr id="913" name="Group 912">
              <a:extLst>
                <a:ext uri="{FF2B5EF4-FFF2-40B4-BE49-F238E27FC236}">
                  <a16:creationId xmlns:a16="http://schemas.microsoft.com/office/drawing/2014/main" id="{BE56CE81-413D-442E-BA31-C21E33D88C63}"/>
                </a:ext>
              </a:extLst>
            </p:cNvPr>
            <p:cNvGrpSpPr/>
            <p:nvPr/>
          </p:nvGrpSpPr>
          <p:grpSpPr>
            <a:xfrm>
              <a:off x="246987" y="69467"/>
              <a:ext cx="8717969" cy="5074595"/>
              <a:chOff x="246987" y="69467"/>
              <a:chExt cx="8717969" cy="5074595"/>
            </a:xfrm>
          </p:grpSpPr>
          <p:sp>
            <p:nvSpPr>
              <p:cNvPr id="1188" name="Rectangle 1187">
                <a:extLst>
                  <a:ext uri="{FF2B5EF4-FFF2-40B4-BE49-F238E27FC236}">
                    <a16:creationId xmlns:a16="http://schemas.microsoft.com/office/drawing/2014/main" id="{22A26DBE-0CC2-46A4-B0B9-D6418EFC97E6}"/>
                  </a:ext>
                </a:extLst>
              </p:cNvPr>
              <p:cNvSpPr/>
              <p:nvPr/>
            </p:nvSpPr>
            <p:spPr>
              <a:xfrm>
                <a:off x="3039866" y="1175751"/>
                <a:ext cx="5176127" cy="313499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189" name="Group 1188">
                <a:extLst>
                  <a:ext uri="{FF2B5EF4-FFF2-40B4-BE49-F238E27FC236}">
                    <a16:creationId xmlns:a16="http://schemas.microsoft.com/office/drawing/2014/main" id="{98C7B130-32EC-411A-ACA4-BD22FABEA1D8}"/>
                  </a:ext>
                </a:extLst>
              </p:cNvPr>
              <p:cNvGrpSpPr/>
              <p:nvPr/>
            </p:nvGrpSpPr>
            <p:grpSpPr>
              <a:xfrm>
                <a:off x="246987" y="69467"/>
                <a:ext cx="8717969" cy="5074595"/>
                <a:chOff x="246987" y="69467"/>
                <a:chExt cx="8717969" cy="5074595"/>
              </a:xfrm>
            </p:grpSpPr>
            <p:sp>
              <p:nvSpPr>
                <p:cNvPr id="1190" name="Freeform: Shape 1189">
                  <a:extLst>
                    <a:ext uri="{FF2B5EF4-FFF2-40B4-BE49-F238E27FC236}">
                      <a16:creationId xmlns:a16="http://schemas.microsoft.com/office/drawing/2014/main" id="{4ED86C04-CE11-48B7-A109-FE4FBEE3D6BE}"/>
                    </a:ext>
                  </a:extLst>
                </p:cNvPr>
                <p:cNvSpPr/>
                <p:nvPr/>
              </p:nvSpPr>
              <p:spPr>
                <a:xfrm>
                  <a:off x="371760" y="2000442"/>
                  <a:ext cx="8435950" cy="2016976"/>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7493" h="624661">
                      <a:moveTo>
                        <a:pt x="0" y="590450"/>
                      </a:moveTo>
                      <a:cubicBezTo>
                        <a:pt x="141768" y="578045"/>
                        <a:pt x="149066" y="547721"/>
                        <a:pt x="231468" y="549493"/>
                      </a:cubicBezTo>
                      <a:cubicBezTo>
                        <a:pt x="313870" y="551265"/>
                        <a:pt x="397319" y="593425"/>
                        <a:pt x="494414" y="601083"/>
                      </a:cubicBezTo>
                      <a:cubicBezTo>
                        <a:pt x="591510" y="608741"/>
                        <a:pt x="684678" y="595442"/>
                        <a:pt x="814041" y="595442"/>
                      </a:cubicBezTo>
                      <a:cubicBezTo>
                        <a:pt x="943404" y="595442"/>
                        <a:pt x="1159943" y="651534"/>
                        <a:pt x="1270591" y="601083"/>
                      </a:cubicBezTo>
                      <a:cubicBezTo>
                        <a:pt x="1381239" y="550632"/>
                        <a:pt x="1432738" y="381344"/>
                        <a:pt x="1477926" y="292739"/>
                      </a:cubicBezTo>
                      <a:cubicBezTo>
                        <a:pt x="1523114" y="204134"/>
                        <a:pt x="1499191" y="118188"/>
                        <a:pt x="1541721" y="69455"/>
                      </a:cubicBezTo>
                      <a:cubicBezTo>
                        <a:pt x="1584251" y="20722"/>
                        <a:pt x="1679058" y="-3201"/>
                        <a:pt x="1733107" y="343"/>
                      </a:cubicBezTo>
                      <a:cubicBezTo>
                        <a:pt x="1787156" y="3887"/>
                        <a:pt x="1823484" y="36671"/>
                        <a:pt x="1866014" y="90720"/>
                      </a:cubicBezTo>
                      <a:cubicBezTo>
                        <a:pt x="1908544" y="144769"/>
                        <a:pt x="1951075" y="276789"/>
                        <a:pt x="1988289" y="324636"/>
                      </a:cubicBezTo>
                      <a:cubicBezTo>
                        <a:pt x="2025503" y="372483"/>
                        <a:pt x="2061831" y="351217"/>
                        <a:pt x="2089298" y="377799"/>
                      </a:cubicBezTo>
                      <a:cubicBezTo>
                        <a:pt x="2116765" y="404380"/>
                        <a:pt x="2125626" y="460202"/>
                        <a:pt x="2153093" y="484125"/>
                      </a:cubicBezTo>
                      <a:cubicBezTo>
                        <a:pt x="2180560" y="508048"/>
                        <a:pt x="2215117" y="499188"/>
                        <a:pt x="2254103" y="521339"/>
                      </a:cubicBezTo>
                      <a:cubicBezTo>
                        <a:pt x="2293089" y="543490"/>
                        <a:pt x="2251445" y="601969"/>
                        <a:pt x="2387010" y="617032"/>
                      </a:cubicBezTo>
                      <a:cubicBezTo>
                        <a:pt x="2522575" y="632095"/>
                        <a:pt x="2795034" y="621905"/>
                        <a:pt x="3067493" y="611716"/>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191" name="Group 1190">
                  <a:extLst>
                    <a:ext uri="{FF2B5EF4-FFF2-40B4-BE49-F238E27FC236}">
                      <a16:creationId xmlns:a16="http://schemas.microsoft.com/office/drawing/2014/main" id="{10BD67E2-3F37-467F-A4D1-834597220023}"/>
                    </a:ext>
                  </a:extLst>
                </p:cNvPr>
                <p:cNvGrpSpPr/>
                <p:nvPr/>
              </p:nvGrpSpPr>
              <p:grpSpPr>
                <a:xfrm>
                  <a:off x="246987" y="69467"/>
                  <a:ext cx="8717969" cy="5074595"/>
                  <a:chOff x="246987" y="69467"/>
                  <a:chExt cx="8717969" cy="5074595"/>
                </a:xfrm>
              </p:grpSpPr>
              <p:sp>
                <p:nvSpPr>
                  <p:cNvPr id="1192" name="TextBox 1191">
                    <a:extLst>
                      <a:ext uri="{FF2B5EF4-FFF2-40B4-BE49-F238E27FC236}">
                        <a16:creationId xmlns:a16="http://schemas.microsoft.com/office/drawing/2014/main" id="{3D6434A9-6497-420A-BB33-38C0CF06CD31}"/>
                      </a:ext>
                    </a:extLst>
                  </p:cNvPr>
                  <p:cNvSpPr txBox="1"/>
                  <p:nvPr/>
                </p:nvSpPr>
                <p:spPr>
                  <a:xfrm>
                    <a:off x="398450" y="3991824"/>
                    <a:ext cx="2138273" cy="318924"/>
                  </a:xfrm>
                  <a:prstGeom prst="rect">
                    <a:avLst/>
                  </a:prstGeom>
                  <a:solidFill>
                    <a:schemeClr val="bg1"/>
                  </a:solid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increase</a:t>
                    </a:r>
                  </a:p>
                </p:txBody>
              </p:sp>
              <p:sp>
                <p:nvSpPr>
                  <p:cNvPr id="1193" name="Title 2">
                    <a:extLst>
                      <a:ext uri="{FF2B5EF4-FFF2-40B4-BE49-F238E27FC236}">
                        <a16:creationId xmlns:a16="http://schemas.microsoft.com/office/drawing/2014/main" id="{ADAD1844-0587-4ECE-A01D-5FA2027F101C}"/>
                      </a:ext>
                    </a:extLst>
                  </p:cNvPr>
                  <p:cNvSpPr txBox="1">
                    <a:spLocks/>
                  </p:cNvSpPr>
                  <p:nvPr/>
                </p:nvSpPr>
                <p:spPr>
                  <a:xfrm>
                    <a:off x="246987" y="69467"/>
                    <a:ext cx="8717969" cy="714696"/>
                  </a:xfrm>
                  <a:prstGeom prst="rect">
                    <a:avLst/>
                  </a:prstGeom>
                  <a:solidFill>
                    <a:schemeClr val="bg1"/>
                  </a:solidFill>
                </p:spPr>
                <p:txBody>
                  <a:bodyPr vert="horz" lIns="91440" tIns="45720" rIns="91440" bIns="45720" rtlCol="0" anchor="b">
                    <a:noAutofit/>
                  </a:bodyPr>
                  <a:lstStyle>
                    <a:lvl1pPr algn="l" defTabSz="914378" rtl="0" eaLnBrk="1" latinLnBrk="0" hangingPunct="1">
                      <a:lnSpc>
                        <a:spcPct val="90000"/>
                      </a:lnSpc>
                      <a:spcBef>
                        <a:spcPct val="0"/>
                      </a:spcBef>
                      <a:buNone/>
                      <a:defRPr sz="2200" b="1" kern="1200">
                        <a:solidFill>
                          <a:schemeClr val="tx1"/>
                        </a:solidFill>
                        <a:latin typeface="+mj-lt"/>
                        <a:ea typeface="+mj-ea"/>
                        <a:cs typeface="+mj-cs"/>
                      </a:defRPr>
                    </a:lvl1pPr>
                  </a:lstStyle>
                  <a:p>
                    <a:pPr marL="0" marR="0" lvl="0" indent="0" algn="l" defTabSz="914378" rtl="0" eaLnBrk="1" fontAlgn="auto" latinLnBrk="0" hangingPunct="1">
                      <a:lnSpc>
                        <a:spcPct val="90000"/>
                      </a:lnSpc>
                      <a:spcBef>
                        <a:spcPct val="0"/>
                      </a:spcBef>
                      <a:spcAft>
                        <a:spcPts val="0"/>
                      </a:spcAft>
                      <a:buClrTx/>
                      <a:buSzTx/>
                      <a:buFontTx/>
                      <a:buNone/>
                      <a:tabLst/>
                      <a:defRPr/>
                    </a:pPr>
                    <a:r>
                      <a:rPr kumimoji="0" lang="en-US" sz="2200" b="1" i="0" u="none" strike="noStrike" kern="1200" cap="none" spc="0" normalizeH="0" baseline="0" noProof="0">
                        <a:ln>
                          <a:noFill/>
                        </a:ln>
                        <a:solidFill>
                          <a:srgbClr val="000000"/>
                        </a:solidFill>
                        <a:effectLst/>
                        <a:uLnTx/>
                        <a:uFillTx/>
                        <a:latin typeface="Arial"/>
                        <a:ea typeface="+mj-ea"/>
                        <a:cs typeface="+mj-cs"/>
                      </a:rPr>
                      <a:t>Focus on one exacerbation event: </a:t>
                    </a:r>
                    <a:br>
                      <a:rPr kumimoji="0" lang="en-US" sz="2200" b="1" i="0" u="none" strike="noStrike" kern="1200" cap="none" spc="0" normalizeH="0" baseline="0" noProof="0">
                        <a:ln>
                          <a:noFill/>
                        </a:ln>
                        <a:solidFill>
                          <a:srgbClr val="000000"/>
                        </a:solidFill>
                        <a:effectLst/>
                        <a:uLnTx/>
                        <a:uFillTx/>
                        <a:latin typeface="Arial"/>
                        <a:ea typeface="+mj-ea"/>
                        <a:cs typeface="+mj-cs"/>
                      </a:rPr>
                    </a:br>
                    <a:r>
                      <a:rPr kumimoji="0" lang="en-US" sz="2200" b="1" i="0" u="none" strike="noStrike" kern="1200" cap="none" spc="0" normalizeH="0" baseline="0" noProof="0">
                        <a:ln>
                          <a:noFill/>
                        </a:ln>
                        <a:solidFill>
                          <a:srgbClr val="000000"/>
                        </a:solidFill>
                        <a:effectLst/>
                        <a:uLnTx/>
                        <a:uFillTx/>
                        <a:latin typeface="Arial"/>
                        <a:ea typeface="+mj-ea"/>
                        <a:cs typeface="+mj-cs"/>
                      </a:rPr>
                      <a:t>BUD/FORM </a:t>
                    </a:r>
                    <a:r>
                      <a:rPr kumimoji="0" lang="en-US" sz="2200" b="1" i="0" u="none" strike="noStrike" kern="1200" cap="none" spc="0" normalizeH="0" baseline="0" noProof="0" err="1">
                        <a:ln>
                          <a:noFill/>
                        </a:ln>
                        <a:solidFill>
                          <a:srgbClr val="000000"/>
                        </a:solidFill>
                        <a:effectLst/>
                        <a:uLnTx/>
                        <a:uFillTx/>
                        <a:latin typeface="Arial"/>
                        <a:ea typeface="+mj-ea"/>
                        <a:cs typeface="+mj-cs"/>
                      </a:rPr>
                      <a:t>Turbuhaler</a:t>
                    </a:r>
                    <a:r>
                      <a:rPr kumimoji="0" lang="en-US" sz="2200" b="1" i="0" u="none" strike="noStrike" kern="1200" cap="none" spc="0" normalizeH="0" baseline="0" noProof="0">
                        <a:ln>
                          <a:noFill/>
                        </a:ln>
                        <a:solidFill>
                          <a:srgbClr val="000000"/>
                        </a:solidFill>
                        <a:effectLst/>
                        <a:uLnTx/>
                        <a:uFillTx/>
                        <a:latin typeface="Arial"/>
                        <a:ea typeface="+mj-ea"/>
                        <a:cs typeface="+mj-cs"/>
                      </a:rPr>
                      <a:t> anti-inflammatory reliever </a:t>
                    </a:r>
                  </a:p>
                </p:txBody>
              </p:sp>
              <p:sp>
                <p:nvSpPr>
                  <p:cNvPr id="1194" name="Rectangle 1193">
                    <a:extLst>
                      <a:ext uri="{FF2B5EF4-FFF2-40B4-BE49-F238E27FC236}">
                        <a16:creationId xmlns:a16="http://schemas.microsoft.com/office/drawing/2014/main" id="{131725DA-5B3D-4965-9CA6-3081D053C907}"/>
                      </a:ext>
                    </a:extLst>
                  </p:cNvPr>
                  <p:cNvSpPr/>
                  <p:nvPr/>
                </p:nvSpPr>
                <p:spPr>
                  <a:xfrm>
                    <a:off x="247839" y="4836219"/>
                    <a:ext cx="6553252" cy="307843"/>
                  </a:xfrm>
                  <a:prstGeom prst="rect">
                    <a:avLst/>
                  </a:prstGeom>
                  <a:solidFill>
                    <a:schemeClr val="bg1"/>
                  </a:solidFill>
                </p:spPr>
                <p:txBody>
                  <a:bodyPr wrap="square" anchor="b" anchorCtr="0">
                    <a:no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p>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br>
                      <a:rPr kumimoji="0" lang="en-US" altLang="en-US" sz="600" b="0" i="0" u="none" strike="noStrike" kern="1200" cap="none" spc="0" normalizeH="0" baseline="0" noProof="0">
                        <a:ln>
                          <a:noFill/>
                        </a:ln>
                        <a:solidFill>
                          <a:srgbClr val="000000"/>
                        </a:solidFill>
                        <a:effectLst/>
                        <a:uLnTx/>
                        <a:uFillTx/>
                        <a:latin typeface="Arial"/>
                        <a:ea typeface="+mn-ea"/>
                        <a:cs typeface="+mn-cs"/>
                      </a:rPr>
                    </a:b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sp>
                <p:nvSpPr>
                  <p:cNvPr id="1195" name="Freeform: Shape 1194">
                    <a:extLst>
                      <a:ext uri="{FF2B5EF4-FFF2-40B4-BE49-F238E27FC236}">
                        <a16:creationId xmlns:a16="http://schemas.microsoft.com/office/drawing/2014/main" id="{C8072665-A9AB-4DF8-9D05-635CBD692CDA}"/>
                      </a:ext>
                    </a:extLst>
                  </p:cNvPr>
                  <p:cNvSpPr/>
                  <p:nvPr/>
                </p:nvSpPr>
                <p:spPr>
                  <a:xfrm>
                    <a:off x="356839" y="1777708"/>
                    <a:ext cx="8450871" cy="2097002"/>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54472" h="1474186">
                        <a:moveTo>
                          <a:pt x="0" y="1386352"/>
                        </a:moveTo>
                        <a:cubicBezTo>
                          <a:pt x="101772" y="1482727"/>
                          <a:pt x="168851" y="1385331"/>
                          <a:pt x="275358" y="1394835"/>
                        </a:cubicBezTo>
                        <a:cubicBezTo>
                          <a:pt x="381865" y="1404339"/>
                          <a:pt x="515484" y="1443376"/>
                          <a:pt x="639040" y="1443376"/>
                        </a:cubicBezTo>
                        <a:cubicBezTo>
                          <a:pt x="762596" y="1443376"/>
                          <a:pt x="898105" y="1393716"/>
                          <a:pt x="1016697" y="1394835"/>
                        </a:cubicBezTo>
                        <a:cubicBezTo>
                          <a:pt x="1135289" y="1395954"/>
                          <a:pt x="1209933" y="1458141"/>
                          <a:pt x="1350592" y="1450090"/>
                        </a:cubicBezTo>
                        <a:cubicBezTo>
                          <a:pt x="1491252" y="1442039"/>
                          <a:pt x="1725983" y="1403152"/>
                          <a:pt x="1860654" y="1346527"/>
                        </a:cubicBezTo>
                        <a:cubicBezTo>
                          <a:pt x="1995325" y="1289902"/>
                          <a:pt x="2083573" y="1225333"/>
                          <a:pt x="2158620" y="1110337"/>
                        </a:cubicBezTo>
                        <a:cubicBezTo>
                          <a:pt x="2233667" y="995341"/>
                          <a:pt x="2259558" y="808665"/>
                          <a:pt x="2310939" y="656549"/>
                        </a:cubicBezTo>
                        <a:cubicBezTo>
                          <a:pt x="2347128" y="560977"/>
                          <a:pt x="2400835" y="449561"/>
                          <a:pt x="2454245" y="349418"/>
                        </a:cubicBezTo>
                        <a:cubicBezTo>
                          <a:pt x="2507655" y="249275"/>
                          <a:pt x="2560634" y="110852"/>
                          <a:pt x="2631401" y="55693"/>
                        </a:cubicBezTo>
                        <a:cubicBezTo>
                          <a:pt x="2702168" y="534"/>
                          <a:pt x="2796793" y="-17099"/>
                          <a:pt x="2878850" y="18463"/>
                        </a:cubicBezTo>
                        <a:cubicBezTo>
                          <a:pt x="2960907" y="54025"/>
                          <a:pt x="3042198" y="175104"/>
                          <a:pt x="3123742" y="269065"/>
                        </a:cubicBezTo>
                        <a:cubicBezTo>
                          <a:pt x="3205286" y="363026"/>
                          <a:pt x="3300583" y="493277"/>
                          <a:pt x="3368116" y="582231"/>
                        </a:cubicBezTo>
                        <a:cubicBezTo>
                          <a:pt x="3435649" y="671185"/>
                          <a:pt x="3484522" y="736163"/>
                          <a:pt x="3528940" y="802790"/>
                        </a:cubicBezTo>
                        <a:cubicBezTo>
                          <a:pt x="3573358" y="869417"/>
                          <a:pt x="3542726" y="909240"/>
                          <a:pt x="3634625" y="981994"/>
                        </a:cubicBezTo>
                        <a:cubicBezTo>
                          <a:pt x="3726525" y="1054748"/>
                          <a:pt x="3909557" y="1158135"/>
                          <a:pt x="4080337" y="1239313"/>
                        </a:cubicBezTo>
                        <a:cubicBezTo>
                          <a:pt x="4251117" y="1320491"/>
                          <a:pt x="4496948" y="1441491"/>
                          <a:pt x="4659304" y="1469061"/>
                        </a:cubicBezTo>
                        <a:cubicBezTo>
                          <a:pt x="4821660" y="1496631"/>
                          <a:pt x="4914325" y="1403966"/>
                          <a:pt x="5054472" y="1404732"/>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196" name="Group 1195">
                    <a:extLst>
                      <a:ext uri="{FF2B5EF4-FFF2-40B4-BE49-F238E27FC236}">
                        <a16:creationId xmlns:a16="http://schemas.microsoft.com/office/drawing/2014/main" id="{66AC3054-0DB4-4664-BC64-67BA66F6AECC}"/>
                      </a:ext>
                    </a:extLst>
                  </p:cNvPr>
                  <p:cNvGrpSpPr/>
                  <p:nvPr/>
                </p:nvGrpSpPr>
                <p:grpSpPr>
                  <a:xfrm>
                    <a:off x="389708" y="2097723"/>
                    <a:ext cx="8418004" cy="1941448"/>
                    <a:chOff x="389708" y="2097723"/>
                    <a:chExt cx="8418004" cy="1941448"/>
                  </a:xfrm>
                </p:grpSpPr>
                <p:sp>
                  <p:nvSpPr>
                    <p:cNvPr id="1199" name="Freeform: Shape 1198">
                      <a:extLst>
                        <a:ext uri="{FF2B5EF4-FFF2-40B4-BE49-F238E27FC236}">
                          <a16:creationId xmlns:a16="http://schemas.microsoft.com/office/drawing/2014/main" id="{643A6EB3-0C1B-4505-9A6C-081A8829ABE5}"/>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200" name="Freeform: Shape 1199">
                      <a:extLst>
                        <a:ext uri="{FF2B5EF4-FFF2-40B4-BE49-F238E27FC236}">
                          <a16:creationId xmlns:a16="http://schemas.microsoft.com/office/drawing/2014/main" id="{59E9F222-61B2-46FF-87DE-86EF81747AF9}"/>
                        </a:ext>
                      </a:extLst>
                    </p:cNvPr>
                    <p:cNvSpPr/>
                    <p:nvPr/>
                  </p:nvSpPr>
                  <p:spPr>
                    <a:xfrm flipV="1">
                      <a:off x="6362582" y="2097723"/>
                      <a:ext cx="2445130" cy="339191"/>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349" h="249458">
                          <a:moveTo>
                            <a:pt x="0" y="0"/>
                          </a:moveTo>
                          <a:cubicBezTo>
                            <a:pt x="38292" y="70066"/>
                            <a:pt x="59840" y="155044"/>
                            <a:pt x="116553" y="193286"/>
                          </a:cubicBezTo>
                          <a:cubicBezTo>
                            <a:pt x="173266" y="231528"/>
                            <a:pt x="259569" y="221350"/>
                            <a:pt x="340279" y="229451"/>
                          </a:cubicBezTo>
                          <a:cubicBezTo>
                            <a:pt x="420989" y="237552"/>
                            <a:pt x="503617" y="247914"/>
                            <a:pt x="600812" y="241891"/>
                          </a:cubicBezTo>
                          <a:cubicBezTo>
                            <a:pt x="698007" y="235868"/>
                            <a:pt x="824526" y="192096"/>
                            <a:pt x="923449" y="193315"/>
                          </a:cubicBezTo>
                          <a:cubicBezTo>
                            <a:pt x="1022372" y="194534"/>
                            <a:pt x="1073348" y="253800"/>
                            <a:pt x="1194349" y="249205"/>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201" name="Freeform: Shape 1200">
                      <a:extLst>
                        <a:ext uri="{FF2B5EF4-FFF2-40B4-BE49-F238E27FC236}">
                          <a16:creationId xmlns:a16="http://schemas.microsoft.com/office/drawing/2014/main" id="{52EF167B-B9D1-45C1-864D-0023BC8F0B6C}"/>
                        </a:ext>
                      </a:extLst>
                    </p:cNvPr>
                    <p:cNvSpPr/>
                    <p:nvPr/>
                  </p:nvSpPr>
                  <p:spPr>
                    <a:xfrm flipV="1">
                      <a:off x="389708" y="2110661"/>
                      <a:ext cx="3465357" cy="310462"/>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3034064"/>
                        <a:gd name="connsiteY0" fmla="*/ 1381608 h 1419278"/>
                        <a:gd name="connsiteX1" fmla="*/ 284246 w 3034064"/>
                        <a:gd name="connsiteY1" fmla="*/ 1281424 h 1419278"/>
                        <a:gd name="connsiteX2" fmla="*/ 648237 w 3034064"/>
                        <a:gd name="connsiteY2" fmla="*/ 1403676 h 1419278"/>
                        <a:gd name="connsiteX3" fmla="*/ 933816 w 3034064"/>
                        <a:gd name="connsiteY3" fmla="*/ 1380326 h 1419278"/>
                        <a:gd name="connsiteX4" fmla="*/ 1424942 w 3034064"/>
                        <a:gd name="connsiteY4" fmla="*/ 1410147 h 1419278"/>
                        <a:gd name="connsiteX5" fmla="*/ 1692690 w 3034064"/>
                        <a:gd name="connsiteY5" fmla="*/ 1190949 h 1419278"/>
                        <a:gd name="connsiteX6" fmla="*/ 1855145 w 3034064"/>
                        <a:gd name="connsiteY6" fmla="*/ 1060632 h 1419278"/>
                        <a:gd name="connsiteX7" fmla="*/ 1992494 w 3034064"/>
                        <a:gd name="connsiteY7" fmla="*/ 618982 h 1419278"/>
                        <a:gd name="connsiteX8" fmla="*/ 2107761 w 3034064"/>
                        <a:gd name="connsiteY8" fmla="*/ 235349 h 1419278"/>
                        <a:gd name="connsiteX9" fmla="*/ 2258061 w 3034064"/>
                        <a:gd name="connsiteY9" fmla="*/ 4849 h 1419278"/>
                        <a:gd name="connsiteX10" fmla="*/ 2423231 w 3034064"/>
                        <a:gd name="connsiteY10" fmla="*/ 105487 h 1419278"/>
                        <a:gd name="connsiteX11" fmla="*/ 2544080 w 3034064"/>
                        <a:gd name="connsiteY11" fmla="*/ 415225 h 1419278"/>
                        <a:gd name="connsiteX12" fmla="*/ 2635337 w 3034064"/>
                        <a:gd name="connsiteY12" fmla="*/ 762928 h 1419278"/>
                        <a:gd name="connsiteX13" fmla="*/ 2804315 w 3034064"/>
                        <a:gd name="connsiteY13" fmla="*/ 952447 h 1419278"/>
                        <a:gd name="connsiteX14" fmla="*/ 2917511 w 3034064"/>
                        <a:gd name="connsiteY14" fmla="*/ 1179556 h 1419278"/>
                        <a:gd name="connsiteX15" fmla="*/ 3034064 w 3034064"/>
                        <a:gd name="connsiteY15" fmla="*/ 1372842 h 1419278"/>
                        <a:gd name="connsiteX0" fmla="*/ 0 w 2917511"/>
                        <a:gd name="connsiteY0" fmla="*/ 1381608 h 1419278"/>
                        <a:gd name="connsiteX1" fmla="*/ 284246 w 2917511"/>
                        <a:gd name="connsiteY1" fmla="*/ 1281424 h 1419278"/>
                        <a:gd name="connsiteX2" fmla="*/ 648237 w 2917511"/>
                        <a:gd name="connsiteY2" fmla="*/ 1403676 h 1419278"/>
                        <a:gd name="connsiteX3" fmla="*/ 933816 w 2917511"/>
                        <a:gd name="connsiteY3" fmla="*/ 1380326 h 1419278"/>
                        <a:gd name="connsiteX4" fmla="*/ 1424942 w 2917511"/>
                        <a:gd name="connsiteY4" fmla="*/ 1410147 h 1419278"/>
                        <a:gd name="connsiteX5" fmla="*/ 1692690 w 2917511"/>
                        <a:gd name="connsiteY5" fmla="*/ 1190949 h 1419278"/>
                        <a:gd name="connsiteX6" fmla="*/ 1855145 w 2917511"/>
                        <a:gd name="connsiteY6" fmla="*/ 1060632 h 1419278"/>
                        <a:gd name="connsiteX7" fmla="*/ 1992494 w 2917511"/>
                        <a:gd name="connsiteY7" fmla="*/ 618982 h 1419278"/>
                        <a:gd name="connsiteX8" fmla="*/ 2107761 w 2917511"/>
                        <a:gd name="connsiteY8" fmla="*/ 235349 h 1419278"/>
                        <a:gd name="connsiteX9" fmla="*/ 2258061 w 2917511"/>
                        <a:gd name="connsiteY9" fmla="*/ 4849 h 1419278"/>
                        <a:gd name="connsiteX10" fmla="*/ 2423231 w 2917511"/>
                        <a:gd name="connsiteY10" fmla="*/ 105487 h 1419278"/>
                        <a:gd name="connsiteX11" fmla="*/ 2544080 w 2917511"/>
                        <a:gd name="connsiteY11" fmla="*/ 415225 h 1419278"/>
                        <a:gd name="connsiteX12" fmla="*/ 2635337 w 2917511"/>
                        <a:gd name="connsiteY12" fmla="*/ 762928 h 1419278"/>
                        <a:gd name="connsiteX13" fmla="*/ 2804315 w 2917511"/>
                        <a:gd name="connsiteY13" fmla="*/ 952447 h 1419278"/>
                        <a:gd name="connsiteX14" fmla="*/ 2917511 w 2917511"/>
                        <a:gd name="connsiteY14" fmla="*/ 1179556 h 1419278"/>
                        <a:gd name="connsiteX0" fmla="*/ 0 w 2804315"/>
                        <a:gd name="connsiteY0" fmla="*/ 1381608 h 1419278"/>
                        <a:gd name="connsiteX1" fmla="*/ 284246 w 2804315"/>
                        <a:gd name="connsiteY1" fmla="*/ 1281424 h 1419278"/>
                        <a:gd name="connsiteX2" fmla="*/ 648237 w 2804315"/>
                        <a:gd name="connsiteY2" fmla="*/ 1403676 h 1419278"/>
                        <a:gd name="connsiteX3" fmla="*/ 933816 w 2804315"/>
                        <a:gd name="connsiteY3" fmla="*/ 1380326 h 1419278"/>
                        <a:gd name="connsiteX4" fmla="*/ 1424942 w 2804315"/>
                        <a:gd name="connsiteY4" fmla="*/ 1410147 h 1419278"/>
                        <a:gd name="connsiteX5" fmla="*/ 1692690 w 2804315"/>
                        <a:gd name="connsiteY5" fmla="*/ 1190949 h 1419278"/>
                        <a:gd name="connsiteX6" fmla="*/ 1855145 w 2804315"/>
                        <a:gd name="connsiteY6" fmla="*/ 1060632 h 1419278"/>
                        <a:gd name="connsiteX7" fmla="*/ 1992494 w 2804315"/>
                        <a:gd name="connsiteY7" fmla="*/ 618982 h 1419278"/>
                        <a:gd name="connsiteX8" fmla="*/ 2107761 w 2804315"/>
                        <a:gd name="connsiteY8" fmla="*/ 235349 h 1419278"/>
                        <a:gd name="connsiteX9" fmla="*/ 2258061 w 2804315"/>
                        <a:gd name="connsiteY9" fmla="*/ 4849 h 1419278"/>
                        <a:gd name="connsiteX10" fmla="*/ 2423231 w 2804315"/>
                        <a:gd name="connsiteY10" fmla="*/ 105487 h 1419278"/>
                        <a:gd name="connsiteX11" fmla="*/ 2544080 w 2804315"/>
                        <a:gd name="connsiteY11" fmla="*/ 415225 h 1419278"/>
                        <a:gd name="connsiteX12" fmla="*/ 2635337 w 2804315"/>
                        <a:gd name="connsiteY12" fmla="*/ 762928 h 1419278"/>
                        <a:gd name="connsiteX13" fmla="*/ 2804315 w 2804315"/>
                        <a:gd name="connsiteY13" fmla="*/ 952447 h 1419278"/>
                        <a:gd name="connsiteX0" fmla="*/ 0 w 2635337"/>
                        <a:gd name="connsiteY0" fmla="*/ 1381608 h 1419278"/>
                        <a:gd name="connsiteX1" fmla="*/ 284246 w 2635337"/>
                        <a:gd name="connsiteY1" fmla="*/ 1281424 h 1419278"/>
                        <a:gd name="connsiteX2" fmla="*/ 648237 w 2635337"/>
                        <a:gd name="connsiteY2" fmla="*/ 1403676 h 1419278"/>
                        <a:gd name="connsiteX3" fmla="*/ 933816 w 2635337"/>
                        <a:gd name="connsiteY3" fmla="*/ 1380326 h 1419278"/>
                        <a:gd name="connsiteX4" fmla="*/ 1424942 w 2635337"/>
                        <a:gd name="connsiteY4" fmla="*/ 1410147 h 1419278"/>
                        <a:gd name="connsiteX5" fmla="*/ 1692690 w 2635337"/>
                        <a:gd name="connsiteY5" fmla="*/ 1190949 h 1419278"/>
                        <a:gd name="connsiteX6" fmla="*/ 1855145 w 2635337"/>
                        <a:gd name="connsiteY6" fmla="*/ 1060632 h 1419278"/>
                        <a:gd name="connsiteX7" fmla="*/ 1992494 w 2635337"/>
                        <a:gd name="connsiteY7" fmla="*/ 618982 h 1419278"/>
                        <a:gd name="connsiteX8" fmla="*/ 2107761 w 2635337"/>
                        <a:gd name="connsiteY8" fmla="*/ 235349 h 1419278"/>
                        <a:gd name="connsiteX9" fmla="*/ 2258061 w 2635337"/>
                        <a:gd name="connsiteY9" fmla="*/ 4849 h 1419278"/>
                        <a:gd name="connsiteX10" fmla="*/ 2423231 w 2635337"/>
                        <a:gd name="connsiteY10" fmla="*/ 105487 h 1419278"/>
                        <a:gd name="connsiteX11" fmla="*/ 2544080 w 2635337"/>
                        <a:gd name="connsiteY11" fmla="*/ 415225 h 1419278"/>
                        <a:gd name="connsiteX12" fmla="*/ 2635337 w 2635337"/>
                        <a:gd name="connsiteY12" fmla="*/ 762928 h 1419278"/>
                        <a:gd name="connsiteX0" fmla="*/ 0 w 2544080"/>
                        <a:gd name="connsiteY0" fmla="*/ 1381608 h 1419278"/>
                        <a:gd name="connsiteX1" fmla="*/ 284246 w 2544080"/>
                        <a:gd name="connsiteY1" fmla="*/ 1281424 h 1419278"/>
                        <a:gd name="connsiteX2" fmla="*/ 648237 w 2544080"/>
                        <a:gd name="connsiteY2" fmla="*/ 1403676 h 1419278"/>
                        <a:gd name="connsiteX3" fmla="*/ 933816 w 2544080"/>
                        <a:gd name="connsiteY3" fmla="*/ 1380326 h 1419278"/>
                        <a:gd name="connsiteX4" fmla="*/ 1424942 w 2544080"/>
                        <a:gd name="connsiteY4" fmla="*/ 1410147 h 1419278"/>
                        <a:gd name="connsiteX5" fmla="*/ 1692690 w 2544080"/>
                        <a:gd name="connsiteY5" fmla="*/ 1190949 h 1419278"/>
                        <a:gd name="connsiteX6" fmla="*/ 1855145 w 2544080"/>
                        <a:gd name="connsiteY6" fmla="*/ 1060632 h 1419278"/>
                        <a:gd name="connsiteX7" fmla="*/ 1992494 w 2544080"/>
                        <a:gd name="connsiteY7" fmla="*/ 618982 h 1419278"/>
                        <a:gd name="connsiteX8" fmla="*/ 2107761 w 2544080"/>
                        <a:gd name="connsiteY8" fmla="*/ 235349 h 1419278"/>
                        <a:gd name="connsiteX9" fmla="*/ 2258061 w 2544080"/>
                        <a:gd name="connsiteY9" fmla="*/ 4849 h 1419278"/>
                        <a:gd name="connsiteX10" fmla="*/ 2423231 w 2544080"/>
                        <a:gd name="connsiteY10" fmla="*/ 105487 h 1419278"/>
                        <a:gd name="connsiteX11" fmla="*/ 2544080 w 2544080"/>
                        <a:gd name="connsiteY11" fmla="*/ 415225 h 1419278"/>
                        <a:gd name="connsiteX0" fmla="*/ 0 w 2423231"/>
                        <a:gd name="connsiteY0" fmla="*/ 1381608 h 1419278"/>
                        <a:gd name="connsiteX1" fmla="*/ 284246 w 2423231"/>
                        <a:gd name="connsiteY1" fmla="*/ 1281424 h 1419278"/>
                        <a:gd name="connsiteX2" fmla="*/ 648237 w 2423231"/>
                        <a:gd name="connsiteY2" fmla="*/ 1403676 h 1419278"/>
                        <a:gd name="connsiteX3" fmla="*/ 933816 w 2423231"/>
                        <a:gd name="connsiteY3" fmla="*/ 1380326 h 1419278"/>
                        <a:gd name="connsiteX4" fmla="*/ 1424942 w 2423231"/>
                        <a:gd name="connsiteY4" fmla="*/ 1410147 h 1419278"/>
                        <a:gd name="connsiteX5" fmla="*/ 1692690 w 2423231"/>
                        <a:gd name="connsiteY5" fmla="*/ 1190949 h 1419278"/>
                        <a:gd name="connsiteX6" fmla="*/ 1855145 w 2423231"/>
                        <a:gd name="connsiteY6" fmla="*/ 1060632 h 1419278"/>
                        <a:gd name="connsiteX7" fmla="*/ 1992494 w 2423231"/>
                        <a:gd name="connsiteY7" fmla="*/ 618982 h 1419278"/>
                        <a:gd name="connsiteX8" fmla="*/ 2107761 w 2423231"/>
                        <a:gd name="connsiteY8" fmla="*/ 235349 h 1419278"/>
                        <a:gd name="connsiteX9" fmla="*/ 2258061 w 2423231"/>
                        <a:gd name="connsiteY9" fmla="*/ 4849 h 1419278"/>
                        <a:gd name="connsiteX10" fmla="*/ 2423231 w 2423231"/>
                        <a:gd name="connsiteY10" fmla="*/ 105487 h 1419278"/>
                        <a:gd name="connsiteX0" fmla="*/ 0 w 2258061"/>
                        <a:gd name="connsiteY0" fmla="*/ 1376759 h 1414429"/>
                        <a:gd name="connsiteX1" fmla="*/ 284246 w 2258061"/>
                        <a:gd name="connsiteY1" fmla="*/ 1276575 h 1414429"/>
                        <a:gd name="connsiteX2" fmla="*/ 648237 w 2258061"/>
                        <a:gd name="connsiteY2" fmla="*/ 1398827 h 1414429"/>
                        <a:gd name="connsiteX3" fmla="*/ 933816 w 2258061"/>
                        <a:gd name="connsiteY3" fmla="*/ 1375477 h 1414429"/>
                        <a:gd name="connsiteX4" fmla="*/ 1424942 w 2258061"/>
                        <a:gd name="connsiteY4" fmla="*/ 1405298 h 1414429"/>
                        <a:gd name="connsiteX5" fmla="*/ 1692690 w 2258061"/>
                        <a:gd name="connsiteY5" fmla="*/ 1186100 h 1414429"/>
                        <a:gd name="connsiteX6" fmla="*/ 1855145 w 2258061"/>
                        <a:gd name="connsiteY6" fmla="*/ 1055783 h 1414429"/>
                        <a:gd name="connsiteX7" fmla="*/ 1992494 w 2258061"/>
                        <a:gd name="connsiteY7" fmla="*/ 614133 h 1414429"/>
                        <a:gd name="connsiteX8" fmla="*/ 2107761 w 2258061"/>
                        <a:gd name="connsiteY8" fmla="*/ 230500 h 1414429"/>
                        <a:gd name="connsiteX9" fmla="*/ 2258061 w 2258061"/>
                        <a:gd name="connsiteY9" fmla="*/ 0 h 1414429"/>
                        <a:gd name="connsiteX0" fmla="*/ 0 w 2107761"/>
                        <a:gd name="connsiteY0" fmla="*/ 1146259 h 1183929"/>
                        <a:gd name="connsiteX1" fmla="*/ 284246 w 2107761"/>
                        <a:gd name="connsiteY1" fmla="*/ 1046075 h 1183929"/>
                        <a:gd name="connsiteX2" fmla="*/ 648237 w 2107761"/>
                        <a:gd name="connsiteY2" fmla="*/ 1168327 h 1183929"/>
                        <a:gd name="connsiteX3" fmla="*/ 933816 w 2107761"/>
                        <a:gd name="connsiteY3" fmla="*/ 1144977 h 1183929"/>
                        <a:gd name="connsiteX4" fmla="*/ 1424942 w 2107761"/>
                        <a:gd name="connsiteY4" fmla="*/ 1174798 h 1183929"/>
                        <a:gd name="connsiteX5" fmla="*/ 1692690 w 2107761"/>
                        <a:gd name="connsiteY5" fmla="*/ 955600 h 1183929"/>
                        <a:gd name="connsiteX6" fmla="*/ 1855145 w 2107761"/>
                        <a:gd name="connsiteY6" fmla="*/ 825283 h 1183929"/>
                        <a:gd name="connsiteX7" fmla="*/ 1992494 w 2107761"/>
                        <a:gd name="connsiteY7" fmla="*/ 383633 h 1183929"/>
                        <a:gd name="connsiteX8" fmla="*/ 2107761 w 2107761"/>
                        <a:gd name="connsiteY8" fmla="*/ 0 h 1183929"/>
                        <a:gd name="connsiteX0" fmla="*/ 0 w 1992494"/>
                        <a:gd name="connsiteY0" fmla="*/ 762626 h 800296"/>
                        <a:gd name="connsiteX1" fmla="*/ 284246 w 1992494"/>
                        <a:gd name="connsiteY1" fmla="*/ 662442 h 800296"/>
                        <a:gd name="connsiteX2" fmla="*/ 648237 w 1992494"/>
                        <a:gd name="connsiteY2" fmla="*/ 784694 h 800296"/>
                        <a:gd name="connsiteX3" fmla="*/ 933816 w 1992494"/>
                        <a:gd name="connsiteY3" fmla="*/ 761344 h 800296"/>
                        <a:gd name="connsiteX4" fmla="*/ 1424942 w 1992494"/>
                        <a:gd name="connsiteY4" fmla="*/ 791165 h 800296"/>
                        <a:gd name="connsiteX5" fmla="*/ 1692690 w 1992494"/>
                        <a:gd name="connsiteY5" fmla="*/ 571967 h 800296"/>
                        <a:gd name="connsiteX6" fmla="*/ 1855145 w 1992494"/>
                        <a:gd name="connsiteY6" fmla="*/ 441650 h 800296"/>
                        <a:gd name="connsiteX7" fmla="*/ 1992494 w 1992494"/>
                        <a:gd name="connsiteY7" fmla="*/ 0 h 800296"/>
                        <a:gd name="connsiteX0" fmla="*/ 0 w 1855145"/>
                        <a:gd name="connsiteY0" fmla="*/ 320976 h 358646"/>
                        <a:gd name="connsiteX1" fmla="*/ 284246 w 1855145"/>
                        <a:gd name="connsiteY1" fmla="*/ 220792 h 358646"/>
                        <a:gd name="connsiteX2" fmla="*/ 648237 w 1855145"/>
                        <a:gd name="connsiteY2" fmla="*/ 343044 h 358646"/>
                        <a:gd name="connsiteX3" fmla="*/ 933816 w 1855145"/>
                        <a:gd name="connsiteY3" fmla="*/ 319694 h 358646"/>
                        <a:gd name="connsiteX4" fmla="*/ 1424942 w 1855145"/>
                        <a:gd name="connsiteY4" fmla="*/ 349515 h 358646"/>
                        <a:gd name="connsiteX5" fmla="*/ 1692690 w 1855145"/>
                        <a:gd name="connsiteY5" fmla="*/ 130317 h 358646"/>
                        <a:gd name="connsiteX6" fmla="*/ 1855145 w 1855145"/>
                        <a:gd name="connsiteY6" fmla="*/ 0 h 358646"/>
                        <a:gd name="connsiteX0" fmla="*/ 0 w 1692690"/>
                        <a:gd name="connsiteY0" fmla="*/ 190659 h 228329"/>
                        <a:gd name="connsiteX1" fmla="*/ 284246 w 1692690"/>
                        <a:gd name="connsiteY1" fmla="*/ 90475 h 228329"/>
                        <a:gd name="connsiteX2" fmla="*/ 648237 w 1692690"/>
                        <a:gd name="connsiteY2" fmla="*/ 212727 h 228329"/>
                        <a:gd name="connsiteX3" fmla="*/ 933816 w 1692690"/>
                        <a:gd name="connsiteY3" fmla="*/ 189377 h 228329"/>
                        <a:gd name="connsiteX4" fmla="*/ 1424942 w 1692690"/>
                        <a:gd name="connsiteY4" fmla="*/ 219198 h 228329"/>
                        <a:gd name="connsiteX5" fmla="*/ 1692690 w 1692690"/>
                        <a:gd name="connsiteY5" fmla="*/ 0 h 22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2690" h="228329">
                          <a:moveTo>
                            <a:pt x="0" y="190659"/>
                          </a:moveTo>
                          <a:cubicBezTo>
                            <a:pt x="98792" y="186064"/>
                            <a:pt x="176207" y="86797"/>
                            <a:pt x="284246" y="90475"/>
                          </a:cubicBezTo>
                          <a:cubicBezTo>
                            <a:pt x="392285" y="94153"/>
                            <a:pt x="539975" y="196243"/>
                            <a:pt x="648237" y="212727"/>
                          </a:cubicBezTo>
                          <a:cubicBezTo>
                            <a:pt x="756499" y="229211"/>
                            <a:pt x="804365" y="188299"/>
                            <a:pt x="933816" y="189377"/>
                          </a:cubicBezTo>
                          <a:cubicBezTo>
                            <a:pt x="1063267" y="190455"/>
                            <a:pt x="1298463" y="250761"/>
                            <a:pt x="1424942" y="219198"/>
                          </a:cubicBezTo>
                          <a:cubicBezTo>
                            <a:pt x="1551421" y="187635"/>
                            <a:pt x="1620989" y="58253"/>
                            <a:pt x="1692690" y="0"/>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sp>
                <p:nvSpPr>
                  <p:cNvPr id="1197" name="TextBox 1196">
                    <a:extLst>
                      <a:ext uri="{FF2B5EF4-FFF2-40B4-BE49-F238E27FC236}">
                        <a16:creationId xmlns:a16="http://schemas.microsoft.com/office/drawing/2014/main" id="{9D66E27E-7A9F-46DB-BE6D-625516E10FE4}"/>
                      </a:ext>
                    </a:extLst>
                  </p:cNvPr>
                  <p:cNvSpPr txBox="1"/>
                  <p:nvPr/>
                </p:nvSpPr>
                <p:spPr>
                  <a:xfrm>
                    <a:off x="4456365" y="2681178"/>
                    <a:ext cx="1284544"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worsening</a:t>
                    </a:r>
                    <a:endParaRPr kumimoji="0" lang="en-US" sz="1600" b="1" i="0" u="none" strike="sngStrike" kern="1200" cap="none" spc="0" normalizeH="0" baseline="30000" noProof="0">
                      <a:ln>
                        <a:noFill/>
                      </a:ln>
                      <a:solidFill>
                        <a:srgbClr val="65D2DF">
                          <a:lumMod val="75000"/>
                        </a:srgbClr>
                      </a:solidFill>
                      <a:effectLst/>
                      <a:highlight>
                        <a:srgbClr val="FFFF00"/>
                      </a:highlight>
                      <a:uLnTx/>
                      <a:uFillTx/>
                      <a:latin typeface="Arial"/>
                      <a:ea typeface="+mn-ea"/>
                      <a:cs typeface="+mn-cs"/>
                    </a:endParaRPr>
                  </a:p>
                </p:txBody>
              </p:sp>
              <p:sp>
                <p:nvSpPr>
                  <p:cNvPr id="1198" name="TextBox 1197">
                    <a:extLst>
                      <a:ext uri="{FF2B5EF4-FFF2-40B4-BE49-F238E27FC236}">
                        <a16:creationId xmlns:a16="http://schemas.microsoft.com/office/drawing/2014/main" id="{72AFFF91-7693-4AB2-9994-28471AACF7A1}"/>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increases</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grpSp>
          </p:grpSp>
        </p:grpSp>
        <p:grpSp>
          <p:nvGrpSpPr>
            <p:cNvPr id="914" name="Group 913">
              <a:extLst>
                <a:ext uri="{FF2B5EF4-FFF2-40B4-BE49-F238E27FC236}">
                  <a16:creationId xmlns:a16="http://schemas.microsoft.com/office/drawing/2014/main" id="{2DC2D22C-6FF1-4DA0-BF6C-D6305E48C04E}"/>
                </a:ext>
              </a:extLst>
            </p:cNvPr>
            <p:cNvGrpSpPr/>
            <p:nvPr/>
          </p:nvGrpSpPr>
          <p:grpSpPr>
            <a:xfrm>
              <a:off x="372204" y="4400550"/>
              <a:ext cx="4275940" cy="298752"/>
              <a:chOff x="372204" y="4400550"/>
              <a:chExt cx="4275940" cy="298752"/>
            </a:xfrm>
          </p:grpSpPr>
          <p:sp>
            <p:nvSpPr>
              <p:cNvPr id="1169" name="Rectangle 1168">
                <a:extLst>
                  <a:ext uri="{FF2B5EF4-FFF2-40B4-BE49-F238E27FC236}">
                    <a16:creationId xmlns:a16="http://schemas.microsoft.com/office/drawing/2014/main" id="{20B09AF0-6F8B-4C80-B328-AABA3003D0A3}"/>
                  </a:ext>
                </a:extLst>
              </p:cNvPr>
              <p:cNvSpPr/>
              <p:nvPr/>
            </p:nvSpPr>
            <p:spPr>
              <a:xfrm>
                <a:off x="448269" y="4422303"/>
                <a:ext cx="4199875" cy="276999"/>
              </a:xfrm>
              <a:prstGeom prst="rect">
                <a:avLst/>
              </a:prstGeom>
            </p:spPr>
            <p:txBody>
              <a:bodyPr wrap="square">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7F134C"/>
                    </a:solidFill>
                    <a:effectLst/>
                    <a:uLnTx/>
                    <a:uFillTx/>
                    <a:latin typeface="Arial"/>
                    <a:ea typeface="+mn-ea"/>
                    <a:cs typeface="+mn-cs"/>
                  </a:rPr>
                  <a:t>Anti-inflammatory reliever</a:t>
                </a:r>
                <a:r>
                  <a:rPr kumimoji="0" lang="en-US" sz="1200" b="0" i="0" u="none" strike="noStrike" kern="1200" cap="none" spc="0" normalizeH="0" baseline="0" noProof="0">
                    <a:ln>
                      <a:noFill/>
                    </a:ln>
                    <a:solidFill>
                      <a:srgbClr val="7F134C"/>
                    </a:solidFill>
                    <a:effectLst/>
                    <a:uLnTx/>
                    <a:uFillTx/>
                    <a:latin typeface="Arial"/>
                    <a:ea typeface="+mn-ea"/>
                    <a:cs typeface="+mn-cs"/>
                  </a:rPr>
                  <a:t>, </a:t>
                </a:r>
                <a:r>
                  <a:rPr kumimoji="0" lang="en-US" sz="1200" b="0" i="0" u="none" strike="noStrike" kern="1200" cap="none" spc="0" normalizeH="0" baseline="0" noProof="0" err="1">
                    <a:ln>
                      <a:noFill/>
                    </a:ln>
                    <a:solidFill>
                      <a:srgbClr val="7F134C"/>
                    </a:solidFill>
                    <a:effectLst/>
                    <a:uLnTx/>
                    <a:uFillTx/>
                    <a:latin typeface="Arial"/>
                    <a:ea typeface="+mn-ea"/>
                    <a:cs typeface="+mn-cs"/>
                  </a:rPr>
                  <a:t>eg</a:t>
                </a:r>
                <a:r>
                  <a:rPr kumimoji="0" lang="en-US" sz="1200" b="0" i="0" u="none" strike="noStrike" kern="1200" cap="none" spc="0" normalizeH="0" baseline="0" noProof="0">
                    <a:ln>
                      <a:noFill/>
                    </a:ln>
                    <a:solidFill>
                      <a:srgbClr val="7F134C"/>
                    </a:solidFill>
                    <a:effectLst/>
                    <a:uLnTx/>
                    <a:uFillTx/>
                    <a:latin typeface="Arial"/>
                    <a:ea typeface="+mn-ea"/>
                    <a:cs typeface="+mn-cs"/>
                  </a:rPr>
                  <a:t> BUD/FORM</a:t>
                </a:r>
                <a:endParaRPr kumimoji="0" lang="en-US" sz="1200" b="0" i="0" u="none" strike="noStrike" kern="1200" cap="none" spc="0" normalizeH="0" baseline="30000" noProof="0">
                  <a:ln>
                    <a:noFill/>
                  </a:ln>
                  <a:solidFill>
                    <a:srgbClr val="7F134C"/>
                  </a:solidFill>
                  <a:effectLst/>
                  <a:uLnTx/>
                  <a:uFillTx/>
                  <a:latin typeface="Arial"/>
                  <a:ea typeface="+mn-ea"/>
                  <a:cs typeface="+mn-cs"/>
                </a:endParaRPr>
              </a:p>
            </p:txBody>
          </p:sp>
          <p:grpSp>
            <p:nvGrpSpPr>
              <p:cNvPr id="1170" name="Group 1169">
                <a:extLst>
                  <a:ext uri="{FF2B5EF4-FFF2-40B4-BE49-F238E27FC236}">
                    <a16:creationId xmlns:a16="http://schemas.microsoft.com/office/drawing/2014/main" id="{49CBF60A-B82D-4B63-896D-DC9BB3D570A2}"/>
                  </a:ext>
                </a:extLst>
              </p:cNvPr>
              <p:cNvGrpSpPr/>
              <p:nvPr/>
            </p:nvGrpSpPr>
            <p:grpSpPr>
              <a:xfrm>
                <a:off x="372204" y="4400550"/>
                <a:ext cx="115744" cy="278289"/>
                <a:chOff x="-756191" y="1385595"/>
                <a:chExt cx="365125" cy="877888"/>
              </a:xfrm>
            </p:grpSpPr>
            <p:sp>
              <p:nvSpPr>
                <p:cNvPr id="1171" name="Freeform 26">
                  <a:extLst>
                    <a:ext uri="{FF2B5EF4-FFF2-40B4-BE49-F238E27FC236}">
                      <a16:creationId xmlns:a16="http://schemas.microsoft.com/office/drawing/2014/main" id="{9D088BF0-B88D-4F65-892C-58CE5B40A875}"/>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2" name="Freeform 27">
                  <a:extLst>
                    <a:ext uri="{FF2B5EF4-FFF2-40B4-BE49-F238E27FC236}">
                      <a16:creationId xmlns:a16="http://schemas.microsoft.com/office/drawing/2014/main" id="{2238BC27-B00B-4EBC-BD16-2C4DBA58E695}"/>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3" name="Freeform 28">
                  <a:extLst>
                    <a:ext uri="{FF2B5EF4-FFF2-40B4-BE49-F238E27FC236}">
                      <a16:creationId xmlns:a16="http://schemas.microsoft.com/office/drawing/2014/main" id="{0A6DA95B-7724-4B4B-A30C-A2E25FDF8993}"/>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4" name="Freeform 29">
                  <a:extLst>
                    <a:ext uri="{FF2B5EF4-FFF2-40B4-BE49-F238E27FC236}">
                      <a16:creationId xmlns:a16="http://schemas.microsoft.com/office/drawing/2014/main" id="{AB6F24B7-C3F0-4040-84B9-B7453559153F}"/>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5" name="Freeform 30">
                  <a:extLst>
                    <a:ext uri="{FF2B5EF4-FFF2-40B4-BE49-F238E27FC236}">
                      <a16:creationId xmlns:a16="http://schemas.microsoft.com/office/drawing/2014/main" id="{15C8DCED-375C-480D-810A-8BD97F732F57}"/>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6" name="Freeform 31">
                  <a:extLst>
                    <a:ext uri="{FF2B5EF4-FFF2-40B4-BE49-F238E27FC236}">
                      <a16:creationId xmlns:a16="http://schemas.microsoft.com/office/drawing/2014/main" id="{C9047387-1B7E-414A-9348-FA42E674BB05}"/>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7" name="Freeform 32">
                  <a:extLst>
                    <a:ext uri="{FF2B5EF4-FFF2-40B4-BE49-F238E27FC236}">
                      <a16:creationId xmlns:a16="http://schemas.microsoft.com/office/drawing/2014/main" id="{53AE9569-7F0A-4DA2-B8F8-A4126836A6C6}"/>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8" name="Freeform 33">
                  <a:extLst>
                    <a:ext uri="{FF2B5EF4-FFF2-40B4-BE49-F238E27FC236}">
                      <a16:creationId xmlns:a16="http://schemas.microsoft.com/office/drawing/2014/main" id="{97A1FFE4-5663-4DBF-BE88-0B427B6927C8}"/>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79" name="Freeform 34">
                  <a:extLst>
                    <a:ext uri="{FF2B5EF4-FFF2-40B4-BE49-F238E27FC236}">
                      <a16:creationId xmlns:a16="http://schemas.microsoft.com/office/drawing/2014/main" id="{DDE964E7-03E7-476C-8040-66E70E25311D}"/>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0" name="Freeform 35">
                  <a:extLst>
                    <a:ext uri="{FF2B5EF4-FFF2-40B4-BE49-F238E27FC236}">
                      <a16:creationId xmlns:a16="http://schemas.microsoft.com/office/drawing/2014/main" id="{72A5C044-E6F4-4D46-B6CB-9D9C7E773077}"/>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1" name="Freeform 36">
                  <a:extLst>
                    <a:ext uri="{FF2B5EF4-FFF2-40B4-BE49-F238E27FC236}">
                      <a16:creationId xmlns:a16="http://schemas.microsoft.com/office/drawing/2014/main" id="{BD96BFB8-75D6-43AA-9B3F-28811F02AA10}"/>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2" name="Freeform 37">
                  <a:extLst>
                    <a:ext uri="{FF2B5EF4-FFF2-40B4-BE49-F238E27FC236}">
                      <a16:creationId xmlns:a16="http://schemas.microsoft.com/office/drawing/2014/main" id="{C166E8C1-55FC-496F-809E-B3CDBDACCD0C}"/>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3" name="Freeform 38">
                  <a:extLst>
                    <a:ext uri="{FF2B5EF4-FFF2-40B4-BE49-F238E27FC236}">
                      <a16:creationId xmlns:a16="http://schemas.microsoft.com/office/drawing/2014/main" id="{F0CE02B2-381B-4C5D-B6CF-33F99633C1AC}"/>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4" name="Freeform 39">
                  <a:extLst>
                    <a:ext uri="{FF2B5EF4-FFF2-40B4-BE49-F238E27FC236}">
                      <a16:creationId xmlns:a16="http://schemas.microsoft.com/office/drawing/2014/main" id="{F5823A1B-053A-4A36-B3FE-B6CA66D410AF}"/>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5" name="Freeform 40">
                  <a:extLst>
                    <a:ext uri="{FF2B5EF4-FFF2-40B4-BE49-F238E27FC236}">
                      <a16:creationId xmlns:a16="http://schemas.microsoft.com/office/drawing/2014/main" id="{9A7EEE63-E2AA-4CC1-BEA9-18A1B94B96FA}"/>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6" name="Freeform 41">
                  <a:extLst>
                    <a:ext uri="{FF2B5EF4-FFF2-40B4-BE49-F238E27FC236}">
                      <a16:creationId xmlns:a16="http://schemas.microsoft.com/office/drawing/2014/main" id="{6590B84B-1692-49DD-9091-962B74D7661D}"/>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87" name="Freeform 42">
                  <a:extLst>
                    <a:ext uri="{FF2B5EF4-FFF2-40B4-BE49-F238E27FC236}">
                      <a16:creationId xmlns:a16="http://schemas.microsoft.com/office/drawing/2014/main" id="{2758E091-63FB-4971-B611-D1A83D3F6258}"/>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915" name="Group 914">
              <a:extLst>
                <a:ext uri="{FF2B5EF4-FFF2-40B4-BE49-F238E27FC236}">
                  <a16:creationId xmlns:a16="http://schemas.microsoft.com/office/drawing/2014/main" id="{3DB03A99-B788-44A9-BC93-77A5378CA743}"/>
                </a:ext>
              </a:extLst>
            </p:cNvPr>
            <p:cNvGrpSpPr/>
            <p:nvPr/>
          </p:nvGrpSpPr>
          <p:grpSpPr>
            <a:xfrm>
              <a:off x="3724621" y="2454630"/>
              <a:ext cx="447985" cy="935019"/>
              <a:chOff x="3904830" y="2805527"/>
              <a:chExt cx="447985" cy="935019"/>
            </a:xfrm>
          </p:grpSpPr>
          <p:grpSp>
            <p:nvGrpSpPr>
              <p:cNvPr id="916" name="Group 915">
                <a:extLst>
                  <a:ext uri="{FF2B5EF4-FFF2-40B4-BE49-F238E27FC236}">
                    <a16:creationId xmlns:a16="http://schemas.microsoft.com/office/drawing/2014/main" id="{34C5C75D-23DD-4179-86A6-16F9EBE33E5E}"/>
                  </a:ext>
                </a:extLst>
              </p:cNvPr>
              <p:cNvGrpSpPr/>
              <p:nvPr/>
            </p:nvGrpSpPr>
            <p:grpSpPr>
              <a:xfrm>
                <a:off x="3904830" y="3462257"/>
                <a:ext cx="115744" cy="278289"/>
                <a:chOff x="-756191" y="1385595"/>
                <a:chExt cx="365125" cy="877888"/>
              </a:xfrm>
            </p:grpSpPr>
            <p:sp>
              <p:nvSpPr>
                <p:cNvPr id="1152" name="Freeform 26">
                  <a:extLst>
                    <a:ext uri="{FF2B5EF4-FFF2-40B4-BE49-F238E27FC236}">
                      <a16:creationId xmlns:a16="http://schemas.microsoft.com/office/drawing/2014/main" id="{D00ABD3B-A747-4027-9AEE-16CEECD8A610}"/>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3" name="Freeform 27">
                  <a:extLst>
                    <a:ext uri="{FF2B5EF4-FFF2-40B4-BE49-F238E27FC236}">
                      <a16:creationId xmlns:a16="http://schemas.microsoft.com/office/drawing/2014/main" id="{C5F57FF9-B5C3-4F6E-9ADA-ECCB28F14830}"/>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4" name="Freeform 28">
                  <a:extLst>
                    <a:ext uri="{FF2B5EF4-FFF2-40B4-BE49-F238E27FC236}">
                      <a16:creationId xmlns:a16="http://schemas.microsoft.com/office/drawing/2014/main" id="{B1902005-20BE-4AE6-B1AE-826B33D1D81D}"/>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5" name="Freeform 29">
                  <a:extLst>
                    <a:ext uri="{FF2B5EF4-FFF2-40B4-BE49-F238E27FC236}">
                      <a16:creationId xmlns:a16="http://schemas.microsoft.com/office/drawing/2014/main" id="{7B06DA0A-D85B-434C-9822-09EA8783165E}"/>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6" name="Freeform 30">
                  <a:extLst>
                    <a:ext uri="{FF2B5EF4-FFF2-40B4-BE49-F238E27FC236}">
                      <a16:creationId xmlns:a16="http://schemas.microsoft.com/office/drawing/2014/main" id="{DF3737BB-D71B-4538-B0BB-4BEF09025B0F}"/>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7" name="Freeform 31">
                  <a:extLst>
                    <a:ext uri="{FF2B5EF4-FFF2-40B4-BE49-F238E27FC236}">
                      <a16:creationId xmlns:a16="http://schemas.microsoft.com/office/drawing/2014/main" id="{B7EACBAC-5F4B-428E-A09B-AD7A195A1CC9}"/>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8" name="Freeform 32">
                  <a:extLst>
                    <a:ext uri="{FF2B5EF4-FFF2-40B4-BE49-F238E27FC236}">
                      <a16:creationId xmlns:a16="http://schemas.microsoft.com/office/drawing/2014/main" id="{A72DDA26-30A6-418C-925A-51F96450B510}"/>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9" name="Freeform 33">
                  <a:extLst>
                    <a:ext uri="{FF2B5EF4-FFF2-40B4-BE49-F238E27FC236}">
                      <a16:creationId xmlns:a16="http://schemas.microsoft.com/office/drawing/2014/main" id="{9695CC99-534B-4FAD-9D80-B0026C1AAA8B}"/>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0" name="Freeform 34">
                  <a:extLst>
                    <a:ext uri="{FF2B5EF4-FFF2-40B4-BE49-F238E27FC236}">
                      <a16:creationId xmlns:a16="http://schemas.microsoft.com/office/drawing/2014/main" id="{EB43DF9E-5CA7-4F29-88A1-A1F5F3248156}"/>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1" name="Freeform 35">
                  <a:extLst>
                    <a:ext uri="{FF2B5EF4-FFF2-40B4-BE49-F238E27FC236}">
                      <a16:creationId xmlns:a16="http://schemas.microsoft.com/office/drawing/2014/main" id="{7A2E8463-E8F5-4BA4-8BD3-0CB7984DB876}"/>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2" name="Freeform 36">
                  <a:extLst>
                    <a:ext uri="{FF2B5EF4-FFF2-40B4-BE49-F238E27FC236}">
                      <a16:creationId xmlns:a16="http://schemas.microsoft.com/office/drawing/2014/main" id="{141368A7-2B8D-4DC6-9E16-195474ACDE3C}"/>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3" name="Freeform 37">
                  <a:extLst>
                    <a:ext uri="{FF2B5EF4-FFF2-40B4-BE49-F238E27FC236}">
                      <a16:creationId xmlns:a16="http://schemas.microsoft.com/office/drawing/2014/main" id="{C28E940A-27D7-4049-BA57-AB3998451429}"/>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4" name="Freeform 38">
                  <a:extLst>
                    <a:ext uri="{FF2B5EF4-FFF2-40B4-BE49-F238E27FC236}">
                      <a16:creationId xmlns:a16="http://schemas.microsoft.com/office/drawing/2014/main" id="{A9AAC5C0-1C29-4BBB-96AA-E6F6E4269824}"/>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5" name="Freeform 39">
                  <a:extLst>
                    <a:ext uri="{FF2B5EF4-FFF2-40B4-BE49-F238E27FC236}">
                      <a16:creationId xmlns:a16="http://schemas.microsoft.com/office/drawing/2014/main" id="{01149E85-8E3A-42CC-88C9-53507933D71C}"/>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6" name="Freeform 40">
                  <a:extLst>
                    <a:ext uri="{FF2B5EF4-FFF2-40B4-BE49-F238E27FC236}">
                      <a16:creationId xmlns:a16="http://schemas.microsoft.com/office/drawing/2014/main" id="{FD35323C-07F2-4D25-B738-B15F8D530398}"/>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7" name="Freeform 41">
                  <a:extLst>
                    <a:ext uri="{FF2B5EF4-FFF2-40B4-BE49-F238E27FC236}">
                      <a16:creationId xmlns:a16="http://schemas.microsoft.com/office/drawing/2014/main" id="{F5340B8B-CFE6-4479-B162-5299193B21FB}"/>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68" name="Freeform 42">
                  <a:extLst>
                    <a:ext uri="{FF2B5EF4-FFF2-40B4-BE49-F238E27FC236}">
                      <a16:creationId xmlns:a16="http://schemas.microsoft.com/office/drawing/2014/main" id="{9A229B94-1B43-463C-808D-0FEB014E803F}"/>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17" name="Group 916">
                <a:extLst>
                  <a:ext uri="{FF2B5EF4-FFF2-40B4-BE49-F238E27FC236}">
                    <a16:creationId xmlns:a16="http://schemas.microsoft.com/office/drawing/2014/main" id="{C703BB87-82C9-4930-9B01-E2049A1B66E6}"/>
                  </a:ext>
                </a:extLst>
              </p:cNvPr>
              <p:cNvGrpSpPr/>
              <p:nvPr/>
            </p:nvGrpSpPr>
            <p:grpSpPr>
              <a:xfrm>
                <a:off x="4048237" y="3288826"/>
                <a:ext cx="115744" cy="278289"/>
                <a:chOff x="-756191" y="1385595"/>
                <a:chExt cx="365125" cy="877888"/>
              </a:xfrm>
            </p:grpSpPr>
            <p:sp>
              <p:nvSpPr>
                <p:cNvPr id="1135" name="Freeform 26">
                  <a:extLst>
                    <a:ext uri="{FF2B5EF4-FFF2-40B4-BE49-F238E27FC236}">
                      <a16:creationId xmlns:a16="http://schemas.microsoft.com/office/drawing/2014/main" id="{37FE1343-1493-405D-9066-45A7E7C9741F}"/>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6" name="Freeform 27">
                  <a:extLst>
                    <a:ext uri="{FF2B5EF4-FFF2-40B4-BE49-F238E27FC236}">
                      <a16:creationId xmlns:a16="http://schemas.microsoft.com/office/drawing/2014/main" id="{1CE8A00B-C10B-4B05-80A0-C3D8380FCCC9}"/>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7" name="Freeform 28">
                  <a:extLst>
                    <a:ext uri="{FF2B5EF4-FFF2-40B4-BE49-F238E27FC236}">
                      <a16:creationId xmlns:a16="http://schemas.microsoft.com/office/drawing/2014/main" id="{F18DD645-2CAF-47C4-B74A-1016CC0C6919}"/>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8" name="Freeform 29">
                  <a:extLst>
                    <a:ext uri="{FF2B5EF4-FFF2-40B4-BE49-F238E27FC236}">
                      <a16:creationId xmlns:a16="http://schemas.microsoft.com/office/drawing/2014/main" id="{256C2159-C9A9-4E76-8B8E-4AB348128F72}"/>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9" name="Freeform 30">
                  <a:extLst>
                    <a:ext uri="{FF2B5EF4-FFF2-40B4-BE49-F238E27FC236}">
                      <a16:creationId xmlns:a16="http://schemas.microsoft.com/office/drawing/2014/main" id="{25A1DC6F-0116-4D1F-93F0-1EA2CF01183D}"/>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0" name="Freeform 31">
                  <a:extLst>
                    <a:ext uri="{FF2B5EF4-FFF2-40B4-BE49-F238E27FC236}">
                      <a16:creationId xmlns:a16="http://schemas.microsoft.com/office/drawing/2014/main" id="{D1A532D3-2D8C-4A19-9526-9CF4E7C827D6}"/>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1" name="Freeform 32">
                  <a:extLst>
                    <a:ext uri="{FF2B5EF4-FFF2-40B4-BE49-F238E27FC236}">
                      <a16:creationId xmlns:a16="http://schemas.microsoft.com/office/drawing/2014/main" id="{43E32E1F-D79F-461B-9D75-32945793B22D}"/>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2" name="Freeform 33">
                  <a:extLst>
                    <a:ext uri="{FF2B5EF4-FFF2-40B4-BE49-F238E27FC236}">
                      <a16:creationId xmlns:a16="http://schemas.microsoft.com/office/drawing/2014/main" id="{3AA81CB3-70EB-4DCA-992D-81C772CCB3DB}"/>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3" name="Freeform 34">
                  <a:extLst>
                    <a:ext uri="{FF2B5EF4-FFF2-40B4-BE49-F238E27FC236}">
                      <a16:creationId xmlns:a16="http://schemas.microsoft.com/office/drawing/2014/main" id="{D9D063B8-3B86-4835-8DC1-92EF829F6CE6}"/>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4" name="Freeform 35">
                  <a:extLst>
                    <a:ext uri="{FF2B5EF4-FFF2-40B4-BE49-F238E27FC236}">
                      <a16:creationId xmlns:a16="http://schemas.microsoft.com/office/drawing/2014/main" id="{4D4BAE2E-D94D-4AF4-AEE5-B249531687D2}"/>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5" name="Freeform 36">
                  <a:extLst>
                    <a:ext uri="{FF2B5EF4-FFF2-40B4-BE49-F238E27FC236}">
                      <a16:creationId xmlns:a16="http://schemas.microsoft.com/office/drawing/2014/main" id="{6FD4C6C7-9B07-4D3D-81F9-B4864DC94492}"/>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6" name="Freeform 37">
                  <a:extLst>
                    <a:ext uri="{FF2B5EF4-FFF2-40B4-BE49-F238E27FC236}">
                      <a16:creationId xmlns:a16="http://schemas.microsoft.com/office/drawing/2014/main" id="{E91F0EF8-D9EF-4FAA-9C6F-86C25A1ACC62}"/>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7" name="Freeform 38">
                  <a:extLst>
                    <a:ext uri="{FF2B5EF4-FFF2-40B4-BE49-F238E27FC236}">
                      <a16:creationId xmlns:a16="http://schemas.microsoft.com/office/drawing/2014/main" id="{0E9112EB-4294-48AF-ADFA-8DA345188E63}"/>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8" name="Freeform 39">
                  <a:extLst>
                    <a:ext uri="{FF2B5EF4-FFF2-40B4-BE49-F238E27FC236}">
                      <a16:creationId xmlns:a16="http://schemas.microsoft.com/office/drawing/2014/main" id="{064C6641-F5F6-4FFD-8070-B3AAEAD4695A}"/>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49" name="Freeform 40">
                  <a:extLst>
                    <a:ext uri="{FF2B5EF4-FFF2-40B4-BE49-F238E27FC236}">
                      <a16:creationId xmlns:a16="http://schemas.microsoft.com/office/drawing/2014/main" id="{7C41161F-01E0-40B5-B073-9F21267D764B}"/>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0" name="Freeform 41">
                  <a:extLst>
                    <a:ext uri="{FF2B5EF4-FFF2-40B4-BE49-F238E27FC236}">
                      <a16:creationId xmlns:a16="http://schemas.microsoft.com/office/drawing/2014/main" id="{F9805F36-0296-48AF-A460-F311FB359BBA}"/>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51" name="Freeform 42">
                  <a:extLst>
                    <a:ext uri="{FF2B5EF4-FFF2-40B4-BE49-F238E27FC236}">
                      <a16:creationId xmlns:a16="http://schemas.microsoft.com/office/drawing/2014/main" id="{B3D383B5-9E88-4537-8446-09B0C5763B32}"/>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18" name="Group 917">
                <a:extLst>
                  <a:ext uri="{FF2B5EF4-FFF2-40B4-BE49-F238E27FC236}">
                    <a16:creationId xmlns:a16="http://schemas.microsoft.com/office/drawing/2014/main" id="{3BDABE65-B7D7-4867-9C01-EAFD7DA13C46}"/>
                  </a:ext>
                </a:extLst>
              </p:cNvPr>
              <p:cNvGrpSpPr/>
              <p:nvPr/>
            </p:nvGrpSpPr>
            <p:grpSpPr>
              <a:xfrm>
                <a:off x="4093897" y="3012405"/>
                <a:ext cx="115744" cy="278289"/>
                <a:chOff x="-756191" y="1385595"/>
                <a:chExt cx="365125" cy="877888"/>
              </a:xfrm>
            </p:grpSpPr>
            <p:sp>
              <p:nvSpPr>
                <p:cNvPr id="937" name="Freeform 26">
                  <a:extLst>
                    <a:ext uri="{FF2B5EF4-FFF2-40B4-BE49-F238E27FC236}">
                      <a16:creationId xmlns:a16="http://schemas.microsoft.com/office/drawing/2014/main" id="{8946C089-AA78-48E4-A531-E30E0D7BF96A}"/>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8" name="Freeform 27">
                  <a:extLst>
                    <a:ext uri="{FF2B5EF4-FFF2-40B4-BE49-F238E27FC236}">
                      <a16:creationId xmlns:a16="http://schemas.microsoft.com/office/drawing/2014/main" id="{900A4699-7CA7-4C6B-93E8-745C71DB81C5}"/>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9" name="Freeform 28">
                  <a:extLst>
                    <a:ext uri="{FF2B5EF4-FFF2-40B4-BE49-F238E27FC236}">
                      <a16:creationId xmlns:a16="http://schemas.microsoft.com/office/drawing/2014/main" id="{8EFB38CE-0B37-448B-9241-C63FDA2487CE}"/>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0" name="Freeform 29">
                  <a:extLst>
                    <a:ext uri="{FF2B5EF4-FFF2-40B4-BE49-F238E27FC236}">
                      <a16:creationId xmlns:a16="http://schemas.microsoft.com/office/drawing/2014/main" id="{7FBC3A5B-8AD3-43CE-A232-4B47BD175AEC}"/>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1" name="Freeform 30">
                  <a:extLst>
                    <a:ext uri="{FF2B5EF4-FFF2-40B4-BE49-F238E27FC236}">
                      <a16:creationId xmlns:a16="http://schemas.microsoft.com/office/drawing/2014/main" id="{447A7294-DC18-41B8-AD4E-1266FFF7F716}"/>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2" name="Freeform 31">
                  <a:extLst>
                    <a:ext uri="{FF2B5EF4-FFF2-40B4-BE49-F238E27FC236}">
                      <a16:creationId xmlns:a16="http://schemas.microsoft.com/office/drawing/2014/main" id="{6BB6BF7F-3F17-4E28-ACDA-7D6EFD8D3251}"/>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3" name="Freeform 32">
                  <a:extLst>
                    <a:ext uri="{FF2B5EF4-FFF2-40B4-BE49-F238E27FC236}">
                      <a16:creationId xmlns:a16="http://schemas.microsoft.com/office/drawing/2014/main" id="{00F46C9B-F889-4B97-879F-05FF613936D5}"/>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4" name="Freeform 33">
                  <a:extLst>
                    <a:ext uri="{FF2B5EF4-FFF2-40B4-BE49-F238E27FC236}">
                      <a16:creationId xmlns:a16="http://schemas.microsoft.com/office/drawing/2014/main" id="{F711590D-FC73-40A9-8EB8-4F2CDEAD491A}"/>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5" name="Freeform 34">
                  <a:extLst>
                    <a:ext uri="{FF2B5EF4-FFF2-40B4-BE49-F238E27FC236}">
                      <a16:creationId xmlns:a16="http://schemas.microsoft.com/office/drawing/2014/main" id="{3078BBB2-BDCF-462E-8FCA-91D14C74C15A}"/>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6" name="Freeform 35">
                  <a:extLst>
                    <a:ext uri="{FF2B5EF4-FFF2-40B4-BE49-F238E27FC236}">
                      <a16:creationId xmlns:a16="http://schemas.microsoft.com/office/drawing/2014/main" id="{6332E3DF-C67D-45B7-8917-A3571FA7A1B8}"/>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47" name="Freeform 36">
                  <a:extLst>
                    <a:ext uri="{FF2B5EF4-FFF2-40B4-BE49-F238E27FC236}">
                      <a16:creationId xmlns:a16="http://schemas.microsoft.com/office/drawing/2014/main" id="{E90A435F-A91C-41D5-B3F6-4B5F042C1760}"/>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29" name="Freeform 37">
                  <a:extLst>
                    <a:ext uri="{FF2B5EF4-FFF2-40B4-BE49-F238E27FC236}">
                      <a16:creationId xmlns:a16="http://schemas.microsoft.com/office/drawing/2014/main" id="{333DB638-DB26-4E7F-9F78-EBCDDD14F13B}"/>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0" name="Freeform 38">
                  <a:extLst>
                    <a:ext uri="{FF2B5EF4-FFF2-40B4-BE49-F238E27FC236}">
                      <a16:creationId xmlns:a16="http://schemas.microsoft.com/office/drawing/2014/main" id="{8C5D5475-844B-4B0A-B486-005505EEF4D4}"/>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1" name="Freeform 39">
                  <a:extLst>
                    <a:ext uri="{FF2B5EF4-FFF2-40B4-BE49-F238E27FC236}">
                      <a16:creationId xmlns:a16="http://schemas.microsoft.com/office/drawing/2014/main" id="{C89E94B5-8A29-4860-8472-5DC2F67E43FF}"/>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2" name="Freeform 40">
                  <a:extLst>
                    <a:ext uri="{FF2B5EF4-FFF2-40B4-BE49-F238E27FC236}">
                      <a16:creationId xmlns:a16="http://schemas.microsoft.com/office/drawing/2014/main" id="{DE0BDCA1-B7D7-40A9-BDA2-DD09E7275700}"/>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3" name="Freeform 41">
                  <a:extLst>
                    <a:ext uri="{FF2B5EF4-FFF2-40B4-BE49-F238E27FC236}">
                      <a16:creationId xmlns:a16="http://schemas.microsoft.com/office/drawing/2014/main" id="{82072607-288C-4E8F-A57B-5BC2F159FF55}"/>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34" name="Freeform 42">
                  <a:extLst>
                    <a:ext uri="{FF2B5EF4-FFF2-40B4-BE49-F238E27FC236}">
                      <a16:creationId xmlns:a16="http://schemas.microsoft.com/office/drawing/2014/main" id="{E91B07CE-41F3-4EDA-AD5D-CBE5285215F8}"/>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919" name="Group 918">
                <a:extLst>
                  <a:ext uri="{FF2B5EF4-FFF2-40B4-BE49-F238E27FC236}">
                    <a16:creationId xmlns:a16="http://schemas.microsoft.com/office/drawing/2014/main" id="{10F94E58-89DF-4200-8927-CBA177CD7E6A}"/>
                  </a:ext>
                </a:extLst>
              </p:cNvPr>
              <p:cNvGrpSpPr/>
              <p:nvPr/>
            </p:nvGrpSpPr>
            <p:grpSpPr>
              <a:xfrm>
                <a:off x="4237071" y="2805527"/>
                <a:ext cx="115744" cy="278289"/>
                <a:chOff x="-756191" y="1385595"/>
                <a:chExt cx="365125" cy="877888"/>
              </a:xfrm>
            </p:grpSpPr>
            <p:sp>
              <p:nvSpPr>
                <p:cNvPr id="920" name="Freeform 26">
                  <a:extLst>
                    <a:ext uri="{FF2B5EF4-FFF2-40B4-BE49-F238E27FC236}">
                      <a16:creationId xmlns:a16="http://schemas.microsoft.com/office/drawing/2014/main" id="{89269552-99C5-42D2-BC2A-6A9478C97CA7}"/>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1" name="Freeform 27">
                  <a:extLst>
                    <a:ext uri="{FF2B5EF4-FFF2-40B4-BE49-F238E27FC236}">
                      <a16:creationId xmlns:a16="http://schemas.microsoft.com/office/drawing/2014/main" id="{1AFF812C-1755-4464-B637-39D5B0BE77D4}"/>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2" name="Freeform 28">
                  <a:extLst>
                    <a:ext uri="{FF2B5EF4-FFF2-40B4-BE49-F238E27FC236}">
                      <a16:creationId xmlns:a16="http://schemas.microsoft.com/office/drawing/2014/main" id="{F5E83B1D-6240-4624-9F05-4338A1F11B6F}"/>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3" name="Freeform 29">
                  <a:extLst>
                    <a:ext uri="{FF2B5EF4-FFF2-40B4-BE49-F238E27FC236}">
                      <a16:creationId xmlns:a16="http://schemas.microsoft.com/office/drawing/2014/main" id="{D3D9BB1D-36B5-42B1-B7A7-CDCE57603FEB}"/>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4" name="Freeform 30">
                  <a:extLst>
                    <a:ext uri="{FF2B5EF4-FFF2-40B4-BE49-F238E27FC236}">
                      <a16:creationId xmlns:a16="http://schemas.microsoft.com/office/drawing/2014/main" id="{FCD3B6F8-DC86-4082-9B48-FBB7493FF620}"/>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5" name="Freeform 31">
                  <a:extLst>
                    <a:ext uri="{FF2B5EF4-FFF2-40B4-BE49-F238E27FC236}">
                      <a16:creationId xmlns:a16="http://schemas.microsoft.com/office/drawing/2014/main" id="{4406AF7E-0CEB-4874-86CF-6F0A2878128D}"/>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6" name="Freeform 32">
                  <a:extLst>
                    <a:ext uri="{FF2B5EF4-FFF2-40B4-BE49-F238E27FC236}">
                      <a16:creationId xmlns:a16="http://schemas.microsoft.com/office/drawing/2014/main" id="{D7F55974-C41D-419E-B3C3-860CFD99A0E2}"/>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7" name="Freeform 33">
                  <a:extLst>
                    <a:ext uri="{FF2B5EF4-FFF2-40B4-BE49-F238E27FC236}">
                      <a16:creationId xmlns:a16="http://schemas.microsoft.com/office/drawing/2014/main" id="{7D2B089B-C3DF-4897-AE43-FB8E719CA4F4}"/>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8" name="Freeform 34">
                  <a:extLst>
                    <a:ext uri="{FF2B5EF4-FFF2-40B4-BE49-F238E27FC236}">
                      <a16:creationId xmlns:a16="http://schemas.microsoft.com/office/drawing/2014/main" id="{881C43A1-D37A-453A-81A0-E4C51A0C1C08}"/>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29" name="Freeform 35">
                  <a:extLst>
                    <a:ext uri="{FF2B5EF4-FFF2-40B4-BE49-F238E27FC236}">
                      <a16:creationId xmlns:a16="http://schemas.microsoft.com/office/drawing/2014/main" id="{4239C729-6339-49B0-A3D5-4BE121160BC4}"/>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0" name="Freeform 36">
                  <a:extLst>
                    <a:ext uri="{FF2B5EF4-FFF2-40B4-BE49-F238E27FC236}">
                      <a16:creationId xmlns:a16="http://schemas.microsoft.com/office/drawing/2014/main" id="{47A12A37-3B1D-437B-A2EF-88FFF3C21CBD}"/>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1" name="Freeform 37">
                  <a:extLst>
                    <a:ext uri="{FF2B5EF4-FFF2-40B4-BE49-F238E27FC236}">
                      <a16:creationId xmlns:a16="http://schemas.microsoft.com/office/drawing/2014/main" id="{3D7829C2-19FC-4EC5-A8D1-2F68170A91AB}"/>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2" name="Freeform 38">
                  <a:extLst>
                    <a:ext uri="{FF2B5EF4-FFF2-40B4-BE49-F238E27FC236}">
                      <a16:creationId xmlns:a16="http://schemas.microsoft.com/office/drawing/2014/main" id="{AB7E070A-EBF8-4B74-8680-2385281939C7}"/>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3" name="Freeform 39">
                  <a:extLst>
                    <a:ext uri="{FF2B5EF4-FFF2-40B4-BE49-F238E27FC236}">
                      <a16:creationId xmlns:a16="http://schemas.microsoft.com/office/drawing/2014/main" id="{33C881F6-6EFD-4AE5-9A60-0D33812A357C}"/>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4" name="Freeform 40">
                  <a:extLst>
                    <a:ext uri="{FF2B5EF4-FFF2-40B4-BE49-F238E27FC236}">
                      <a16:creationId xmlns:a16="http://schemas.microsoft.com/office/drawing/2014/main" id="{3B90E5CB-F6AF-41F4-AB06-4088DA05FA3B}"/>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5" name="Freeform 41">
                  <a:extLst>
                    <a:ext uri="{FF2B5EF4-FFF2-40B4-BE49-F238E27FC236}">
                      <a16:creationId xmlns:a16="http://schemas.microsoft.com/office/drawing/2014/main" id="{AC4521EC-C333-4704-8DC1-4E11DFE05466}"/>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936" name="Freeform 42">
                  <a:extLst>
                    <a:ext uri="{FF2B5EF4-FFF2-40B4-BE49-F238E27FC236}">
                      <a16:creationId xmlns:a16="http://schemas.microsoft.com/office/drawing/2014/main" id="{606A41B2-CF59-400F-A5CD-45118B040B4D}"/>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grpSp>
        <p:nvGrpSpPr>
          <p:cNvPr id="1202" name="Group 1201">
            <a:extLst>
              <a:ext uri="{FF2B5EF4-FFF2-40B4-BE49-F238E27FC236}">
                <a16:creationId xmlns:a16="http://schemas.microsoft.com/office/drawing/2014/main" id="{BF201E90-1DF2-456D-9EE0-2E844EA6083C}"/>
              </a:ext>
            </a:extLst>
          </p:cNvPr>
          <p:cNvGrpSpPr/>
          <p:nvPr/>
        </p:nvGrpSpPr>
        <p:grpSpPr>
          <a:xfrm>
            <a:off x="255224" y="1175750"/>
            <a:ext cx="8552493" cy="3881359"/>
            <a:chOff x="255224" y="1175750"/>
            <a:chExt cx="8552493" cy="3881359"/>
          </a:xfrm>
        </p:grpSpPr>
        <p:sp>
          <p:nvSpPr>
            <p:cNvPr id="1203" name="Rectangle 1202">
              <a:extLst>
                <a:ext uri="{FF2B5EF4-FFF2-40B4-BE49-F238E27FC236}">
                  <a16:creationId xmlns:a16="http://schemas.microsoft.com/office/drawing/2014/main" id="{20C30203-BC6B-4F6A-B1BB-A8FFBADDA064}"/>
                </a:ext>
              </a:extLst>
            </p:cNvPr>
            <p:cNvSpPr/>
            <p:nvPr/>
          </p:nvSpPr>
          <p:spPr>
            <a:xfrm>
              <a:off x="3039866" y="1175750"/>
              <a:ext cx="5176127" cy="31583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04" name="TextBox 1203">
              <a:extLst>
                <a:ext uri="{FF2B5EF4-FFF2-40B4-BE49-F238E27FC236}">
                  <a16:creationId xmlns:a16="http://schemas.microsoft.com/office/drawing/2014/main" id="{F0A01FD1-9DED-4F1D-81FD-BA24C2C4D86E}"/>
                </a:ext>
              </a:extLst>
            </p:cNvPr>
            <p:cNvSpPr txBox="1"/>
            <p:nvPr/>
          </p:nvSpPr>
          <p:spPr>
            <a:xfrm>
              <a:off x="398450" y="3991824"/>
              <a:ext cx="2138273" cy="318924"/>
            </a:xfrm>
            <a:prstGeom prst="rect">
              <a:avLst/>
            </a:prstGeom>
            <a:solidFill>
              <a:schemeClr val="bg1"/>
            </a:solid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increase</a:t>
              </a:r>
            </a:p>
          </p:txBody>
        </p:sp>
        <p:grpSp>
          <p:nvGrpSpPr>
            <p:cNvPr id="1205" name="Group 1204">
              <a:extLst>
                <a:ext uri="{FF2B5EF4-FFF2-40B4-BE49-F238E27FC236}">
                  <a16:creationId xmlns:a16="http://schemas.microsoft.com/office/drawing/2014/main" id="{52B480EE-B556-4C95-9D0D-743689896BCA}"/>
                </a:ext>
              </a:extLst>
            </p:cNvPr>
            <p:cNvGrpSpPr/>
            <p:nvPr/>
          </p:nvGrpSpPr>
          <p:grpSpPr>
            <a:xfrm>
              <a:off x="371756" y="2003097"/>
              <a:ext cx="8435957" cy="2014321"/>
              <a:chOff x="371756" y="2003097"/>
              <a:chExt cx="8435957" cy="2014321"/>
            </a:xfrm>
          </p:grpSpPr>
          <p:sp>
            <p:nvSpPr>
              <p:cNvPr id="1292" name="Freeform: Shape 1291">
                <a:extLst>
                  <a:ext uri="{FF2B5EF4-FFF2-40B4-BE49-F238E27FC236}">
                    <a16:creationId xmlns:a16="http://schemas.microsoft.com/office/drawing/2014/main" id="{B7B8C936-754F-4E47-B0AF-96AB69A36D94}"/>
                  </a:ext>
                </a:extLst>
              </p:cNvPr>
              <p:cNvSpPr/>
              <p:nvPr/>
            </p:nvSpPr>
            <p:spPr>
              <a:xfrm>
                <a:off x="4436224" y="2003097"/>
                <a:ext cx="2134574" cy="168335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909084"/>
                  <a:gd name="connsiteY0" fmla="*/ 292739 h 617032"/>
                  <a:gd name="connsiteX1" fmla="*/ 63795 w 909084"/>
                  <a:gd name="connsiteY1" fmla="*/ 69455 h 617032"/>
                  <a:gd name="connsiteX2" fmla="*/ 255181 w 909084"/>
                  <a:gd name="connsiteY2" fmla="*/ 343 h 617032"/>
                  <a:gd name="connsiteX3" fmla="*/ 388088 w 909084"/>
                  <a:gd name="connsiteY3" fmla="*/ 90720 h 617032"/>
                  <a:gd name="connsiteX4" fmla="*/ 510363 w 909084"/>
                  <a:gd name="connsiteY4" fmla="*/ 324636 h 617032"/>
                  <a:gd name="connsiteX5" fmla="*/ 611372 w 909084"/>
                  <a:gd name="connsiteY5" fmla="*/ 377799 h 617032"/>
                  <a:gd name="connsiteX6" fmla="*/ 675167 w 909084"/>
                  <a:gd name="connsiteY6" fmla="*/ 484125 h 617032"/>
                  <a:gd name="connsiteX7" fmla="*/ 776177 w 909084"/>
                  <a:gd name="connsiteY7" fmla="*/ 521339 h 617032"/>
                  <a:gd name="connsiteX8" fmla="*/ 909084 w 909084"/>
                  <a:gd name="connsiteY8" fmla="*/ 617032 h 617032"/>
                  <a:gd name="connsiteX0" fmla="*/ 0 w 776177"/>
                  <a:gd name="connsiteY0" fmla="*/ 292739 h 521339"/>
                  <a:gd name="connsiteX1" fmla="*/ 63795 w 776177"/>
                  <a:gd name="connsiteY1" fmla="*/ 69455 h 521339"/>
                  <a:gd name="connsiteX2" fmla="*/ 255181 w 776177"/>
                  <a:gd name="connsiteY2" fmla="*/ 343 h 521339"/>
                  <a:gd name="connsiteX3" fmla="*/ 388088 w 776177"/>
                  <a:gd name="connsiteY3" fmla="*/ 90720 h 521339"/>
                  <a:gd name="connsiteX4" fmla="*/ 510363 w 776177"/>
                  <a:gd name="connsiteY4" fmla="*/ 324636 h 521339"/>
                  <a:gd name="connsiteX5" fmla="*/ 611372 w 776177"/>
                  <a:gd name="connsiteY5" fmla="*/ 377799 h 521339"/>
                  <a:gd name="connsiteX6" fmla="*/ 675167 w 776177"/>
                  <a:gd name="connsiteY6" fmla="*/ 484125 h 521339"/>
                  <a:gd name="connsiteX7" fmla="*/ 776177 w 776177"/>
                  <a:gd name="connsiteY7" fmla="*/ 521339 h 52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6177" h="521339">
                    <a:moveTo>
                      <a:pt x="0" y="292739"/>
                    </a:moveTo>
                    <a:cubicBezTo>
                      <a:pt x="45188" y="204134"/>
                      <a:pt x="21265" y="118188"/>
                      <a:pt x="63795" y="69455"/>
                    </a:cubicBezTo>
                    <a:cubicBezTo>
                      <a:pt x="106325" y="20722"/>
                      <a:pt x="201132" y="-3201"/>
                      <a:pt x="255181" y="343"/>
                    </a:cubicBezTo>
                    <a:cubicBezTo>
                      <a:pt x="309230" y="3887"/>
                      <a:pt x="345558" y="36671"/>
                      <a:pt x="388088" y="90720"/>
                    </a:cubicBezTo>
                    <a:cubicBezTo>
                      <a:pt x="430618" y="144769"/>
                      <a:pt x="473149" y="276789"/>
                      <a:pt x="510363" y="324636"/>
                    </a:cubicBezTo>
                    <a:cubicBezTo>
                      <a:pt x="547577" y="372483"/>
                      <a:pt x="583905" y="351217"/>
                      <a:pt x="611372" y="377799"/>
                    </a:cubicBezTo>
                    <a:cubicBezTo>
                      <a:pt x="638839" y="404380"/>
                      <a:pt x="647700" y="460202"/>
                      <a:pt x="675167" y="484125"/>
                    </a:cubicBezTo>
                    <a:cubicBezTo>
                      <a:pt x="702634" y="508048"/>
                      <a:pt x="737191" y="499188"/>
                      <a:pt x="776177" y="521339"/>
                    </a:cubicBezTo>
                  </a:path>
                </a:pathLst>
              </a:custGeom>
              <a:noFill/>
              <a:ln w="38100" cap="rnd">
                <a:solidFill>
                  <a:schemeClr val="accent4"/>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93" name="Freeform: Shape 1292">
                <a:extLst>
                  <a:ext uri="{FF2B5EF4-FFF2-40B4-BE49-F238E27FC236}">
                    <a16:creationId xmlns:a16="http://schemas.microsoft.com/office/drawing/2014/main" id="{DE7301E4-5D2E-4B86-9B67-8ED4CCF3D1F5}"/>
                  </a:ext>
                </a:extLst>
              </p:cNvPr>
              <p:cNvSpPr/>
              <p:nvPr/>
            </p:nvSpPr>
            <p:spPr>
              <a:xfrm>
                <a:off x="6293010" y="3563639"/>
                <a:ext cx="2514703" cy="45377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1525772"/>
                  <a:gd name="connsiteY0" fmla="*/ 69455 h 624661"/>
                  <a:gd name="connsiteX1" fmla="*/ 191386 w 1525772"/>
                  <a:gd name="connsiteY1" fmla="*/ 343 h 624661"/>
                  <a:gd name="connsiteX2" fmla="*/ 324293 w 1525772"/>
                  <a:gd name="connsiteY2" fmla="*/ 90720 h 624661"/>
                  <a:gd name="connsiteX3" fmla="*/ 446568 w 1525772"/>
                  <a:gd name="connsiteY3" fmla="*/ 324636 h 624661"/>
                  <a:gd name="connsiteX4" fmla="*/ 547577 w 1525772"/>
                  <a:gd name="connsiteY4" fmla="*/ 377799 h 624661"/>
                  <a:gd name="connsiteX5" fmla="*/ 611372 w 1525772"/>
                  <a:gd name="connsiteY5" fmla="*/ 484125 h 624661"/>
                  <a:gd name="connsiteX6" fmla="*/ 712382 w 1525772"/>
                  <a:gd name="connsiteY6" fmla="*/ 521339 h 624661"/>
                  <a:gd name="connsiteX7" fmla="*/ 845289 w 1525772"/>
                  <a:gd name="connsiteY7" fmla="*/ 617032 h 624661"/>
                  <a:gd name="connsiteX8" fmla="*/ 1525772 w 1525772"/>
                  <a:gd name="connsiteY8" fmla="*/ 611716 h 624661"/>
                  <a:gd name="connsiteX0" fmla="*/ 0 w 1334386"/>
                  <a:gd name="connsiteY0" fmla="*/ 0 h 624318"/>
                  <a:gd name="connsiteX1" fmla="*/ 132907 w 1334386"/>
                  <a:gd name="connsiteY1" fmla="*/ 90377 h 624318"/>
                  <a:gd name="connsiteX2" fmla="*/ 255182 w 1334386"/>
                  <a:gd name="connsiteY2" fmla="*/ 324293 h 624318"/>
                  <a:gd name="connsiteX3" fmla="*/ 356191 w 1334386"/>
                  <a:gd name="connsiteY3" fmla="*/ 377456 h 624318"/>
                  <a:gd name="connsiteX4" fmla="*/ 419986 w 1334386"/>
                  <a:gd name="connsiteY4" fmla="*/ 483782 h 624318"/>
                  <a:gd name="connsiteX5" fmla="*/ 520996 w 1334386"/>
                  <a:gd name="connsiteY5" fmla="*/ 520996 h 624318"/>
                  <a:gd name="connsiteX6" fmla="*/ 653903 w 1334386"/>
                  <a:gd name="connsiteY6" fmla="*/ 616689 h 624318"/>
                  <a:gd name="connsiteX7" fmla="*/ 1334386 w 1334386"/>
                  <a:gd name="connsiteY7" fmla="*/ 611373 h 624318"/>
                  <a:gd name="connsiteX0" fmla="*/ 0 w 1201479"/>
                  <a:gd name="connsiteY0" fmla="*/ 0 h 533941"/>
                  <a:gd name="connsiteX1" fmla="*/ 122275 w 1201479"/>
                  <a:gd name="connsiteY1" fmla="*/ 233916 h 533941"/>
                  <a:gd name="connsiteX2" fmla="*/ 223284 w 1201479"/>
                  <a:gd name="connsiteY2" fmla="*/ 287079 h 533941"/>
                  <a:gd name="connsiteX3" fmla="*/ 287079 w 1201479"/>
                  <a:gd name="connsiteY3" fmla="*/ 393405 h 533941"/>
                  <a:gd name="connsiteX4" fmla="*/ 388089 w 1201479"/>
                  <a:gd name="connsiteY4" fmla="*/ 430619 h 533941"/>
                  <a:gd name="connsiteX5" fmla="*/ 520996 w 1201479"/>
                  <a:gd name="connsiteY5" fmla="*/ 526312 h 533941"/>
                  <a:gd name="connsiteX6" fmla="*/ 1201479 w 1201479"/>
                  <a:gd name="connsiteY6" fmla="*/ 520996 h 533941"/>
                  <a:gd name="connsiteX0" fmla="*/ 0 w 1079204"/>
                  <a:gd name="connsiteY0" fmla="*/ 0 h 300025"/>
                  <a:gd name="connsiteX1" fmla="*/ 101009 w 1079204"/>
                  <a:gd name="connsiteY1" fmla="*/ 53163 h 300025"/>
                  <a:gd name="connsiteX2" fmla="*/ 164804 w 1079204"/>
                  <a:gd name="connsiteY2" fmla="*/ 159489 h 300025"/>
                  <a:gd name="connsiteX3" fmla="*/ 265814 w 1079204"/>
                  <a:gd name="connsiteY3" fmla="*/ 196703 h 300025"/>
                  <a:gd name="connsiteX4" fmla="*/ 398721 w 1079204"/>
                  <a:gd name="connsiteY4" fmla="*/ 292396 h 300025"/>
                  <a:gd name="connsiteX5" fmla="*/ 1079204 w 1079204"/>
                  <a:gd name="connsiteY5" fmla="*/ 287080 h 300025"/>
                  <a:gd name="connsiteX0" fmla="*/ 0 w 978195"/>
                  <a:gd name="connsiteY0" fmla="*/ 0 h 246862"/>
                  <a:gd name="connsiteX1" fmla="*/ 63795 w 978195"/>
                  <a:gd name="connsiteY1" fmla="*/ 106326 h 246862"/>
                  <a:gd name="connsiteX2" fmla="*/ 164805 w 978195"/>
                  <a:gd name="connsiteY2" fmla="*/ 143540 h 246862"/>
                  <a:gd name="connsiteX3" fmla="*/ 297712 w 978195"/>
                  <a:gd name="connsiteY3" fmla="*/ 239233 h 246862"/>
                  <a:gd name="connsiteX4" fmla="*/ 978195 w 978195"/>
                  <a:gd name="connsiteY4" fmla="*/ 233917 h 246862"/>
                  <a:gd name="connsiteX0" fmla="*/ 0 w 914400"/>
                  <a:gd name="connsiteY0" fmla="*/ 0 h 140536"/>
                  <a:gd name="connsiteX1" fmla="*/ 101010 w 914400"/>
                  <a:gd name="connsiteY1" fmla="*/ 37214 h 140536"/>
                  <a:gd name="connsiteX2" fmla="*/ 233917 w 914400"/>
                  <a:gd name="connsiteY2" fmla="*/ 132907 h 140536"/>
                  <a:gd name="connsiteX3" fmla="*/ 914400 w 914400"/>
                  <a:gd name="connsiteY3" fmla="*/ 127591 h 140536"/>
                </a:gdLst>
                <a:ahLst/>
                <a:cxnLst>
                  <a:cxn ang="0">
                    <a:pos x="connsiteX0" y="connsiteY0"/>
                  </a:cxn>
                  <a:cxn ang="0">
                    <a:pos x="connsiteX1" y="connsiteY1"/>
                  </a:cxn>
                  <a:cxn ang="0">
                    <a:pos x="connsiteX2" y="connsiteY2"/>
                  </a:cxn>
                  <a:cxn ang="0">
                    <a:pos x="connsiteX3" y="connsiteY3"/>
                  </a:cxn>
                </a:cxnLst>
                <a:rect l="l" t="t" r="r" b="b"/>
                <a:pathLst>
                  <a:path w="914400" h="140536">
                    <a:moveTo>
                      <a:pt x="0" y="0"/>
                    </a:moveTo>
                    <a:cubicBezTo>
                      <a:pt x="27467" y="23923"/>
                      <a:pt x="62024" y="15063"/>
                      <a:pt x="101010" y="37214"/>
                    </a:cubicBezTo>
                    <a:cubicBezTo>
                      <a:pt x="139996" y="59365"/>
                      <a:pt x="98352" y="117844"/>
                      <a:pt x="233917" y="132907"/>
                    </a:cubicBezTo>
                    <a:cubicBezTo>
                      <a:pt x="369482" y="147970"/>
                      <a:pt x="641941" y="137780"/>
                      <a:pt x="914400" y="127591"/>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94" name="Freeform: Shape 1293">
                <a:extLst>
                  <a:ext uri="{FF2B5EF4-FFF2-40B4-BE49-F238E27FC236}">
                    <a16:creationId xmlns:a16="http://schemas.microsoft.com/office/drawing/2014/main" id="{36961A8B-7C19-4E96-B596-A6000EC94F5D}"/>
                  </a:ext>
                </a:extLst>
              </p:cNvPr>
              <p:cNvSpPr/>
              <p:nvPr/>
            </p:nvSpPr>
            <p:spPr>
              <a:xfrm>
                <a:off x="371756" y="2945561"/>
                <a:ext cx="4064463" cy="1063578"/>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387010"/>
                  <a:gd name="connsiteY0" fmla="*/ 590450 h 622131"/>
                  <a:gd name="connsiteX1" fmla="*/ 231468 w 2387010"/>
                  <a:gd name="connsiteY1" fmla="*/ 549493 h 622131"/>
                  <a:gd name="connsiteX2" fmla="*/ 494414 w 2387010"/>
                  <a:gd name="connsiteY2" fmla="*/ 601083 h 622131"/>
                  <a:gd name="connsiteX3" fmla="*/ 814041 w 2387010"/>
                  <a:gd name="connsiteY3" fmla="*/ 595442 h 622131"/>
                  <a:gd name="connsiteX4" fmla="*/ 1270591 w 2387010"/>
                  <a:gd name="connsiteY4" fmla="*/ 601083 h 622131"/>
                  <a:gd name="connsiteX5" fmla="*/ 1477926 w 2387010"/>
                  <a:gd name="connsiteY5" fmla="*/ 292739 h 622131"/>
                  <a:gd name="connsiteX6" fmla="*/ 1541721 w 2387010"/>
                  <a:gd name="connsiteY6" fmla="*/ 69455 h 622131"/>
                  <a:gd name="connsiteX7" fmla="*/ 1733107 w 2387010"/>
                  <a:gd name="connsiteY7" fmla="*/ 343 h 622131"/>
                  <a:gd name="connsiteX8" fmla="*/ 1866014 w 2387010"/>
                  <a:gd name="connsiteY8" fmla="*/ 90720 h 622131"/>
                  <a:gd name="connsiteX9" fmla="*/ 1988289 w 2387010"/>
                  <a:gd name="connsiteY9" fmla="*/ 324636 h 622131"/>
                  <a:gd name="connsiteX10" fmla="*/ 2089298 w 2387010"/>
                  <a:gd name="connsiteY10" fmla="*/ 377799 h 622131"/>
                  <a:gd name="connsiteX11" fmla="*/ 2153093 w 2387010"/>
                  <a:gd name="connsiteY11" fmla="*/ 484125 h 622131"/>
                  <a:gd name="connsiteX12" fmla="*/ 2254103 w 2387010"/>
                  <a:gd name="connsiteY12" fmla="*/ 521339 h 622131"/>
                  <a:gd name="connsiteX13" fmla="*/ 2387010 w 2387010"/>
                  <a:gd name="connsiteY13" fmla="*/ 617032 h 622131"/>
                  <a:gd name="connsiteX0" fmla="*/ 0 w 2254103"/>
                  <a:gd name="connsiteY0" fmla="*/ 590450 h 622131"/>
                  <a:gd name="connsiteX1" fmla="*/ 231468 w 2254103"/>
                  <a:gd name="connsiteY1" fmla="*/ 549493 h 622131"/>
                  <a:gd name="connsiteX2" fmla="*/ 494414 w 2254103"/>
                  <a:gd name="connsiteY2" fmla="*/ 601083 h 622131"/>
                  <a:gd name="connsiteX3" fmla="*/ 814041 w 2254103"/>
                  <a:gd name="connsiteY3" fmla="*/ 595442 h 622131"/>
                  <a:gd name="connsiteX4" fmla="*/ 1270591 w 2254103"/>
                  <a:gd name="connsiteY4" fmla="*/ 601083 h 622131"/>
                  <a:gd name="connsiteX5" fmla="*/ 1477926 w 2254103"/>
                  <a:gd name="connsiteY5" fmla="*/ 292739 h 622131"/>
                  <a:gd name="connsiteX6" fmla="*/ 1541721 w 2254103"/>
                  <a:gd name="connsiteY6" fmla="*/ 69455 h 622131"/>
                  <a:gd name="connsiteX7" fmla="*/ 1733107 w 2254103"/>
                  <a:gd name="connsiteY7" fmla="*/ 343 h 622131"/>
                  <a:gd name="connsiteX8" fmla="*/ 1866014 w 2254103"/>
                  <a:gd name="connsiteY8" fmla="*/ 90720 h 622131"/>
                  <a:gd name="connsiteX9" fmla="*/ 1988289 w 2254103"/>
                  <a:gd name="connsiteY9" fmla="*/ 324636 h 622131"/>
                  <a:gd name="connsiteX10" fmla="*/ 2089298 w 2254103"/>
                  <a:gd name="connsiteY10" fmla="*/ 377799 h 622131"/>
                  <a:gd name="connsiteX11" fmla="*/ 2153093 w 2254103"/>
                  <a:gd name="connsiteY11" fmla="*/ 484125 h 622131"/>
                  <a:gd name="connsiteX12" fmla="*/ 2254103 w 2254103"/>
                  <a:gd name="connsiteY12" fmla="*/ 521339 h 622131"/>
                  <a:gd name="connsiteX0" fmla="*/ 0 w 2153093"/>
                  <a:gd name="connsiteY0" fmla="*/ 590450 h 622131"/>
                  <a:gd name="connsiteX1" fmla="*/ 231468 w 2153093"/>
                  <a:gd name="connsiteY1" fmla="*/ 549493 h 622131"/>
                  <a:gd name="connsiteX2" fmla="*/ 494414 w 2153093"/>
                  <a:gd name="connsiteY2" fmla="*/ 601083 h 622131"/>
                  <a:gd name="connsiteX3" fmla="*/ 814041 w 2153093"/>
                  <a:gd name="connsiteY3" fmla="*/ 595442 h 622131"/>
                  <a:gd name="connsiteX4" fmla="*/ 1270591 w 2153093"/>
                  <a:gd name="connsiteY4" fmla="*/ 601083 h 622131"/>
                  <a:gd name="connsiteX5" fmla="*/ 1477926 w 2153093"/>
                  <a:gd name="connsiteY5" fmla="*/ 292739 h 622131"/>
                  <a:gd name="connsiteX6" fmla="*/ 1541721 w 2153093"/>
                  <a:gd name="connsiteY6" fmla="*/ 69455 h 622131"/>
                  <a:gd name="connsiteX7" fmla="*/ 1733107 w 2153093"/>
                  <a:gd name="connsiteY7" fmla="*/ 343 h 622131"/>
                  <a:gd name="connsiteX8" fmla="*/ 1866014 w 2153093"/>
                  <a:gd name="connsiteY8" fmla="*/ 90720 h 622131"/>
                  <a:gd name="connsiteX9" fmla="*/ 1988289 w 2153093"/>
                  <a:gd name="connsiteY9" fmla="*/ 324636 h 622131"/>
                  <a:gd name="connsiteX10" fmla="*/ 2089298 w 2153093"/>
                  <a:gd name="connsiteY10" fmla="*/ 377799 h 622131"/>
                  <a:gd name="connsiteX11" fmla="*/ 2153093 w 2153093"/>
                  <a:gd name="connsiteY11" fmla="*/ 484125 h 622131"/>
                  <a:gd name="connsiteX0" fmla="*/ 0 w 2089298"/>
                  <a:gd name="connsiteY0" fmla="*/ 590450 h 622131"/>
                  <a:gd name="connsiteX1" fmla="*/ 231468 w 2089298"/>
                  <a:gd name="connsiteY1" fmla="*/ 549493 h 622131"/>
                  <a:gd name="connsiteX2" fmla="*/ 494414 w 2089298"/>
                  <a:gd name="connsiteY2" fmla="*/ 601083 h 622131"/>
                  <a:gd name="connsiteX3" fmla="*/ 814041 w 2089298"/>
                  <a:gd name="connsiteY3" fmla="*/ 595442 h 622131"/>
                  <a:gd name="connsiteX4" fmla="*/ 1270591 w 2089298"/>
                  <a:gd name="connsiteY4" fmla="*/ 601083 h 622131"/>
                  <a:gd name="connsiteX5" fmla="*/ 1477926 w 2089298"/>
                  <a:gd name="connsiteY5" fmla="*/ 292739 h 622131"/>
                  <a:gd name="connsiteX6" fmla="*/ 1541721 w 2089298"/>
                  <a:gd name="connsiteY6" fmla="*/ 69455 h 622131"/>
                  <a:gd name="connsiteX7" fmla="*/ 1733107 w 2089298"/>
                  <a:gd name="connsiteY7" fmla="*/ 343 h 622131"/>
                  <a:gd name="connsiteX8" fmla="*/ 1866014 w 2089298"/>
                  <a:gd name="connsiteY8" fmla="*/ 90720 h 622131"/>
                  <a:gd name="connsiteX9" fmla="*/ 1988289 w 2089298"/>
                  <a:gd name="connsiteY9" fmla="*/ 324636 h 622131"/>
                  <a:gd name="connsiteX10" fmla="*/ 2089298 w 2089298"/>
                  <a:gd name="connsiteY10" fmla="*/ 377799 h 622131"/>
                  <a:gd name="connsiteX0" fmla="*/ 0 w 1988289"/>
                  <a:gd name="connsiteY0" fmla="*/ 590450 h 622131"/>
                  <a:gd name="connsiteX1" fmla="*/ 231468 w 1988289"/>
                  <a:gd name="connsiteY1" fmla="*/ 549493 h 622131"/>
                  <a:gd name="connsiteX2" fmla="*/ 494414 w 1988289"/>
                  <a:gd name="connsiteY2" fmla="*/ 601083 h 622131"/>
                  <a:gd name="connsiteX3" fmla="*/ 814041 w 1988289"/>
                  <a:gd name="connsiteY3" fmla="*/ 595442 h 622131"/>
                  <a:gd name="connsiteX4" fmla="*/ 1270591 w 1988289"/>
                  <a:gd name="connsiteY4" fmla="*/ 601083 h 622131"/>
                  <a:gd name="connsiteX5" fmla="*/ 1477926 w 1988289"/>
                  <a:gd name="connsiteY5" fmla="*/ 292739 h 622131"/>
                  <a:gd name="connsiteX6" fmla="*/ 1541721 w 1988289"/>
                  <a:gd name="connsiteY6" fmla="*/ 69455 h 622131"/>
                  <a:gd name="connsiteX7" fmla="*/ 1733107 w 1988289"/>
                  <a:gd name="connsiteY7" fmla="*/ 343 h 622131"/>
                  <a:gd name="connsiteX8" fmla="*/ 1866014 w 1988289"/>
                  <a:gd name="connsiteY8" fmla="*/ 90720 h 622131"/>
                  <a:gd name="connsiteX9" fmla="*/ 1988289 w 1988289"/>
                  <a:gd name="connsiteY9" fmla="*/ 324636 h 622131"/>
                  <a:gd name="connsiteX0" fmla="*/ 0 w 1866014"/>
                  <a:gd name="connsiteY0" fmla="*/ 590450 h 622131"/>
                  <a:gd name="connsiteX1" fmla="*/ 231468 w 1866014"/>
                  <a:gd name="connsiteY1" fmla="*/ 549493 h 622131"/>
                  <a:gd name="connsiteX2" fmla="*/ 494414 w 1866014"/>
                  <a:gd name="connsiteY2" fmla="*/ 601083 h 622131"/>
                  <a:gd name="connsiteX3" fmla="*/ 814041 w 1866014"/>
                  <a:gd name="connsiteY3" fmla="*/ 595442 h 622131"/>
                  <a:gd name="connsiteX4" fmla="*/ 1270591 w 1866014"/>
                  <a:gd name="connsiteY4" fmla="*/ 601083 h 622131"/>
                  <a:gd name="connsiteX5" fmla="*/ 1477926 w 1866014"/>
                  <a:gd name="connsiteY5" fmla="*/ 292739 h 622131"/>
                  <a:gd name="connsiteX6" fmla="*/ 1541721 w 1866014"/>
                  <a:gd name="connsiteY6" fmla="*/ 69455 h 622131"/>
                  <a:gd name="connsiteX7" fmla="*/ 1733107 w 1866014"/>
                  <a:gd name="connsiteY7" fmla="*/ 343 h 622131"/>
                  <a:gd name="connsiteX8" fmla="*/ 1866014 w 1866014"/>
                  <a:gd name="connsiteY8" fmla="*/ 90720 h 622131"/>
                  <a:gd name="connsiteX0" fmla="*/ 0 w 1733107"/>
                  <a:gd name="connsiteY0" fmla="*/ 590450 h 622131"/>
                  <a:gd name="connsiteX1" fmla="*/ 231468 w 1733107"/>
                  <a:gd name="connsiteY1" fmla="*/ 549493 h 622131"/>
                  <a:gd name="connsiteX2" fmla="*/ 494414 w 1733107"/>
                  <a:gd name="connsiteY2" fmla="*/ 601083 h 622131"/>
                  <a:gd name="connsiteX3" fmla="*/ 814041 w 1733107"/>
                  <a:gd name="connsiteY3" fmla="*/ 595442 h 622131"/>
                  <a:gd name="connsiteX4" fmla="*/ 1270591 w 1733107"/>
                  <a:gd name="connsiteY4" fmla="*/ 601083 h 622131"/>
                  <a:gd name="connsiteX5" fmla="*/ 1477926 w 1733107"/>
                  <a:gd name="connsiteY5" fmla="*/ 292739 h 622131"/>
                  <a:gd name="connsiteX6" fmla="*/ 1541721 w 1733107"/>
                  <a:gd name="connsiteY6" fmla="*/ 69455 h 622131"/>
                  <a:gd name="connsiteX7" fmla="*/ 1733107 w 1733107"/>
                  <a:gd name="connsiteY7" fmla="*/ 343 h 622131"/>
                  <a:gd name="connsiteX0" fmla="*/ 0 w 1541721"/>
                  <a:gd name="connsiteY0" fmla="*/ 520995 h 552676"/>
                  <a:gd name="connsiteX1" fmla="*/ 231468 w 1541721"/>
                  <a:gd name="connsiteY1" fmla="*/ 480038 h 552676"/>
                  <a:gd name="connsiteX2" fmla="*/ 494414 w 1541721"/>
                  <a:gd name="connsiteY2" fmla="*/ 531628 h 552676"/>
                  <a:gd name="connsiteX3" fmla="*/ 814041 w 1541721"/>
                  <a:gd name="connsiteY3" fmla="*/ 525987 h 552676"/>
                  <a:gd name="connsiteX4" fmla="*/ 1270591 w 1541721"/>
                  <a:gd name="connsiteY4" fmla="*/ 531628 h 552676"/>
                  <a:gd name="connsiteX5" fmla="*/ 1477926 w 1541721"/>
                  <a:gd name="connsiteY5" fmla="*/ 223284 h 552676"/>
                  <a:gd name="connsiteX6" fmla="*/ 1541721 w 1541721"/>
                  <a:gd name="connsiteY6" fmla="*/ 0 h 552676"/>
                  <a:gd name="connsiteX0" fmla="*/ 0 w 1477926"/>
                  <a:gd name="connsiteY0" fmla="*/ 297711 h 329392"/>
                  <a:gd name="connsiteX1" fmla="*/ 231468 w 1477926"/>
                  <a:gd name="connsiteY1" fmla="*/ 256754 h 329392"/>
                  <a:gd name="connsiteX2" fmla="*/ 494414 w 1477926"/>
                  <a:gd name="connsiteY2" fmla="*/ 308344 h 329392"/>
                  <a:gd name="connsiteX3" fmla="*/ 814041 w 1477926"/>
                  <a:gd name="connsiteY3" fmla="*/ 302703 h 329392"/>
                  <a:gd name="connsiteX4" fmla="*/ 1270591 w 1477926"/>
                  <a:gd name="connsiteY4" fmla="*/ 308344 h 329392"/>
                  <a:gd name="connsiteX5" fmla="*/ 1477926 w 1477926"/>
                  <a:gd name="connsiteY5" fmla="*/ 0 h 329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7926" h="329392">
                    <a:moveTo>
                      <a:pt x="0" y="297711"/>
                    </a:moveTo>
                    <a:cubicBezTo>
                      <a:pt x="141768" y="285306"/>
                      <a:pt x="149066" y="254982"/>
                      <a:pt x="231468" y="256754"/>
                    </a:cubicBezTo>
                    <a:cubicBezTo>
                      <a:pt x="313870" y="258526"/>
                      <a:pt x="397319" y="300686"/>
                      <a:pt x="494414" y="308344"/>
                    </a:cubicBezTo>
                    <a:cubicBezTo>
                      <a:pt x="591510" y="316002"/>
                      <a:pt x="684678" y="302703"/>
                      <a:pt x="814041" y="302703"/>
                    </a:cubicBezTo>
                    <a:cubicBezTo>
                      <a:pt x="943404" y="302703"/>
                      <a:pt x="1159943" y="358795"/>
                      <a:pt x="1270591" y="308344"/>
                    </a:cubicBezTo>
                    <a:cubicBezTo>
                      <a:pt x="1381239" y="257893"/>
                      <a:pt x="1432738" y="88605"/>
                      <a:pt x="1477926" y="0"/>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206" name="Group 1205">
              <a:extLst>
                <a:ext uri="{FF2B5EF4-FFF2-40B4-BE49-F238E27FC236}">
                  <a16:creationId xmlns:a16="http://schemas.microsoft.com/office/drawing/2014/main" id="{837A9B45-0A4B-40D3-9487-00F6F20D5961}"/>
                </a:ext>
              </a:extLst>
            </p:cNvPr>
            <p:cNvGrpSpPr/>
            <p:nvPr/>
          </p:nvGrpSpPr>
          <p:grpSpPr>
            <a:xfrm>
              <a:off x="255224" y="1779582"/>
              <a:ext cx="8552493" cy="3277527"/>
              <a:chOff x="255224" y="1779582"/>
              <a:chExt cx="8552493" cy="3277527"/>
            </a:xfrm>
          </p:grpSpPr>
          <p:sp>
            <p:nvSpPr>
              <p:cNvPr id="1284" name="TextBox 1283">
                <a:extLst>
                  <a:ext uri="{FF2B5EF4-FFF2-40B4-BE49-F238E27FC236}">
                    <a16:creationId xmlns:a16="http://schemas.microsoft.com/office/drawing/2014/main" id="{4BB27C1F-EECB-40E2-870E-866AA7D83E70}"/>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decreases</a:t>
                </a:r>
                <a:r>
                  <a:rPr kumimoji="0" lang="en-US" sz="1600" b="1" i="0" u="none" strike="noStrike" kern="1200" cap="none" spc="0" normalizeH="0" baseline="30000" noProof="0">
                    <a:ln>
                      <a:noFill/>
                    </a:ln>
                    <a:solidFill>
                      <a:srgbClr val="B5D820">
                        <a:lumMod val="75000"/>
                      </a:srgbClr>
                    </a:solidFill>
                    <a:effectLst/>
                    <a:uLnTx/>
                    <a:uFillTx/>
                    <a:latin typeface="Arial"/>
                    <a:ea typeface="+mn-ea"/>
                    <a:cs typeface="+mn-cs"/>
                  </a:rPr>
                  <a:t>1</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sp>
            <p:nvSpPr>
              <p:cNvPr id="1285" name="Rectangle 1284">
                <a:extLst>
                  <a:ext uri="{FF2B5EF4-FFF2-40B4-BE49-F238E27FC236}">
                    <a16:creationId xmlns:a16="http://schemas.microsoft.com/office/drawing/2014/main" id="{BCCAC4E3-3F65-42A1-9A66-044465BC9B84}"/>
                  </a:ext>
                </a:extLst>
              </p:cNvPr>
              <p:cNvSpPr/>
              <p:nvPr/>
            </p:nvSpPr>
            <p:spPr>
              <a:xfrm>
                <a:off x="255224" y="4687777"/>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br>
                  <a:rPr kumimoji="0" lang="en-GB" sz="600" b="0" i="0" u="none" strike="noStrike" kern="1200" cap="none" spc="0" normalizeH="0" baseline="0" noProof="0">
                    <a:ln>
                      <a:noFill/>
                    </a:ln>
                    <a:solidFill>
                      <a:srgbClr val="000000"/>
                    </a:solidFill>
                    <a:effectLst/>
                    <a:uLnTx/>
                    <a:uFillTx/>
                    <a:latin typeface="Arial"/>
                    <a:ea typeface="+mn-ea"/>
                    <a:cs typeface="+mn-cs"/>
                  </a:rPr>
                </a:br>
                <a:r>
                  <a:rPr kumimoji="0" lang="en-GB" sz="600" b="0" i="0" u="none" strike="noStrike" kern="1200" cap="none" spc="0" normalizeH="0" baseline="0" noProof="0">
                    <a:ln>
                      <a:noFill/>
                    </a:ln>
                    <a:solidFill>
                      <a:srgbClr val="000000"/>
                    </a:solidFill>
                    <a:effectLst/>
                    <a:uLnTx/>
                    <a:uFillTx/>
                    <a:latin typeface="Arial"/>
                    <a:ea typeface="+mn-ea"/>
                    <a:cs typeface="+mn-cs"/>
                  </a:rPr>
                  <a:t>1. Beasley R,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2019;380:2020-2030</a:t>
                </a:r>
              </a:p>
            </p:txBody>
          </p:sp>
          <p:grpSp>
            <p:nvGrpSpPr>
              <p:cNvPr id="1286" name="Group 1285">
                <a:extLst>
                  <a:ext uri="{FF2B5EF4-FFF2-40B4-BE49-F238E27FC236}">
                    <a16:creationId xmlns:a16="http://schemas.microsoft.com/office/drawing/2014/main" id="{43733B18-BE01-43A8-B84B-75EA97199AEA}"/>
                  </a:ext>
                </a:extLst>
              </p:cNvPr>
              <p:cNvGrpSpPr/>
              <p:nvPr/>
            </p:nvGrpSpPr>
            <p:grpSpPr>
              <a:xfrm>
                <a:off x="356836" y="1779582"/>
                <a:ext cx="8450881" cy="2095461"/>
                <a:chOff x="356836" y="1788502"/>
                <a:chExt cx="8450881" cy="2095461"/>
              </a:xfrm>
            </p:grpSpPr>
            <p:sp>
              <p:nvSpPr>
                <p:cNvPr id="1287" name="Freeform: Shape 1286">
                  <a:extLst>
                    <a:ext uri="{FF2B5EF4-FFF2-40B4-BE49-F238E27FC236}">
                      <a16:creationId xmlns:a16="http://schemas.microsoft.com/office/drawing/2014/main" id="{1CE8977E-19BA-4AC2-97F9-47F4D9E283D5}"/>
                    </a:ext>
                  </a:extLst>
                </p:cNvPr>
                <p:cNvSpPr/>
                <p:nvPr/>
              </p:nvSpPr>
              <p:spPr>
                <a:xfrm>
                  <a:off x="4231201" y="2632273"/>
                  <a:ext cx="2957724" cy="954411"/>
                </a:xfrm>
                <a:custGeom>
                  <a:avLst/>
                  <a:gdLst>
                    <a:gd name="connsiteX0" fmla="*/ 0 w 3890357"/>
                    <a:gd name="connsiteY0" fmla="*/ 902384 h 964059"/>
                    <a:gd name="connsiteX1" fmla="*/ 459971 w 3890357"/>
                    <a:gd name="connsiteY1" fmla="*/ 608668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890357"/>
                    <a:gd name="connsiteY0" fmla="*/ 902384 h 964059"/>
                    <a:gd name="connsiteX1" fmla="*/ 398932 w 3890357"/>
                    <a:gd name="connsiteY1" fmla="*/ 452360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491425"/>
                    <a:gd name="connsiteY0" fmla="*/ 452360 h 964059"/>
                    <a:gd name="connsiteX1" fmla="*/ 321505 w 3491425"/>
                    <a:gd name="connsiteY1" fmla="*/ 276159 h 964059"/>
                    <a:gd name="connsiteX2" fmla="*/ 687265 w 3491425"/>
                    <a:gd name="connsiteY2" fmla="*/ 10152 h 964059"/>
                    <a:gd name="connsiteX3" fmla="*/ 1097359 w 3491425"/>
                    <a:gd name="connsiteY3" fmla="*/ 60028 h 964059"/>
                    <a:gd name="connsiteX4" fmla="*/ 1263614 w 3491425"/>
                    <a:gd name="connsiteY4" fmla="*/ 104363 h 964059"/>
                    <a:gd name="connsiteX5" fmla="*/ 1579497 w 3491425"/>
                    <a:gd name="connsiteY5" fmla="*/ 242908 h 964059"/>
                    <a:gd name="connsiteX6" fmla="*/ 2022843 w 3491425"/>
                    <a:gd name="connsiteY6" fmla="*/ 525541 h 964059"/>
                    <a:gd name="connsiteX7" fmla="*/ 2360894 w 3491425"/>
                    <a:gd name="connsiteY7" fmla="*/ 708421 h 964059"/>
                    <a:gd name="connsiteX8" fmla="*/ 2809781 w 3491425"/>
                    <a:gd name="connsiteY8" fmla="*/ 824799 h 964059"/>
                    <a:gd name="connsiteX9" fmla="*/ 3214334 w 3491425"/>
                    <a:gd name="connsiteY9" fmla="*/ 957803 h 964059"/>
                    <a:gd name="connsiteX10" fmla="*/ 3491425 w 3491425"/>
                    <a:gd name="connsiteY10" fmla="*/ 930094 h 964059"/>
                    <a:gd name="connsiteX0" fmla="*/ 0 w 3508865"/>
                    <a:gd name="connsiteY0" fmla="*/ 323407 h 964059"/>
                    <a:gd name="connsiteX1" fmla="*/ 338945 w 3508865"/>
                    <a:gd name="connsiteY1" fmla="*/ 276159 h 964059"/>
                    <a:gd name="connsiteX2" fmla="*/ 704705 w 3508865"/>
                    <a:gd name="connsiteY2" fmla="*/ 10152 h 964059"/>
                    <a:gd name="connsiteX3" fmla="*/ 1114799 w 3508865"/>
                    <a:gd name="connsiteY3" fmla="*/ 60028 h 964059"/>
                    <a:gd name="connsiteX4" fmla="*/ 1281054 w 3508865"/>
                    <a:gd name="connsiteY4" fmla="*/ 104363 h 964059"/>
                    <a:gd name="connsiteX5" fmla="*/ 1596937 w 3508865"/>
                    <a:gd name="connsiteY5" fmla="*/ 242908 h 964059"/>
                    <a:gd name="connsiteX6" fmla="*/ 2040283 w 3508865"/>
                    <a:gd name="connsiteY6" fmla="*/ 525541 h 964059"/>
                    <a:gd name="connsiteX7" fmla="*/ 2378334 w 3508865"/>
                    <a:gd name="connsiteY7" fmla="*/ 708421 h 964059"/>
                    <a:gd name="connsiteX8" fmla="*/ 2827221 w 3508865"/>
                    <a:gd name="connsiteY8" fmla="*/ 824799 h 964059"/>
                    <a:gd name="connsiteX9" fmla="*/ 3231774 w 3508865"/>
                    <a:gd name="connsiteY9" fmla="*/ 957803 h 964059"/>
                    <a:gd name="connsiteX10" fmla="*/ 3508865 w 3508865"/>
                    <a:gd name="connsiteY10" fmla="*/ 930094 h 964059"/>
                    <a:gd name="connsiteX0" fmla="*/ 0 w 3508865"/>
                    <a:gd name="connsiteY0" fmla="*/ 316917 h 957569"/>
                    <a:gd name="connsiteX1" fmla="*/ 321505 w 3508865"/>
                    <a:gd name="connsiteY1" fmla="*/ 160253 h 957569"/>
                    <a:gd name="connsiteX2" fmla="*/ 704705 w 3508865"/>
                    <a:gd name="connsiteY2" fmla="*/ 3662 h 957569"/>
                    <a:gd name="connsiteX3" fmla="*/ 1114799 w 3508865"/>
                    <a:gd name="connsiteY3" fmla="*/ 53538 h 957569"/>
                    <a:gd name="connsiteX4" fmla="*/ 1281054 w 3508865"/>
                    <a:gd name="connsiteY4" fmla="*/ 97873 h 957569"/>
                    <a:gd name="connsiteX5" fmla="*/ 1596937 w 3508865"/>
                    <a:gd name="connsiteY5" fmla="*/ 236418 h 957569"/>
                    <a:gd name="connsiteX6" fmla="*/ 2040283 w 3508865"/>
                    <a:gd name="connsiteY6" fmla="*/ 519051 h 957569"/>
                    <a:gd name="connsiteX7" fmla="*/ 2378334 w 3508865"/>
                    <a:gd name="connsiteY7" fmla="*/ 701931 h 957569"/>
                    <a:gd name="connsiteX8" fmla="*/ 2827221 w 3508865"/>
                    <a:gd name="connsiteY8" fmla="*/ 818309 h 957569"/>
                    <a:gd name="connsiteX9" fmla="*/ 3231774 w 3508865"/>
                    <a:gd name="connsiteY9" fmla="*/ 951313 h 957569"/>
                    <a:gd name="connsiteX10" fmla="*/ 3508865 w 35088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187360"/>
                    <a:gd name="connsiteY0" fmla="*/ 160253 h 957569"/>
                    <a:gd name="connsiteX1" fmla="*/ 383200 w 3187360"/>
                    <a:gd name="connsiteY1" fmla="*/ 3662 h 957569"/>
                    <a:gd name="connsiteX2" fmla="*/ 793294 w 3187360"/>
                    <a:gd name="connsiteY2" fmla="*/ 53538 h 957569"/>
                    <a:gd name="connsiteX3" fmla="*/ 959549 w 3187360"/>
                    <a:gd name="connsiteY3" fmla="*/ 97873 h 957569"/>
                    <a:gd name="connsiteX4" fmla="*/ 1275432 w 3187360"/>
                    <a:gd name="connsiteY4" fmla="*/ 236418 h 957569"/>
                    <a:gd name="connsiteX5" fmla="*/ 1718778 w 3187360"/>
                    <a:gd name="connsiteY5" fmla="*/ 519051 h 957569"/>
                    <a:gd name="connsiteX6" fmla="*/ 2056829 w 3187360"/>
                    <a:gd name="connsiteY6" fmla="*/ 701931 h 957569"/>
                    <a:gd name="connsiteX7" fmla="*/ 2505716 w 3187360"/>
                    <a:gd name="connsiteY7" fmla="*/ 818309 h 957569"/>
                    <a:gd name="connsiteX8" fmla="*/ 2910269 w 3187360"/>
                    <a:gd name="connsiteY8" fmla="*/ 951313 h 957569"/>
                    <a:gd name="connsiteX9" fmla="*/ 3187360 w 3187360"/>
                    <a:gd name="connsiteY9" fmla="*/ 923604 h 957569"/>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05358"/>
                    <a:gd name="connsiteY0" fmla="*/ 82849 h 954411"/>
                    <a:gd name="connsiteX1" fmla="*/ 601198 w 3405358"/>
                    <a:gd name="connsiteY1" fmla="*/ 504 h 954411"/>
                    <a:gd name="connsiteX2" fmla="*/ 1011292 w 3405358"/>
                    <a:gd name="connsiteY2" fmla="*/ 50380 h 954411"/>
                    <a:gd name="connsiteX3" fmla="*/ 1177547 w 3405358"/>
                    <a:gd name="connsiteY3" fmla="*/ 94715 h 954411"/>
                    <a:gd name="connsiteX4" fmla="*/ 1493430 w 3405358"/>
                    <a:gd name="connsiteY4" fmla="*/ 233260 h 954411"/>
                    <a:gd name="connsiteX5" fmla="*/ 1936776 w 3405358"/>
                    <a:gd name="connsiteY5" fmla="*/ 515893 h 954411"/>
                    <a:gd name="connsiteX6" fmla="*/ 2274827 w 3405358"/>
                    <a:gd name="connsiteY6" fmla="*/ 698773 h 954411"/>
                    <a:gd name="connsiteX7" fmla="*/ 2723714 w 3405358"/>
                    <a:gd name="connsiteY7" fmla="*/ 815151 h 954411"/>
                    <a:gd name="connsiteX8" fmla="*/ 3128267 w 3405358"/>
                    <a:gd name="connsiteY8" fmla="*/ 948155 h 954411"/>
                    <a:gd name="connsiteX9" fmla="*/ 3405358 w 3405358"/>
                    <a:gd name="connsiteY9" fmla="*/ 920446 h 954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5358" h="954411">
                      <a:moveTo>
                        <a:pt x="0" y="82849"/>
                      </a:moveTo>
                      <a:cubicBezTo>
                        <a:pt x="190116" y="130287"/>
                        <a:pt x="432649" y="5915"/>
                        <a:pt x="601198" y="504"/>
                      </a:cubicBezTo>
                      <a:cubicBezTo>
                        <a:pt x="769747" y="-4907"/>
                        <a:pt x="915234" y="34678"/>
                        <a:pt x="1011292" y="50380"/>
                      </a:cubicBezTo>
                      <a:cubicBezTo>
                        <a:pt x="1107350" y="66082"/>
                        <a:pt x="1097191" y="64235"/>
                        <a:pt x="1177547" y="94715"/>
                      </a:cubicBezTo>
                      <a:cubicBezTo>
                        <a:pt x="1257903" y="125195"/>
                        <a:pt x="1366892" y="163064"/>
                        <a:pt x="1493430" y="233260"/>
                      </a:cubicBezTo>
                      <a:cubicBezTo>
                        <a:pt x="1619968" y="303456"/>
                        <a:pt x="1806543" y="438308"/>
                        <a:pt x="1936776" y="515893"/>
                      </a:cubicBezTo>
                      <a:cubicBezTo>
                        <a:pt x="2067009" y="593478"/>
                        <a:pt x="2143671" y="648897"/>
                        <a:pt x="2274827" y="698773"/>
                      </a:cubicBezTo>
                      <a:cubicBezTo>
                        <a:pt x="2405983" y="748649"/>
                        <a:pt x="2581474" y="773587"/>
                        <a:pt x="2723714" y="815151"/>
                      </a:cubicBezTo>
                      <a:cubicBezTo>
                        <a:pt x="2865954" y="856715"/>
                        <a:pt x="3014660" y="930606"/>
                        <a:pt x="3128267" y="948155"/>
                      </a:cubicBezTo>
                      <a:cubicBezTo>
                        <a:pt x="3241874" y="965704"/>
                        <a:pt x="3323616" y="943075"/>
                        <a:pt x="3405358" y="920446"/>
                      </a:cubicBezTo>
                    </a:path>
                  </a:pathLst>
                </a:custGeom>
                <a:noFill/>
                <a:ln w="38100" cap="rnd">
                  <a:solidFill>
                    <a:schemeClr val="accent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288" name="Group 1287">
                  <a:extLst>
                    <a:ext uri="{FF2B5EF4-FFF2-40B4-BE49-F238E27FC236}">
                      <a16:creationId xmlns:a16="http://schemas.microsoft.com/office/drawing/2014/main" id="{2275E781-AC33-4A08-A277-36270911A9F8}"/>
                    </a:ext>
                  </a:extLst>
                </p:cNvPr>
                <p:cNvGrpSpPr/>
                <p:nvPr/>
              </p:nvGrpSpPr>
              <p:grpSpPr>
                <a:xfrm>
                  <a:off x="356836" y="1788502"/>
                  <a:ext cx="8450881" cy="2095461"/>
                  <a:chOff x="356836" y="4541501"/>
                  <a:chExt cx="8450881" cy="2095461"/>
                </a:xfrm>
              </p:grpSpPr>
              <p:sp>
                <p:nvSpPr>
                  <p:cNvPr id="1289" name="Freeform: Shape 1288">
                    <a:extLst>
                      <a:ext uri="{FF2B5EF4-FFF2-40B4-BE49-F238E27FC236}">
                        <a16:creationId xmlns:a16="http://schemas.microsoft.com/office/drawing/2014/main" id="{8F388ACD-906F-49B3-B7B7-DDDEFC47452E}"/>
                      </a:ext>
                    </a:extLst>
                  </p:cNvPr>
                  <p:cNvSpPr/>
                  <p:nvPr/>
                </p:nvSpPr>
                <p:spPr>
                  <a:xfrm>
                    <a:off x="4220637" y="4541501"/>
                    <a:ext cx="2958362" cy="1762900"/>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804979"/>
                      <a:gd name="connsiteY0" fmla="*/ 1394835 h 1450809"/>
                      <a:gd name="connsiteX1" fmla="*/ 363682 w 3804979"/>
                      <a:gd name="connsiteY1" fmla="*/ 1443376 h 1450809"/>
                      <a:gd name="connsiteX2" fmla="*/ 741339 w 3804979"/>
                      <a:gd name="connsiteY2" fmla="*/ 1394835 h 1450809"/>
                      <a:gd name="connsiteX3" fmla="*/ 1075234 w 3804979"/>
                      <a:gd name="connsiteY3" fmla="*/ 1450090 h 1450809"/>
                      <a:gd name="connsiteX4" fmla="*/ 1585296 w 3804979"/>
                      <a:gd name="connsiteY4" fmla="*/ 1346527 h 1450809"/>
                      <a:gd name="connsiteX5" fmla="*/ 1883262 w 3804979"/>
                      <a:gd name="connsiteY5" fmla="*/ 1110337 h 1450809"/>
                      <a:gd name="connsiteX6" fmla="*/ 2035581 w 3804979"/>
                      <a:gd name="connsiteY6" fmla="*/ 656549 h 1450809"/>
                      <a:gd name="connsiteX7" fmla="*/ 2178887 w 3804979"/>
                      <a:gd name="connsiteY7" fmla="*/ 349418 h 1450809"/>
                      <a:gd name="connsiteX8" fmla="*/ 2356043 w 3804979"/>
                      <a:gd name="connsiteY8" fmla="*/ 55693 h 1450809"/>
                      <a:gd name="connsiteX9" fmla="*/ 2603492 w 3804979"/>
                      <a:gd name="connsiteY9" fmla="*/ 18463 h 1450809"/>
                      <a:gd name="connsiteX10" fmla="*/ 2848384 w 3804979"/>
                      <a:gd name="connsiteY10" fmla="*/ 269065 h 1450809"/>
                      <a:gd name="connsiteX11" fmla="*/ 3092758 w 3804979"/>
                      <a:gd name="connsiteY11" fmla="*/ 582231 h 1450809"/>
                      <a:gd name="connsiteX12" fmla="*/ 3253582 w 3804979"/>
                      <a:gd name="connsiteY12" fmla="*/ 802790 h 1450809"/>
                      <a:gd name="connsiteX13" fmla="*/ 3359267 w 3804979"/>
                      <a:gd name="connsiteY13" fmla="*/ 981994 h 1450809"/>
                      <a:gd name="connsiteX14" fmla="*/ 3804979 w 3804979"/>
                      <a:gd name="connsiteY14" fmla="*/ 1239313 h 1450809"/>
                      <a:gd name="connsiteX0" fmla="*/ 0 w 3441297"/>
                      <a:gd name="connsiteY0" fmla="*/ 1443376 h 1450809"/>
                      <a:gd name="connsiteX1" fmla="*/ 377657 w 3441297"/>
                      <a:gd name="connsiteY1" fmla="*/ 1394835 h 1450809"/>
                      <a:gd name="connsiteX2" fmla="*/ 711552 w 3441297"/>
                      <a:gd name="connsiteY2" fmla="*/ 1450090 h 1450809"/>
                      <a:gd name="connsiteX3" fmla="*/ 1221614 w 3441297"/>
                      <a:gd name="connsiteY3" fmla="*/ 1346527 h 1450809"/>
                      <a:gd name="connsiteX4" fmla="*/ 1519580 w 3441297"/>
                      <a:gd name="connsiteY4" fmla="*/ 1110337 h 1450809"/>
                      <a:gd name="connsiteX5" fmla="*/ 1671899 w 3441297"/>
                      <a:gd name="connsiteY5" fmla="*/ 656549 h 1450809"/>
                      <a:gd name="connsiteX6" fmla="*/ 1815205 w 3441297"/>
                      <a:gd name="connsiteY6" fmla="*/ 349418 h 1450809"/>
                      <a:gd name="connsiteX7" fmla="*/ 1992361 w 3441297"/>
                      <a:gd name="connsiteY7" fmla="*/ 55693 h 1450809"/>
                      <a:gd name="connsiteX8" fmla="*/ 2239810 w 3441297"/>
                      <a:gd name="connsiteY8" fmla="*/ 18463 h 1450809"/>
                      <a:gd name="connsiteX9" fmla="*/ 2484702 w 3441297"/>
                      <a:gd name="connsiteY9" fmla="*/ 269065 h 1450809"/>
                      <a:gd name="connsiteX10" fmla="*/ 2729076 w 3441297"/>
                      <a:gd name="connsiteY10" fmla="*/ 582231 h 1450809"/>
                      <a:gd name="connsiteX11" fmla="*/ 2889900 w 3441297"/>
                      <a:gd name="connsiteY11" fmla="*/ 802790 h 1450809"/>
                      <a:gd name="connsiteX12" fmla="*/ 2995585 w 3441297"/>
                      <a:gd name="connsiteY12" fmla="*/ 981994 h 1450809"/>
                      <a:gd name="connsiteX13" fmla="*/ 3441297 w 3441297"/>
                      <a:gd name="connsiteY13" fmla="*/ 1239313 h 1450809"/>
                      <a:gd name="connsiteX0" fmla="*/ 0 w 3063640"/>
                      <a:gd name="connsiteY0" fmla="*/ 1394835 h 1450809"/>
                      <a:gd name="connsiteX1" fmla="*/ 333895 w 3063640"/>
                      <a:gd name="connsiteY1" fmla="*/ 1450090 h 1450809"/>
                      <a:gd name="connsiteX2" fmla="*/ 843957 w 3063640"/>
                      <a:gd name="connsiteY2" fmla="*/ 1346527 h 1450809"/>
                      <a:gd name="connsiteX3" fmla="*/ 1141923 w 3063640"/>
                      <a:gd name="connsiteY3" fmla="*/ 1110337 h 1450809"/>
                      <a:gd name="connsiteX4" fmla="*/ 1294242 w 3063640"/>
                      <a:gd name="connsiteY4" fmla="*/ 656549 h 1450809"/>
                      <a:gd name="connsiteX5" fmla="*/ 1437548 w 3063640"/>
                      <a:gd name="connsiteY5" fmla="*/ 349418 h 1450809"/>
                      <a:gd name="connsiteX6" fmla="*/ 1614704 w 3063640"/>
                      <a:gd name="connsiteY6" fmla="*/ 55693 h 1450809"/>
                      <a:gd name="connsiteX7" fmla="*/ 1862153 w 3063640"/>
                      <a:gd name="connsiteY7" fmla="*/ 18463 h 1450809"/>
                      <a:gd name="connsiteX8" fmla="*/ 2107045 w 3063640"/>
                      <a:gd name="connsiteY8" fmla="*/ 269065 h 1450809"/>
                      <a:gd name="connsiteX9" fmla="*/ 2351419 w 3063640"/>
                      <a:gd name="connsiteY9" fmla="*/ 582231 h 1450809"/>
                      <a:gd name="connsiteX10" fmla="*/ 2512243 w 3063640"/>
                      <a:gd name="connsiteY10" fmla="*/ 802790 h 1450809"/>
                      <a:gd name="connsiteX11" fmla="*/ 2617928 w 3063640"/>
                      <a:gd name="connsiteY11" fmla="*/ 981994 h 1450809"/>
                      <a:gd name="connsiteX12" fmla="*/ 3063640 w 3063640"/>
                      <a:gd name="connsiteY12" fmla="*/ 1239313 h 1450809"/>
                      <a:gd name="connsiteX0" fmla="*/ 0 w 2729745"/>
                      <a:gd name="connsiteY0" fmla="*/ 1450090 h 1450090"/>
                      <a:gd name="connsiteX1" fmla="*/ 510062 w 2729745"/>
                      <a:gd name="connsiteY1" fmla="*/ 1346527 h 1450090"/>
                      <a:gd name="connsiteX2" fmla="*/ 808028 w 2729745"/>
                      <a:gd name="connsiteY2" fmla="*/ 1110337 h 1450090"/>
                      <a:gd name="connsiteX3" fmla="*/ 960347 w 2729745"/>
                      <a:gd name="connsiteY3" fmla="*/ 656549 h 1450090"/>
                      <a:gd name="connsiteX4" fmla="*/ 1103653 w 2729745"/>
                      <a:gd name="connsiteY4" fmla="*/ 349418 h 1450090"/>
                      <a:gd name="connsiteX5" fmla="*/ 1280809 w 2729745"/>
                      <a:gd name="connsiteY5" fmla="*/ 55693 h 1450090"/>
                      <a:gd name="connsiteX6" fmla="*/ 1528258 w 2729745"/>
                      <a:gd name="connsiteY6" fmla="*/ 18463 h 1450090"/>
                      <a:gd name="connsiteX7" fmla="*/ 1773150 w 2729745"/>
                      <a:gd name="connsiteY7" fmla="*/ 269065 h 1450090"/>
                      <a:gd name="connsiteX8" fmla="*/ 2017524 w 2729745"/>
                      <a:gd name="connsiteY8" fmla="*/ 582231 h 1450090"/>
                      <a:gd name="connsiteX9" fmla="*/ 2178348 w 2729745"/>
                      <a:gd name="connsiteY9" fmla="*/ 802790 h 1450090"/>
                      <a:gd name="connsiteX10" fmla="*/ 2284033 w 2729745"/>
                      <a:gd name="connsiteY10" fmla="*/ 981994 h 1450090"/>
                      <a:gd name="connsiteX11" fmla="*/ 2729745 w 2729745"/>
                      <a:gd name="connsiteY11" fmla="*/ 1239313 h 1450090"/>
                      <a:gd name="connsiteX0" fmla="*/ 0 w 2219683"/>
                      <a:gd name="connsiteY0" fmla="*/ 1346527 h 1346527"/>
                      <a:gd name="connsiteX1" fmla="*/ 297966 w 2219683"/>
                      <a:gd name="connsiteY1" fmla="*/ 1110337 h 1346527"/>
                      <a:gd name="connsiteX2" fmla="*/ 450285 w 2219683"/>
                      <a:gd name="connsiteY2" fmla="*/ 656549 h 1346527"/>
                      <a:gd name="connsiteX3" fmla="*/ 593591 w 2219683"/>
                      <a:gd name="connsiteY3" fmla="*/ 349418 h 1346527"/>
                      <a:gd name="connsiteX4" fmla="*/ 770747 w 2219683"/>
                      <a:gd name="connsiteY4" fmla="*/ 55693 h 1346527"/>
                      <a:gd name="connsiteX5" fmla="*/ 1018196 w 2219683"/>
                      <a:gd name="connsiteY5" fmla="*/ 18463 h 1346527"/>
                      <a:gd name="connsiteX6" fmla="*/ 1263088 w 2219683"/>
                      <a:gd name="connsiteY6" fmla="*/ 269065 h 1346527"/>
                      <a:gd name="connsiteX7" fmla="*/ 1507462 w 2219683"/>
                      <a:gd name="connsiteY7" fmla="*/ 582231 h 1346527"/>
                      <a:gd name="connsiteX8" fmla="*/ 1668286 w 2219683"/>
                      <a:gd name="connsiteY8" fmla="*/ 802790 h 1346527"/>
                      <a:gd name="connsiteX9" fmla="*/ 1773971 w 2219683"/>
                      <a:gd name="connsiteY9" fmla="*/ 981994 h 1346527"/>
                      <a:gd name="connsiteX10" fmla="*/ 2219683 w 2219683"/>
                      <a:gd name="connsiteY10" fmla="*/ 1239313 h 1346527"/>
                      <a:gd name="connsiteX0" fmla="*/ 0 w 1921717"/>
                      <a:gd name="connsiteY0" fmla="*/ 1110337 h 1239313"/>
                      <a:gd name="connsiteX1" fmla="*/ 152319 w 1921717"/>
                      <a:gd name="connsiteY1" fmla="*/ 656549 h 1239313"/>
                      <a:gd name="connsiteX2" fmla="*/ 295625 w 1921717"/>
                      <a:gd name="connsiteY2" fmla="*/ 349418 h 1239313"/>
                      <a:gd name="connsiteX3" fmla="*/ 472781 w 1921717"/>
                      <a:gd name="connsiteY3" fmla="*/ 55693 h 1239313"/>
                      <a:gd name="connsiteX4" fmla="*/ 720230 w 1921717"/>
                      <a:gd name="connsiteY4" fmla="*/ 18463 h 1239313"/>
                      <a:gd name="connsiteX5" fmla="*/ 965122 w 1921717"/>
                      <a:gd name="connsiteY5" fmla="*/ 269065 h 1239313"/>
                      <a:gd name="connsiteX6" fmla="*/ 1209496 w 1921717"/>
                      <a:gd name="connsiteY6" fmla="*/ 582231 h 1239313"/>
                      <a:gd name="connsiteX7" fmla="*/ 1370320 w 1921717"/>
                      <a:gd name="connsiteY7" fmla="*/ 802790 h 1239313"/>
                      <a:gd name="connsiteX8" fmla="*/ 1476005 w 1921717"/>
                      <a:gd name="connsiteY8" fmla="*/ 981994 h 1239313"/>
                      <a:gd name="connsiteX9" fmla="*/ 1921717 w 1921717"/>
                      <a:gd name="connsiteY9" fmla="*/ 1239313 h 1239313"/>
                      <a:gd name="connsiteX0" fmla="*/ 0 w 1769398"/>
                      <a:gd name="connsiteY0" fmla="*/ 656549 h 1239313"/>
                      <a:gd name="connsiteX1" fmla="*/ 143306 w 1769398"/>
                      <a:gd name="connsiteY1" fmla="*/ 349418 h 1239313"/>
                      <a:gd name="connsiteX2" fmla="*/ 320462 w 1769398"/>
                      <a:gd name="connsiteY2" fmla="*/ 55693 h 1239313"/>
                      <a:gd name="connsiteX3" fmla="*/ 567911 w 1769398"/>
                      <a:gd name="connsiteY3" fmla="*/ 18463 h 1239313"/>
                      <a:gd name="connsiteX4" fmla="*/ 812803 w 1769398"/>
                      <a:gd name="connsiteY4" fmla="*/ 269065 h 1239313"/>
                      <a:gd name="connsiteX5" fmla="*/ 1057177 w 1769398"/>
                      <a:gd name="connsiteY5" fmla="*/ 582231 h 1239313"/>
                      <a:gd name="connsiteX6" fmla="*/ 1218001 w 1769398"/>
                      <a:gd name="connsiteY6" fmla="*/ 802790 h 1239313"/>
                      <a:gd name="connsiteX7" fmla="*/ 1323686 w 1769398"/>
                      <a:gd name="connsiteY7" fmla="*/ 981994 h 1239313"/>
                      <a:gd name="connsiteX8" fmla="*/ 1769398 w 1769398"/>
                      <a:gd name="connsiteY8" fmla="*/ 1239313 h 123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9398" h="1239313">
                        <a:moveTo>
                          <a:pt x="0" y="656549"/>
                        </a:moveTo>
                        <a:cubicBezTo>
                          <a:pt x="36189" y="560977"/>
                          <a:pt x="89896" y="449561"/>
                          <a:pt x="143306" y="349418"/>
                        </a:cubicBezTo>
                        <a:cubicBezTo>
                          <a:pt x="196716" y="249275"/>
                          <a:pt x="249695" y="110852"/>
                          <a:pt x="320462" y="55693"/>
                        </a:cubicBezTo>
                        <a:cubicBezTo>
                          <a:pt x="391229" y="534"/>
                          <a:pt x="485854" y="-17099"/>
                          <a:pt x="567911" y="18463"/>
                        </a:cubicBezTo>
                        <a:cubicBezTo>
                          <a:pt x="649968" y="54025"/>
                          <a:pt x="731259" y="175104"/>
                          <a:pt x="812803" y="269065"/>
                        </a:cubicBezTo>
                        <a:cubicBezTo>
                          <a:pt x="894347" y="363026"/>
                          <a:pt x="989644" y="493277"/>
                          <a:pt x="1057177" y="582231"/>
                        </a:cubicBezTo>
                        <a:cubicBezTo>
                          <a:pt x="1124710" y="671185"/>
                          <a:pt x="1173583" y="736163"/>
                          <a:pt x="1218001" y="802790"/>
                        </a:cubicBezTo>
                        <a:cubicBezTo>
                          <a:pt x="1262419" y="869417"/>
                          <a:pt x="1231787" y="909240"/>
                          <a:pt x="1323686" y="981994"/>
                        </a:cubicBezTo>
                        <a:cubicBezTo>
                          <a:pt x="1415586" y="1054748"/>
                          <a:pt x="1598618" y="1158135"/>
                          <a:pt x="1769398" y="1239313"/>
                        </a:cubicBezTo>
                      </a:path>
                    </a:pathLst>
                  </a:custGeom>
                  <a:noFill/>
                  <a:ln w="38100" cap="rnd">
                    <a:solidFill>
                      <a:schemeClr val="accent5"/>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90" name="Freeform: Shape 1289">
                    <a:extLst>
                      <a:ext uri="{FF2B5EF4-FFF2-40B4-BE49-F238E27FC236}">
                        <a16:creationId xmlns:a16="http://schemas.microsoft.com/office/drawing/2014/main" id="{0883B052-3606-4DC3-A77A-69E8FD108113}"/>
                      </a:ext>
                    </a:extLst>
                  </p:cNvPr>
                  <p:cNvSpPr/>
                  <p:nvPr/>
                </p:nvSpPr>
                <p:spPr>
                  <a:xfrm>
                    <a:off x="356836" y="5473621"/>
                    <a:ext cx="3863796" cy="1129821"/>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634625"/>
                      <a:gd name="connsiteY0" fmla="*/ 1386352 h 1450809"/>
                      <a:gd name="connsiteX1" fmla="*/ 275358 w 3634625"/>
                      <a:gd name="connsiteY1" fmla="*/ 1394835 h 1450809"/>
                      <a:gd name="connsiteX2" fmla="*/ 639040 w 3634625"/>
                      <a:gd name="connsiteY2" fmla="*/ 1443376 h 1450809"/>
                      <a:gd name="connsiteX3" fmla="*/ 1016697 w 3634625"/>
                      <a:gd name="connsiteY3" fmla="*/ 1394835 h 1450809"/>
                      <a:gd name="connsiteX4" fmla="*/ 1350592 w 3634625"/>
                      <a:gd name="connsiteY4" fmla="*/ 1450090 h 1450809"/>
                      <a:gd name="connsiteX5" fmla="*/ 1860654 w 3634625"/>
                      <a:gd name="connsiteY5" fmla="*/ 1346527 h 1450809"/>
                      <a:gd name="connsiteX6" fmla="*/ 2158620 w 3634625"/>
                      <a:gd name="connsiteY6" fmla="*/ 1110337 h 1450809"/>
                      <a:gd name="connsiteX7" fmla="*/ 2310939 w 3634625"/>
                      <a:gd name="connsiteY7" fmla="*/ 656549 h 1450809"/>
                      <a:gd name="connsiteX8" fmla="*/ 2454245 w 3634625"/>
                      <a:gd name="connsiteY8" fmla="*/ 349418 h 1450809"/>
                      <a:gd name="connsiteX9" fmla="*/ 2631401 w 3634625"/>
                      <a:gd name="connsiteY9" fmla="*/ 55693 h 1450809"/>
                      <a:gd name="connsiteX10" fmla="*/ 2878850 w 3634625"/>
                      <a:gd name="connsiteY10" fmla="*/ 18463 h 1450809"/>
                      <a:gd name="connsiteX11" fmla="*/ 3123742 w 3634625"/>
                      <a:gd name="connsiteY11" fmla="*/ 269065 h 1450809"/>
                      <a:gd name="connsiteX12" fmla="*/ 3368116 w 3634625"/>
                      <a:gd name="connsiteY12" fmla="*/ 582231 h 1450809"/>
                      <a:gd name="connsiteX13" fmla="*/ 3528940 w 3634625"/>
                      <a:gd name="connsiteY13" fmla="*/ 802790 h 1450809"/>
                      <a:gd name="connsiteX14" fmla="*/ 3634625 w 3634625"/>
                      <a:gd name="connsiteY14" fmla="*/ 981994 h 1450809"/>
                      <a:gd name="connsiteX0" fmla="*/ 0 w 3528940"/>
                      <a:gd name="connsiteY0" fmla="*/ 1386352 h 1450809"/>
                      <a:gd name="connsiteX1" fmla="*/ 275358 w 3528940"/>
                      <a:gd name="connsiteY1" fmla="*/ 1394835 h 1450809"/>
                      <a:gd name="connsiteX2" fmla="*/ 639040 w 3528940"/>
                      <a:gd name="connsiteY2" fmla="*/ 1443376 h 1450809"/>
                      <a:gd name="connsiteX3" fmla="*/ 1016697 w 3528940"/>
                      <a:gd name="connsiteY3" fmla="*/ 1394835 h 1450809"/>
                      <a:gd name="connsiteX4" fmla="*/ 1350592 w 3528940"/>
                      <a:gd name="connsiteY4" fmla="*/ 1450090 h 1450809"/>
                      <a:gd name="connsiteX5" fmla="*/ 1860654 w 3528940"/>
                      <a:gd name="connsiteY5" fmla="*/ 1346527 h 1450809"/>
                      <a:gd name="connsiteX6" fmla="*/ 2158620 w 3528940"/>
                      <a:gd name="connsiteY6" fmla="*/ 1110337 h 1450809"/>
                      <a:gd name="connsiteX7" fmla="*/ 2310939 w 3528940"/>
                      <a:gd name="connsiteY7" fmla="*/ 656549 h 1450809"/>
                      <a:gd name="connsiteX8" fmla="*/ 2454245 w 3528940"/>
                      <a:gd name="connsiteY8" fmla="*/ 349418 h 1450809"/>
                      <a:gd name="connsiteX9" fmla="*/ 2631401 w 3528940"/>
                      <a:gd name="connsiteY9" fmla="*/ 55693 h 1450809"/>
                      <a:gd name="connsiteX10" fmla="*/ 2878850 w 3528940"/>
                      <a:gd name="connsiteY10" fmla="*/ 18463 h 1450809"/>
                      <a:gd name="connsiteX11" fmla="*/ 3123742 w 3528940"/>
                      <a:gd name="connsiteY11" fmla="*/ 269065 h 1450809"/>
                      <a:gd name="connsiteX12" fmla="*/ 3368116 w 3528940"/>
                      <a:gd name="connsiteY12" fmla="*/ 582231 h 1450809"/>
                      <a:gd name="connsiteX13" fmla="*/ 3528940 w 3528940"/>
                      <a:gd name="connsiteY13" fmla="*/ 802790 h 1450809"/>
                      <a:gd name="connsiteX0" fmla="*/ 0 w 3368116"/>
                      <a:gd name="connsiteY0" fmla="*/ 1386352 h 1450809"/>
                      <a:gd name="connsiteX1" fmla="*/ 275358 w 3368116"/>
                      <a:gd name="connsiteY1" fmla="*/ 1394835 h 1450809"/>
                      <a:gd name="connsiteX2" fmla="*/ 639040 w 3368116"/>
                      <a:gd name="connsiteY2" fmla="*/ 1443376 h 1450809"/>
                      <a:gd name="connsiteX3" fmla="*/ 1016697 w 3368116"/>
                      <a:gd name="connsiteY3" fmla="*/ 1394835 h 1450809"/>
                      <a:gd name="connsiteX4" fmla="*/ 1350592 w 3368116"/>
                      <a:gd name="connsiteY4" fmla="*/ 1450090 h 1450809"/>
                      <a:gd name="connsiteX5" fmla="*/ 1860654 w 3368116"/>
                      <a:gd name="connsiteY5" fmla="*/ 1346527 h 1450809"/>
                      <a:gd name="connsiteX6" fmla="*/ 2158620 w 3368116"/>
                      <a:gd name="connsiteY6" fmla="*/ 1110337 h 1450809"/>
                      <a:gd name="connsiteX7" fmla="*/ 2310939 w 3368116"/>
                      <a:gd name="connsiteY7" fmla="*/ 656549 h 1450809"/>
                      <a:gd name="connsiteX8" fmla="*/ 2454245 w 3368116"/>
                      <a:gd name="connsiteY8" fmla="*/ 349418 h 1450809"/>
                      <a:gd name="connsiteX9" fmla="*/ 2631401 w 3368116"/>
                      <a:gd name="connsiteY9" fmla="*/ 55693 h 1450809"/>
                      <a:gd name="connsiteX10" fmla="*/ 2878850 w 3368116"/>
                      <a:gd name="connsiteY10" fmla="*/ 18463 h 1450809"/>
                      <a:gd name="connsiteX11" fmla="*/ 3123742 w 3368116"/>
                      <a:gd name="connsiteY11" fmla="*/ 269065 h 1450809"/>
                      <a:gd name="connsiteX12" fmla="*/ 3368116 w 3368116"/>
                      <a:gd name="connsiteY12" fmla="*/ 582231 h 1450809"/>
                      <a:gd name="connsiteX0" fmla="*/ 0 w 3123742"/>
                      <a:gd name="connsiteY0" fmla="*/ 1386352 h 1450809"/>
                      <a:gd name="connsiteX1" fmla="*/ 275358 w 3123742"/>
                      <a:gd name="connsiteY1" fmla="*/ 1394835 h 1450809"/>
                      <a:gd name="connsiteX2" fmla="*/ 639040 w 3123742"/>
                      <a:gd name="connsiteY2" fmla="*/ 1443376 h 1450809"/>
                      <a:gd name="connsiteX3" fmla="*/ 1016697 w 3123742"/>
                      <a:gd name="connsiteY3" fmla="*/ 1394835 h 1450809"/>
                      <a:gd name="connsiteX4" fmla="*/ 1350592 w 3123742"/>
                      <a:gd name="connsiteY4" fmla="*/ 1450090 h 1450809"/>
                      <a:gd name="connsiteX5" fmla="*/ 1860654 w 3123742"/>
                      <a:gd name="connsiteY5" fmla="*/ 1346527 h 1450809"/>
                      <a:gd name="connsiteX6" fmla="*/ 2158620 w 3123742"/>
                      <a:gd name="connsiteY6" fmla="*/ 1110337 h 1450809"/>
                      <a:gd name="connsiteX7" fmla="*/ 2310939 w 3123742"/>
                      <a:gd name="connsiteY7" fmla="*/ 656549 h 1450809"/>
                      <a:gd name="connsiteX8" fmla="*/ 2454245 w 3123742"/>
                      <a:gd name="connsiteY8" fmla="*/ 349418 h 1450809"/>
                      <a:gd name="connsiteX9" fmla="*/ 2631401 w 3123742"/>
                      <a:gd name="connsiteY9" fmla="*/ 55693 h 1450809"/>
                      <a:gd name="connsiteX10" fmla="*/ 2878850 w 3123742"/>
                      <a:gd name="connsiteY10" fmla="*/ 18463 h 1450809"/>
                      <a:gd name="connsiteX11" fmla="*/ 3123742 w 3123742"/>
                      <a:gd name="connsiteY11" fmla="*/ 269065 h 1450809"/>
                      <a:gd name="connsiteX0" fmla="*/ 0 w 2878850"/>
                      <a:gd name="connsiteY0" fmla="*/ 1386352 h 1450809"/>
                      <a:gd name="connsiteX1" fmla="*/ 275358 w 2878850"/>
                      <a:gd name="connsiteY1" fmla="*/ 1394835 h 1450809"/>
                      <a:gd name="connsiteX2" fmla="*/ 639040 w 2878850"/>
                      <a:gd name="connsiteY2" fmla="*/ 1443376 h 1450809"/>
                      <a:gd name="connsiteX3" fmla="*/ 1016697 w 2878850"/>
                      <a:gd name="connsiteY3" fmla="*/ 1394835 h 1450809"/>
                      <a:gd name="connsiteX4" fmla="*/ 1350592 w 2878850"/>
                      <a:gd name="connsiteY4" fmla="*/ 1450090 h 1450809"/>
                      <a:gd name="connsiteX5" fmla="*/ 1860654 w 2878850"/>
                      <a:gd name="connsiteY5" fmla="*/ 1346527 h 1450809"/>
                      <a:gd name="connsiteX6" fmla="*/ 2158620 w 2878850"/>
                      <a:gd name="connsiteY6" fmla="*/ 1110337 h 1450809"/>
                      <a:gd name="connsiteX7" fmla="*/ 2310939 w 2878850"/>
                      <a:gd name="connsiteY7" fmla="*/ 656549 h 1450809"/>
                      <a:gd name="connsiteX8" fmla="*/ 2454245 w 2878850"/>
                      <a:gd name="connsiteY8" fmla="*/ 349418 h 1450809"/>
                      <a:gd name="connsiteX9" fmla="*/ 2631401 w 2878850"/>
                      <a:gd name="connsiteY9" fmla="*/ 55693 h 1450809"/>
                      <a:gd name="connsiteX10" fmla="*/ 2878850 w 2878850"/>
                      <a:gd name="connsiteY10" fmla="*/ 18463 h 1450809"/>
                      <a:gd name="connsiteX0" fmla="*/ 0 w 2631401"/>
                      <a:gd name="connsiteY0" fmla="*/ 1330659 h 1395116"/>
                      <a:gd name="connsiteX1" fmla="*/ 275358 w 2631401"/>
                      <a:gd name="connsiteY1" fmla="*/ 1339142 h 1395116"/>
                      <a:gd name="connsiteX2" fmla="*/ 639040 w 2631401"/>
                      <a:gd name="connsiteY2" fmla="*/ 1387683 h 1395116"/>
                      <a:gd name="connsiteX3" fmla="*/ 1016697 w 2631401"/>
                      <a:gd name="connsiteY3" fmla="*/ 1339142 h 1395116"/>
                      <a:gd name="connsiteX4" fmla="*/ 1350592 w 2631401"/>
                      <a:gd name="connsiteY4" fmla="*/ 1394397 h 1395116"/>
                      <a:gd name="connsiteX5" fmla="*/ 1860654 w 2631401"/>
                      <a:gd name="connsiteY5" fmla="*/ 1290834 h 1395116"/>
                      <a:gd name="connsiteX6" fmla="*/ 2158620 w 2631401"/>
                      <a:gd name="connsiteY6" fmla="*/ 1054644 h 1395116"/>
                      <a:gd name="connsiteX7" fmla="*/ 2310939 w 2631401"/>
                      <a:gd name="connsiteY7" fmla="*/ 600856 h 1395116"/>
                      <a:gd name="connsiteX8" fmla="*/ 2454245 w 2631401"/>
                      <a:gd name="connsiteY8" fmla="*/ 293725 h 1395116"/>
                      <a:gd name="connsiteX9" fmla="*/ 2631401 w 2631401"/>
                      <a:gd name="connsiteY9" fmla="*/ 0 h 1395116"/>
                      <a:gd name="connsiteX0" fmla="*/ 0 w 2454245"/>
                      <a:gd name="connsiteY0" fmla="*/ 1036934 h 1101391"/>
                      <a:gd name="connsiteX1" fmla="*/ 275358 w 2454245"/>
                      <a:gd name="connsiteY1" fmla="*/ 1045417 h 1101391"/>
                      <a:gd name="connsiteX2" fmla="*/ 639040 w 2454245"/>
                      <a:gd name="connsiteY2" fmla="*/ 1093958 h 1101391"/>
                      <a:gd name="connsiteX3" fmla="*/ 1016697 w 2454245"/>
                      <a:gd name="connsiteY3" fmla="*/ 1045417 h 1101391"/>
                      <a:gd name="connsiteX4" fmla="*/ 1350592 w 2454245"/>
                      <a:gd name="connsiteY4" fmla="*/ 1100672 h 1101391"/>
                      <a:gd name="connsiteX5" fmla="*/ 1860654 w 2454245"/>
                      <a:gd name="connsiteY5" fmla="*/ 997109 h 1101391"/>
                      <a:gd name="connsiteX6" fmla="*/ 2158620 w 2454245"/>
                      <a:gd name="connsiteY6" fmla="*/ 760919 h 1101391"/>
                      <a:gd name="connsiteX7" fmla="*/ 2310939 w 2454245"/>
                      <a:gd name="connsiteY7" fmla="*/ 307131 h 1101391"/>
                      <a:gd name="connsiteX8" fmla="*/ 2454245 w 2454245"/>
                      <a:gd name="connsiteY8" fmla="*/ 0 h 1101391"/>
                      <a:gd name="connsiteX0" fmla="*/ 0 w 2310939"/>
                      <a:gd name="connsiteY0" fmla="*/ 729803 h 794260"/>
                      <a:gd name="connsiteX1" fmla="*/ 275358 w 2310939"/>
                      <a:gd name="connsiteY1" fmla="*/ 738286 h 794260"/>
                      <a:gd name="connsiteX2" fmla="*/ 639040 w 2310939"/>
                      <a:gd name="connsiteY2" fmla="*/ 786827 h 794260"/>
                      <a:gd name="connsiteX3" fmla="*/ 1016697 w 2310939"/>
                      <a:gd name="connsiteY3" fmla="*/ 738286 h 794260"/>
                      <a:gd name="connsiteX4" fmla="*/ 1350592 w 2310939"/>
                      <a:gd name="connsiteY4" fmla="*/ 793541 h 794260"/>
                      <a:gd name="connsiteX5" fmla="*/ 1860654 w 2310939"/>
                      <a:gd name="connsiteY5" fmla="*/ 689978 h 794260"/>
                      <a:gd name="connsiteX6" fmla="*/ 2158620 w 2310939"/>
                      <a:gd name="connsiteY6" fmla="*/ 453788 h 794260"/>
                      <a:gd name="connsiteX7" fmla="*/ 2310939 w 2310939"/>
                      <a:gd name="connsiteY7" fmla="*/ 0 h 794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0939" h="794260">
                        <a:moveTo>
                          <a:pt x="0" y="729803"/>
                        </a:moveTo>
                        <a:cubicBezTo>
                          <a:pt x="101772" y="826178"/>
                          <a:pt x="168851" y="728782"/>
                          <a:pt x="275358" y="738286"/>
                        </a:cubicBezTo>
                        <a:cubicBezTo>
                          <a:pt x="381865" y="747790"/>
                          <a:pt x="515484" y="786827"/>
                          <a:pt x="639040" y="786827"/>
                        </a:cubicBezTo>
                        <a:cubicBezTo>
                          <a:pt x="762596" y="786827"/>
                          <a:pt x="898105" y="737167"/>
                          <a:pt x="1016697" y="738286"/>
                        </a:cubicBezTo>
                        <a:cubicBezTo>
                          <a:pt x="1135289" y="739405"/>
                          <a:pt x="1209933" y="801592"/>
                          <a:pt x="1350592" y="793541"/>
                        </a:cubicBezTo>
                        <a:cubicBezTo>
                          <a:pt x="1491252" y="785490"/>
                          <a:pt x="1725983" y="746603"/>
                          <a:pt x="1860654" y="689978"/>
                        </a:cubicBezTo>
                        <a:cubicBezTo>
                          <a:pt x="1995325" y="633353"/>
                          <a:pt x="2083573" y="568784"/>
                          <a:pt x="2158620" y="453788"/>
                        </a:cubicBezTo>
                        <a:cubicBezTo>
                          <a:pt x="2233667" y="338792"/>
                          <a:pt x="2259558" y="152116"/>
                          <a:pt x="2310939" y="0"/>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91" name="Freeform: Shape 1290">
                    <a:extLst>
                      <a:ext uri="{FF2B5EF4-FFF2-40B4-BE49-F238E27FC236}">
                        <a16:creationId xmlns:a16="http://schemas.microsoft.com/office/drawing/2014/main" id="{3707A5A8-C87F-41E2-9661-E8C3CDFC18A3}"/>
                      </a:ext>
                    </a:extLst>
                  </p:cNvPr>
                  <p:cNvSpPr/>
                  <p:nvPr/>
                </p:nvSpPr>
                <p:spPr>
                  <a:xfrm>
                    <a:off x="7179003" y="6302860"/>
                    <a:ext cx="1628714" cy="334102"/>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779114"/>
                      <a:gd name="connsiteY0" fmla="*/ 1394835 h 1474186"/>
                      <a:gd name="connsiteX1" fmla="*/ 363682 w 4779114"/>
                      <a:gd name="connsiteY1" fmla="*/ 1443376 h 1474186"/>
                      <a:gd name="connsiteX2" fmla="*/ 741339 w 4779114"/>
                      <a:gd name="connsiteY2" fmla="*/ 1394835 h 1474186"/>
                      <a:gd name="connsiteX3" fmla="*/ 1075234 w 4779114"/>
                      <a:gd name="connsiteY3" fmla="*/ 1450090 h 1474186"/>
                      <a:gd name="connsiteX4" fmla="*/ 1585296 w 4779114"/>
                      <a:gd name="connsiteY4" fmla="*/ 1346527 h 1474186"/>
                      <a:gd name="connsiteX5" fmla="*/ 1883262 w 4779114"/>
                      <a:gd name="connsiteY5" fmla="*/ 1110337 h 1474186"/>
                      <a:gd name="connsiteX6" fmla="*/ 2035581 w 4779114"/>
                      <a:gd name="connsiteY6" fmla="*/ 656549 h 1474186"/>
                      <a:gd name="connsiteX7" fmla="*/ 2178887 w 4779114"/>
                      <a:gd name="connsiteY7" fmla="*/ 349418 h 1474186"/>
                      <a:gd name="connsiteX8" fmla="*/ 2356043 w 4779114"/>
                      <a:gd name="connsiteY8" fmla="*/ 55693 h 1474186"/>
                      <a:gd name="connsiteX9" fmla="*/ 2603492 w 4779114"/>
                      <a:gd name="connsiteY9" fmla="*/ 18463 h 1474186"/>
                      <a:gd name="connsiteX10" fmla="*/ 2848384 w 4779114"/>
                      <a:gd name="connsiteY10" fmla="*/ 269065 h 1474186"/>
                      <a:gd name="connsiteX11" fmla="*/ 3092758 w 4779114"/>
                      <a:gd name="connsiteY11" fmla="*/ 582231 h 1474186"/>
                      <a:gd name="connsiteX12" fmla="*/ 3253582 w 4779114"/>
                      <a:gd name="connsiteY12" fmla="*/ 802790 h 1474186"/>
                      <a:gd name="connsiteX13" fmla="*/ 3359267 w 4779114"/>
                      <a:gd name="connsiteY13" fmla="*/ 981994 h 1474186"/>
                      <a:gd name="connsiteX14" fmla="*/ 3804979 w 4779114"/>
                      <a:gd name="connsiteY14" fmla="*/ 1239313 h 1474186"/>
                      <a:gd name="connsiteX15" fmla="*/ 4383946 w 4779114"/>
                      <a:gd name="connsiteY15" fmla="*/ 1469061 h 1474186"/>
                      <a:gd name="connsiteX16" fmla="*/ 4779114 w 4779114"/>
                      <a:gd name="connsiteY16" fmla="*/ 1404732 h 1474186"/>
                      <a:gd name="connsiteX0" fmla="*/ 0 w 4415432"/>
                      <a:gd name="connsiteY0" fmla="*/ 1443376 h 1474186"/>
                      <a:gd name="connsiteX1" fmla="*/ 377657 w 4415432"/>
                      <a:gd name="connsiteY1" fmla="*/ 1394835 h 1474186"/>
                      <a:gd name="connsiteX2" fmla="*/ 711552 w 4415432"/>
                      <a:gd name="connsiteY2" fmla="*/ 1450090 h 1474186"/>
                      <a:gd name="connsiteX3" fmla="*/ 1221614 w 4415432"/>
                      <a:gd name="connsiteY3" fmla="*/ 1346527 h 1474186"/>
                      <a:gd name="connsiteX4" fmla="*/ 1519580 w 4415432"/>
                      <a:gd name="connsiteY4" fmla="*/ 1110337 h 1474186"/>
                      <a:gd name="connsiteX5" fmla="*/ 1671899 w 4415432"/>
                      <a:gd name="connsiteY5" fmla="*/ 656549 h 1474186"/>
                      <a:gd name="connsiteX6" fmla="*/ 1815205 w 4415432"/>
                      <a:gd name="connsiteY6" fmla="*/ 349418 h 1474186"/>
                      <a:gd name="connsiteX7" fmla="*/ 1992361 w 4415432"/>
                      <a:gd name="connsiteY7" fmla="*/ 55693 h 1474186"/>
                      <a:gd name="connsiteX8" fmla="*/ 2239810 w 4415432"/>
                      <a:gd name="connsiteY8" fmla="*/ 18463 h 1474186"/>
                      <a:gd name="connsiteX9" fmla="*/ 2484702 w 4415432"/>
                      <a:gd name="connsiteY9" fmla="*/ 269065 h 1474186"/>
                      <a:gd name="connsiteX10" fmla="*/ 2729076 w 4415432"/>
                      <a:gd name="connsiteY10" fmla="*/ 582231 h 1474186"/>
                      <a:gd name="connsiteX11" fmla="*/ 2889900 w 4415432"/>
                      <a:gd name="connsiteY11" fmla="*/ 802790 h 1474186"/>
                      <a:gd name="connsiteX12" fmla="*/ 2995585 w 4415432"/>
                      <a:gd name="connsiteY12" fmla="*/ 981994 h 1474186"/>
                      <a:gd name="connsiteX13" fmla="*/ 3441297 w 4415432"/>
                      <a:gd name="connsiteY13" fmla="*/ 1239313 h 1474186"/>
                      <a:gd name="connsiteX14" fmla="*/ 4020264 w 4415432"/>
                      <a:gd name="connsiteY14" fmla="*/ 1469061 h 1474186"/>
                      <a:gd name="connsiteX15" fmla="*/ 4415432 w 4415432"/>
                      <a:gd name="connsiteY15" fmla="*/ 1404732 h 1474186"/>
                      <a:gd name="connsiteX0" fmla="*/ 0 w 4037775"/>
                      <a:gd name="connsiteY0" fmla="*/ 1394835 h 1474186"/>
                      <a:gd name="connsiteX1" fmla="*/ 333895 w 4037775"/>
                      <a:gd name="connsiteY1" fmla="*/ 1450090 h 1474186"/>
                      <a:gd name="connsiteX2" fmla="*/ 843957 w 4037775"/>
                      <a:gd name="connsiteY2" fmla="*/ 1346527 h 1474186"/>
                      <a:gd name="connsiteX3" fmla="*/ 1141923 w 4037775"/>
                      <a:gd name="connsiteY3" fmla="*/ 1110337 h 1474186"/>
                      <a:gd name="connsiteX4" fmla="*/ 1294242 w 4037775"/>
                      <a:gd name="connsiteY4" fmla="*/ 656549 h 1474186"/>
                      <a:gd name="connsiteX5" fmla="*/ 1437548 w 4037775"/>
                      <a:gd name="connsiteY5" fmla="*/ 349418 h 1474186"/>
                      <a:gd name="connsiteX6" fmla="*/ 1614704 w 4037775"/>
                      <a:gd name="connsiteY6" fmla="*/ 55693 h 1474186"/>
                      <a:gd name="connsiteX7" fmla="*/ 1862153 w 4037775"/>
                      <a:gd name="connsiteY7" fmla="*/ 18463 h 1474186"/>
                      <a:gd name="connsiteX8" fmla="*/ 2107045 w 4037775"/>
                      <a:gd name="connsiteY8" fmla="*/ 269065 h 1474186"/>
                      <a:gd name="connsiteX9" fmla="*/ 2351419 w 4037775"/>
                      <a:gd name="connsiteY9" fmla="*/ 582231 h 1474186"/>
                      <a:gd name="connsiteX10" fmla="*/ 2512243 w 4037775"/>
                      <a:gd name="connsiteY10" fmla="*/ 802790 h 1474186"/>
                      <a:gd name="connsiteX11" fmla="*/ 2617928 w 4037775"/>
                      <a:gd name="connsiteY11" fmla="*/ 981994 h 1474186"/>
                      <a:gd name="connsiteX12" fmla="*/ 3063640 w 4037775"/>
                      <a:gd name="connsiteY12" fmla="*/ 1239313 h 1474186"/>
                      <a:gd name="connsiteX13" fmla="*/ 3642607 w 4037775"/>
                      <a:gd name="connsiteY13" fmla="*/ 1469061 h 1474186"/>
                      <a:gd name="connsiteX14" fmla="*/ 4037775 w 4037775"/>
                      <a:gd name="connsiteY14" fmla="*/ 1404732 h 1474186"/>
                      <a:gd name="connsiteX0" fmla="*/ 0 w 3703880"/>
                      <a:gd name="connsiteY0" fmla="*/ 1450090 h 1474186"/>
                      <a:gd name="connsiteX1" fmla="*/ 510062 w 3703880"/>
                      <a:gd name="connsiteY1" fmla="*/ 1346527 h 1474186"/>
                      <a:gd name="connsiteX2" fmla="*/ 808028 w 3703880"/>
                      <a:gd name="connsiteY2" fmla="*/ 1110337 h 1474186"/>
                      <a:gd name="connsiteX3" fmla="*/ 960347 w 3703880"/>
                      <a:gd name="connsiteY3" fmla="*/ 656549 h 1474186"/>
                      <a:gd name="connsiteX4" fmla="*/ 1103653 w 3703880"/>
                      <a:gd name="connsiteY4" fmla="*/ 349418 h 1474186"/>
                      <a:gd name="connsiteX5" fmla="*/ 1280809 w 3703880"/>
                      <a:gd name="connsiteY5" fmla="*/ 55693 h 1474186"/>
                      <a:gd name="connsiteX6" fmla="*/ 1528258 w 3703880"/>
                      <a:gd name="connsiteY6" fmla="*/ 18463 h 1474186"/>
                      <a:gd name="connsiteX7" fmla="*/ 1773150 w 3703880"/>
                      <a:gd name="connsiteY7" fmla="*/ 269065 h 1474186"/>
                      <a:gd name="connsiteX8" fmla="*/ 2017524 w 3703880"/>
                      <a:gd name="connsiteY8" fmla="*/ 582231 h 1474186"/>
                      <a:gd name="connsiteX9" fmla="*/ 2178348 w 3703880"/>
                      <a:gd name="connsiteY9" fmla="*/ 802790 h 1474186"/>
                      <a:gd name="connsiteX10" fmla="*/ 2284033 w 3703880"/>
                      <a:gd name="connsiteY10" fmla="*/ 981994 h 1474186"/>
                      <a:gd name="connsiteX11" fmla="*/ 2729745 w 3703880"/>
                      <a:gd name="connsiteY11" fmla="*/ 1239313 h 1474186"/>
                      <a:gd name="connsiteX12" fmla="*/ 3308712 w 3703880"/>
                      <a:gd name="connsiteY12" fmla="*/ 1469061 h 1474186"/>
                      <a:gd name="connsiteX13" fmla="*/ 3703880 w 3703880"/>
                      <a:gd name="connsiteY13" fmla="*/ 1404732 h 1474186"/>
                      <a:gd name="connsiteX0" fmla="*/ 0 w 3193818"/>
                      <a:gd name="connsiteY0" fmla="*/ 1346527 h 1474186"/>
                      <a:gd name="connsiteX1" fmla="*/ 297966 w 3193818"/>
                      <a:gd name="connsiteY1" fmla="*/ 1110337 h 1474186"/>
                      <a:gd name="connsiteX2" fmla="*/ 450285 w 3193818"/>
                      <a:gd name="connsiteY2" fmla="*/ 656549 h 1474186"/>
                      <a:gd name="connsiteX3" fmla="*/ 593591 w 3193818"/>
                      <a:gd name="connsiteY3" fmla="*/ 349418 h 1474186"/>
                      <a:gd name="connsiteX4" fmla="*/ 770747 w 3193818"/>
                      <a:gd name="connsiteY4" fmla="*/ 55693 h 1474186"/>
                      <a:gd name="connsiteX5" fmla="*/ 1018196 w 3193818"/>
                      <a:gd name="connsiteY5" fmla="*/ 18463 h 1474186"/>
                      <a:gd name="connsiteX6" fmla="*/ 1263088 w 3193818"/>
                      <a:gd name="connsiteY6" fmla="*/ 269065 h 1474186"/>
                      <a:gd name="connsiteX7" fmla="*/ 1507462 w 3193818"/>
                      <a:gd name="connsiteY7" fmla="*/ 582231 h 1474186"/>
                      <a:gd name="connsiteX8" fmla="*/ 1668286 w 3193818"/>
                      <a:gd name="connsiteY8" fmla="*/ 802790 h 1474186"/>
                      <a:gd name="connsiteX9" fmla="*/ 1773971 w 3193818"/>
                      <a:gd name="connsiteY9" fmla="*/ 981994 h 1474186"/>
                      <a:gd name="connsiteX10" fmla="*/ 2219683 w 3193818"/>
                      <a:gd name="connsiteY10" fmla="*/ 1239313 h 1474186"/>
                      <a:gd name="connsiteX11" fmla="*/ 2798650 w 3193818"/>
                      <a:gd name="connsiteY11" fmla="*/ 1469061 h 1474186"/>
                      <a:gd name="connsiteX12" fmla="*/ 3193818 w 3193818"/>
                      <a:gd name="connsiteY12" fmla="*/ 1404732 h 1474186"/>
                      <a:gd name="connsiteX0" fmla="*/ 0 w 2895852"/>
                      <a:gd name="connsiteY0" fmla="*/ 1110337 h 1474186"/>
                      <a:gd name="connsiteX1" fmla="*/ 152319 w 2895852"/>
                      <a:gd name="connsiteY1" fmla="*/ 656549 h 1474186"/>
                      <a:gd name="connsiteX2" fmla="*/ 295625 w 2895852"/>
                      <a:gd name="connsiteY2" fmla="*/ 349418 h 1474186"/>
                      <a:gd name="connsiteX3" fmla="*/ 472781 w 2895852"/>
                      <a:gd name="connsiteY3" fmla="*/ 55693 h 1474186"/>
                      <a:gd name="connsiteX4" fmla="*/ 720230 w 2895852"/>
                      <a:gd name="connsiteY4" fmla="*/ 18463 h 1474186"/>
                      <a:gd name="connsiteX5" fmla="*/ 965122 w 2895852"/>
                      <a:gd name="connsiteY5" fmla="*/ 269065 h 1474186"/>
                      <a:gd name="connsiteX6" fmla="*/ 1209496 w 2895852"/>
                      <a:gd name="connsiteY6" fmla="*/ 582231 h 1474186"/>
                      <a:gd name="connsiteX7" fmla="*/ 1370320 w 2895852"/>
                      <a:gd name="connsiteY7" fmla="*/ 802790 h 1474186"/>
                      <a:gd name="connsiteX8" fmla="*/ 1476005 w 2895852"/>
                      <a:gd name="connsiteY8" fmla="*/ 981994 h 1474186"/>
                      <a:gd name="connsiteX9" fmla="*/ 1921717 w 2895852"/>
                      <a:gd name="connsiteY9" fmla="*/ 1239313 h 1474186"/>
                      <a:gd name="connsiteX10" fmla="*/ 2500684 w 2895852"/>
                      <a:gd name="connsiteY10" fmla="*/ 1469061 h 1474186"/>
                      <a:gd name="connsiteX11" fmla="*/ 2895852 w 2895852"/>
                      <a:gd name="connsiteY11" fmla="*/ 1404732 h 1474186"/>
                      <a:gd name="connsiteX0" fmla="*/ 0 w 2743533"/>
                      <a:gd name="connsiteY0" fmla="*/ 656549 h 1474186"/>
                      <a:gd name="connsiteX1" fmla="*/ 143306 w 2743533"/>
                      <a:gd name="connsiteY1" fmla="*/ 349418 h 1474186"/>
                      <a:gd name="connsiteX2" fmla="*/ 320462 w 2743533"/>
                      <a:gd name="connsiteY2" fmla="*/ 55693 h 1474186"/>
                      <a:gd name="connsiteX3" fmla="*/ 567911 w 2743533"/>
                      <a:gd name="connsiteY3" fmla="*/ 18463 h 1474186"/>
                      <a:gd name="connsiteX4" fmla="*/ 812803 w 2743533"/>
                      <a:gd name="connsiteY4" fmla="*/ 269065 h 1474186"/>
                      <a:gd name="connsiteX5" fmla="*/ 1057177 w 2743533"/>
                      <a:gd name="connsiteY5" fmla="*/ 582231 h 1474186"/>
                      <a:gd name="connsiteX6" fmla="*/ 1218001 w 2743533"/>
                      <a:gd name="connsiteY6" fmla="*/ 802790 h 1474186"/>
                      <a:gd name="connsiteX7" fmla="*/ 1323686 w 2743533"/>
                      <a:gd name="connsiteY7" fmla="*/ 981994 h 1474186"/>
                      <a:gd name="connsiteX8" fmla="*/ 1769398 w 2743533"/>
                      <a:gd name="connsiteY8" fmla="*/ 1239313 h 1474186"/>
                      <a:gd name="connsiteX9" fmla="*/ 2348365 w 2743533"/>
                      <a:gd name="connsiteY9" fmla="*/ 1469061 h 1474186"/>
                      <a:gd name="connsiteX10" fmla="*/ 2743533 w 2743533"/>
                      <a:gd name="connsiteY10" fmla="*/ 1404732 h 1474186"/>
                      <a:gd name="connsiteX0" fmla="*/ 0 w 2600227"/>
                      <a:gd name="connsiteY0" fmla="*/ 349418 h 1474186"/>
                      <a:gd name="connsiteX1" fmla="*/ 177156 w 2600227"/>
                      <a:gd name="connsiteY1" fmla="*/ 55693 h 1474186"/>
                      <a:gd name="connsiteX2" fmla="*/ 424605 w 2600227"/>
                      <a:gd name="connsiteY2" fmla="*/ 18463 h 1474186"/>
                      <a:gd name="connsiteX3" fmla="*/ 669497 w 2600227"/>
                      <a:gd name="connsiteY3" fmla="*/ 269065 h 1474186"/>
                      <a:gd name="connsiteX4" fmla="*/ 913871 w 2600227"/>
                      <a:gd name="connsiteY4" fmla="*/ 582231 h 1474186"/>
                      <a:gd name="connsiteX5" fmla="*/ 1074695 w 2600227"/>
                      <a:gd name="connsiteY5" fmla="*/ 802790 h 1474186"/>
                      <a:gd name="connsiteX6" fmla="*/ 1180380 w 2600227"/>
                      <a:gd name="connsiteY6" fmla="*/ 981994 h 1474186"/>
                      <a:gd name="connsiteX7" fmla="*/ 1626092 w 2600227"/>
                      <a:gd name="connsiteY7" fmla="*/ 1239313 h 1474186"/>
                      <a:gd name="connsiteX8" fmla="*/ 2205059 w 2600227"/>
                      <a:gd name="connsiteY8" fmla="*/ 1469061 h 1474186"/>
                      <a:gd name="connsiteX9" fmla="*/ 2600227 w 2600227"/>
                      <a:gd name="connsiteY9" fmla="*/ 1404732 h 1474186"/>
                      <a:gd name="connsiteX0" fmla="*/ 0 w 2423071"/>
                      <a:gd name="connsiteY0" fmla="*/ 55693 h 1474186"/>
                      <a:gd name="connsiteX1" fmla="*/ 247449 w 2423071"/>
                      <a:gd name="connsiteY1" fmla="*/ 18463 h 1474186"/>
                      <a:gd name="connsiteX2" fmla="*/ 492341 w 2423071"/>
                      <a:gd name="connsiteY2" fmla="*/ 269065 h 1474186"/>
                      <a:gd name="connsiteX3" fmla="*/ 736715 w 2423071"/>
                      <a:gd name="connsiteY3" fmla="*/ 582231 h 1474186"/>
                      <a:gd name="connsiteX4" fmla="*/ 897539 w 2423071"/>
                      <a:gd name="connsiteY4" fmla="*/ 802790 h 1474186"/>
                      <a:gd name="connsiteX5" fmla="*/ 1003224 w 2423071"/>
                      <a:gd name="connsiteY5" fmla="*/ 981994 h 1474186"/>
                      <a:gd name="connsiteX6" fmla="*/ 1448936 w 2423071"/>
                      <a:gd name="connsiteY6" fmla="*/ 1239313 h 1474186"/>
                      <a:gd name="connsiteX7" fmla="*/ 2027903 w 2423071"/>
                      <a:gd name="connsiteY7" fmla="*/ 1469061 h 1474186"/>
                      <a:gd name="connsiteX8" fmla="*/ 2423071 w 2423071"/>
                      <a:gd name="connsiteY8" fmla="*/ 1404732 h 1474186"/>
                      <a:gd name="connsiteX0" fmla="*/ 0 w 2175622"/>
                      <a:gd name="connsiteY0" fmla="*/ 0 h 1455723"/>
                      <a:gd name="connsiteX1" fmla="*/ 244892 w 2175622"/>
                      <a:gd name="connsiteY1" fmla="*/ 250602 h 1455723"/>
                      <a:gd name="connsiteX2" fmla="*/ 489266 w 2175622"/>
                      <a:gd name="connsiteY2" fmla="*/ 563768 h 1455723"/>
                      <a:gd name="connsiteX3" fmla="*/ 650090 w 2175622"/>
                      <a:gd name="connsiteY3" fmla="*/ 784327 h 1455723"/>
                      <a:gd name="connsiteX4" fmla="*/ 755775 w 2175622"/>
                      <a:gd name="connsiteY4" fmla="*/ 963531 h 1455723"/>
                      <a:gd name="connsiteX5" fmla="*/ 1201487 w 2175622"/>
                      <a:gd name="connsiteY5" fmla="*/ 1220850 h 1455723"/>
                      <a:gd name="connsiteX6" fmla="*/ 1780454 w 2175622"/>
                      <a:gd name="connsiteY6" fmla="*/ 1450598 h 1455723"/>
                      <a:gd name="connsiteX7" fmla="*/ 2175622 w 2175622"/>
                      <a:gd name="connsiteY7" fmla="*/ 1386269 h 1455723"/>
                      <a:gd name="connsiteX0" fmla="*/ 0 w 1930730"/>
                      <a:gd name="connsiteY0" fmla="*/ 0 h 1205121"/>
                      <a:gd name="connsiteX1" fmla="*/ 244374 w 1930730"/>
                      <a:gd name="connsiteY1" fmla="*/ 313166 h 1205121"/>
                      <a:gd name="connsiteX2" fmla="*/ 405198 w 1930730"/>
                      <a:gd name="connsiteY2" fmla="*/ 533725 h 1205121"/>
                      <a:gd name="connsiteX3" fmla="*/ 510883 w 1930730"/>
                      <a:gd name="connsiteY3" fmla="*/ 712929 h 1205121"/>
                      <a:gd name="connsiteX4" fmla="*/ 956595 w 1930730"/>
                      <a:gd name="connsiteY4" fmla="*/ 970248 h 1205121"/>
                      <a:gd name="connsiteX5" fmla="*/ 1535562 w 1930730"/>
                      <a:gd name="connsiteY5" fmla="*/ 1199996 h 1205121"/>
                      <a:gd name="connsiteX6" fmla="*/ 1930730 w 1930730"/>
                      <a:gd name="connsiteY6" fmla="*/ 1135667 h 1205121"/>
                      <a:gd name="connsiteX0" fmla="*/ 0 w 1686356"/>
                      <a:gd name="connsiteY0" fmla="*/ 0 h 891955"/>
                      <a:gd name="connsiteX1" fmla="*/ 160824 w 1686356"/>
                      <a:gd name="connsiteY1" fmla="*/ 220559 h 891955"/>
                      <a:gd name="connsiteX2" fmla="*/ 266509 w 1686356"/>
                      <a:gd name="connsiteY2" fmla="*/ 399763 h 891955"/>
                      <a:gd name="connsiteX3" fmla="*/ 712221 w 1686356"/>
                      <a:gd name="connsiteY3" fmla="*/ 657082 h 891955"/>
                      <a:gd name="connsiteX4" fmla="*/ 1291188 w 1686356"/>
                      <a:gd name="connsiteY4" fmla="*/ 886830 h 891955"/>
                      <a:gd name="connsiteX5" fmla="*/ 1686356 w 1686356"/>
                      <a:gd name="connsiteY5" fmla="*/ 822501 h 891955"/>
                      <a:gd name="connsiteX0" fmla="*/ 0 w 1525532"/>
                      <a:gd name="connsiteY0" fmla="*/ 0 h 671396"/>
                      <a:gd name="connsiteX1" fmla="*/ 105685 w 1525532"/>
                      <a:gd name="connsiteY1" fmla="*/ 179204 h 671396"/>
                      <a:gd name="connsiteX2" fmla="*/ 551397 w 1525532"/>
                      <a:gd name="connsiteY2" fmla="*/ 436523 h 671396"/>
                      <a:gd name="connsiteX3" fmla="*/ 1130364 w 1525532"/>
                      <a:gd name="connsiteY3" fmla="*/ 666271 h 671396"/>
                      <a:gd name="connsiteX4" fmla="*/ 1525532 w 1525532"/>
                      <a:gd name="connsiteY4" fmla="*/ 601942 h 671396"/>
                      <a:gd name="connsiteX0" fmla="*/ 0 w 1419847"/>
                      <a:gd name="connsiteY0" fmla="*/ 0 h 492192"/>
                      <a:gd name="connsiteX1" fmla="*/ 445712 w 1419847"/>
                      <a:gd name="connsiteY1" fmla="*/ 257319 h 492192"/>
                      <a:gd name="connsiteX2" fmla="*/ 1024679 w 1419847"/>
                      <a:gd name="connsiteY2" fmla="*/ 487067 h 492192"/>
                      <a:gd name="connsiteX3" fmla="*/ 1419847 w 1419847"/>
                      <a:gd name="connsiteY3" fmla="*/ 422738 h 492192"/>
                      <a:gd name="connsiteX0" fmla="*/ 0 w 974135"/>
                      <a:gd name="connsiteY0" fmla="*/ 0 h 234873"/>
                      <a:gd name="connsiteX1" fmla="*/ 578967 w 974135"/>
                      <a:gd name="connsiteY1" fmla="*/ 229748 h 234873"/>
                      <a:gd name="connsiteX2" fmla="*/ 974135 w 974135"/>
                      <a:gd name="connsiteY2" fmla="*/ 165419 h 234873"/>
                    </a:gdLst>
                    <a:ahLst/>
                    <a:cxnLst>
                      <a:cxn ang="0">
                        <a:pos x="connsiteX0" y="connsiteY0"/>
                      </a:cxn>
                      <a:cxn ang="0">
                        <a:pos x="connsiteX1" y="connsiteY1"/>
                      </a:cxn>
                      <a:cxn ang="0">
                        <a:pos x="connsiteX2" y="connsiteY2"/>
                      </a:cxn>
                    </a:cxnLst>
                    <a:rect l="l" t="t" r="r" b="b"/>
                    <a:pathLst>
                      <a:path w="974135" h="234873">
                        <a:moveTo>
                          <a:pt x="0" y="0"/>
                        </a:moveTo>
                        <a:cubicBezTo>
                          <a:pt x="170780" y="81178"/>
                          <a:pt x="416611" y="202178"/>
                          <a:pt x="578967" y="229748"/>
                        </a:cubicBezTo>
                        <a:cubicBezTo>
                          <a:pt x="741323" y="257318"/>
                          <a:pt x="833988" y="164653"/>
                          <a:pt x="974135" y="165419"/>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grpSp>
        <p:sp>
          <p:nvSpPr>
            <p:cNvPr id="1207" name="Freeform: Shape 1206">
              <a:extLst>
                <a:ext uri="{FF2B5EF4-FFF2-40B4-BE49-F238E27FC236}">
                  <a16:creationId xmlns:a16="http://schemas.microsoft.com/office/drawing/2014/main" id="{F4B1F9FB-2861-4B91-B633-4A4F89669508}"/>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nvGrpSpPr>
            <p:cNvPr id="1208" name="Group 1207">
              <a:extLst>
                <a:ext uri="{FF2B5EF4-FFF2-40B4-BE49-F238E27FC236}">
                  <a16:creationId xmlns:a16="http://schemas.microsoft.com/office/drawing/2014/main" id="{4FD81DB8-63E3-4693-9D85-B07A88121201}"/>
                </a:ext>
              </a:extLst>
            </p:cNvPr>
            <p:cNvGrpSpPr/>
            <p:nvPr/>
          </p:nvGrpSpPr>
          <p:grpSpPr>
            <a:xfrm>
              <a:off x="3724621" y="2454630"/>
              <a:ext cx="447985" cy="935019"/>
              <a:chOff x="3904830" y="2805527"/>
              <a:chExt cx="447985" cy="935019"/>
            </a:xfrm>
          </p:grpSpPr>
          <p:grpSp>
            <p:nvGrpSpPr>
              <p:cNvPr id="1212" name="Group 1211">
                <a:extLst>
                  <a:ext uri="{FF2B5EF4-FFF2-40B4-BE49-F238E27FC236}">
                    <a16:creationId xmlns:a16="http://schemas.microsoft.com/office/drawing/2014/main" id="{C4B35E5A-44D5-4211-AE85-41934C2459DF}"/>
                  </a:ext>
                </a:extLst>
              </p:cNvPr>
              <p:cNvGrpSpPr/>
              <p:nvPr/>
            </p:nvGrpSpPr>
            <p:grpSpPr>
              <a:xfrm>
                <a:off x="3904830" y="3462257"/>
                <a:ext cx="115744" cy="278289"/>
                <a:chOff x="-756191" y="1385595"/>
                <a:chExt cx="365125" cy="877888"/>
              </a:xfrm>
            </p:grpSpPr>
            <p:sp>
              <p:nvSpPr>
                <p:cNvPr id="1267" name="Freeform 26">
                  <a:extLst>
                    <a:ext uri="{FF2B5EF4-FFF2-40B4-BE49-F238E27FC236}">
                      <a16:creationId xmlns:a16="http://schemas.microsoft.com/office/drawing/2014/main" id="{7893451E-DE67-4947-83BA-FC9464BA4726}"/>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8" name="Freeform 27">
                  <a:extLst>
                    <a:ext uri="{FF2B5EF4-FFF2-40B4-BE49-F238E27FC236}">
                      <a16:creationId xmlns:a16="http://schemas.microsoft.com/office/drawing/2014/main" id="{FFFD3CDF-47E1-4995-AEFE-BCBE63BDEBE2}"/>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9" name="Freeform 28">
                  <a:extLst>
                    <a:ext uri="{FF2B5EF4-FFF2-40B4-BE49-F238E27FC236}">
                      <a16:creationId xmlns:a16="http://schemas.microsoft.com/office/drawing/2014/main" id="{F242390C-8386-4292-AF8B-FD7AFB70CF0D}"/>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0" name="Freeform 29">
                  <a:extLst>
                    <a:ext uri="{FF2B5EF4-FFF2-40B4-BE49-F238E27FC236}">
                      <a16:creationId xmlns:a16="http://schemas.microsoft.com/office/drawing/2014/main" id="{5244E81D-5281-475D-9B0B-55B8B299E6BF}"/>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1" name="Freeform 30">
                  <a:extLst>
                    <a:ext uri="{FF2B5EF4-FFF2-40B4-BE49-F238E27FC236}">
                      <a16:creationId xmlns:a16="http://schemas.microsoft.com/office/drawing/2014/main" id="{E3F18920-DA74-4819-ABC2-6FC700C5F1E1}"/>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2" name="Freeform 31">
                  <a:extLst>
                    <a:ext uri="{FF2B5EF4-FFF2-40B4-BE49-F238E27FC236}">
                      <a16:creationId xmlns:a16="http://schemas.microsoft.com/office/drawing/2014/main" id="{CD8522C4-B474-41D2-9FCE-7A7B955A559E}"/>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3" name="Freeform 32">
                  <a:extLst>
                    <a:ext uri="{FF2B5EF4-FFF2-40B4-BE49-F238E27FC236}">
                      <a16:creationId xmlns:a16="http://schemas.microsoft.com/office/drawing/2014/main" id="{F2C5BE49-B7D1-4A78-82A4-710F43873162}"/>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4" name="Freeform 33">
                  <a:extLst>
                    <a:ext uri="{FF2B5EF4-FFF2-40B4-BE49-F238E27FC236}">
                      <a16:creationId xmlns:a16="http://schemas.microsoft.com/office/drawing/2014/main" id="{1E5ACE98-F01E-4474-BA8E-62C822364A9A}"/>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5" name="Freeform 34">
                  <a:extLst>
                    <a:ext uri="{FF2B5EF4-FFF2-40B4-BE49-F238E27FC236}">
                      <a16:creationId xmlns:a16="http://schemas.microsoft.com/office/drawing/2014/main" id="{1522C6EF-5FF5-45AE-AA5B-9F8FB353B960}"/>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6" name="Freeform 35">
                  <a:extLst>
                    <a:ext uri="{FF2B5EF4-FFF2-40B4-BE49-F238E27FC236}">
                      <a16:creationId xmlns:a16="http://schemas.microsoft.com/office/drawing/2014/main" id="{A3E3AFEE-C01C-4242-B221-EC65FA60FCEF}"/>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7" name="Freeform 36">
                  <a:extLst>
                    <a:ext uri="{FF2B5EF4-FFF2-40B4-BE49-F238E27FC236}">
                      <a16:creationId xmlns:a16="http://schemas.microsoft.com/office/drawing/2014/main" id="{A8BA4C0F-F411-4FCF-A1A9-D1878213F82F}"/>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8" name="Freeform 37">
                  <a:extLst>
                    <a:ext uri="{FF2B5EF4-FFF2-40B4-BE49-F238E27FC236}">
                      <a16:creationId xmlns:a16="http://schemas.microsoft.com/office/drawing/2014/main" id="{852D4FCE-D87B-4771-9A1F-C300BD07D869}"/>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79" name="Freeform 38">
                  <a:extLst>
                    <a:ext uri="{FF2B5EF4-FFF2-40B4-BE49-F238E27FC236}">
                      <a16:creationId xmlns:a16="http://schemas.microsoft.com/office/drawing/2014/main" id="{01B86242-E042-49A0-BA51-2B855175D69F}"/>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80" name="Freeform 39">
                  <a:extLst>
                    <a:ext uri="{FF2B5EF4-FFF2-40B4-BE49-F238E27FC236}">
                      <a16:creationId xmlns:a16="http://schemas.microsoft.com/office/drawing/2014/main" id="{99945454-A819-4B78-BDFB-FA3A394E418F}"/>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81" name="Freeform 40">
                  <a:extLst>
                    <a:ext uri="{FF2B5EF4-FFF2-40B4-BE49-F238E27FC236}">
                      <a16:creationId xmlns:a16="http://schemas.microsoft.com/office/drawing/2014/main" id="{41E173DC-5ADF-47AC-BD2A-016A923FB77C}"/>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82" name="Freeform 41">
                  <a:extLst>
                    <a:ext uri="{FF2B5EF4-FFF2-40B4-BE49-F238E27FC236}">
                      <a16:creationId xmlns:a16="http://schemas.microsoft.com/office/drawing/2014/main" id="{2A05BBD2-00E8-4DC9-83D1-8C95C49BE401}"/>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83" name="Freeform 42">
                  <a:extLst>
                    <a:ext uri="{FF2B5EF4-FFF2-40B4-BE49-F238E27FC236}">
                      <a16:creationId xmlns:a16="http://schemas.microsoft.com/office/drawing/2014/main" id="{188EC9AF-59BB-4150-858A-FA54CE9DB3D2}"/>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213" name="Group 1212">
                <a:extLst>
                  <a:ext uri="{FF2B5EF4-FFF2-40B4-BE49-F238E27FC236}">
                    <a16:creationId xmlns:a16="http://schemas.microsoft.com/office/drawing/2014/main" id="{99BA3211-721F-478A-8D7A-7DC45FDBFEFE}"/>
                  </a:ext>
                </a:extLst>
              </p:cNvPr>
              <p:cNvGrpSpPr/>
              <p:nvPr/>
            </p:nvGrpSpPr>
            <p:grpSpPr>
              <a:xfrm>
                <a:off x="4048237" y="3288826"/>
                <a:ext cx="115744" cy="278289"/>
                <a:chOff x="-756191" y="1385595"/>
                <a:chExt cx="365125" cy="877888"/>
              </a:xfrm>
            </p:grpSpPr>
            <p:sp>
              <p:nvSpPr>
                <p:cNvPr id="1250" name="Freeform 26">
                  <a:extLst>
                    <a:ext uri="{FF2B5EF4-FFF2-40B4-BE49-F238E27FC236}">
                      <a16:creationId xmlns:a16="http://schemas.microsoft.com/office/drawing/2014/main" id="{4AD96792-812A-4716-8CFD-6D99AFA85A8F}"/>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1" name="Freeform 27">
                  <a:extLst>
                    <a:ext uri="{FF2B5EF4-FFF2-40B4-BE49-F238E27FC236}">
                      <a16:creationId xmlns:a16="http://schemas.microsoft.com/office/drawing/2014/main" id="{E09CB79D-BA08-48E5-974A-59E4C8AED268}"/>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2" name="Freeform 28">
                  <a:extLst>
                    <a:ext uri="{FF2B5EF4-FFF2-40B4-BE49-F238E27FC236}">
                      <a16:creationId xmlns:a16="http://schemas.microsoft.com/office/drawing/2014/main" id="{A0719656-9DD6-4037-8CA9-3B604724906D}"/>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3" name="Freeform 29">
                  <a:extLst>
                    <a:ext uri="{FF2B5EF4-FFF2-40B4-BE49-F238E27FC236}">
                      <a16:creationId xmlns:a16="http://schemas.microsoft.com/office/drawing/2014/main" id="{CA36C3EA-D150-4683-A030-5C254DF31B9A}"/>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4" name="Freeform 30">
                  <a:extLst>
                    <a:ext uri="{FF2B5EF4-FFF2-40B4-BE49-F238E27FC236}">
                      <a16:creationId xmlns:a16="http://schemas.microsoft.com/office/drawing/2014/main" id="{F4662DFE-CA5E-4507-93AA-74F0AD50C3FB}"/>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5" name="Freeform 31">
                  <a:extLst>
                    <a:ext uri="{FF2B5EF4-FFF2-40B4-BE49-F238E27FC236}">
                      <a16:creationId xmlns:a16="http://schemas.microsoft.com/office/drawing/2014/main" id="{F54F6D29-7E6A-4BB5-B2F0-44471331C5B6}"/>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6" name="Freeform 32">
                  <a:extLst>
                    <a:ext uri="{FF2B5EF4-FFF2-40B4-BE49-F238E27FC236}">
                      <a16:creationId xmlns:a16="http://schemas.microsoft.com/office/drawing/2014/main" id="{A5282D43-9251-4645-A903-E438F9F171EC}"/>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7" name="Freeform 33">
                  <a:extLst>
                    <a:ext uri="{FF2B5EF4-FFF2-40B4-BE49-F238E27FC236}">
                      <a16:creationId xmlns:a16="http://schemas.microsoft.com/office/drawing/2014/main" id="{10C01264-4F3B-46D1-8A96-4ABD13E3D807}"/>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8" name="Freeform 34">
                  <a:extLst>
                    <a:ext uri="{FF2B5EF4-FFF2-40B4-BE49-F238E27FC236}">
                      <a16:creationId xmlns:a16="http://schemas.microsoft.com/office/drawing/2014/main" id="{284DEF5B-4EDE-4350-9FBF-7877FBA93A81}"/>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59" name="Freeform 35">
                  <a:extLst>
                    <a:ext uri="{FF2B5EF4-FFF2-40B4-BE49-F238E27FC236}">
                      <a16:creationId xmlns:a16="http://schemas.microsoft.com/office/drawing/2014/main" id="{78FECED3-C887-4201-BDBD-E51BF85BA1E8}"/>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0" name="Freeform 36">
                  <a:extLst>
                    <a:ext uri="{FF2B5EF4-FFF2-40B4-BE49-F238E27FC236}">
                      <a16:creationId xmlns:a16="http://schemas.microsoft.com/office/drawing/2014/main" id="{275E699C-520F-45CE-96EF-0DA2A0690A03}"/>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1" name="Freeform 37">
                  <a:extLst>
                    <a:ext uri="{FF2B5EF4-FFF2-40B4-BE49-F238E27FC236}">
                      <a16:creationId xmlns:a16="http://schemas.microsoft.com/office/drawing/2014/main" id="{BF8B8C23-B833-49DC-AF81-C04B0FA15EE7}"/>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2" name="Freeform 38">
                  <a:extLst>
                    <a:ext uri="{FF2B5EF4-FFF2-40B4-BE49-F238E27FC236}">
                      <a16:creationId xmlns:a16="http://schemas.microsoft.com/office/drawing/2014/main" id="{1264D4F1-C474-401E-89F5-DA9B9DC85A98}"/>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3" name="Freeform 39">
                  <a:extLst>
                    <a:ext uri="{FF2B5EF4-FFF2-40B4-BE49-F238E27FC236}">
                      <a16:creationId xmlns:a16="http://schemas.microsoft.com/office/drawing/2014/main" id="{71F84CC7-3EC9-4F8A-BCFB-A3E45911EAEC}"/>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4" name="Freeform 40">
                  <a:extLst>
                    <a:ext uri="{FF2B5EF4-FFF2-40B4-BE49-F238E27FC236}">
                      <a16:creationId xmlns:a16="http://schemas.microsoft.com/office/drawing/2014/main" id="{296DF011-783D-412E-A6EB-2EAEA718E92D}"/>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5" name="Freeform 41">
                  <a:extLst>
                    <a:ext uri="{FF2B5EF4-FFF2-40B4-BE49-F238E27FC236}">
                      <a16:creationId xmlns:a16="http://schemas.microsoft.com/office/drawing/2014/main" id="{AF405FC3-FBA1-4A0A-9D13-6CFFAB7E7A4E}"/>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66" name="Freeform 42">
                  <a:extLst>
                    <a:ext uri="{FF2B5EF4-FFF2-40B4-BE49-F238E27FC236}">
                      <a16:creationId xmlns:a16="http://schemas.microsoft.com/office/drawing/2014/main" id="{41E9DC06-2BDA-489C-B273-6662F1BD10DC}"/>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214" name="Group 1213">
                <a:extLst>
                  <a:ext uri="{FF2B5EF4-FFF2-40B4-BE49-F238E27FC236}">
                    <a16:creationId xmlns:a16="http://schemas.microsoft.com/office/drawing/2014/main" id="{93B3D0D9-2E59-45F5-BF6B-3FE3C620C06D}"/>
                  </a:ext>
                </a:extLst>
              </p:cNvPr>
              <p:cNvGrpSpPr/>
              <p:nvPr/>
            </p:nvGrpSpPr>
            <p:grpSpPr>
              <a:xfrm>
                <a:off x="4093897" y="3012405"/>
                <a:ext cx="115744" cy="278289"/>
                <a:chOff x="-756191" y="1385595"/>
                <a:chExt cx="365125" cy="877888"/>
              </a:xfrm>
            </p:grpSpPr>
            <p:sp>
              <p:nvSpPr>
                <p:cNvPr id="1233" name="Freeform 26">
                  <a:extLst>
                    <a:ext uri="{FF2B5EF4-FFF2-40B4-BE49-F238E27FC236}">
                      <a16:creationId xmlns:a16="http://schemas.microsoft.com/office/drawing/2014/main" id="{AE8E7709-EEDD-4F56-8293-6ACCD6B02124}"/>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4" name="Freeform 27">
                  <a:extLst>
                    <a:ext uri="{FF2B5EF4-FFF2-40B4-BE49-F238E27FC236}">
                      <a16:creationId xmlns:a16="http://schemas.microsoft.com/office/drawing/2014/main" id="{B092E43C-67FC-4C4F-911D-92CBA2543F0A}"/>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5" name="Freeform 28">
                  <a:extLst>
                    <a:ext uri="{FF2B5EF4-FFF2-40B4-BE49-F238E27FC236}">
                      <a16:creationId xmlns:a16="http://schemas.microsoft.com/office/drawing/2014/main" id="{806A04A3-B906-4755-8930-2F8CAEC0EA29}"/>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6" name="Freeform 29">
                  <a:extLst>
                    <a:ext uri="{FF2B5EF4-FFF2-40B4-BE49-F238E27FC236}">
                      <a16:creationId xmlns:a16="http://schemas.microsoft.com/office/drawing/2014/main" id="{78919299-3B8B-4779-8AE0-B065679A1FAC}"/>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7" name="Freeform 30">
                  <a:extLst>
                    <a:ext uri="{FF2B5EF4-FFF2-40B4-BE49-F238E27FC236}">
                      <a16:creationId xmlns:a16="http://schemas.microsoft.com/office/drawing/2014/main" id="{B05C1642-9146-456B-96FF-891E3B1A79A7}"/>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8" name="Freeform 31">
                  <a:extLst>
                    <a:ext uri="{FF2B5EF4-FFF2-40B4-BE49-F238E27FC236}">
                      <a16:creationId xmlns:a16="http://schemas.microsoft.com/office/drawing/2014/main" id="{B2CA12FF-C05A-4DE9-82BD-4FAB57E46817}"/>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9" name="Freeform 32">
                  <a:extLst>
                    <a:ext uri="{FF2B5EF4-FFF2-40B4-BE49-F238E27FC236}">
                      <a16:creationId xmlns:a16="http://schemas.microsoft.com/office/drawing/2014/main" id="{A0E62C9A-B987-4AA7-B92E-66834F8E2BBC}"/>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0" name="Freeform 33">
                  <a:extLst>
                    <a:ext uri="{FF2B5EF4-FFF2-40B4-BE49-F238E27FC236}">
                      <a16:creationId xmlns:a16="http://schemas.microsoft.com/office/drawing/2014/main" id="{C191B4AE-671C-4487-879A-95BE42680B8A}"/>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1" name="Freeform 34">
                  <a:extLst>
                    <a:ext uri="{FF2B5EF4-FFF2-40B4-BE49-F238E27FC236}">
                      <a16:creationId xmlns:a16="http://schemas.microsoft.com/office/drawing/2014/main" id="{0A45A998-5907-4998-A941-1B9979CA7E37}"/>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2" name="Freeform 35">
                  <a:extLst>
                    <a:ext uri="{FF2B5EF4-FFF2-40B4-BE49-F238E27FC236}">
                      <a16:creationId xmlns:a16="http://schemas.microsoft.com/office/drawing/2014/main" id="{F4F8A4E0-6E9E-4806-A2D9-267F471B220B}"/>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3" name="Freeform 36">
                  <a:extLst>
                    <a:ext uri="{FF2B5EF4-FFF2-40B4-BE49-F238E27FC236}">
                      <a16:creationId xmlns:a16="http://schemas.microsoft.com/office/drawing/2014/main" id="{E0C1A3D0-2830-4953-8F6B-8F2B360E5124}"/>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4" name="Freeform 37">
                  <a:extLst>
                    <a:ext uri="{FF2B5EF4-FFF2-40B4-BE49-F238E27FC236}">
                      <a16:creationId xmlns:a16="http://schemas.microsoft.com/office/drawing/2014/main" id="{2DA5A4A0-94B7-4840-BC22-16A24BCC69EC}"/>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5" name="Freeform 38">
                  <a:extLst>
                    <a:ext uri="{FF2B5EF4-FFF2-40B4-BE49-F238E27FC236}">
                      <a16:creationId xmlns:a16="http://schemas.microsoft.com/office/drawing/2014/main" id="{E8FBC636-1FA0-4888-843B-08C5577EFFD2}"/>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6" name="Freeform 39">
                  <a:extLst>
                    <a:ext uri="{FF2B5EF4-FFF2-40B4-BE49-F238E27FC236}">
                      <a16:creationId xmlns:a16="http://schemas.microsoft.com/office/drawing/2014/main" id="{487138F8-92E7-430E-A195-9A1F804298C0}"/>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7" name="Freeform 40">
                  <a:extLst>
                    <a:ext uri="{FF2B5EF4-FFF2-40B4-BE49-F238E27FC236}">
                      <a16:creationId xmlns:a16="http://schemas.microsoft.com/office/drawing/2014/main" id="{9CF366AC-C822-44BE-8CAB-3B4EEC627AA8}"/>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8" name="Freeform 41">
                  <a:extLst>
                    <a:ext uri="{FF2B5EF4-FFF2-40B4-BE49-F238E27FC236}">
                      <a16:creationId xmlns:a16="http://schemas.microsoft.com/office/drawing/2014/main" id="{36966F81-A7C6-4526-8719-4DAC8D460A94}"/>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49" name="Freeform 42">
                  <a:extLst>
                    <a:ext uri="{FF2B5EF4-FFF2-40B4-BE49-F238E27FC236}">
                      <a16:creationId xmlns:a16="http://schemas.microsoft.com/office/drawing/2014/main" id="{98B15D89-149F-4586-BD77-BEBBA8EE8EA6}"/>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215" name="Group 1214">
                <a:extLst>
                  <a:ext uri="{FF2B5EF4-FFF2-40B4-BE49-F238E27FC236}">
                    <a16:creationId xmlns:a16="http://schemas.microsoft.com/office/drawing/2014/main" id="{7A89FDBA-5FAD-4CDB-BAAC-1EF983EF6121}"/>
                  </a:ext>
                </a:extLst>
              </p:cNvPr>
              <p:cNvGrpSpPr/>
              <p:nvPr/>
            </p:nvGrpSpPr>
            <p:grpSpPr>
              <a:xfrm>
                <a:off x="4237071" y="2805527"/>
                <a:ext cx="115744" cy="278289"/>
                <a:chOff x="-756191" y="1385595"/>
                <a:chExt cx="365125" cy="877888"/>
              </a:xfrm>
            </p:grpSpPr>
            <p:sp>
              <p:nvSpPr>
                <p:cNvPr id="1216" name="Freeform 26">
                  <a:extLst>
                    <a:ext uri="{FF2B5EF4-FFF2-40B4-BE49-F238E27FC236}">
                      <a16:creationId xmlns:a16="http://schemas.microsoft.com/office/drawing/2014/main" id="{FC0CD99D-C90A-4689-AB08-3583BD569F32}"/>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17" name="Freeform 27">
                  <a:extLst>
                    <a:ext uri="{FF2B5EF4-FFF2-40B4-BE49-F238E27FC236}">
                      <a16:creationId xmlns:a16="http://schemas.microsoft.com/office/drawing/2014/main" id="{2B0EC61F-976A-4584-9C40-F5D445F2AB2F}"/>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18" name="Freeform 28">
                  <a:extLst>
                    <a:ext uri="{FF2B5EF4-FFF2-40B4-BE49-F238E27FC236}">
                      <a16:creationId xmlns:a16="http://schemas.microsoft.com/office/drawing/2014/main" id="{D1C496A1-1F11-46FE-8414-59724C51BD63}"/>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19" name="Freeform 29">
                  <a:extLst>
                    <a:ext uri="{FF2B5EF4-FFF2-40B4-BE49-F238E27FC236}">
                      <a16:creationId xmlns:a16="http://schemas.microsoft.com/office/drawing/2014/main" id="{849FB4D0-BF78-44DF-BE73-C3DBB0877DBE}"/>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0" name="Freeform 30">
                  <a:extLst>
                    <a:ext uri="{FF2B5EF4-FFF2-40B4-BE49-F238E27FC236}">
                      <a16:creationId xmlns:a16="http://schemas.microsoft.com/office/drawing/2014/main" id="{D66AC676-DACF-4E3F-B7AB-DBEA62B1D4E6}"/>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1" name="Freeform 31">
                  <a:extLst>
                    <a:ext uri="{FF2B5EF4-FFF2-40B4-BE49-F238E27FC236}">
                      <a16:creationId xmlns:a16="http://schemas.microsoft.com/office/drawing/2014/main" id="{7D0AA9FE-5F49-45FD-AC47-76944B54E84B}"/>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2" name="Freeform 32">
                  <a:extLst>
                    <a:ext uri="{FF2B5EF4-FFF2-40B4-BE49-F238E27FC236}">
                      <a16:creationId xmlns:a16="http://schemas.microsoft.com/office/drawing/2014/main" id="{651565E0-94C2-4872-9FB0-F4E510931005}"/>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3" name="Freeform 33">
                  <a:extLst>
                    <a:ext uri="{FF2B5EF4-FFF2-40B4-BE49-F238E27FC236}">
                      <a16:creationId xmlns:a16="http://schemas.microsoft.com/office/drawing/2014/main" id="{4D216691-2E27-486B-8894-5EF303654F92}"/>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4" name="Freeform 34">
                  <a:extLst>
                    <a:ext uri="{FF2B5EF4-FFF2-40B4-BE49-F238E27FC236}">
                      <a16:creationId xmlns:a16="http://schemas.microsoft.com/office/drawing/2014/main" id="{53C6F7FF-B038-4582-B0B8-DBB304E808B8}"/>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5" name="Freeform 35">
                  <a:extLst>
                    <a:ext uri="{FF2B5EF4-FFF2-40B4-BE49-F238E27FC236}">
                      <a16:creationId xmlns:a16="http://schemas.microsoft.com/office/drawing/2014/main" id="{86616DF9-8BD7-4541-8C3F-EF0BD1047B06}"/>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6" name="Freeform 36">
                  <a:extLst>
                    <a:ext uri="{FF2B5EF4-FFF2-40B4-BE49-F238E27FC236}">
                      <a16:creationId xmlns:a16="http://schemas.microsoft.com/office/drawing/2014/main" id="{D279886C-2482-4EBB-AF5A-DC307162FADD}"/>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7" name="Freeform 37">
                  <a:extLst>
                    <a:ext uri="{FF2B5EF4-FFF2-40B4-BE49-F238E27FC236}">
                      <a16:creationId xmlns:a16="http://schemas.microsoft.com/office/drawing/2014/main" id="{59D81728-0FCD-46CB-85EC-AE9074FAC9FA}"/>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8" name="Freeform 38">
                  <a:extLst>
                    <a:ext uri="{FF2B5EF4-FFF2-40B4-BE49-F238E27FC236}">
                      <a16:creationId xmlns:a16="http://schemas.microsoft.com/office/drawing/2014/main" id="{1CF3D985-A3B2-4DD2-ABE6-EC54644ECB1F}"/>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29" name="Freeform 39">
                  <a:extLst>
                    <a:ext uri="{FF2B5EF4-FFF2-40B4-BE49-F238E27FC236}">
                      <a16:creationId xmlns:a16="http://schemas.microsoft.com/office/drawing/2014/main" id="{CE210DB2-8606-4F3F-8CAD-E1FE047E6904}"/>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0" name="Freeform 40">
                  <a:extLst>
                    <a:ext uri="{FF2B5EF4-FFF2-40B4-BE49-F238E27FC236}">
                      <a16:creationId xmlns:a16="http://schemas.microsoft.com/office/drawing/2014/main" id="{DE79990F-4259-4A6F-81B6-60C66AD224CF}"/>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1" name="Freeform 41">
                  <a:extLst>
                    <a:ext uri="{FF2B5EF4-FFF2-40B4-BE49-F238E27FC236}">
                      <a16:creationId xmlns:a16="http://schemas.microsoft.com/office/drawing/2014/main" id="{EBBA3865-CD5D-4A8C-B1C9-D80BBDBDBDD2}"/>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32" name="Freeform 42">
                  <a:extLst>
                    <a:ext uri="{FF2B5EF4-FFF2-40B4-BE49-F238E27FC236}">
                      <a16:creationId xmlns:a16="http://schemas.microsoft.com/office/drawing/2014/main" id="{F6BDEDE8-4458-4634-8725-DA752C63D8F3}"/>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sp>
          <p:nvSpPr>
            <p:cNvPr id="1209" name="Freeform: Shape 1208">
              <a:extLst>
                <a:ext uri="{FF2B5EF4-FFF2-40B4-BE49-F238E27FC236}">
                  <a16:creationId xmlns:a16="http://schemas.microsoft.com/office/drawing/2014/main" id="{0D4CF40B-812C-4D7C-9C7E-E9E53FED11B4}"/>
                </a:ext>
              </a:extLst>
            </p:cNvPr>
            <p:cNvSpPr/>
            <p:nvPr/>
          </p:nvSpPr>
          <p:spPr>
            <a:xfrm flipV="1">
              <a:off x="6362582" y="2097723"/>
              <a:ext cx="2445130" cy="339191"/>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4349" h="249458">
                  <a:moveTo>
                    <a:pt x="0" y="0"/>
                  </a:moveTo>
                  <a:cubicBezTo>
                    <a:pt x="38292" y="70066"/>
                    <a:pt x="59840" y="155044"/>
                    <a:pt x="116553" y="193286"/>
                  </a:cubicBezTo>
                  <a:cubicBezTo>
                    <a:pt x="173266" y="231528"/>
                    <a:pt x="259569" y="221350"/>
                    <a:pt x="340279" y="229451"/>
                  </a:cubicBezTo>
                  <a:cubicBezTo>
                    <a:pt x="420989" y="237552"/>
                    <a:pt x="503617" y="247914"/>
                    <a:pt x="600812" y="241891"/>
                  </a:cubicBezTo>
                  <a:cubicBezTo>
                    <a:pt x="698007" y="235868"/>
                    <a:pt x="824526" y="192096"/>
                    <a:pt x="923449" y="193315"/>
                  </a:cubicBezTo>
                  <a:cubicBezTo>
                    <a:pt x="1022372" y="194534"/>
                    <a:pt x="1073348" y="253800"/>
                    <a:pt x="1194349" y="249205"/>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210" name="Freeform: Shape 1209">
              <a:extLst>
                <a:ext uri="{FF2B5EF4-FFF2-40B4-BE49-F238E27FC236}">
                  <a16:creationId xmlns:a16="http://schemas.microsoft.com/office/drawing/2014/main" id="{FE9FB7F2-34D7-4447-80E5-BBC70AFF7CDC}"/>
                </a:ext>
              </a:extLst>
            </p:cNvPr>
            <p:cNvSpPr/>
            <p:nvPr/>
          </p:nvSpPr>
          <p:spPr>
            <a:xfrm flipV="1">
              <a:off x="389708" y="2110661"/>
              <a:ext cx="3465357" cy="310462"/>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3034064"/>
                <a:gd name="connsiteY0" fmla="*/ 1381608 h 1419278"/>
                <a:gd name="connsiteX1" fmla="*/ 284246 w 3034064"/>
                <a:gd name="connsiteY1" fmla="*/ 1281424 h 1419278"/>
                <a:gd name="connsiteX2" fmla="*/ 648237 w 3034064"/>
                <a:gd name="connsiteY2" fmla="*/ 1403676 h 1419278"/>
                <a:gd name="connsiteX3" fmla="*/ 933816 w 3034064"/>
                <a:gd name="connsiteY3" fmla="*/ 1380326 h 1419278"/>
                <a:gd name="connsiteX4" fmla="*/ 1424942 w 3034064"/>
                <a:gd name="connsiteY4" fmla="*/ 1410147 h 1419278"/>
                <a:gd name="connsiteX5" fmla="*/ 1692690 w 3034064"/>
                <a:gd name="connsiteY5" fmla="*/ 1190949 h 1419278"/>
                <a:gd name="connsiteX6" fmla="*/ 1855145 w 3034064"/>
                <a:gd name="connsiteY6" fmla="*/ 1060632 h 1419278"/>
                <a:gd name="connsiteX7" fmla="*/ 1992494 w 3034064"/>
                <a:gd name="connsiteY7" fmla="*/ 618982 h 1419278"/>
                <a:gd name="connsiteX8" fmla="*/ 2107761 w 3034064"/>
                <a:gd name="connsiteY8" fmla="*/ 235349 h 1419278"/>
                <a:gd name="connsiteX9" fmla="*/ 2258061 w 3034064"/>
                <a:gd name="connsiteY9" fmla="*/ 4849 h 1419278"/>
                <a:gd name="connsiteX10" fmla="*/ 2423231 w 3034064"/>
                <a:gd name="connsiteY10" fmla="*/ 105487 h 1419278"/>
                <a:gd name="connsiteX11" fmla="*/ 2544080 w 3034064"/>
                <a:gd name="connsiteY11" fmla="*/ 415225 h 1419278"/>
                <a:gd name="connsiteX12" fmla="*/ 2635337 w 3034064"/>
                <a:gd name="connsiteY12" fmla="*/ 762928 h 1419278"/>
                <a:gd name="connsiteX13" fmla="*/ 2804315 w 3034064"/>
                <a:gd name="connsiteY13" fmla="*/ 952447 h 1419278"/>
                <a:gd name="connsiteX14" fmla="*/ 2917511 w 3034064"/>
                <a:gd name="connsiteY14" fmla="*/ 1179556 h 1419278"/>
                <a:gd name="connsiteX15" fmla="*/ 3034064 w 3034064"/>
                <a:gd name="connsiteY15" fmla="*/ 1372842 h 1419278"/>
                <a:gd name="connsiteX0" fmla="*/ 0 w 2917511"/>
                <a:gd name="connsiteY0" fmla="*/ 1381608 h 1419278"/>
                <a:gd name="connsiteX1" fmla="*/ 284246 w 2917511"/>
                <a:gd name="connsiteY1" fmla="*/ 1281424 h 1419278"/>
                <a:gd name="connsiteX2" fmla="*/ 648237 w 2917511"/>
                <a:gd name="connsiteY2" fmla="*/ 1403676 h 1419278"/>
                <a:gd name="connsiteX3" fmla="*/ 933816 w 2917511"/>
                <a:gd name="connsiteY3" fmla="*/ 1380326 h 1419278"/>
                <a:gd name="connsiteX4" fmla="*/ 1424942 w 2917511"/>
                <a:gd name="connsiteY4" fmla="*/ 1410147 h 1419278"/>
                <a:gd name="connsiteX5" fmla="*/ 1692690 w 2917511"/>
                <a:gd name="connsiteY5" fmla="*/ 1190949 h 1419278"/>
                <a:gd name="connsiteX6" fmla="*/ 1855145 w 2917511"/>
                <a:gd name="connsiteY6" fmla="*/ 1060632 h 1419278"/>
                <a:gd name="connsiteX7" fmla="*/ 1992494 w 2917511"/>
                <a:gd name="connsiteY7" fmla="*/ 618982 h 1419278"/>
                <a:gd name="connsiteX8" fmla="*/ 2107761 w 2917511"/>
                <a:gd name="connsiteY8" fmla="*/ 235349 h 1419278"/>
                <a:gd name="connsiteX9" fmla="*/ 2258061 w 2917511"/>
                <a:gd name="connsiteY9" fmla="*/ 4849 h 1419278"/>
                <a:gd name="connsiteX10" fmla="*/ 2423231 w 2917511"/>
                <a:gd name="connsiteY10" fmla="*/ 105487 h 1419278"/>
                <a:gd name="connsiteX11" fmla="*/ 2544080 w 2917511"/>
                <a:gd name="connsiteY11" fmla="*/ 415225 h 1419278"/>
                <a:gd name="connsiteX12" fmla="*/ 2635337 w 2917511"/>
                <a:gd name="connsiteY12" fmla="*/ 762928 h 1419278"/>
                <a:gd name="connsiteX13" fmla="*/ 2804315 w 2917511"/>
                <a:gd name="connsiteY13" fmla="*/ 952447 h 1419278"/>
                <a:gd name="connsiteX14" fmla="*/ 2917511 w 2917511"/>
                <a:gd name="connsiteY14" fmla="*/ 1179556 h 1419278"/>
                <a:gd name="connsiteX0" fmla="*/ 0 w 2804315"/>
                <a:gd name="connsiteY0" fmla="*/ 1381608 h 1419278"/>
                <a:gd name="connsiteX1" fmla="*/ 284246 w 2804315"/>
                <a:gd name="connsiteY1" fmla="*/ 1281424 h 1419278"/>
                <a:gd name="connsiteX2" fmla="*/ 648237 w 2804315"/>
                <a:gd name="connsiteY2" fmla="*/ 1403676 h 1419278"/>
                <a:gd name="connsiteX3" fmla="*/ 933816 w 2804315"/>
                <a:gd name="connsiteY3" fmla="*/ 1380326 h 1419278"/>
                <a:gd name="connsiteX4" fmla="*/ 1424942 w 2804315"/>
                <a:gd name="connsiteY4" fmla="*/ 1410147 h 1419278"/>
                <a:gd name="connsiteX5" fmla="*/ 1692690 w 2804315"/>
                <a:gd name="connsiteY5" fmla="*/ 1190949 h 1419278"/>
                <a:gd name="connsiteX6" fmla="*/ 1855145 w 2804315"/>
                <a:gd name="connsiteY6" fmla="*/ 1060632 h 1419278"/>
                <a:gd name="connsiteX7" fmla="*/ 1992494 w 2804315"/>
                <a:gd name="connsiteY7" fmla="*/ 618982 h 1419278"/>
                <a:gd name="connsiteX8" fmla="*/ 2107761 w 2804315"/>
                <a:gd name="connsiteY8" fmla="*/ 235349 h 1419278"/>
                <a:gd name="connsiteX9" fmla="*/ 2258061 w 2804315"/>
                <a:gd name="connsiteY9" fmla="*/ 4849 h 1419278"/>
                <a:gd name="connsiteX10" fmla="*/ 2423231 w 2804315"/>
                <a:gd name="connsiteY10" fmla="*/ 105487 h 1419278"/>
                <a:gd name="connsiteX11" fmla="*/ 2544080 w 2804315"/>
                <a:gd name="connsiteY11" fmla="*/ 415225 h 1419278"/>
                <a:gd name="connsiteX12" fmla="*/ 2635337 w 2804315"/>
                <a:gd name="connsiteY12" fmla="*/ 762928 h 1419278"/>
                <a:gd name="connsiteX13" fmla="*/ 2804315 w 2804315"/>
                <a:gd name="connsiteY13" fmla="*/ 952447 h 1419278"/>
                <a:gd name="connsiteX0" fmla="*/ 0 w 2635337"/>
                <a:gd name="connsiteY0" fmla="*/ 1381608 h 1419278"/>
                <a:gd name="connsiteX1" fmla="*/ 284246 w 2635337"/>
                <a:gd name="connsiteY1" fmla="*/ 1281424 h 1419278"/>
                <a:gd name="connsiteX2" fmla="*/ 648237 w 2635337"/>
                <a:gd name="connsiteY2" fmla="*/ 1403676 h 1419278"/>
                <a:gd name="connsiteX3" fmla="*/ 933816 w 2635337"/>
                <a:gd name="connsiteY3" fmla="*/ 1380326 h 1419278"/>
                <a:gd name="connsiteX4" fmla="*/ 1424942 w 2635337"/>
                <a:gd name="connsiteY4" fmla="*/ 1410147 h 1419278"/>
                <a:gd name="connsiteX5" fmla="*/ 1692690 w 2635337"/>
                <a:gd name="connsiteY5" fmla="*/ 1190949 h 1419278"/>
                <a:gd name="connsiteX6" fmla="*/ 1855145 w 2635337"/>
                <a:gd name="connsiteY6" fmla="*/ 1060632 h 1419278"/>
                <a:gd name="connsiteX7" fmla="*/ 1992494 w 2635337"/>
                <a:gd name="connsiteY7" fmla="*/ 618982 h 1419278"/>
                <a:gd name="connsiteX8" fmla="*/ 2107761 w 2635337"/>
                <a:gd name="connsiteY8" fmla="*/ 235349 h 1419278"/>
                <a:gd name="connsiteX9" fmla="*/ 2258061 w 2635337"/>
                <a:gd name="connsiteY9" fmla="*/ 4849 h 1419278"/>
                <a:gd name="connsiteX10" fmla="*/ 2423231 w 2635337"/>
                <a:gd name="connsiteY10" fmla="*/ 105487 h 1419278"/>
                <a:gd name="connsiteX11" fmla="*/ 2544080 w 2635337"/>
                <a:gd name="connsiteY11" fmla="*/ 415225 h 1419278"/>
                <a:gd name="connsiteX12" fmla="*/ 2635337 w 2635337"/>
                <a:gd name="connsiteY12" fmla="*/ 762928 h 1419278"/>
                <a:gd name="connsiteX0" fmla="*/ 0 w 2544080"/>
                <a:gd name="connsiteY0" fmla="*/ 1381608 h 1419278"/>
                <a:gd name="connsiteX1" fmla="*/ 284246 w 2544080"/>
                <a:gd name="connsiteY1" fmla="*/ 1281424 h 1419278"/>
                <a:gd name="connsiteX2" fmla="*/ 648237 w 2544080"/>
                <a:gd name="connsiteY2" fmla="*/ 1403676 h 1419278"/>
                <a:gd name="connsiteX3" fmla="*/ 933816 w 2544080"/>
                <a:gd name="connsiteY3" fmla="*/ 1380326 h 1419278"/>
                <a:gd name="connsiteX4" fmla="*/ 1424942 w 2544080"/>
                <a:gd name="connsiteY4" fmla="*/ 1410147 h 1419278"/>
                <a:gd name="connsiteX5" fmla="*/ 1692690 w 2544080"/>
                <a:gd name="connsiteY5" fmla="*/ 1190949 h 1419278"/>
                <a:gd name="connsiteX6" fmla="*/ 1855145 w 2544080"/>
                <a:gd name="connsiteY6" fmla="*/ 1060632 h 1419278"/>
                <a:gd name="connsiteX7" fmla="*/ 1992494 w 2544080"/>
                <a:gd name="connsiteY7" fmla="*/ 618982 h 1419278"/>
                <a:gd name="connsiteX8" fmla="*/ 2107761 w 2544080"/>
                <a:gd name="connsiteY8" fmla="*/ 235349 h 1419278"/>
                <a:gd name="connsiteX9" fmla="*/ 2258061 w 2544080"/>
                <a:gd name="connsiteY9" fmla="*/ 4849 h 1419278"/>
                <a:gd name="connsiteX10" fmla="*/ 2423231 w 2544080"/>
                <a:gd name="connsiteY10" fmla="*/ 105487 h 1419278"/>
                <a:gd name="connsiteX11" fmla="*/ 2544080 w 2544080"/>
                <a:gd name="connsiteY11" fmla="*/ 415225 h 1419278"/>
                <a:gd name="connsiteX0" fmla="*/ 0 w 2423231"/>
                <a:gd name="connsiteY0" fmla="*/ 1381608 h 1419278"/>
                <a:gd name="connsiteX1" fmla="*/ 284246 w 2423231"/>
                <a:gd name="connsiteY1" fmla="*/ 1281424 h 1419278"/>
                <a:gd name="connsiteX2" fmla="*/ 648237 w 2423231"/>
                <a:gd name="connsiteY2" fmla="*/ 1403676 h 1419278"/>
                <a:gd name="connsiteX3" fmla="*/ 933816 w 2423231"/>
                <a:gd name="connsiteY3" fmla="*/ 1380326 h 1419278"/>
                <a:gd name="connsiteX4" fmla="*/ 1424942 w 2423231"/>
                <a:gd name="connsiteY4" fmla="*/ 1410147 h 1419278"/>
                <a:gd name="connsiteX5" fmla="*/ 1692690 w 2423231"/>
                <a:gd name="connsiteY5" fmla="*/ 1190949 h 1419278"/>
                <a:gd name="connsiteX6" fmla="*/ 1855145 w 2423231"/>
                <a:gd name="connsiteY6" fmla="*/ 1060632 h 1419278"/>
                <a:gd name="connsiteX7" fmla="*/ 1992494 w 2423231"/>
                <a:gd name="connsiteY7" fmla="*/ 618982 h 1419278"/>
                <a:gd name="connsiteX8" fmla="*/ 2107761 w 2423231"/>
                <a:gd name="connsiteY8" fmla="*/ 235349 h 1419278"/>
                <a:gd name="connsiteX9" fmla="*/ 2258061 w 2423231"/>
                <a:gd name="connsiteY9" fmla="*/ 4849 h 1419278"/>
                <a:gd name="connsiteX10" fmla="*/ 2423231 w 2423231"/>
                <a:gd name="connsiteY10" fmla="*/ 105487 h 1419278"/>
                <a:gd name="connsiteX0" fmla="*/ 0 w 2258061"/>
                <a:gd name="connsiteY0" fmla="*/ 1376759 h 1414429"/>
                <a:gd name="connsiteX1" fmla="*/ 284246 w 2258061"/>
                <a:gd name="connsiteY1" fmla="*/ 1276575 h 1414429"/>
                <a:gd name="connsiteX2" fmla="*/ 648237 w 2258061"/>
                <a:gd name="connsiteY2" fmla="*/ 1398827 h 1414429"/>
                <a:gd name="connsiteX3" fmla="*/ 933816 w 2258061"/>
                <a:gd name="connsiteY3" fmla="*/ 1375477 h 1414429"/>
                <a:gd name="connsiteX4" fmla="*/ 1424942 w 2258061"/>
                <a:gd name="connsiteY4" fmla="*/ 1405298 h 1414429"/>
                <a:gd name="connsiteX5" fmla="*/ 1692690 w 2258061"/>
                <a:gd name="connsiteY5" fmla="*/ 1186100 h 1414429"/>
                <a:gd name="connsiteX6" fmla="*/ 1855145 w 2258061"/>
                <a:gd name="connsiteY6" fmla="*/ 1055783 h 1414429"/>
                <a:gd name="connsiteX7" fmla="*/ 1992494 w 2258061"/>
                <a:gd name="connsiteY7" fmla="*/ 614133 h 1414429"/>
                <a:gd name="connsiteX8" fmla="*/ 2107761 w 2258061"/>
                <a:gd name="connsiteY8" fmla="*/ 230500 h 1414429"/>
                <a:gd name="connsiteX9" fmla="*/ 2258061 w 2258061"/>
                <a:gd name="connsiteY9" fmla="*/ 0 h 1414429"/>
                <a:gd name="connsiteX0" fmla="*/ 0 w 2107761"/>
                <a:gd name="connsiteY0" fmla="*/ 1146259 h 1183929"/>
                <a:gd name="connsiteX1" fmla="*/ 284246 w 2107761"/>
                <a:gd name="connsiteY1" fmla="*/ 1046075 h 1183929"/>
                <a:gd name="connsiteX2" fmla="*/ 648237 w 2107761"/>
                <a:gd name="connsiteY2" fmla="*/ 1168327 h 1183929"/>
                <a:gd name="connsiteX3" fmla="*/ 933816 w 2107761"/>
                <a:gd name="connsiteY3" fmla="*/ 1144977 h 1183929"/>
                <a:gd name="connsiteX4" fmla="*/ 1424942 w 2107761"/>
                <a:gd name="connsiteY4" fmla="*/ 1174798 h 1183929"/>
                <a:gd name="connsiteX5" fmla="*/ 1692690 w 2107761"/>
                <a:gd name="connsiteY5" fmla="*/ 955600 h 1183929"/>
                <a:gd name="connsiteX6" fmla="*/ 1855145 w 2107761"/>
                <a:gd name="connsiteY6" fmla="*/ 825283 h 1183929"/>
                <a:gd name="connsiteX7" fmla="*/ 1992494 w 2107761"/>
                <a:gd name="connsiteY7" fmla="*/ 383633 h 1183929"/>
                <a:gd name="connsiteX8" fmla="*/ 2107761 w 2107761"/>
                <a:gd name="connsiteY8" fmla="*/ 0 h 1183929"/>
                <a:gd name="connsiteX0" fmla="*/ 0 w 1992494"/>
                <a:gd name="connsiteY0" fmla="*/ 762626 h 800296"/>
                <a:gd name="connsiteX1" fmla="*/ 284246 w 1992494"/>
                <a:gd name="connsiteY1" fmla="*/ 662442 h 800296"/>
                <a:gd name="connsiteX2" fmla="*/ 648237 w 1992494"/>
                <a:gd name="connsiteY2" fmla="*/ 784694 h 800296"/>
                <a:gd name="connsiteX3" fmla="*/ 933816 w 1992494"/>
                <a:gd name="connsiteY3" fmla="*/ 761344 h 800296"/>
                <a:gd name="connsiteX4" fmla="*/ 1424942 w 1992494"/>
                <a:gd name="connsiteY4" fmla="*/ 791165 h 800296"/>
                <a:gd name="connsiteX5" fmla="*/ 1692690 w 1992494"/>
                <a:gd name="connsiteY5" fmla="*/ 571967 h 800296"/>
                <a:gd name="connsiteX6" fmla="*/ 1855145 w 1992494"/>
                <a:gd name="connsiteY6" fmla="*/ 441650 h 800296"/>
                <a:gd name="connsiteX7" fmla="*/ 1992494 w 1992494"/>
                <a:gd name="connsiteY7" fmla="*/ 0 h 800296"/>
                <a:gd name="connsiteX0" fmla="*/ 0 w 1855145"/>
                <a:gd name="connsiteY0" fmla="*/ 320976 h 358646"/>
                <a:gd name="connsiteX1" fmla="*/ 284246 w 1855145"/>
                <a:gd name="connsiteY1" fmla="*/ 220792 h 358646"/>
                <a:gd name="connsiteX2" fmla="*/ 648237 w 1855145"/>
                <a:gd name="connsiteY2" fmla="*/ 343044 h 358646"/>
                <a:gd name="connsiteX3" fmla="*/ 933816 w 1855145"/>
                <a:gd name="connsiteY3" fmla="*/ 319694 h 358646"/>
                <a:gd name="connsiteX4" fmla="*/ 1424942 w 1855145"/>
                <a:gd name="connsiteY4" fmla="*/ 349515 h 358646"/>
                <a:gd name="connsiteX5" fmla="*/ 1692690 w 1855145"/>
                <a:gd name="connsiteY5" fmla="*/ 130317 h 358646"/>
                <a:gd name="connsiteX6" fmla="*/ 1855145 w 1855145"/>
                <a:gd name="connsiteY6" fmla="*/ 0 h 358646"/>
                <a:gd name="connsiteX0" fmla="*/ 0 w 1692690"/>
                <a:gd name="connsiteY0" fmla="*/ 190659 h 228329"/>
                <a:gd name="connsiteX1" fmla="*/ 284246 w 1692690"/>
                <a:gd name="connsiteY1" fmla="*/ 90475 h 228329"/>
                <a:gd name="connsiteX2" fmla="*/ 648237 w 1692690"/>
                <a:gd name="connsiteY2" fmla="*/ 212727 h 228329"/>
                <a:gd name="connsiteX3" fmla="*/ 933816 w 1692690"/>
                <a:gd name="connsiteY3" fmla="*/ 189377 h 228329"/>
                <a:gd name="connsiteX4" fmla="*/ 1424942 w 1692690"/>
                <a:gd name="connsiteY4" fmla="*/ 219198 h 228329"/>
                <a:gd name="connsiteX5" fmla="*/ 1692690 w 1692690"/>
                <a:gd name="connsiteY5" fmla="*/ 0 h 22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2690" h="228329">
                  <a:moveTo>
                    <a:pt x="0" y="190659"/>
                  </a:moveTo>
                  <a:cubicBezTo>
                    <a:pt x="98792" y="186064"/>
                    <a:pt x="176207" y="86797"/>
                    <a:pt x="284246" y="90475"/>
                  </a:cubicBezTo>
                  <a:cubicBezTo>
                    <a:pt x="392285" y="94153"/>
                    <a:pt x="539975" y="196243"/>
                    <a:pt x="648237" y="212727"/>
                  </a:cubicBezTo>
                  <a:cubicBezTo>
                    <a:pt x="756499" y="229211"/>
                    <a:pt x="804365" y="188299"/>
                    <a:pt x="933816" y="189377"/>
                  </a:cubicBezTo>
                  <a:cubicBezTo>
                    <a:pt x="1063267" y="190455"/>
                    <a:pt x="1298463" y="250761"/>
                    <a:pt x="1424942" y="219198"/>
                  </a:cubicBezTo>
                  <a:cubicBezTo>
                    <a:pt x="1551421" y="187635"/>
                    <a:pt x="1620989" y="58253"/>
                    <a:pt x="1692690" y="0"/>
                  </a:cubicBezTo>
                </a:path>
              </a:pathLst>
            </a:custGeom>
            <a:noFill/>
            <a:ln w="38100" cap="rnd">
              <a:solidFill>
                <a:schemeClr val="accent3"/>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211" name="TextBox 1210">
              <a:extLst>
                <a:ext uri="{FF2B5EF4-FFF2-40B4-BE49-F238E27FC236}">
                  <a16:creationId xmlns:a16="http://schemas.microsoft.com/office/drawing/2014/main" id="{E1D192B5-F2D3-4086-B32A-E7C9D7AC7D82}"/>
                </a:ext>
              </a:extLst>
            </p:cNvPr>
            <p:cNvSpPr txBox="1"/>
            <p:nvPr/>
          </p:nvSpPr>
          <p:spPr>
            <a:xfrm>
              <a:off x="4456365" y="2677133"/>
              <a:ext cx="1284544" cy="811367"/>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worsening</a:t>
              </a:r>
              <a:endParaRPr kumimoji="0" lang="en-US" sz="1600" b="1" i="0" u="none" strike="sngStrike" kern="1200" cap="none" spc="0" normalizeH="0" baseline="30000" noProof="0">
                <a:ln>
                  <a:noFill/>
                </a:ln>
                <a:solidFill>
                  <a:srgbClr val="65D2DF">
                    <a:lumMod val="75000"/>
                  </a:srgbClr>
                </a:solidFill>
                <a:effectLst/>
                <a:highlight>
                  <a:srgbClr val="FFFF00"/>
                </a:highlight>
                <a:uLnTx/>
                <a:uFillTx/>
                <a:latin typeface="Arial"/>
                <a:ea typeface="+mn-ea"/>
                <a:cs typeface="+mn-cs"/>
              </a:endParaRPr>
            </a:p>
          </p:txBody>
        </p:sp>
      </p:grpSp>
      <p:grpSp>
        <p:nvGrpSpPr>
          <p:cNvPr id="1295" name="Group 1294">
            <a:extLst>
              <a:ext uri="{FF2B5EF4-FFF2-40B4-BE49-F238E27FC236}">
                <a16:creationId xmlns:a16="http://schemas.microsoft.com/office/drawing/2014/main" id="{A9EE1FF9-A103-48A9-A80B-1D1C1A2003EA}"/>
              </a:ext>
            </a:extLst>
          </p:cNvPr>
          <p:cNvGrpSpPr/>
          <p:nvPr/>
        </p:nvGrpSpPr>
        <p:grpSpPr>
          <a:xfrm>
            <a:off x="255224" y="1175750"/>
            <a:ext cx="8552493" cy="3884057"/>
            <a:chOff x="255224" y="1175750"/>
            <a:chExt cx="8552493" cy="3884057"/>
          </a:xfrm>
        </p:grpSpPr>
        <p:sp>
          <p:nvSpPr>
            <p:cNvPr id="1296" name="Rectangle 1295">
              <a:extLst>
                <a:ext uri="{FF2B5EF4-FFF2-40B4-BE49-F238E27FC236}">
                  <a16:creationId xmlns:a16="http://schemas.microsoft.com/office/drawing/2014/main" id="{0193F02A-FEB3-4F82-AD6C-EB17DC237716}"/>
                </a:ext>
              </a:extLst>
            </p:cNvPr>
            <p:cNvSpPr/>
            <p:nvPr/>
          </p:nvSpPr>
          <p:spPr>
            <a:xfrm>
              <a:off x="3039866" y="1175750"/>
              <a:ext cx="5176127" cy="31583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97" name="TextBox 1296">
              <a:extLst>
                <a:ext uri="{FF2B5EF4-FFF2-40B4-BE49-F238E27FC236}">
                  <a16:creationId xmlns:a16="http://schemas.microsoft.com/office/drawing/2014/main" id="{1E582137-8DEF-479A-987A-F39D790EDC5A}"/>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decreases</a:t>
              </a:r>
              <a:r>
                <a:rPr kumimoji="0" lang="en-US" sz="1600" b="1" i="0" u="none" strike="noStrike" kern="1200" cap="none" spc="0" normalizeH="0" baseline="30000" noProof="0">
                  <a:ln>
                    <a:noFill/>
                  </a:ln>
                  <a:solidFill>
                    <a:srgbClr val="B5D820">
                      <a:lumMod val="75000"/>
                    </a:srgbClr>
                  </a:solidFill>
                  <a:effectLst/>
                  <a:uLnTx/>
                  <a:uFillTx/>
                  <a:latin typeface="Arial"/>
                  <a:ea typeface="+mn-ea"/>
                  <a:cs typeface="+mn-cs"/>
                </a:rPr>
                <a:t>1</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sp>
          <p:nvSpPr>
            <p:cNvPr id="1298" name="Freeform: Shape 1297">
              <a:extLst>
                <a:ext uri="{FF2B5EF4-FFF2-40B4-BE49-F238E27FC236}">
                  <a16:creationId xmlns:a16="http://schemas.microsoft.com/office/drawing/2014/main" id="{D4B35DA5-329D-466B-A9BD-B13F901F7D95}"/>
                </a:ext>
              </a:extLst>
            </p:cNvPr>
            <p:cNvSpPr/>
            <p:nvPr/>
          </p:nvSpPr>
          <p:spPr>
            <a:xfrm flipV="1">
              <a:off x="389709" y="1993091"/>
              <a:ext cx="8418001" cy="361507"/>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2174098 w 4111860"/>
                <a:gd name="connsiteY7" fmla="*/ 1291476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4111860"/>
                <a:gd name="connsiteY0" fmla="*/ 1452570 h 1499976"/>
                <a:gd name="connsiteX1" fmla="*/ 284246 w 4111860"/>
                <a:gd name="connsiteY1" fmla="*/ 1352386 h 1499976"/>
                <a:gd name="connsiteX2" fmla="*/ 648237 w 4111860"/>
                <a:gd name="connsiteY2" fmla="*/ 1474638 h 1499976"/>
                <a:gd name="connsiteX3" fmla="*/ 933816 w 4111860"/>
                <a:gd name="connsiteY3" fmla="*/ 1451288 h 1499976"/>
                <a:gd name="connsiteX4" fmla="*/ 1424942 w 4111860"/>
                <a:gd name="connsiteY4" fmla="*/ 1481109 h 1499976"/>
                <a:gd name="connsiteX5" fmla="*/ 1692690 w 4111860"/>
                <a:gd name="connsiteY5" fmla="*/ 1261911 h 1499976"/>
                <a:gd name="connsiteX6" fmla="*/ 1855145 w 4111860"/>
                <a:gd name="connsiteY6" fmla="*/ 1131594 h 1499976"/>
                <a:gd name="connsiteX7" fmla="*/ 2174098 w 4111860"/>
                <a:gd name="connsiteY7" fmla="*/ 1362438 h 1499976"/>
                <a:gd name="connsiteX8" fmla="*/ 2397346 w 4111860"/>
                <a:gd name="connsiteY8" fmla="*/ 1326138 h 1499976"/>
                <a:gd name="connsiteX9" fmla="*/ 2258061 w 4111860"/>
                <a:gd name="connsiteY9" fmla="*/ 75811 h 1499976"/>
                <a:gd name="connsiteX10" fmla="*/ 2423231 w 4111860"/>
                <a:gd name="connsiteY10" fmla="*/ 176449 h 1499976"/>
                <a:gd name="connsiteX11" fmla="*/ 2544080 w 4111860"/>
                <a:gd name="connsiteY11" fmla="*/ 486187 h 1499976"/>
                <a:gd name="connsiteX12" fmla="*/ 2635337 w 4111860"/>
                <a:gd name="connsiteY12" fmla="*/ 833890 h 1499976"/>
                <a:gd name="connsiteX13" fmla="*/ 2804315 w 4111860"/>
                <a:gd name="connsiteY13" fmla="*/ 1023409 h 1499976"/>
                <a:gd name="connsiteX14" fmla="*/ 2917511 w 4111860"/>
                <a:gd name="connsiteY14" fmla="*/ 1250518 h 1499976"/>
                <a:gd name="connsiteX15" fmla="*/ 3034064 w 4111860"/>
                <a:gd name="connsiteY15" fmla="*/ 1443804 h 1499976"/>
                <a:gd name="connsiteX16" fmla="*/ 3257790 w 4111860"/>
                <a:gd name="connsiteY16" fmla="*/ 1479969 h 1499976"/>
                <a:gd name="connsiteX17" fmla="*/ 3518323 w 4111860"/>
                <a:gd name="connsiteY17" fmla="*/ 1492409 h 1499976"/>
                <a:gd name="connsiteX18" fmla="*/ 3840960 w 4111860"/>
                <a:gd name="connsiteY18" fmla="*/ 1443833 h 1499976"/>
                <a:gd name="connsiteX19" fmla="*/ 4111860 w 4111860"/>
                <a:gd name="connsiteY19" fmla="*/ 1499723 h 1499976"/>
                <a:gd name="connsiteX0" fmla="*/ 0 w 4111860"/>
                <a:gd name="connsiteY0" fmla="*/ 1452570 h 1499976"/>
                <a:gd name="connsiteX1" fmla="*/ 284246 w 4111860"/>
                <a:gd name="connsiteY1" fmla="*/ 1352386 h 1499976"/>
                <a:gd name="connsiteX2" fmla="*/ 648237 w 4111860"/>
                <a:gd name="connsiteY2" fmla="*/ 1474638 h 1499976"/>
                <a:gd name="connsiteX3" fmla="*/ 933816 w 4111860"/>
                <a:gd name="connsiteY3" fmla="*/ 1451288 h 1499976"/>
                <a:gd name="connsiteX4" fmla="*/ 1424942 w 4111860"/>
                <a:gd name="connsiteY4" fmla="*/ 1481109 h 1499976"/>
                <a:gd name="connsiteX5" fmla="*/ 1692690 w 4111860"/>
                <a:gd name="connsiteY5" fmla="*/ 1261911 h 1499976"/>
                <a:gd name="connsiteX6" fmla="*/ 1855145 w 4111860"/>
                <a:gd name="connsiteY6" fmla="*/ 1131594 h 1499976"/>
                <a:gd name="connsiteX7" fmla="*/ 2051392 w 4111860"/>
                <a:gd name="connsiteY7" fmla="*/ 1399389 h 1499976"/>
                <a:gd name="connsiteX8" fmla="*/ 2397346 w 4111860"/>
                <a:gd name="connsiteY8" fmla="*/ 1326138 h 1499976"/>
                <a:gd name="connsiteX9" fmla="*/ 2258061 w 4111860"/>
                <a:gd name="connsiteY9" fmla="*/ 75811 h 1499976"/>
                <a:gd name="connsiteX10" fmla="*/ 2423231 w 4111860"/>
                <a:gd name="connsiteY10" fmla="*/ 176449 h 1499976"/>
                <a:gd name="connsiteX11" fmla="*/ 2544080 w 4111860"/>
                <a:gd name="connsiteY11" fmla="*/ 486187 h 1499976"/>
                <a:gd name="connsiteX12" fmla="*/ 2635337 w 4111860"/>
                <a:gd name="connsiteY12" fmla="*/ 833890 h 1499976"/>
                <a:gd name="connsiteX13" fmla="*/ 2804315 w 4111860"/>
                <a:gd name="connsiteY13" fmla="*/ 1023409 h 1499976"/>
                <a:gd name="connsiteX14" fmla="*/ 2917511 w 4111860"/>
                <a:gd name="connsiteY14" fmla="*/ 1250518 h 1499976"/>
                <a:gd name="connsiteX15" fmla="*/ 3034064 w 4111860"/>
                <a:gd name="connsiteY15" fmla="*/ 1443804 h 1499976"/>
                <a:gd name="connsiteX16" fmla="*/ 3257790 w 4111860"/>
                <a:gd name="connsiteY16" fmla="*/ 1479969 h 1499976"/>
                <a:gd name="connsiteX17" fmla="*/ 3518323 w 4111860"/>
                <a:gd name="connsiteY17" fmla="*/ 1492409 h 1499976"/>
                <a:gd name="connsiteX18" fmla="*/ 3840960 w 4111860"/>
                <a:gd name="connsiteY18" fmla="*/ 1443833 h 1499976"/>
                <a:gd name="connsiteX19" fmla="*/ 4111860 w 4111860"/>
                <a:gd name="connsiteY19" fmla="*/ 1499723 h 1499976"/>
                <a:gd name="connsiteX0" fmla="*/ 0 w 4111860"/>
                <a:gd name="connsiteY0" fmla="*/ 1469322 h 1650680"/>
                <a:gd name="connsiteX1" fmla="*/ 284246 w 4111860"/>
                <a:gd name="connsiteY1" fmla="*/ 1369138 h 1650680"/>
                <a:gd name="connsiteX2" fmla="*/ 648237 w 4111860"/>
                <a:gd name="connsiteY2" fmla="*/ 1491390 h 1650680"/>
                <a:gd name="connsiteX3" fmla="*/ 933816 w 4111860"/>
                <a:gd name="connsiteY3" fmla="*/ 1468040 h 1650680"/>
                <a:gd name="connsiteX4" fmla="*/ 1424942 w 4111860"/>
                <a:gd name="connsiteY4" fmla="*/ 1497861 h 1650680"/>
                <a:gd name="connsiteX5" fmla="*/ 1692690 w 4111860"/>
                <a:gd name="connsiteY5" fmla="*/ 1278663 h 1650680"/>
                <a:gd name="connsiteX6" fmla="*/ 1855145 w 4111860"/>
                <a:gd name="connsiteY6" fmla="*/ 1148346 h 1650680"/>
                <a:gd name="connsiteX7" fmla="*/ 2051392 w 4111860"/>
                <a:gd name="connsiteY7" fmla="*/ 1416141 h 1650680"/>
                <a:gd name="connsiteX8" fmla="*/ 2362989 w 4111860"/>
                <a:gd name="connsiteY8" fmla="*/ 1571982 h 1650680"/>
                <a:gd name="connsiteX9" fmla="*/ 2258061 w 4111860"/>
                <a:gd name="connsiteY9" fmla="*/ 92563 h 1650680"/>
                <a:gd name="connsiteX10" fmla="*/ 2423231 w 4111860"/>
                <a:gd name="connsiteY10" fmla="*/ 193201 h 1650680"/>
                <a:gd name="connsiteX11" fmla="*/ 2544080 w 4111860"/>
                <a:gd name="connsiteY11" fmla="*/ 502939 h 1650680"/>
                <a:gd name="connsiteX12" fmla="*/ 2635337 w 4111860"/>
                <a:gd name="connsiteY12" fmla="*/ 850642 h 1650680"/>
                <a:gd name="connsiteX13" fmla="*/ 2804315 w 4111860"/>
                <a:gd name="connsiteY13" fmla="*/ 1040161 h 1650680"/>
                <a:gd name="connsiteX14" fmla="*/ 2917511 w 4111860"/>
                <a:gd name="connsiteY14" fmla="*/ 1267270 h 1650680"/>
                <a:gd name="connsiteX15" fmla="*/ 3034064 w 4111860"/>
                <a:gd name="connsiteY15" fmla="*/ 1460556 h 1650680"/>
                <a:gd name="connsiteX16" fmla="*/ 3257790 w 4111860"/>
                <a:gd name="connsiteY16" fmla="*/ 1496721 h 1650680"/>
                <a:gd name="connsiteX17" fmla="*/ 3518323 w 4111860"/>
                <a:gd name="connsiteY17" fmla="*/ 1509161 h 1650680"/>
                <a:gd name="connsiteX18" fmla="*/ 3840960 w 4111860"/>
                <a:gd name="connsiteY18" fmla="*/ 1460585 h 1650680"/>
                <a:gd name="connsiteX19" fmla="*/ 4111860 w 4111860"/>
                <a:gd name="connsiteY19" fmla="*/ 1516475 h 1650680"/>
                <a:gd name="connsiteX0" fmla="*/ 0 w 4111860"/>
                <a:gd name="connsiteY0" fmla="*/ 1305520 h 1411449"/>
                <a:gd name="connsiteX1" fmla="*/ 284246 w 4111860"/>
                <a:gd name="connsiteY1" fmla="*/ 1205336 h 1411449"/>
                <a:gd name="connsiteX2" fmla="*/ 648237 w 4111860"/>
                <a:gd name="connsiteY2" fmla="*/ 1327588 h 1411449"/>
                <a:gd name="connsiteX3" fmla="*/ 933816 w 4111860"/>
                <a:gd name="connsiteY3" fmla="*/ 1304238 h 1411449"/>
                <a:gd name="connsiteX4" fmla="*/ 1424942 w 4111860"/>
                <a:gd name="connsiteY4" fmla="*/ 1334059 h 1411449"/>
                <a:gd name="connsiteX5" fmla="*/ 1692690 w 4111860"/>
                <a:gd name="connsiteY5" fmla="*/ 1114861 h 1411449"/>
                <a:gd name="connsiteX6" fmla="*/ 1855145 w 4111860"/>
                <a:gd name="connsiteY6" fmla="*/ 984544 h 1411449"/>
                <a:gd name="connsiteX7" fmla="*/ 2051392 w 4111860"/>
                <a:gd name="connsiteY7" fmla="*/ 1252339 h 1411449"/>
                <a:gd name="connsiteX8" fmla="*/ 2362989 w 4111860"/>
                <a:gd name="connsiteY8" fmla="*/ 1408180 h 1411449"/>
                <a:gd name="connsiteX9" fmla="*/ 2518197 w 4111860"/>
                <a:gd name="connsiteY9" fmla="*/ 1111169 h 1411449"/>
                <a:gd name="connsiteX10" fmla="*/ 2423231 w 4111860"/>
                <a:gd name="connsiteY10" fmla="*/ 29399 h 1411449"/>
                <a:gd name="connsiteX11" fmla="*/ 2544080 w 4111860"/>
                <a:gd name="connsiteY11" fmla="*/ 339137 h 1411449"/>
                <a:gd name="connsiteX12" fmla="*/ 2635337 w 4111860"/>
                <a:gd name="connsiteY12" fmla="*/ 686840 h 1411449"/>
                <a:gd name="connsiteX13" fmla="*/ 2804315 w 4111860"/>
                <a:gd name="connsiteY13" fmla="*/ 876359 h 1411449"/>
                <a:gd name="connsiteX14" fmla="*/ 2917511 w 4111860"/>
                <a:gd name="connsiteY14" fmla="*/ 1103468 h 1411449"/>
                <a:gd name="connsiteX15" fmla="*/ 3034064 w 4111860"/>
                <a:gd name="connsiteY15" fmla="*/ 1296754 h 1411449"/>
                <a:gd name="connsiteX16" fmla="*/ 3257790 w 4111860"/>
                <a:gd name="connsiteY16" fmla="*/ 1332919 h 1411449"/>
                <a:gd name="connsiteX17" fmla="*/ 3518323 w 4111860"/>
                <a:gd name="connsiteY17" fmla="*/ 1345359 h 1411449"/>
                <a:gd name="connsiteX18" fmla="*/ 3840960 w 4111860"/>
                <a:gd name="connsiteY18" fmla="*/ 1296783 h 1411449"/>
                <a:gd name="connsiteX19" fmla="*/ 4111860 w 4111860"/>
                <a:gd name="connsiteY19" fmla="*/ 1352673 h 1411449"/>
                <a:gd name="connsiteX0" fmla="*/ 0 w 4111860"/>
                <a:gd name="connsiteY0" fmla="*/ 969768 h 1075697"/>
                <a:gd name="connsiteX1" fmla="*/ 284246 w 4111860"/>
                <a:gd name="connsiteY1" fmla="*/ 869584 h 1075697"/>
                <a:gd name="connsiteX2" fmla="*/ 648237 w 4111860"/>
                <a:gd name="connsiteY2" fmla="*/ 991836 h 1075697"/>
                <a:gd name="connsiteX3" fmla="*/ 933816 w 4111860"/>
                <a:gd name="connsiteY3" fmla="*/ 968486 h 1075697"/>
                <a:gd name="connsiteX4" fmla="*/ 1424942 w 4111860"/>
                <a:gd name="connsiteY4" fmla="*/ 998307 h 1075697"/>
                <a:gd name="connsiteX5" fmla="*/ 1692690 w 4111860"/>
                <a:gd name="connsiteY5" fmla="*/ 779109 h 1075697"/>
                <a:gd name="connsiteX6" fmla="*/ 1855145 w 4111860"/>
                <a:gd name="connsiteY6" fmla="*/ 648792 h 1075697"/>
                <a:gd name="connsiteX7" fmla="*/ 2051392 w 4111860"/>
                <a:gd name="connsiteY7" fmla="*/ 916587 h 1075697"/>
                <a:gd name="connsiteX8" fmla="*/ 2362989 w 4111860"/>
                <a:gd name="connsiteY8" fmla="*/ 1072428 h 1075697"/>
                <a:gd name="connsiteX9" fmla="*/ 2518197 w 4111860"/>
                <a:gd name="connsiteY9" fmla="*/ 775417 h 1075697"/>
                <a:gd name="connsiteX10" fmla="*/ 2590111 w 4111860"/>
                <a:gd name="connsiteY10" fmla="*/ 580453 h 1075697"/>
                <a:gd name="connsiteX11" fmla="*/ 2544080 w 4111860"/>
                <a:gd name="connsiteY11" fmla="*/ 3385 h 1075697"/>
                <a:gd name="connsiteX12" fmla="*/ 2635337 w 4111860"/>
                <a:gd name="connsiteY12" fmla="*/ 351088 h 1075697"/>
                <a:gd name="connsiteX13" fmla="*/ 2804315 w 4111860"/>
                <a:gd name="connsiteY13" fmla="*/ 540607 h 1075697"/>
                <a:gd name="connsiteX14" fmla="*/ 2917511 w 4111860"/>
                <a:gd name="connsiteY14" fmla="*/ 767716 h 1075697"/>
                <a:gd name="connsiteX15" fmla="*/ 3034064 w 4111860"/>
                <a:gd name="connsiteY15" fmla="*/ 961002 h 1075697"/>
                <a:gd name="connsiteX16" fmla="*/ 3257790 w 4111860"/>
                <a:gd name="connsiteY16" fmla="*/ 997167 h 1075697"/>
                <a:gd name="connsiteX17" fmla="*/ 3518323 w 4111860"/>
                <a:gd name="connsiteY17" fmla="*/ 1009607 h 1075697"/>
                <a:gd name="connsiteX18" fmla="*/ 3840960 w 4111860"/>
                <a:gd name="connsiteY18" fmla="*/ 961031 h 1075697"/>
                <a:gd name="connsiteX19" fmla="*/ 4111860 w 4111860"/>
                <a:gd name="connsiteY19" fmla="*/ 1016921 h 1075697"/>
                <a:gd name="connsiteX0" fmla="*/ 0 w 4111860"/>
                <a:gd name="connsiteY0" fmla="*/ 618703 h 724632"/>
                <a:gd name="connsiteX1" fmla="*/ 284246 w 4111860"/>
                <a:gd name="connsiteY1" fmla="*/ 518519 h 724632"/>
                <a:gd name="connsiteX2" fmla="*/ 648237 w 4111860"/>
                <a:gd name="connsiteY2" fmla="*/ 640771 h 724632"/>
                <a:gd name="connsiteX3" fmla="*/ 933816 w 4111860"/>
                <a:gd name="connsiteY3" fmla="*/ 617421 h 724632"/>
                <a:gd name="connsiteX4" fmla="*/ 1424942 w 4111860"/>
                <a:gd name="connsiteY4" fmla="*/ 647242 h 724632"/>
                <a:gd name="connsiteX5" fmla="*/ 1692690 w 4111860"/>
                <a:gd name="connsiteY5" fmla="*/ 428044 h 724632"/>
                <a:gd name="connsiteX6" fmla="*/ 1855145 w 4111860"/>
                <a:gd name="connsiteY6" fmla="*/ 297727 h 724632"/>
                <a:gd name="connsiteX7" fmla="*/ 2051392 w 4111860"/>
                <a:gd name="connsiteY7" fmla="*/ 565522 h 724632"/>
                <a:gd name="connsiteX8" fmla="*/ 2362989 w 4111860"/>
                <a:gd name="connsiteY8" fmla="*/ 721363 h 724632"/>
                <a:gd name="connsiteX9" fmla="*/ 2518197 w 4111860"/>
                <a:gd name="connsiteY9" fmla="*/ 424352 h 724632"/>
                <a:gd name="connsiteX10" fmla="*/ 2590111 w 4111860"/>
                <a:gd name="connsiteY10" fmla="*/ 229388 h 724632"/>
                <a:gd name="connsiteX11" fmla="*/ 2647153 w 4111860"/>
                <a:gd name="connsiteY11" fmla="*/ 177014 h 724632"/>
                <a:gd name="connsiteX12" fmla="*/ 2635337 w 4111860"/>
                <a:gd name="connsiteY12" fmla="*/ 23 h 724632"/>
                <a:gd name="connsiteX13" fmla="*/ 2804315 w 4111860"/>
                <a:gd name="connsiteY13" fmla="*/ 189542 h 724632"/>
                <a:gd name="connsiteX14" fmla="*/ 2917511 w 4111860"/>
                <a:gd name="connsiteY14" fmla="*/ 416651 h 724632"/>
                <a:gd name="connsiteX15" fmla="*/ 3034064 w 4111860"/>
                <a:gd name="connsiteY15" fmla="*/ 609937 h 724632"/>
                <a:gd name="connsiteX16" fmla="*/ 3257790 w 4111860"/>
                <a:gd name="connsiteY16" fmla="*/ 646102 h 724632"/>
                <a:gd name="connsiteX17" fmla="*/ 3518323 w 4111860"/>
                <a:gd name="connsiteY17" fmla="*/ 658542 h 724632"/>
                <a:gd name="connsiteX18" fmla="*/ 3840960 w 4111860"/>
                <a:gd name="connsiteY18" fmla="*/ 609966 h 724632"/>
                <a:gd name="connsiteX19" fmla="*/ 4111860 w 4111860"/>
                <a:gd name="connsiteY19" fmla="*/ 665856 h 724632"/>
                <a:gd name="connsiteX0" fmla="*/ 0 w 4111860"/>
                <a:gd name="connsiteY0" fmla="*/ 618931 h 724860"/>
                <a:gd name="connsiteX1" fmla="*/ 284246 w 4111860"/>
                <a:gd name="connsiteY1" fmla="*/ 518747 h 724860"/>
                <a:gd name="connsiteX2" fmla="*/ 648237 w 4111860"/>
                <a:gd name="connsiteY2" fmla="*/ 640999 h 724860"/>
                <a:gd name="connsiteX3" fmla="*/ 933816 w 4111860"/>
                <a:gd name="connsiteY3" fmla="*/ 617649 h 724860"/>
                <a:gd name="connsiteX4" fmla="*/ 1424942 w 4111860"/>
                <a:gd name="connsiteY4" fmla="*/ 647470 h 724860"/>
                <a:gd name="connsiteX5" fmla="*/ 1692690 w 4111860"/>
                <a:gd name="connsiteY5" fmla="*/ 428272 h 724860"/>
                <a:gd name="connsiteX6" fmla="*/ 1855145 w 4111860"/>
                <a:gd name="connsiteY6" fmla="*/ 297955 h 724860"/>
                <a:gd name="connsiteX7" fmla="*/ 2051392 w 4111860"/>
                <a:gd name="connsiteY7" fmla="*/ 565750 h 724860"/>
                <a:gd name="connsiteX8" fmla="*/ 2362989 w 4111860"/>
                <a:gd name="connsiteY8" fmla="*/ 721591 h 724860"/>
                <a:gd name="connsiteX9" fmla="*/ 2518197 w 4111860"/>
                <a:gd name="connsiteY9" fmla="*/ 424580 h 724860"/>
                <a:gd name="connsiteX10" fmla="*/ 2590111 w 4111860"/>
                <a:gd name="connsiteY10" fmla="*/ 229616 h 724860"/>
                <a:gd name="connsiteX11" fmla="*/ 2635337 w 4111860"/>
                <a:gd name="connsiteY11" fmla="*/ 251 h 724860"/>
                <a:gd name="connsiteX12" fmla="*/ 2804315 w 4111860"/>
                <a:gd name="connsiteY12" fmla="*/ 189770 h 724860"/>
                <a:gd name="connsiteX13" fmla="*/ 2917511 w 4111860"/>
                <a:gd name="connsiteY13" fmla="*/ 416879 h 724860"/>
                <a:gd name="connsiteX14" fmla="*/ 3034064 w 4111860"/>
                <a:gd name="connsiteY14" fmla="*/ 610165 h 724860"/>
                <a:gd name="connsiteX15" fmla="*/ 3257790 w 4111860"/>
                <a:gd name="connsiteY15" fmla="*/ 646330 h 724860"/>
                <a:gd name="connsiteX16" fmla="*/ 3518323 w 4111860"/>
                <a:gd name="connsiteY16" fmla="*/ 658770 h 724860"/>
                <a:gd name="connsiteX17" fmla="*/ 3840960 w 4111860"/>
                <a:gd name="connsiteY17" fmla="*/ 610194 h 724860"/>
                <a:gd name="connsiteX18" fmla="*/ 4111860 w 4111860"/>
                <a:gd name="connsiteY18" fmla="*/ 666084 h 724860"/>
                <a:gd name="connsiteX0" fmla="*/ 0 w 4111860"/>
                <a:gd name="connsiteY0" fmla="*/ 582058 h 687987"/>
                <a:gd name="connsiteX1" fmla="*/ 284246 w 4111860"/>
                <a:gd name="connsiteY1" fmla="*/ 481874 h 687987"/>
                <a:gd name="connsiteX2" fmla="*/ 648237 w 4111860"/>
                <a:gd name="connsiteY2" fmla="*/ 604126 h 687987"/>
                <a:gd name="connsiteX3" fmla="*/ 933816 w 4111860"/>
                <a:gd name="connsiteY3" fmla="*/ 580776 h 687987"/>
                <a:gd name="connsiteX4" fmla="*/ 1424942 w 4111860"/>
                <a:gd name="connsiteY4" fmla="*/ 610597 h 687987"/>
                <a:gd name="connsiteX5" fmla="*/ 1692690 w 4111860"/>
                <a:gd name="connsiteY5" fmla="*/ 391399 h 687987"/>
                <a:gd name="connsiteX6" fmla="*/ 1855145 w 4111860"/>
                <a:gd name="connsiteY6" fmla="*/ 261082 h 687987"/>
                <a:gd name="connsiteX7" fmla="*/ 2051392 w 4111860"/>
                <a:gd name="connsiteY7" fmla="*/ 528877 h 687987"/>
                <a:gd name="connsiteX8" fmla="*/ 2362989 w 4111860"/>
                <a:gd name="connsiteY8" fmla="*/ 684718 h 687987"/>
                <a:gd name="connsiteX9" fmla="*/ 2518197 w 4111860"/>
                <a:gd name="connsiteY9" fmla="*/ 387707 h 687987"/>
                <a:gd name="connsiteX10" fmla="*/ 2590111 w 4111860"/>
                <a:gd name="connsiteY10" fmla="*/ 192743 h 687987"/>
                <a:gd name="connsiteX11" fmla="*/ 2753135 w 4111860"/>
                <a:gd name="connsiteY11" fmla="*/ 328 h 687987"/>
                <a:gd name="connsiteX12" fmla="*/ 2804315 w 4111860"/>
                <a:gd name="connsiteY12" fmla="*/ 152897 h 687987"/>
                <a:gd name="connsiteX13" fmla="*/ 2917511 w 4111860"/>
                <a:gd name="connsiteY13" fmla="*/ 380006 h 687987"/>
                <a:gd name="connsiteX14" fmla="*/ 3034064 w 4111860"/>
                <a:gd name="connsiteY14" fmla="*/ 573292 h 687987"/>
                <a:gd name="connsiteX15" fmla="*/ 3257790 w 4111860"/>
                <a:gd name="connsiteY15" fmla="*/ 609457 h 687987"/>
                <a:gd name="connsiteX16" fmla="*/ 3518323 w 4111860"/>
                <a:gd name="connsiteY16" fmla="*/ 621897 h 687987"/>
                <a:gd name="connsiteX17" fmla="*/ 3840960 w 4111860"/>
                <a:gd name="connsiteY17" fmla="*/ 573321 h 687987"/>
                <a:gd name="connsiteX18" fmla="*/ 4111860 w 4111860"/>
                <a:gd name="connsiteY18" fmla="*/ 629211 h 687987"/>
                <a:gd name="connsiteX0" fmla="*/ 0 w 4111860"/>
                <a:gd name="connsiteY0" fmla="*/ 583024 h 688953"/>
                <a:gd name="connsiteX1" fmla="*/ 284246 w 4111860"/>
                <a:gd name="connsiteY1" fmla="*/ 482840 h 688953"/>
                <a:gd name="connsiteX2" fmla="*/ 648237 w 4111860"/>
                <a:gd name="connsiteY2" fmla="*/ 605092 h 688953"/>
                <a:gd name="connsiteX3" fmla="*/ 933816 w 4111860"/>
                <a:gd name="connsiteY3" fmla="*/ 581742 h 688953"/>
                <a:gd name="connsiteX4" fmla="*/ 1424942 w 4111860"/>
                <a:gd name="connsiteY4" fmla="*/ 611563 h 688953"/>
                <a:gd name="connsiteX5" fmla="*/ 1692690 w 4111860"/>
                <a:gd name="connsiteY5" fmla="*/ 392365 h 688953"/>
                <a:gd name="connsiteX6" fmla="*/ 1855145 w 4111860"/>
                <a:gd name="connsiteY6" fmla="*/ 262048 h 688953"/>
                <a:gd name="connsiteX7" fmla="*/ 2051392 w 4111860"/>
                <a:gd name="connsiteY7" fmla="*/ 529843 h 688953"/>
                <a:gd name="connsiteX8" fmla="*/ 2362989 w 4111860"/>
                <a:gd name="connsiteY8" fmla="*/ 685684 h 688953"/>
                <a:gd name="connsiteX9" fmla="*/ 2518197 w 4111860"/>
                <a:gd name="connsiteY9" fmla="*/ 388673 h 688953"/>
                <a:gd name="connsiteX10" fmla="*/ 2624469 w 4111860"/>
                <a:gd name="connsiteY10" fmla="*/ 238050 h 688953"/>
                <a:gd name="connsiteX11" fmla="*/ 2753135 w 4111860"/>
                <a:gd name="connsiteY11" fmla="*/ 1294 h 688953"/>
                <a:gd name="connsiteX12" fmla="*/ 2804315 w 4111860"/>
                <a:gd name="connsiteY12" fmla="*/ 153863 h 688953"/>
                <a:gd name="connsiteX13" fmla="*/ 2917511 w 4111860"/>
                <a:gd name="connsiteY13" fmla="*/ 380972 h 688953"/>
                <a:gd name="connsiteX14" fmla="*/ 3034064 w 4111860"/>
                <a:gd name="connsiteY14" fmla="*/ 574258 h 688953"/>
                <a:gd name="connsiteX15" fmla="*/ 3257790 w 4111860"/>
                <a:gd name="connsiteY15" fmla="*/ 610423 h 688953"/>
                <a:gd name="connsiteX16" fmla="*/ 3518323 w 4111860"/>
                <a:gd name="connsiteY16" fmla="*/ 622863 h 688953"/>
                <a:gd name="connsiteX17" fmla="*/ 3840960 w 4111860"/>
                <a:gd name="connsiteY17" fmla="*/ 574287 h 688953"/>
                <a:gd name="connsiteX18" fmla="*/ 4111860 w 4111860"/>
                <a:gd name="connsiteY18" fmla="*/ 630177 h 688953"/>
                <a:gd name="connsiteX0" fmla="*/ 0 w 4111860"/>
                <a:gd name="connsiteY0" fmla="*/ 583024 h 689849"/>
                <a:gd name="connsiteX1" fmla="*/ 284246 w 4111860"/>
                <a:gd name="connsiteY1" fmla="*/ 482840 h 689849"/>
                <a:gd name="connsiteX2" fmla="*/ 648237 w 4111860"/>
                <a:gd name="connsiteY2" fmla="*/ 605092 h 689849"/>
                <a:gd name="connsiteX3" fmla="*/ 933816 w 4111860"/>
                <a:gd name="connsiteY3" fmla="*/ 581742 h 689849"/>
                <a:gd name="connsiteX4" fmla="*/ 1424942 w 4111860"/>
                <a:gd name="connsiteY4" fmla="*/ 611563 h 689849"/>
                <a:gd name="connsiteX5" fmla="*/ 1692690 w 4111860"/>
                <a:gd name="connsiteY5" fmla="*/ 392365 h 689849"/>
                <a:gd name="connsiteX6" fmla="*/ 1855145 w 4111860"/>
                <a:gd name="connsiteY6" fmla="*/ 262048 h 689849"/>
                <a:gd name="connsiteX7" fmla="*/ 2051392 w 4111860"/>
                <a:gd name="connsiteY7" fmla="*/ 529843 h 689849"/>
                <a:gd name="connsiteX8" fmla="*/ 2362989 w 4111860"/>
                <a:gd name="connsiteY8" fmla="*/ 685684 h 689849"/>
                <a:gd name="connsiteX9" fmla="*/ 2488748 w 4111860"/>
                <a:gd name="connsiteY9" fmla="*/ 366502 h 689849"/>
                <a:gd name="connsiteX10" fmla="*/ 2624469 w 4111860"/>
                <a:gd name="connsiteY10" fmla="*/ 238050 h 689849"/>
                <a:gd name="connsiteX11" fmla="*/ 2753135 w 4111860"/>
                <a:gd name="connsiteY11" fmla="*/ 1294 h 689849"/>
                <a:gd name="connsiteX12" fmla="*/ 2804315 w 4111860"/>
                <a:gd name="connsiteY12" fmla="*/ 153863 h 689849"/>
                <a:gd name="connsiteX13" fmla="*/ 2917511 w 4111860"/>
                <a:gd name="connsiteY13" fmla="*/ 380972 h 689849"/>
                <a:gd name="connsiteX14" fmla="*/ 3034064 w 4111860"/>
                <a:gd name="connsiteY14" fmla="*/ 574258 h 689849"/>
                <a:gd name="connsiteX15" fmla="*/ 3257790 w 4111860"/>
                <a:gd name="connsiteY15" fmla="*/ 610423 h 689849"/>
                <a:gd name="connsiteX16" fmla="*/ 3518323 w 4111860"/>
                <a:gd name="connsiteY16" fmla="*/ 622863 h 689849"/>
                <a:gd name="connsiteX17" fmla="*/ 3840960 w 4111860"/>
                <a:gd name="connsiteY17" fmla="*/ 574287 h 689849"/>
                <a:gd name="connsiteX18" fmla="*/ 4111860 w 4111860"/>
                <a:gd name="connsiteY18" fmla="*/ 630177 h 689849"/>
                <a:gd name="connsiteX0" fmla="*/ 0 w 4111860"/>
                <a:gd name="connsiteY0" fmla="*/ 583024 h 630430"/>
                <a:gd name="connsiteX1" fmla="*/ 284246 w 4111860"/>
                <a:gd name="connsiteY1" fmla="*/ 482840 h 630430"/>
                <a:gd name="connsiteX2" fmla="*/ 648237 w 4111860"/>
                <a:gd name="connsiteY2" fmla="*/ 605092 h 630430"/>
                <a:gd name="connsiteX3" fmla="*/ 933816 w 4111860"/>
                <a:gd name="connsiteY3" fmla="*/ 581742 h 630430"/>
                <a:gd name="connsiteX4" fmla="*/ 1424942 w 4111860"/>
                <a:gd name="connsiteY4" fmla="*/ 611563 h 630430"/>
                <a:gd name="connsiteX5" fmla="*/ 1692690 w 4111860"/>
                <a:gd name="connsiteY5" fmla="*/ 392365 h 630430"/>
                <a:gd name="connsiteX6" fmla="*/ 1855145 w 4111860"/>
                <a:gd name="connsiteY6" fmla="*/ 262048 h 630430"/>
                <a:gd name="connsiteX7" fmla="*/ 2051392 w 4111860"/>
                <a:gd name="connsiteY7" fmla="*/ 529843 h 630430"/>
                <a:gd name="connsiteX8" fmla="*/ 2299183 w 4111860"/>
                <a:gd name="connsiteY8" fmla="*/ 611783 h 630430"/>
                <a:gd name="connsiteX9" fmla="*/ 2488748 w 4111860"/>
                <a:gd name="connsiteY9" fmla="*/ 366502 h 630430"/>
                <a:gd name="connsiteX10" fmla="*/ 2624469 w 4111860"/>
                <a:gd name="connsiteY10" fmla="*/ 238050 h 630430"/>
                <a:gd name="connsiteX11" fmla="*/ 2753135 w 4111860"/>
                <a:gd name="connsiteY11" fmla="*/ 1294 h 630430"/>
                <a:gd name="connsiteX12" fmla="*/ 2804315 w 4111860"/>
                <a:gd name="connsiteY12" fmla="*/ 153863 h 630430"/>
                <a:gd name="connsiteX13" fmla="*/ 2917511 w 4111860"/>
                <a:gd name="connsiteY13" fmla="*/ 380972 h 630430"/>
                <a:gd name="connsiteX14" fmla="*/ 3034064 w 4111860"/>
                <a:gd name="connsiteY14" fmla="*/ 574258 h 630430"/>
                <a:gd name="connsiteX15" fmla="*/ 3257790 w 4111860"/>
                <a:gd name="connsiteY15" fmla="*/ 610423 h 630430"/>
                <a:gd name="connsiteX16" fmla="*/ 3518323 w 4111860"/>
                <a:gd name="connsiteY16" fmla="*/ 622863 h 630430"/>
                <a:gd name="connsiteX17" fmla="*/ 3840960 w 4111860"/>
                <a:gd name="connsiteY17" fmla="*/ 574287 h 630430"/>
                <a:gd name="connsiteX18" fmla="*/ 4111860 w 4111860"/>
                <a:gd name="connsiteY18" fmla="*/ 630177 h 630430"/>
                <a:gd name="connsiteX0" fmla="*/ 0 w 4111860"/>
                <a:gd name="connsiteY0" fmla="*/ 433868 h 481274"/>
                <a:gd name="connsiteX1" fmla="*/ 284246 w 4111860"/>
                <a:gd name="connsiteY1" fmla="*/ 333684 h 481274"/>
                <a:gd name="connsiteX2" fmla="*/ 648237 w 4111860"/>
                <a:gd name="connsiteY2" fmla="*/ 455936 h 481274"/>
                <a:gd name="connsiteX3" fmla="*/ 933816 w 4111860"/>
                <a:gd name="connsiteY3" fmla="*/ 432586 h 481274"/>
                <a:gd name="connsiteX4" fmla="*/ 1424942 w 4111860"/>
                <a:gd name="connsiteY4" fmla="*/ 462407 h 481274"/>
                <a:gd name="connsiteX5" fmla="*/ 1692690 w 4111860"/>
                <a:gd name="connsiteY5" fmla="*/ 243209 h 481274"/>
                <a:gd name="connsiteX6" fmla="*/ 1855145 w 4111860"/>
                <a:gd name="connsiteY6" fmla="*/ 112892 h 481274"/>
                <a:gd name="connsiteX7" fmla="*/ 2051392 w 4111860"/>
                <a:gd name="connsiteY7" fmla="*/ 380687 h 481274"/>
                <a:gd name="connsiteX8" fmla="*/ 2299183 w 4111860"/>
                <a:gd name="connsiteY8" fmla="*/ 462627 h 481274"/>
                <a:gd name="connsiteX9" fmla="*/ 2488748 w 4111860"/>
                <a:gd name="connsiteY9" fmla="*/ 217346 h 481274"/>
                <a:gd name="connsiteX10" fmla="*/ 2624469 w 4111860"/>
                <a:gd name="connsiteY10" fmla="*/ 88894 h 481274"/>
                <a:gd name="connsiteX11" fmla="*/ 2804315 w 4111860"/>
                <a:gd name="connsiteY11" fmla="*/ 4707 h 481274"/>
                <a:gd name="connsiteX12" fmla="*/ 2917511 w 4111860"/>
                <a:gd name="connsiteY12" fmla="*/ 231816 h 481274"/>
                <a:gd name="connsiteX13" fmla="*/ 3034064 w 4111860"/>
                <a:gd name="connsiteY13" fmla="*/ 425102 h 481274"/>
                <a:gd name="connsiteX14" fmla="*/ 3257790 w 4111860"/>
                <a:gd name="connsiteY14" fmla="*/ 461267 h 481274"/>
                <a:gd name="connsiteX15" fmla="*/ 3518323 w 4111860"/>
                <a:gd name="connsiteY15" fmla="*/ 473707 h 481274"/>
                <a:gd name="connsiteX16" fmla="*/ 3840960 w 4111860"/>
                <a:gd name="connsiteY16" fmla="*/ 425131 h 481274"/>
                <a:gd name="connsiteX17" fmla="*/ 4111860 w 4111860"/>
                <a:gd name="connsiteY17" fmla="*/ 481021 h 481274"/>
                <a:gd name="connsiteX0" fmla="*/ 0 w 4111860"/>
                <a:gd name="connsiteY0" fmla="*/ 345036 h 392442"/>
                <a:gd name="connsiteX1" fmla="*/ 284246 w 4111860"/>
                <a:gd name="connsiteY1" fmla="*/ 244852 h 392442"/>
                <a:gd name="connsiteX2" fmla="*/ 648237 w 4111860"/>
                <a:gd name="connsiteY2" fmla="*/ 367104 h 392442"/>
                <a:gd name="connsiteX3" fmla="*/ 933816 w 4111860"/>
                <a:gd name="connsiteY3" fmla="*/ 343754 h 392442"/>
                <a:gd name="connsiteX4" fmla="*/ 1424942 w 4111860"/>
                <a:gd name="connsiteY4" fmla="*/ 373575 h 392442"/>
                <a:gd name="connsiteX5" fmla="*/ 1692690 w 4111860"/>
                <a:gd name="connsiteY5" fmla="*/ 154377 h 392442"/>
                <a:gd name="connsiteX6" fmla="*/ 1855145 w 4111860"/>
                <a:gd name="connsiteY6" fmla="*/ 24060 h 392442"/>
                <a:gd name="connsiteX7" fmla="*/ 2051392 w 4111860"/>
                <a:gd name="connsiteY7" fmla="*/ 291855 h 392442"/>
                <a:gd name="connsiteX8" fmla="*/ 2299183 w 4111860"/>
                <a:gd name="connsiteY8" fmla="*/ 373795 h 392442"/>
                <a:gd name="connsiteX9" fmla="*/ 2488748 w 4111860"/>
                <a:gd name="connsiteY9" fmla="*/ 128514 h 392442"/>
                <a:gd name="connsiteX10" fmla="*/ 2624469 w 4111860"/>
                <a:gd name="connsiteY10" fmla="*/ 62 h 392442"/>
                <a:gd name="connsiteX11" fmla="*/ 2917511 w 4111860"/>
                <a:gd name="connsiteY11" fmla="*/ 142984 h 392442"/>
                <a:gd name="connsiteX12" fmla="*/ 3034064 w 4111860"/>
                <a:gd name="connsiteY12" fmla="*/ 336270 h 392442"/>
                <a:gd name="connsiteX13" fmla="*/ 3257790 w 4111860"/>
                <a:gd name="connsiteY13" fmla="*/ 372435 h 392442"/>
                <a:gd name="connsiteX14" fmla="*/ 3518323 w 4111860"/>
                <a:gd name="connsiteY14" fmla="*/ 384875 h 392442"/>
                <a:gd name="connsiteX15" fmla="*/ 3840960 w 4111860"/>
                <a:gd name="connsiteY15" fmla="*/ 336299 h 392442"/>
                <a:gd name="connsiteX16" fmla="*/ 4111860 w 4111860"/>
                <a:gd name="connsiteY16" fmla="*/ 392189 h 392442"/>
                <a:gd name="connsiteX0" fmla="*/ 0 w 4111860"/>
                <a:gd name="connsiteY0" fmla="*/ 345053 h 473548"/>
                <a:gd name="connsiteX1" fmla="*/ 284246 w 4111860"/>
                <a:gd name="connsiteY1" fmla="*/ 244869 h 473548"/>
                <a:gd name="connsiteX2" fmla="*/ 648237 w 4111860"/>
                <a:gd name="connsiteY2" fmla="*/ 367121 h 473548"/>
                <a:gd name="connsiteX3" fmla="*/ 933816 w 4111860"/>
                <a:gd name="connsiteY3" fmla="*/ 343771 h 473548"/>
                <a:gd name="connsiteX4" fmla="*/ 1424942 w 4111860"/>
                <a:gd name="connsiteY4" fmla="*/ 373592 h 473548"/>
                <a:gd name="connsiteX5" fmla="*/ 1692690 w 4111860"/>
                <a:gd name="connsiteY5" fmla="*/ 154394 h 473548"/>
                <a:gd name="connsiteX6" fmla="*/ 1855145 w 4111860"/>
                <a:gd name="connsiteY6" fmla="*/ 24077 h 473548"/>
                <a:gd name="connsiteX7" fmla="*/ 2051392 w 4111860"/>
                <a:gd name="connsiteY7" fmla="*/ 291872 h 473548"/>
                <a:gd name="connsiteX8" fmla="*/ 2294275 w 4111860"/>
                <a:gd name="connsiteY8" fmla="*/ 469883 h 473548"/>
                <a:gd name="connsiteX9" fmla="*/ 2488748 w 4111860"/>
                <a:gd name="connsiteY9" fmla="*/ 128531 h 473548"/>
                <a:gd name="connsiteX10" fmla="*/ 2624469 w 4111860"/>
                <a:gd name="connsiteY10" fmla="*/ 79 h 473548"/>
                <a:gd name="connsiteX11" fmla="*/ 2917511 w 4111860"/>
                <a:gd name="connsiteY11" fmla="*/ 143001 h 473548"/>
                <a:gd name="connsiteX12" fmla="*/ 3034064 w 4111860"/>
                <a:gd name="connsiteY12" fmla="*/ 336287 h 473548"/>
                <a:gd name="connsiteX13" fmla="*/ 3257790 w 4111860"/>
                <a:gd name="connsiteY13" fmla="*/ 372452 h 473548"/>
                <a:gd name="connsiteX14" fmla="*/ 3518323 w 4111860"/>
                <a:gd name="connsiteY14" fmla="*/ 384892 h 473548"/>
                <a:gd name="connsiteX15" fmla="*/ 3840960 w 4111860"/>
                <a:gd name="connsiteY15" fmla="*/ 336316 h 473548"/>
                <a:gd name="connsiteX16" fmla="*/ 4111860 w 4111860"/>
                <a:gd name="connsiteY16" fmla="*/ 392206 h 473548"/>
                <a:gd name="connsiteX0" fmla="*/ 0 w 4111860"/>
                <a:gd name="connsiteY0" fmla="*/ 348197 h 473040"/>
                <a:gd name="connsiteX1" fmla="*/ 284246 w 4111860"/>
                <a:gd name="connsiteY1" fmla="*/ 248013 h 473040"/>
                <a:gd name="connsiteX2" fmla="*/ 648237 w 4111860"/>
                <a:gd name="connsiteY2" fmla="*/ 370265 h 473040"/>
                <a:gd name="connsiteX3" fmla="*/ 933816 w 4111860"/>
                <a:gd name="connsiteY3" fmla="*/ 346915 h 473040"/>
                <a:gd name="connsiteX4" fmla="*/ 1424942 w 4111860"/>
                <a:gd name="connsiteY4" fmla="*/ 376736 h 473040"/>
                <a:gd name="connsiteX5" fmla="*/ 1692690 w 4111860"/>
                <a:gd name="connsiteY5" fmla="*/ 157538 h 473040"/>
                <a:gd name="connsiteX6" fmla="*/ 1855145 w 4111860"/>
                <a:gd name="connsiteY6" fmla="*/ 27221 h 473040"/>
                <a:gd name="connsiteX7" fmla="*/ 2051392 w 4111860"/>
                <a:gd name="connsiteY7" fmla="*/ 295016 h 473040"/>
                <a:gd name="connsiteX8" fmla="*/ 2294275 w 4111860"/>
                <a:gd name="connsiteY8" fmla="*/ 473027 h 473040"/>
                <a:gd name="connsiteX9" fmla="*/ 2547647 w 4111860"/>
                <a:gd name="connsiteY9" fmla="*/ 286866 h 473040"/>
                <a:gd name="connsiteX10" fmla="*/ 2624469 w 4111860"/>
                <a:gd name="connsiteY10" fmla="*/ 3223 h 473040"/>
                <a:gd name="connsiteX11" fmla="*/ 2917511 w 4111860"/>
                <a:gd name="connsiteY11" fmla="*/ 146145 h 473040"/>
                <a:gd name="connsiteX12" fmla="*/ 3034064 w 4111860"/>
                <a:gd name="connsiteY12" fmla="*/ 339431 h 473040"/>
                <a:gd name="connsiteX13" fmla="*/ 3257790 w 4111860"/>
                <a:gd name="connsiteY13" fmla="*/ 375596 h 473040"/>
                <a:gd name="connsiteX14" fmla="*/ 3518323 w 4111860"/>
                <a:gd name="connsiteY14" fmla="*/ 388036 h 473040"/>
                <a:gd name="connsiteX15" fmla="*/ 3840960 w 4111860"/>
                <a:gd name="connsiteY15" fmla="*/ 339460 h 473040"/>
                <a:gd name="connsiteX16" fmla="*/ 4111860 w 4111860"/>
                <a:gd name="connsiteY16" fmla="*/ 395350 h 473040"/>
                <a:gd name="connsiteX0" fmla="*/ 0 w 4111860"/>
                <a:gd name="connsiteY0" fmla="*/ 324474 h 449317"/>
                <a:gd name="connsiteX1" fmla="*/ 284246 w 4111860"/>
                <a:gd name="connsiteY1" fmla="*/ 224290 h 449317"/>
                <a:gd name="connsiteX2" fmla="*/ 648237 w 4111860"/>
                <a:gd name="connsiteY2" fmla="*/ 346542 h 449317"/>
                <a:gd name="connsiteX3" fmla="*/ 933816 w 4111860"/>
                <a:gd name="connsiteY3" fmla="*/ 323192 h 449317"/>
                <a:gd name="connsiteX4" fmla="*/ 1424942 w 4111860"/>
                <a:gd name="connsiteY4" fmla="*/ 353013 h 449317"/>
                <a:gd name="connsiteX5" fmla="*/ 1692690 w 4111860"/>
                <a:gd name="connsiteY5" fmla="*/ 133815 h 449317"/>
                <a:gd name="connsiteX6" fmla="*/ 1855145 w 4111860"/>
                <a:gd name="connsiteY6" fmla="*/ 3498 h 449317"/>
                <a:gd name="connsiteX7" fmla="*/ 2051392 w 4111860"/>
                <a:gd name="connsiteY7" fmla="*/ 271293 h 449317"/>
                <a:gd name="connsiteX8" fmla="*/ 2294275 w 4111860"/>
                <a:gd name="connsiteY8" fmla="*/ 449304 h 449317"/>
                <a:gd name="connsiteX9" fmla="*/ 2547647 w 4111860"/>
                <a:gd name="connsiteY9" fmla="*/ 263143 h 449317"/>
                <a:gd name="connsiteX10" fmla="*/ 2737359 w 4111860"/>
                <a:gd name="connsiteY10" fmla="*/ 252932 h 449317"/>
                <a:gd name="connsiteX11" fmla="*/ 2917511 w 4111860"/>
                <a:gd name="connsiteY11" fmla="*/ 122422 h 449317"/>
                <a:gd name="connsiteX12" fmla="*/ 3034064 w 4111860"/>
                <a:gd name="connsiteY12" fmla="*/ 315708 h 449317"/>
                <a:gd name="connsiteX13" fmla="*/ 3257790 w 4111860"/>
                <a:gd name="connsiteY13" fmla="*/ 351873 h 449317"/>
                <a:gd name="connsiteX14" fmla="*/ 3518323 w 4111860"/>
                <a:gd name="connsiteY14" fmla="*/ 364313 h 449317"/>
                <a:gd name="connsiteX15" fmla="*/ 3840960 w 4111860"/>
                <a:gd name="connsiteY15" fmla="*/ 315737 h 449317"/>
                <a:gd name="connsiteX16" fmla="*/ 4111860 w 4111860"/>
                <a:gd name="connsiteY16" fmla="*/ 371627 h 449317"/>
                <a:gd name="connsiteX0" fmla="*/ 0 w 4111860"/>
                <a:gd name="connsiteY0" fmla="*/ 324474 h 449317"/>
                <a:gd name="connsiteX1" fmla="*/ 284246 w 4111860"/>
                <a:gd name="connsiteY1" fmla="*/ 224290 h 449317"/>
                <a:gd name="connsiteX2" fmla="*/ 648237 w 4111860"/>
                <a:gd name="connsiteY2" fmla="*/ 346542 h 449317"/>
                <a:gd name="connsiteX3" fmla="*/ 933816 w 4111860"/>
                <a:gd name="connsiteY3" fmla="*/ 323192 h 449317"/>
                <a:gd name="connsiteX4" fmla="*/ 1424942 w 4111860"/>
                <a:gd name="connsiteY4" fmla="*/ 353013 h 449317"/>
                <a:gd name="connsiteX5" fmla="*/ 1692690 w 4111860"/>
                <a:gd name="connsiteY5" fmla="*/ 133815 h 449317"/>
                <a:gd name="connsiteX6" fmla="*/ 1855145 w 4111860"/>
                <a:gd name="connsiteY6" fmla="*/ 3498 h 449317"/>
                <a:gd name="connsiteX7" fmla="*/ 2051392 w 4111860"/>
                <a:gd name="connsiteY7" fmla="*/ 271293 h 449317"/>
                <a:gd name="connsiteX8" fmla="*/ 2294275 w 4111860"/>
                <a:gd name="connsiteY8" fmla="*/ 449304 h 449317"/>
                <a:gd name="connsiteX9" fmla="*/ 2547647 w 4111860"/>
                <a:gd name="connsiteY9" fmla="*/ 263143 h 449317"/>
                <a:gd name="connsiteX10" fmla="*/ 2737359 w 4111860"/>
                <a:gd name="connsiteY10" fmla="*/ 252932 h 449317"/>
                <a:gd name="connsiteX11" fmla="*/ 3034064 w 4111860"/>
                <a:gd name="connsiteY11" fmla="*/ 315708 h 449317"/>
                <a:gd name="connsiteX12" fmla="*/ 3257790 w 4111860"/>
                <a:gd name="connsiteY12" fmla="*/ 351873 h 449317"/>
                <a:gd name="connsiteX13" fmla="*/ 3518323 w 4111860"/>
                <a:gd name="connsiteY13" fmla="*/ 364313 h 449317"/>
                <a:gd name="connsiteX14" fmla="*/ 3840960 w 4111860"/>
                <a:gd name="connsiteY14" fmla="*/ 315737 h 449317"/>
                <a:gd name="connsiteX15" fmla="*/ 4111860 w 4111860"/>
                <a:gd name="connsiteY15" fmla="*/ 371627 h 449317"/>
                <a:gd name="connsiteX0" fmla="*/ 0 w 4111860"/>
                <a:gd name="connsiteY0" fmla="*/ 191938 h 316778"/>
                <a:gd name="connsiteX1" fmla="*/ 284246 w 4111860"/>
                <a:gd name="connsiteY1" fmla="*/ 91754 h 316778"/>
                <a:gd name="connsiteX2" fmla="*/ 648237 w 4111860"/>
                <a:gd name="connsiteY2" fmla="*/ 214006 h 316778"/>
                <a:gd name="connsiteX3" fmla="*/ 933816 w 4111860"/>
                <a:gd name="connsiteY3" fmla="*/ 190656 h 316778"/>
                <a:gd name="connsiteX4" fmla="*/ 1424942 w 4111860"/>
                <a:gd name="connsiteY4" fmla="*/ 220477 h 316778"/>
                <a:gd name="connsiteX5" fmla="*/ 1692690 w 4111860"/>
                <a:gd name="connsiteY5" fmla="*/ 1279 h 316778"/>
                <a:gd name="connsiteX6" fmla="*/ 2051392 w 4111860"/>
                <a:gd name="connsiteY6" fmla="*/ 138757 h 316778"/>
                <a:gd name="connsiteX7" fmla="*/ 2294275 w 4111860"/>
                <a:gd name="connsiteY7" fmla="*/ 316768 h 316778"/>
                <a:gd name="connsiteX8" fmla="*/ 2547647 w 4111860"/>
                <a:gd name="connsiteY8" fmla="*/ 130607 h 316778"/>
                <a:gd name="connsiteX9" fmla="*/ 2737359 w 4111860"/>
                <a:gd name="connsiteY9" fmla="*/ 120396 h 316778"/>
                <a:gd name="connsiteX10" fmla="*/ 3034064 w 4111860"/>
                <a:gd name="connsiteY10" fmla="*/ 183172 h 316778"/>
                <a:gd name="connsiteX11" fmla="*/ 3257790 w 4111860"/>
                <a:gd name="connsiteY11" fmla="*/ 219337 h 316778"/>
                <a:gd name="connsiteX12" fmla="*/ 3518323 w 4111860"/>
                <a:gd name="connsiteY12" fmla="*/ 231777 h 316778"/>
                <a:gd name="connsiteX13" fmla="*/ 3840960 w 4111860"/>
                <a:gd name="connsiteY13" fmla="*/ 183201 h 316778"/>
                <a:gd name="connsiteX14" fmla="*/ 4111860 w 4111860"/>
                <a:gd name="connsiteY14" fmla="*/ 239091 h 316778"/>
                <a:gd name="connsiteX0" fmla="*/ 0 w 4111860"/>
                <a:gd name="connsiteY0" fmla="*/ 141030 h 265870"/>
                <a:gd name="connsiteX1" fmla="*/ 284246 w 4111860"/>
                <a:gd name="connsiteY1" fmla="*/ 40846 h 265870"/>
                <a:gd name="connsiteX2" fmla="*/ 648237 w 4111860"/>
                <a:gd name="connsiteY2" fmla="*/ 163098 h 265870"/>
                <a:gd name="connsiteX3" fmla="*/ 933816 w 4111860"/>
                <a:gd name="connsiteY3" fmla="*/ 139748 h 265870"/>
                <a:gd name="connsiteX4" fmla="*/ 1424942 w 4111860"/>
                <a:gd name="connsiteY4" fmla="*/ 169569 h 265870"/>
                <a:gd name="connsiteX5" fmla="*/ 1702506 w 4111860"/>
                <a:gd name="connsiteY5" fmla="*/ 2101 h 265870"/>
                <a:gd name="connsiteX6" fmla="*/ 2051392 w 4111860"/>
                <a:gd name="connsiteY6" fmla="*/ 87849 h 265870"/>
                <a:gd name="connsiteX7" fmla="*/ 2294275 w 4111860"/>
                <a:gd name="connsiteY7" fmla="*/ 265860 h 265870"/>
                <a:gd name="connsiteX8" fmla="*/ 2547647 w 4111860"/>
                <a:gd name="connsiteY8" fmla="*/ 79699 h 265870"/>
                <a:gd name="connsiteX9" fmla="*/ 2737359 w 4111860"/>
                <a:gd name="connsiteY9" fmla="*/ 69488 h 265870"/>
                <a:gd name="connsiteX10" fmla="*/ 3034064 w 4111860"/>
                <a:gd name="connsiteY10" fmla="*/ 132264 h 265870"/>
                <a:gd name="connsiteX11" fmla="*/ 3257790 w 4111860"/>
                <a:gd name="connsiteY11" fmla="*/ 168429 h 265870"/>
                <a:gd name="connsiteX12" fmla="*/ 3518323 w 4111860"/>
                <a:gd name="connsiteY12" fmla="*/ 180869 h 265870"/>
                <a:gd name="connsiteX13" fmla="*/ 3840960 w 4111860"/>
                <a:gd name="connsiteY13" fmla="*/ 132293 h 265870"/>
                <a:gd name="connsiteX14" fmla="*/ 4111860 w 4111860"/>
                <a:gd name="connsiteY14" fmla="*/ 188183 h 26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1860" h="265870">
                  <a:moveTo>
                    <a:pt x="0" y="141030"/>
                  </a:moveTo>
                  <a:cubicBezTo>
                    <a:pt x="98792" y="136435"/>
                    <a:pt x="176207" y="37168"/>
                    <a:pt x="284246" y="40846"/>
                  </a:cubicBezTo>
                  <a:cubicBezTo>
                    <a:pt x="392285" y="44524"/>
                    <a:pt x="539975" y="146614"/>
                    <a:pt x="648237" y="163098"/>
                  </a:cubicBezTo>
                  <a:cubicBezTo>
                    <a:pt x="756499" y="179582"/>
                    <a:pt x="804365" y="138670"/>
                    <a:pt x="933816" y="139748"/>
                  </a:cubicBezTo>
                  <a:cubicBezTo>
                    <a:pt x="1063267" y="140826"/>
                    <a:pt x="1296827" y="192510"/>
                    <a:pt x="1424942" y="169569"/>
                  </a:cubicBezTo>
                  <a:cubicBezTo>
                    <a:pt x="1553057" y="146628"/>
                    <a:pt x="1598098" y="15721"/>
                    <a:pt x="1702506" y="2101"/>
                  </a:cubicBezTo>
                  <a:cubicBezTo>
                    <a:pt x="1806914" y="-11519"/>
                    <a:pt x="1952764" y="43889"/>
                    <a:pt x="2051392" y="87849"/>
                  </a:cubicBezTo>
                  <a:cubicBezTo>
                    <a:pt x="2150020" y="131809"/>
                    <a:pt x="2211566" y="267218"/>
                    <a:pt x="2294275" y="265860"/>
                  </a:cubicBezTo>
                  <a:cubicBezTo>
                    <a:pt x="2376984" y="264502"/>
                    <a:pt x="2473800" y="112428"/>
                    <a:pt x="2547647" y="79699"/>
                  </a:cubicBezTo>
                  <a:cubicBezTo>
                    <a:pt x="2621494" y="46970"/>
                    <a:pt x="2656289" y="60727"/>
                    <a:pt x="2737359" y="69488"/>
                  </a:cubicBezTo>
                  <a:cubicBezTo>
                    <a:pt x="2818429" y="78249"/>
                    <a:pt x="2947326" y="115774"/>
                    <a:pt x="3034064" y="132264"/>
                  </a:cubicBezTo>
                  <a:cubicBezTo>
                    <a:pt x="3120802" y="148754"/>
                    <a:pt x="3177080" y="160328"/>
                    <a:pt x="3257790" y="168429"/>
                  </a:cubicBezTo>
                  <a:cubicBezTo>
                    <a:pt x="3338500" y="176530"/>
                    <a:pt x="3421128" y="186892"/>
                    <a:pt x="3518323" y="180869"/>
                  </a:cubicBezTo>
                  <a:cubicBezTo>
                    <a:pt x="3615518" y="174846"/>
                    <a:pt x="3742037" y="131074"/>
                    <a:pt x="3840960" y="132293"/>
                  </a:cubicBezTo>
                  <a:cubicBezTo>
                    <a:pt x="3939883" y="133512"/>
                    <a:pt x="3990859" y="192778"/>
                    <a:pt x="4111860" y="188183"/>
                  </a:cubicBezTo>
                </a:path>
              </a:pathLst>
            </a:custGeom>
            <a:noFill/>
            <a:ln w="38100"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299" name="Rectangle 1298">
              <a:extLst>
                <a:ext uri="{FF2B5EF4-FFF2-40B4-BE49-F238E27FC236}">
                  <a16:creationId xmlns:a16="http://schemas.microsoft.com/office/drawing/2014/main" id="{BA6F518F-FE0A-4069-9E2C-A35ED4B829AD}"/>
                </a:ext>
              </a:extLst>
            </p:cNvPr>
            <p:cNvSpPr/>
            <p:nvPr/>
          </p:nvSpPr>
          <p:spPr>
            <a:xfrm>
              <a:off x="255224" y="4690475"/>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br>
                <a:rPr kumimoji="0" lang="en-GB" sz="600" b="0" i="0" u="none" strike="noStrike" kern="1200" cap="none" spc="0" normalizeH="0" baseline="0" noProof="0">
                  <a:ln>
                    <a:noFill/>
                  </a:ln>
                  <a:solidFill>
                    <a:srgbClr val="000000"/>
                  </a:solidFill>
                  <a:effectLst/>
                  <a:uLnTx/>
                  <a:uFillTx/>
                  <a:latin typeface="Arial"/>
                  <a:ea typeface="+mn-ea"/>
                  <a:cs typeface="+mn-cs"/>
                </a:rPr>
              </a:br>
              <a:r>
                <a:rPr kumimoji="0" lang="en-GB" sz="600" b="0" i="0" u="none" strike="noStrike" kern="1200" cap="none" spc="0" normalizeH="0" baseline="0" noProof="0">
                  <a:ln>
                    <a:noFill/>
                  </a:ln>
                  <a:solidFill>
                    <a:srgbClr val="000000"/>
                  </a:solidFill>
                  <a:effectLst/>
                  <a:uLnTx/>
                  <a:uFillTx/>
                  <a:latin typeface="Arial"/>
                  <a:ea typeface="+mn-ea"/>
                  <a:cs typeface="+mn-cs"/>
                </a:rPr>
                <a:t>1. Beasley R,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2019;380:2020-2030; 2. O’Byrne PM,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2018;378:1865-1876. </a:t>
              </a:r>
            </a:p>
          </p:txBody>
        </p:sp>
        <p:sp>
          <p:nvSpPr>
            <p:cNvPr id="1300" name="TextBox 1299">
              <a:extLst>
                <a:ext uri="{FF2B5EF4-FFF2-40B4-BE49-F238E27FC236}">
                  <a16:creationId xmlns:a16="http://schemas.microsoft.com/office/drawing/2014/main" id="{DBD488E3-109D-4790-8D44-C3861D08D08A}"/>
                </a:ext>
              </a:extLst>
            </p:cNvPr>
            <p:cNvSpPr txBox="1"/>
            <p:nvPr/>
          </p:nvSpPr>
          <p:spPr>
            <a:xfrm>
              <a:off x="1483373" y="1497773"/>
              <a:ext cx="1495885"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improved</a:t>
              </a:r>
              <a:r>
                <a:rPr kumimoji="0" lang="en-US" sz="1600" b="1" i="0" u="none" strike="noStrike" kern="1200" cap="none" spc="0" normalizeH="0" baseline="30000" noProof="0">
                  <a:ln>
                    <a:noFill/>
                  </a:ln>
                  <a:solidFill>
                    <a:srgbClr val="65D2DF">
                      <a:lumMod val="75000"/>
                    </a:srgbClr>
                  </a:solidFill>
                  <a:effectLst/>
                  <a:uLnTx/>
                  <a:uFillTx/>
                  <a:latin typeface="Arial"/>
                  <a:ea typeface="+mn-ea"/>
                  <a:cs typeface="+mn-cs"/>
                </a:rPr>
                <a:t>2</a:t>
              </a:r>
              <a:endParaRPr kumimoji="0" lang="en-US" sz="1600" b="1" i="0" u="none" strike="sngStrike" kern="1200" cap="none" spc="0" normalizeH="0" baseline="30000" noProof="0">
                <a:ln>
                  <a:noFill/>
                </a:ln>
                <a:solidFill>
                  <a:srgbClr val="65D2DF">
                    <a:lumMod val="75000"/>
                  </a:srgbClr>
                </a:solidFill>
                <a:effectLst/>
                <a:uLnTx/>
                <a:uFillTx/>
                <a:latin typeface="Arial"/>
                <a:ea typeface="+mn-ea"/>
                <a:cs typeface="+mn-cs"/>
              </a:endParaRPr>
            </a:p>
          </p:txBody>
        </p:sp>
        <p:grpSp>
          <p:nvGrpSpPr>
            <p:cNvPr id="1301" name="Group 1300">
              <a:extLst>
                <a:ext uri="{FF2B5EF4-FFF2-40B4-BE49-F238E27FC236}">
                  <a16:creationId xmlns:a16="http://schemas.microsoft.com/office/drawing/2014/main" id="{9BC4DFA5-BDC1-4946-9E07-C8673C5E6E97}"/>
                </a:ext>
              </a:extLst>
            </p:cNvPr>
            <p:cNvGrpSpPr/>
            <p:nvPr/>
          </p:nvGrpSpPr>
          <p:grpSpPr>
            <a:xfrm>
              <a:off x="371756" y="2003097"/>
              <a:ext cx="8435957" cy="2014321"/>
              <a:chOff x="371756" y="2003097"/>
              <a:chExt cx="8435957" cy="2014321"/>
            </a:xfrm>
          </p:grpSpPr>
          <p:sp>
            <p:nvSpPr>
              <p:cNvPr id="1385" name="Freeform: Shape 1384">
                <a:extLst>
                  <a:ext uri="{FF2B5EF4-FFF2-40B4-BE49-F238E27FC236}">
                    <a16:creationId xmlns:a16="http://schemas.microsoft.com/office/drawing/2014/main" id="{9292522D-6091-4E53-B4FB-742288255203}"/>
                  </a:ext>
                </a:extLst>
              </p:cNvPr>
              <p:cNvSpPr/>
              <p:nvPr/>
            </p:nvSpPr>
            <p:spPr>
              <a:xfrm>
                <a:off x="4436224" y="2003097"/>
                <a:ext cx="2134574" cy="168335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909084"/>
                  <a:gd name="connsiteY0" fmla="*/ 292739 h 617032"/>
                  <a:gd name="connsiteX1" fmla="*/ 63795 w 909084"/>
                  <a:gd name="connsiteY1" fmla="*/ 69455 h 617032"/>
                  <a:gd name="connsiteX2" fmla="*/ 255181 w 909084"/>
                  <a:gd name="connsiteY2" fmla="*/ 343 h 617032"/>
                  <a:gd name="connsiteX3" fmla="*/ 388088 w 909084"/>
                  <a:gd name="connsiteY3" fmla="*/ 90720 h 617032"/>
                  <a:gd name="connsiteX4" fmla="*/ 510363 w 909084"/>
                  <a:gd name="connsiteY4" fmla="*/ 324636 h 617032"/>
                  <a:gd name="connsiteX5" fmla="*/ 611372 w 909084"/>
                  <a:gd name="connsiteY5" fmla="*/ 377799 h 617032"/>
                  <a:gd name="connsiteX6" fmla="*/ 675167 w 909084"/>
                  <a:gd name="connsiteY6" fmla="*/ 484125 h 617032"/>
                  <a:gd name="connsiteX7" fmla="*/ 776177 w 909084"/>
                  <a:gd name="connsiteY7" fmla="*/ 521339 h 617032"/>
                  <a:gd name="connsiteX8" fmla="*/ 909084 w 909084"/>
                  <a:gd name="connsiteY8" fmla="*/ 617032 h 617032"/>
                  <a:gd name="connsiteX0" fmla="*/ 0 w 776177"/>
                  <a:gd name="connsiteY0" fmla="*/ 292739 h 521339"/>
                  <a:gd name="connsiteX1" fmla="*/ 63795 w 776177"/>
                  <a:gd name="connsiteY1" fmla="*/ 69455 h 521339"/>
                  <a:gd name="connsiteX2" fmla="*/ 255181 w 776177"/>
                  <a:gd name="connsiteY2" fmla="*/ 343 h 521339"/>
                  <a:gd name="connsiteX3" fmla="*/ 388088 w 776177"/>
                  <a:gd name="connsiteY3" fmla="*/ 90720 h 521339"/>
                  <a:gd name="connsiteX4" fmla="*/ 510363 w 776177"/>
                  <a:gd name="connsiteY4" fmla="*/ 324636 h 521339"/>
                  <a:gd name="connsiteX5" fmla="*/ 611372 w 776177"/>
                  <a:gd name="connsiteY5" fmla="*/ 377799 h 521339"/>
                  <a:gd name="connsiteX6" fmla="*/ 675167 w 776177"/>
                  <a:gd name="connsiteY6" fmla="*/ 484125 h 521339"/>
                  <a:gd name="connsiteX7" fmla="*/ 776177 w 776177"/>
                  <a:gd name="connsiteY7" fmla="*/ 521339 h 52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6177" h="521339">
                    <a:moveTo>
                      <a:pt x="0" y="292739"/>
                    </a:moveTo>
                    <a:cubicBezTo>
                      <a:pt x="45188" y="204134"/>
                      <a:pt x="21265" y="118188"/>
                      <a:pt x="63795" y="69455"/>
                    </a:cubicBezTo>
                    <a:cubicBezTo>
                      <a:pt x="106325" y="20722"/>
                      <a:pt x="201132" y="-3201"/>
                      <a:pt x="255181" y="343"/>
                    </a:cubicBezTo>
                    <a:cubicBezTo>
                      <a:pt x="309230" y="3887"/>
                      <a:pt x="345558" y="36671"/>
                      <a:pt x="388088" y="90720"/>
                    </a:cubicBezTo>
                    <a:cubicBezTo>
                      <a:pt x="430618" y="144769"/>
                      <a:pt x="473149" y="276789"/>
                      <a:pt x="510363" y="324636"/>
                    </a:cubicBezTo>
                    <a:cubicBezTo>
                      <a:pt x="547577" y="372483"/>
                      <a:pt x="583905" y="351217"/>
                      <a:pt x="611372" y="377799"/>
                    </a:cubicBezTo>
                    <a:cubicBezTo>
                      <a:pt x="638839" y="404380"/>
                      <a:pt x="647700" y="460202"/>
                      <a:pt x="675167" y="484125"/>
                    </a:cubicBezTo>
                    <a:cubicBezTo>
                      <a:pt x="702634" y="508048"/>
                      <a:pt x="737191" y="499188"/>
                      <a:pt x="776177" y="521339"/>
                    </a:cubicBezTo>
                  </a:path>
                </a:pathLst>
              </a:custGeom>
              <a:noFill/>
              <a:ln w="38100" cap="rnd">
                <a:solidFill>
                  <a:schemeClr val="accent4"/>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86" name="Freeform: Shape 1385">
                <a:extLst>
                  <a:ext uri="{FF2B5EF4-FFF2-40B4-BE49-F238E27FC236}">
                    <a16:creationId xmlns:a16="http://schemas.microsoft.com/office/drawing/2014/main" id="{C0DFE000-5E41-4183-9B48-4DF82558C347}"/>
                  </a:ext>
                </a:extLst>
              </p:cNvPr>
              <p:cNvSpPr/>
              <p:nvPr/>
            </p:nvSpPr>
            <p:spPr>
              <a:xfrm>
                <a:off x="6293010" y="3563639"/>
                <a:ext cx="2514703" cy="45377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1525772"/>
                  <a:gd name="connsiteY0" fmla="*/ 69455 h 624661"/>
                  <a:gd name="connsiteX1" fmla="*/ 191386 w 1525772"/>
                  <a:gd name="connsiteY1" fmla="*/ 343 h 624661"/>
                  <a:gd name="connsiteX2" fmla="*/ 324293 w 1525772"/>
                  <a:gd name="connsiteY2" fmla="*/ 90720 h 624661"/>
                  <a:gd name="connsiteX3" fmla="*/ 446568 w 1525772"/>
                  <a:gd name="connsiteY3" fmla="*/ 324636 h 624661"/>
                  <a:gd name="connsiteX4" fmla="*/ 547577 w 1525772"/>
                  <a:gd name="connsiteY4" fmla="*/ 377799 h 624661"/>
                  <a:gd name="connsiteX5" fmla="*/ 611372 w 1525772"/>
                  <a:gd name="connsiteY5" fmla="*/ 484125 h 624661"/>
                  <a:gd name="connsiteX6" fmla="*/ 712382 w 1525772"/>
                  <a:gd name="connsiteY6" fmla="*/ 521339 h 624661"/>
                  <a:gd name="connsiteX7" fmla="*/ 845289 w 1525772"/>
                  <a:gd name="connsiteY7" fmla="*/ 617032 h 624661"/>
                  <a:gd name="connsiteX8" fmla="*/ 1525772 w 1525772"/>
                  <a:gd name="connsiteY8" fmla="*/ 611716 h 624661"/>
                  <a:gd name="connsiteX0" fmla="*/ 0 w 1334386"/>
                  <a:gd name="connsiteY0" fmla="*/ 0 h 624318"/>
                  <a:gd name="connsiteX1" fmla="*/ 132907 w 1334386"/>
                  <a:gd name="connsiteY1" fmla="*/ 90377 h 624318"/>
                  <a:gd name="connsiteX2" fmla="*/ 255182 w 1334386"/>
                  <a:gd name="connsiteY2" fmla="*/ 324293 h 624318"/>
                  <a:gd name="connsiteX3" fmla="*/ 356191 w 1334386"/>
                  <a:gd name="connsiteY3" fmla="*/ 377456 h 624318"/>
                  <a:gd name="connsiteX4" fmla="*/ 419986 w 1334386"/>
                  <a:gd name="connsiteY4" fmla="*/ 483782 h 624318"/>
                  <a:gd name="connsiteX5" fmla="*/ 520996 w 1334386"/>
                  <a:gd name="connsiteY5" fmla="*/ 520996 h 624318"/>
                  <a:gd name="connsiteX6" fmla="*/ 653903 w 1334386"/>
                  <a:gd name="connsiteY6" fmla="*/ 616689 h 624318"/>
                  <a:gd name="connsiteX7" fmla="*/ 1334386 w 1334386"/>
                  <a:gd name="connsiteY7" fmla="*/ 611373 h 624318"/>
                  <a:gd name="connsiteX0" fmla="*/ 0 w 1201479"/>
                  <a:gd name="connsiteY0" fmla="*/ 0 h 533941"/>
                  <a:gd name="connsiteX1" fmla="*/ 122275 w 1201479"/>
                  <a:gd name="connsiteY1" fmla="*/ 233916 h 533941"/>
                  <a:gd name="connsiteX2" fmla="*/ 223284 w 1201479"/>
                  <a:gd name="connsiteY2" fmla="*/ 287079 h 533941"/>
                  <a:gd name="connsiteX3" fmla="*/ 287079 w 1201479"/>
                  <a:gd name="connsiteY3" fmla="*/ 393405 h 533941"/>
                  <a:gd name="connsiteX4" fmla="*/ 388089 w 1201479"/>
                  <a:gd name="connsiteY4" fmla="*/ 430619 h 533941"/>
                  <a:gd name="connsiteX5" fmla="*/ 520996 w 1201479"/>
                  <a:gd name="connsiteY5" fmla="*/ 526312 h 533941"/>
                  <a:gd name="connsiteX6" fmla="*/ 1201479 w 1201479"/>
                  <a:gd name="connsiteY6" fmla="*/ 520996 h 533941"/>
                  <a:gd name="connsiteX0" fmla="*/ 0 w 1079204"/>
                  <a:gd name="connsiteY0" fmla="*/ 0 h 300025"/>
                  <a:gd name="connsiteX1" fmla="*/ 101009 w 1079204"/>
                  <a:gd name="connsiteY1" fmla="*/ 53163 h 300025"/>
                  <a:gd name="connsiteX2" fmla="*/ 164804 w 1079204"/>
                  <a:gd name="connsiteY2" fmla="*/ 159489 h 300025"/>
                  <a:gd name="connsiteX3" fmla="*/ 265814 w 1079204"/>
                  <a:gd name="connsiteY3" fmla="*/ 196703 h 300025"/>
                  <a:gd name="connsiteX4" fmla="*/ 398721 w 1079204"/>
                  <a:gd name="connsiteY4" fmla="*/ 292396 h 300025"/>
                  <a:gd name="connsiteX5" fmla="*/ 1079204 w 1079204"/>
                  <a:gd name="connsiteY5" fmla="*/ 287080 h 300025"/>
                  <a:gd name="connsiteX0" fmla="*/ 0 w 978195"/>
                  <a:gd name="connsiteY0" fmla="*/ 0 h 246862"/>
                  <a:gd name="connsiteX1" fmla="*/ 63795 w 978195"/>
                  <a:gd name="connsiteY1" fmla="*/ 106326 h 246862"/>
                  <a:gd name="connsiteX2" fmla="*/ 164805 w 978195"/>
                  <a:gd name="connsiteY2" fmla="*/ 143540 h 246862"/>
                  <a:gd name="connsiteX3" fmla="*/ 297712 w 978195"/>
                  <a:gd name="connsiteY3" fmla="*/ 239233 h 246862"/>
                  <a:gd name="connsiteX4" fmla="*/ 978195 w 978195"/>
                  <a:gd name="connsiteY4" fmla="*/ 233917 h 246862"/>
                  <a:gd name="connsiteX0" fmla="*/ 0 w 914400"/>
                  <a:gd name="connsiteY0" fmla="*/ 0 h 140536"/>
                  <a:gd name="connsiteX1" fmla="*/ 101010 w 914400"/>
                  <a:gd name="connsiteY1" fmla="*/ 37214 h 140536"/>
                  <a:gd name="connsiteX2" fmla="*/ 233917 w 914400"/>
                  <a:gd name="connsiteY2" fmla="*/ 132907 h 140536"/>
                  <a:gd name="connsiteX3" fmla="*/ 914400 w 914400"/>
                  <a:gd name="connsiteY3" fmla="*/ 127591 h 140536"/>
                </a:gdLst>
                <a:ahLst/>
                <a:cxnLst>
                  <a:cxn ang="0">
                    <a:pos x="connsiteX0" y="connsiteY0"/>
                  </a:cxn>
                  <a:cxn ang="0">
                    <a:pos x="connsiteX1" y="connsiteY1"/>
                  </a:cxn>
                  <a:cxn ang="0">
                    <a:pos x="connsiteX2" y="connsiteY2"/>
                  </a:cxn>
                  <a:cxn ang="0">
                    <a:pos x="connsiteX3" y="connsiteY3"/>
                  </a:cxn>
                </a:cxnLst>
                <a:rect l="l" t="t" r="r" b="b"/>
                <a:pathLst>
                  <a:path w="914400" h="140536">
                    <a:moveTo>
                      <a:pt x="0" y="0"/>
                    </a:moveTo>
                    <a:cubicBezTo>
                      <a:pt x="27467" y="23923"/>
                      <a:pt x="62024" y="15063"/>
                      <a:pt x="101010" y="37214"/>
                    </a:cubicBezTo>
                    <a:cubicBezTo>
                      <a:pt x="139996" y="59365"/>
                      <a:pt x="98352" y="117844"/>
                      <a:pt x="233917" y="132907"/>
                    </a:cubicBezTo>
                    <a:cubicBezTo>
                      <a:pt x="369482" y="147970"/>
                      <a:pt x="641941" y="137780"/>
                      <a:pt x="914400" y="127591"/>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87" name="Freeform: Shape 1386">
                <a:extLst>
                  <a:ext uri="{FF2B5EF4-FFF2-40B4-BE49-F238E27FC236}">
                    <a16:creationId xmlns:a16="http://schemas.microsoft.com/office/drawing/2014/main" id="{10ECDD9D-2C67-4E43-86BC-0388A02A530B}"/>
                  </a:ext>
                </a:extLst>
              </p:cNvPr>
              <p:cNvSpPr/>
              <p:nvPr/>
            </p:nvSpPr>
            <p:spPr>
              <a:xfrm>
                <a:off x="371756" y="2945561"/>
                <a:ext cx="4064463" cy="1063578"/>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387010"/>
                  <a:gd name="connsiteY0" fmla="*/ 590450 h 622131"/>
                  <a:gd name="connsiteX1" fmla="*/ 231468 w 2387010"/>
                  <a:gd name="connsiteY1" fmla="*/ 549493 h 622131"/>
                  <a:gd name="connsiteX2" fmla="*/ 494414 w 2387010"/>
                  <a:gd name="connsiteY2" fmla="*/ 601083 h 622131"/>
                  <a:gd name="connsiteX3" fmla="*/ 814041 w 2387010"/>
                  <a:gd name="connsiteY3" fmla="*/ 595442 h 622131"/>
                  <a:gd name="connsiteX4" fmla="*/ 1270591 w 2387010"/>
                  <a:gd name="connsiteY4" fmla="*/ 601083 h 622131"/>
                  <a:gd name="connsiteX5" fmla="*/ 1477926 w 2387010"/>
                  <a:gd name="connsiteY5" fmla="*/ 292739 h 622131"/>
                  <a:gd name="connsiteX6" fmla="*/ 1541721 w 2387010"/>
                  <a:gd name="connsiteY6" fmla="*/ 69455 h 622131"/>
                  <a:gd name="connsiteX7" fmla="*/ 1733107 w 2387010"/>
                  <a:gd name="connsiteY7" fmla="*/ 343 h 622131"/>
                  <a:gd name="connsiteX8" fmla="*/ 1866014 w 2387010"/>
                  <a:gd name="connsiteY8" fmla="*/ 90720 h 622131"/>
                  <a:gd name="connsiteX9" fmla="*/ 1988289 w 2387010"/>
                  <a:gd name="connsiteY9" fmla="*/ 324636 h 622131"/>
                  <a:gd name="connsiteX10" fmla="*/ 2089298 w 2387010"/>
                  <a:gd name="connsiteY10" fmla="*/ 377799 h 622131"/>
                  <a:gd name="connsiteX11" fmla="*/ 2153093 w 2387010"/>
                  <a:gd name="connsiteY11" fmla="*/ 484125 h 622131"/>
                  <a:gd name="connsiteX12" fmla="*/ 2254103 w 2387010"/>
                  <a:gd name="connsiteY12" fmla="*/ 521339 h 622131"/>
                  <a:gd name="connsiteX13" fmla="*/ 2387010 w 2387010"/>
                  <a:gd name="connsiteY13" fmla="*/ 617032 h 622131"/>
                  <a:gd name="connsiteX0" fmla="*/ 0 w 2254103"/>
                  <a:gd name="connsiteY0" fmla="*/ 590450 h 622131"/>
                  <a:gd name="connsiteX1" fmla="*/ 231468 w 2254103"/>
                  <a:gd name="connsiteY1" fmla="*/ 549493 h 622131"/>
                  <a:gd name="connsiteX2" fmla="*/ 494414 w 2254103"/>
                  <a:gd name="connsiteY2" fmla="*/ 601083 h 622131"/>
                  <a:gd name="connsiteX3" fmla="*/ 814041 w 2254103"/>
                  <a:gd name="connsiteY3" fmla="*/ 595442 h 622131"/>
                  <a:gd name="connsiteX4" fmla="*/ 1270591 w 2254103"/>
                  <a:gd name="connsiteY4" fmla="*/ 601083 h 622131"/>
                  <a:gd name="connsiteX5" fmla="*/ 1477926 w 2254103"/>
                  <a:gd name="connsiteY5" fmla="*/ 292739 h 622131"/>
                  <a:gd name="connsiteX6" fmla="*/ 1541721 w 2254103"/>
                  <a:gd name="connsiteY6" fmla="*/ 69455 h 622131"/>
                  <a:gd name="connsiteX7" fmla="*/ 1733107 w 2254103"/>
                  <a:gd name="connsiteY7" fmla="*/ 343 h 622131"/>
                  <a:gd name="connsiteX8" fmla="*/ 1866014 w 2254103"/>
                  <a:gd name="connsiteY8" fmla="*/ 90720 h 622131"/>
                  <a:gd name="connsiteX9" fmla="*/ 1988289 w 2254103"/>
                  <a:gd name="connsiteY9" fmla="*/ 324636 h 622131"/>
                  <a:gd name="connsiteX10" fmla="*/ 2089298 w 2254103"/>
                  <a:gd name="connsiteY10" fmla="*/ 377799 h 622131"/>
                  <a:gd name="connsiteX11" fmla="*/ 2153093 w 2254103"/>
                  <a:gd name="connsiteY11" fmla="*/ 484125 h 622131"/>
                  <a:gd name="connsiteX12" fmla="*/ 2254103 w 2254103"/>
                  <a:gd name="connsiteY12" fmla="*/ 521339 h 622131"/>
                  <a:gd name="connsiteX0" fmla="*/ 0 w 2153093"/>
                  <a:gd name="connsiteY0" fmla="*/ 590450 h 622131"/>
                  <a:gd name="connsiteX1" fmla="*/ 231468 w 2153093"/>
                  <a:gd name="connsiteY1" fmla="*/ 549493 h 622131"/>
                  <a:gd name="connsiteX2" fmla="*/ 494414 w 2153093"/>
                  <a:gd name="connsiteY2" fmla="*/ 601083 h 622131"/>
                  <a:gd name="connsiteX3" fmla="*/ 814041 w 2153093"/>
                  <a:gd name="connsiteY3" fmla="*/ 595442 h 622131"/>
                  <a:gd name="connsiteX4" fmla="*/ 1270591 w 2153093"/>
                  <a:gd name="connsiteY4" fmla="*/ 601083 h 622131"/>
                  <a:gd name="connsiteX5" fmla="*/ 1477926 w 2153093"/>
                  <a:gd name="connsiteY5" fmla="*/ 292739 h 622131"/>
                  <a:gd name="connsiteX6" fmla="*/ 1541721 w 2153093"/>
                  <a:gd name="connsiteY6" fmla="*/ 69455 h 622131"/>
                  <a:gd name="connsiteX7" fmla="*/ 1733107 w 2153093"/>
                  <a:gd name="connsiteY7" fmla="*/ 343 h 622131"/>
                  <a:gd name="connsiteX8" fmla="*/ 1866014 w 2153093"/>
                  <a:gd name="connsiteY8" fmla="*/ 90720 h 622131"/>
                  <a:gd name="connsiteX9" fmla="*/ 1988289 w 2153093"/>
                  <a:gd name="connsiteY9" fmla="*/ 324636 h 622131"/>
                  <a:gd name="connsiteX10" fmla="*/ 2089298 w 2153093"/>
                  <a:gd name="connsiteY10" fmla="*/ 377799 h 622131"/>
                  <a:gd name="connsiteX11" fmla="*/ 2153093 w 2153093"/>
                  <a:gd name="connsiteY11" fmla="*/ 484125 h 622131"/>
                  <a:gd name="connsiteX0" fmla="*/ 0 w 2089298"/>
                  <a:gd name="connsiteY0" fmla="*/ 590450 h 622131"/>
                  <a:gd name="connsiteX1" fmla="*/ 231468 w 2089298"/>
                  <a:gd name="connsiteY1" fmla="*/ 549493 h 622131"/>
                  <a:gd name="connsiteX2" fmla="*/ 494414 w 2089298"/>
                  <a:gd name="connsiteY2" fmla="*/ 601083 h 622131"/>
                  <a:gd name="connsiteX3" fmla="*/ 814041 w 2089298"/>
                  <a:gd name="connsiteY3" fmla="*/ 595442 h 622131"/>
                  <a:gd name="connsiteX4" fmla="*/ 1270591 w 2089298"/>
                  <a:gd name="connsiteY4" fmla="*/ 601083 h 622131"/>
                  <a:gd name="connsiteX5" fmla="*/ 1477926 w 2089298"/>
                  <a:gd name="connsiteY5" fmla="*/ 292739 h 622131"/>
                  <a:gd name="connsiteX6" fmla="*/ 1541721 w 2089298"/>
                  <a:gd name="connsiteY6" fmla="*/ 69455 h 622131"/>
                  <a:gd name="connsiteX7" fmla="*/ 1733107 w 2089298"/>
                  <a:gd name="connsiteY7" fmla="*/ 343 h 622131"/>
                  <a:gd name="connsiteX8" fmla="*/ 1866014 w 2089298"/>
                  <a:gd name="connsiteY8" fmla="*/ 90720 h 622131"/>
                  <a:gd name="connsiteX9" fmla="*/ 1988289 w 2089298"/>
                  <a:gd name="connsiteY9" fmla="*/ 324636 h 622131"/>
                  <a:gd name="connsiteX10" fmla="*/ 2089298 w 2089298"/>
                  <a:gd name="connsiteY10" fmla="*/ 377799 h 622131"/>
                  <a:gd name="connsiteX0" fmla="*/ 0 w 1988289"/>
                  <a:gd name="connsiteY0" fmla="*/ 590450 h 622131"/>
                  <a:gd name="connsiteX1" fmla="*/ 231468 w 1988289"/>
                  <a:gd name="connsiteY1" fmla="*/ 549493 h 622131"/>
                  <a:gd name="connsiteX2" fmla="*/ 494414 w 1988289"/>
                  <a:gd name="connsiteY2" fmla="*/ 601083 h 622131"/>
                  <a:gd name="connsiteX3" fmla="*/ 814041 w 1988289"/>
                  <a:gd name="connsiteY3" fmla="*/ 595442 h 622131"/>
                  <a:gd name="connsiteX4" fmla="*/ 1270591 w 1988289"/>
                  <a:gd name="connsiteY4" fmla="*/ 601083 h 622131"/>
                  <a:gd name="connsiteX5" fmla="*/ 1477926 w 1988289"/>
                  <a:gd name="connsiteY5" fmla="*/ 292739 h 622131"/>
                  <a:gd name="connsiteX6" fmla="*/ 1541721 w 1988289"/>
                  <a:gd name="connsiteY6" fmla="*/ 69455 h 622131"/>
                  <a:gd name="connsiteX7" fmla="*/ 1733107 w 1988289"/>
                  <a:gd name="connsiteY7" fmla="*/ 343 h 622131"/>
                  <a:gd name="connsiteX8" fmla="*/ 1866014 w 1988289"/>
                  <a:gd name="connsiteY8" fmla="*/ 90720 h 622131"/>
                  <a:gd name="connsiteX9" fmla="*/ 1988289 w 1988289"/>
                  <a:gd name="connsiteY9" fmla="*/ 324636 h 622131"/>
                  <a:gd name="connsiteX0" fmla="*/ 0 w 1866014"/>
                  <a:gd name="connsiteY0" fmla="*/ 590450 h 622131"/>
                  <a:gd name="connsiteX1" fmla="*/ 231468 w 1866014"/>
                  <a:gd name="connsiteY1" fmla="*/ 549493 h 622131"/>
                  <a:gd name="connsiteX2" fmla="*/ 494414 w 1866014"/>
                  <a:gd name="connsiteY2" fmla="*/ 601083 h 622131"/>
                  <a:gd name="connsiteX3" fmla="*/ 814041 w 1866014"/>
                  <a:gd name="connsiteY3" fmla="*/ 595442 h 622131"/>
                  <a:gd name="connsiteX4" fmla="*/ 1270591 w 1866014"/>
                  <a:gd name="connsiteY4" fmla="*/ 601083 h 622131"/>
                  <a:gd name="connsiteX5" fmla="*/ 1477926 w 1866014"/>
                  <a:gd name="connsiteY5" fmla="*/ 292739 h 622131"/>
                  <a:gd name="connsiteX6" fmla="*/ 1541721 w 1866014"/>
                  <a:gd name="connsiteY6" fmla="*/ 69455 h 622131"/>
                  <a:gd name="connsiteX7" fmla="*/ 1733107 w 1866014"/>
                  <a:gd name="connsiteY7" fmla="*/ 343 h 622131"/>
                  <a:gd name="connsiteX8" fmla="*/ 1866014 w 1866014"/>
                  <a:gd name="connsiteY8" fmla="*/ 90720 h 622131"/>
                  <a:gd name="connsiteX0" fmla="*/ 0 w 1733107"/>
                  <a:gd name="connsiteY0" fmla="*/ 590450 h 622131"/>
                  <a:gd name="connsiteX1" fmla="*/ 231468 w 1733107"/>
                  <a:gd name="connsiteY1" fmla="*/ 549493 h 622131"/>
                  <a:gd name="connsiteX2" fmla="*/ 494414 w 1733107"/>
                  <a:gd name="connsiteY2" fmla="*/ 601083 h 622131"/>
                  <a:gd name="connsiteX3" fmla="*/ 814041 w 1733107"/>
                  <a:gd name="connsiteY3" fmla="*/ 595442 h 622131"/>
                  <a:gd name="connsiteX4" fmla="*/ 1270591 w 1733107"/>
                  <a:gd name="connsiteY4" fmla="*/ 601083 h 622131"/>
                  <a:gd name="connsiteX5" fmla="*/ 1477926 w 1733107"/>
                  <a:gd name="connsiteY5" fmla="*/ 292739 h 622131"/>
                  <a:gd name="connsiteX6" fmla="*/ 1541721 w 1733107"/>
                  <a:gd name="connsiteY6" fmla="*/ 69455 h 622131"/>
                  <a:gd name="connsiteX7" fmla="*/ 1733107 w 1733107"/>
                  <a:gd name="connsiteY7" fmla="*/ 343 h 622131"/>
                  <a:gd name="connsiteX0" fmla="*/ 0 w 1541721"/>
                  <a:gd name="connsiteY0" fmla="*/ 520995 h 552676"/>
                  <a:gd name="connsiteX1" fmla="*/ 231468 w 1541721"/>
                  <a:gd name="connsiteY1" fmla="*/ 480038 h 552676"/>
                  <a:gd name="connsiteX2" fmla="*/ 494414 w 1541721"/>
                  <a:gd name="connsiteY2" fmla="*/ 531628 h 552676"/>
                  <a:gd name="connsiteX3" fmla="*/ 814041 w 1541721"/>
                  <a:gd name="connsiteY3" fmla="*/ 525987 h 552676"/>
                  <a:gd name="connsiteX4" fmla="*/ 1270591 w 1541721"/>
                  <a:gd name="connsiteY4" fmla="*/ 531628 h 552676"/>
                  <a:gd name="connsiteX5" fmla="*/ 1477926 w 1541721"/>
                  <a:gd name="connsiteY5" fmla="*/ 223284 h 552676"/>
                  <a:gd name="connsiteX6" fmla="*/ 1541721 w 1541721"/>
                  <a:gd name="connsiteY6" fmla="*/ 0 h 552676"/>
                  <a:gd name="connsiteX0" fmla="*/ 0 w 1477926"/>
                  <a:gd name="connsiteY0" fmla="*/ 297711 h 329392"/>
                  <a:gd name="connsiteX1" fmla="*/ 231468 w 1477926"/>
                  <a:gd name="connsiteY1" fmla="*/ 256754 h 329392"/>
                  <a:gd name="connsiteX2" fmla="*/ 494414 w 1477926"/>
                  <a:gd name="connsiteY2" fmla="*/ 308344 h 329392"/>
                  <a:gd name="connsiteX3" fmla="*/ 814041 w 1477926"/>
                  <a:gd name="connsiteY3" fmla="*/ 302703 h 329392"/>
                  <a:gd name="connsiteX4" fmla="*/ 1270591 w 1477926"/>
                  <a:gd name="connsiteY4" fmla="*/ 308344 h 329392"/>
                  <a:gd name="connsiteX5" fmla="*/ 1477926 w 1477926"/>
                  <a:gd name="connsiteY5" fmla="*/ 0 h 329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7926" h="329392">
                    <a:moveTo>
                      <a:pt x="0" y="297711"/>
                    </a:moveTo>
                    <a:cubicBezTo>
                      <a:pt x="141768" y="285306"/>
                      <a:pt x="149066" y="254982"/>
                      <a:pt x="231468" y="256754"/>
                    </a:cubicBezTo>
                    <a:cubicBezTo>
                      <a:pt x="313870" y="258526"/>
                      <a:pt x="397319" y="300686"/>
                      <a:pt x="494414" y="308344"/>
                    </a:cubicBezTo>
                    <a:cubicBezTo>
                      <a:pt x="591510" y="316002"/>
                      <a:pt x="684678" y="302703"/>
                      <a:pt x="814041" y="302703"/>
                    </a:cubicBezTo>
                    <a:cubicBezTo>
                      <a:pt x="943404" y="302703"/>
                      <a:pt x="1159943" y="358795"/>
                      <a:pt x="1270591" y="308344"/>
                    </a:cubicBezTo>
                    <a:cubicBezTo>
                      <a:pt x="1381239" y="257893"/>
                      <a:pt x="1432738" y="88605"/>
                      <a:pt x="1477926" y="0"/>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02" name="Group 1301">
              <a:extLst>
                <a:ext uri="{FF2B5EF4-FFF2-40B4-BE49-F238E27FC236}">
                  <a16:creationId xmlns:a16="http://schemas.microsoft.com/office/drawing/2014/main" id="{A87D8AEE-15DD-4989-870E-1DBF2ED03DBF}"/>
                </a:ext>
              </a:extLst>
            </p:cNvPr>
            <p:cNvGrpSpPr/>
            <p:nvPr/>
          </p:nvGrpSpPr>
          <p:grpSpPr>
            <a:xfrm>
              <a:off x="356836" y="1779582"/>
              <a:ext cx="8450881" cy="2095461"/>
              <a:chOff x="356836" y="1788502"/>
              <a:chExt cx="8450881" cy="2095461"/>
            </a:xfrm>
          </p:grpSpPr>
          <p:sp>
            <p:nvSpPr>
              <p:cNvPr id="1380" name="Freeform: Shape 1379">
                <a:extLst>
                  <a:ext uri="{FF2B5EF4-FFF2-40B4-BE49-F238E27FC236}">
                    <a16:creationId xmlns:a16="http://schemas.microsoft.com/office/drawing/2014/main" id="{B7E44088-9C83-425D-A88F-BCD36E6671AD}"/>
                  </a:ext>
                </a:extLst>
              </p:cNvPr>
              <p:cNvSpPr/>
              <p:nvPr/>
            </p:nvSpPr>
            <p:spPr>
              <a:xfrm>
                <a:off x="4231201" y="2632273"/>
                <a:ext cx="2957724" cy="954411"/>
              </a:xfrm>
              <a:custGeom>
                <a:avLst/>
                <a:gdLst>
                  <a:gd name="connsiteX0" fmla="*/ 0 w 3890357"/>
                  <a:gd name="connsiteY0" fmla="*/ 902384 h 964059"/>
                  <a:gd name="connsiteX1" fmla="*/ 459971 w 3890357"/>
                  <a:gd name="connsiteY1" fmla="*/ 608668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890357"/>
                  <a:gd name="connsiteY0" fmla="*/ 902384 h 964059"/>
                  <a:gd name="connsiteX1" fmla="*/ 398932 w 3890357"/>
                  <a:gd name="connsiteY1" fmla="*/ 452360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491425"/>
                  <a:gd name="connsiteY0" fmla="*/ 452360 h 964059"/>
                  <a:gd name="connsiteX1" fmla="*/ 321505 w 3491425"/>
                  <a:gd name="connsiteY1" fmla="*/ 276159 h 964059"/>
                  <a:gd name="connsiteX2" fmla="*/ 687265 w 3491425"/>
                  <a:gd name="connsiteY2" fmla="*/ 10152 h 964059"/>
                  <a:gd name="connsiteX3" fmla="*/ 1097359 w 3491425"/>
                  <a:gd name="connsiteY3" fmla="*/ 60028 h 964059"/>
                  <a:gd name="connsiteX4" fmla="*/ 1263614 w 3491425"/>
                  <a:gd name="connsiteY4" fmla="*/ 104363 h 964059"/>
                  <a:gd name="connsiteX5" fmla="*/ 1579497 w 3491425"/>
                  <a:gd name="connsiteY5" fmla="*/ 242908 h 964059"/>
                  <a:gd name="connsiteX6" fmla="*/ 2022843 w 3491425"/>
                  <a:gd name="connsiteY6" fmla="*/ 525541 h 964059"/>
                  <a:gd name="connsiteX7" fmla="*/ 2360894 w 3491425"/>
                  <a:gd name="connsiteY7" fmla="*/ 708421 h 964059"/>
                  <a:gd name="connsiteX8" fmla="*/ 2809781 w 3491425"/>
                  <a:gd name="connsiteY8" fmla="*/ 824799 h 964059"/>
                  <a:gd name="connsiteX9" fmla="*/ 3214334 w 3491425"/>
                  <a:gd name="connsiteY9" fmla="*/ 957803 h 964059"/>
                  <a:gd name="connsiteX10" fmla="*/ 3491425 w 3491425"/>
                  <a:gd name="connsiteY10" fmla="*/ 930094 h 964059"/>
                  <a:gd name="connsiteX0" fmla="*/ 0 w 3508865"/>
                  <a:gd name="connsiteY0" fmla="*/ 323407 h 964059"/>
                  <a:gd name="connsiteX1" fmla="*/ 338945 w 3508865"/>
                  <a:gd name="connsiteY1" fmla="*/ 276159 h 964059"/>
                  <a:gd name="connsiteX2" fmla="*/ 704705 w 3508865"/>
                  <a:gd name="connsiteY2" fmla="*/ 10152 h 964059"/>
                  <a:gd name="connsiteX3" fmla="*/ 1114799 w 3508865"/>
                  <a:gd name="connsiteY3" fmla="*/ 60028 h 964059"/>
                  <a:gd name="connsiteX4" fmla="*/ 1281054 w 3508865"/>
                  <a:gd name="connsiteY4" fmla="*/ 104363 h 964059"/>
                  <a:gd name="connsiteX5" fmla="*/ 1596937 w 3508865"/>
                  <a:gd name="connsiteY5" fmla="*/ 242908 h 964059"/>
                  <a:gd name="connsiteX6" fmla="*/ 2040283 w 3508865"/>
                  <a:gd name="connsiteY6" fmla="*/ 525541 h 964059"/>
                  <a:gd name="connsiteX7" fmla="*/ 2378334 w 3508865"/>
                  <a:gd name="connsiteY7" fmla="*/ 708421 h 964059"/>
                  <a:gd name="connsiteX8" fmla="*/ 2827221 w 3508865"/>
                  <a:gd name="connsiteY8" fmla="*/ 824799 h 964059"/>
                  <a:gd name="connsiteX9" fmla="*/ 3231774 w 3508865"/>
                  <a:gd name="connsiteY9" fmla="*/ 957803 h 964059"/>
                  <a:gd name="connsiteX10" fmla="*/ 3508865 w 3508865"/>
                  <a:gd name="connsiteY10" fmla="*/ 930094 h 964059"/>
                  <a:gd name="connsiteX0" fmla="*/ 0 w 3508865"/>
                  <a:gd name="connsiteY0" fmla="*/ 316917 h 957569"/>
                  <a:gd name="connsiteX1" fmla="*/ 321505 w 3508865"/>
                  <a:gd name="connsiteY1" fmla="*/ 160253 h 957569"/>
                  <a:gd name="connsiteX2" fmla="*/ 704705 w 3508865"/>
                  <a:gd name="connsiteY2" fmla="*/ 3662 h 957569"/>
                  <a:gd name="connsiteX3" fmla="*/ 1114799 w 3508865"/>
                  <a:gd name="connsiteY3" fmla="*/ 53538 h 957569"/>
                  <a:gd name="connsiteX4" fmla="*/ 1281054 w 3508865"/>
                  <a:gd name="connsiteY4" fmla="*/ 97873 h 957569"/>
                  <a:gd name="connsiteX5" fmla="*/ 1596937 w 3508865"/>
                  <a:gd name="connsiteY5" fmla="*/ 236418 h 957569"/>
                  <a:gd name="connsiteX6" fmla="*/ 2040283 w 3508865"/>
                  <a:gd name="connsiteY6" fmla="*/ 519051 h 957569"/>
                  <a:gd name="connsiteX7" fmla="*/ 2378334 w 3508865"/>
                  <a:gd name="connsiteY7" fmla="*/ 701931 h 957569"/>
                  <a:gd name="connsiteX8" fmla="*/ 2827221 w 3508865"/>
                  <a:gd name="connsiteY8" fmla="*/ 818309 h 957569"/>
                  <a:gd name="connsiteX9" fmla="*/ 3231774 w 3508865"/>
                  <a:gd name="connsiteY9" fmla="*/ 951313 h 957569"/>
                  <a:gd name="connsiteX10" fmla="*/ 3508865 w 35088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187360"/>
                  <a:gd name="connsiteY0" fmla="*/ 160253 h 957569"/>
                  <a:gd name="connsiteX1" fmla="*/ 383200 w 3187360"/>
                  <a:gd name="connsiteY1" fmla="*/ 3662 h 957569"/>
                  <a:gd name="connsiteX2" fmla="*/ 793294 w 3187360"/>
                  <a:gd name="connsiteY2" fmla="*/ 53538 h 957569"/>
                  <a:gd name="connsiteX3" fmla="*/ 959549 w 3187360"/>
                  <a:gd name="connsiteY3" fmla="*/ 97873 h 957569"/>
                  <a:gd name="connsiteX4" fmla="*/ 1275432 w 3187360"/>
                  <a:gd name="connsiteY4" fmla="*/ 236418 h 957569"/>
                  <a:gd name="connsiteX5" fmla="*/ 1718778 w 3187360"/>
                  <a:gd name="connsiteY5" fmla="*/ 519051 h 957569"/>
                  <a:gd name="connsiteX6" fmla="*/ 2056829 w 3187360"/>
                  <a:gd name="connsiteY6" fmla="*/ 701931 h 957569"/>
                  <a:gd name="connsiteX7" fmla="*/ 2505716 w 3187360"/>
                  <a:gd name="connsiteY7" fmla="*/ 818309 h 957569"/>
                  <a:gd name="connsiteX8" fmla="*/ 2910269 w 3187360"/>
                  <a:gd name="connsiteY8" fmla="*/ 951313 h 957569"/>
                  <a:gd name="connsiteX9" fmla="*/ 3187360 w 3187360"/>
                  <a:gd name="connsiteY9" fmla="*/ 923604 h 957569"/>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05358"/>
                  <a:gd name="connsiteY0" fmla="*/ 82849 h 954411"/>
                  <a:gd name="connsiteX1" fmla="*/ 601198 w 3405358"/>
                  <a:gd name="connsiteY1" fmla="*/ 504 h 954411"/>
                  <a:gd name="connsiteX2" fmla="*/ 1011292 w 3405358"/>
                  <a:gd name="connsiteY2" fmla="*/ 50380 h 954411"/>
                  <a:gd name="connsiteX3" fmla="*/ 1177547 w 3405358"/>
                  <a:gd name="connsiteY3" fmla="*/ 94715 h 954411"/>
                  <a:gd name="connsiteX4" fmla="*/ 1493430 w 3405358"/>
                  <a:gd name="connsiteY4" fmla="*/ 233260 h 954411"/>
                  <a:gd name="connsiteX5" fmla="*/ 1936776 w 3405358"/>
                  <a:gd name="connsiteY5" fmla="*/ 515893 h 954411"/>
                  <a:gd name="connsiteX6" fmla="*/ 2274827 w 3405358"/>
                  <a:gd name="connsiteY6" fmla="*/ 698773 h 954411"/>
                  <a:gd name="connsiteX7" fmla="*/ 2723714 w 3405358"/>
                  <a:gd name="connsiteY7" fmla="*/ 815151 h 954411"/>
                  <a:gd name="connsiteX8" fmla="*/ 3128267 w 3405358"/>
                  <a:gd name="connsiteY8" fmla="*/ 948155 h 954411"/>
                  <a:gd name="connsiteX9" fmla="*/ 3405358 w 3405358"/>
                  <a:gd name="connsiteY9" fmla="*/ 920446 h 954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5358" h="954411">
                    <a:moveTo>
                      <a:pt x="0" y="82849"/>
                    </a:moveTo>
                    <a:cubicBezTo>
                      <a:pt x="190116" y="130287"/>
                      <a:pt x="432649" y="5915"/>
                      <a:pt x="601198" y="504"/>
                    </a:cubicBezTo>
                    <a:cubicBezTo>
                      <a:pt x="769747" y="-4907"/>
                      <a:pt x="915234" y="34678"/>
                      <a:pt x="1011292" y="50380"/>
                    </a:cubicBezTo>
                    <a:cubicBezTo>
                      <a:pt x="1107350" y="66082"/>
                      <a:pt x="1097191" y="64235"/>
                      <a:pt x="1177547" y="94715"/>
                    </a:cubicBezTo>
                    <a:cubicBezTo>
                      <a:pt x="1257903" y="125195"/>
                      <a:pt x="1366892" y="163064"/>
                      <a:pt x="1493430" y="233260"/>
                    </a:cubicBezTo>
                    <a:cubicBezTo>
                      <a:pt x="1619968" y="303456"/>
                      <a:pt x="1806543" y="438308"/>
                      <a:pt x="1936776" y="515893"/>
                    </a:cubicBezTo>
                    <a:cubicBezTo>
                      <a:pt x="2067009" y="593478"/>
                      <a:pt x="2143671" y="648897"/>
                      <a:pt x="2274827" y="698773"/>
                    </a:cubicBezTo>
                    <a:cubicBezTo>
                      <a:pt x="2405983" y="748649"/>
                      <a:pt x="2581474" y="773587"/>
                      <a:pt x="2723714" y="815151"/>
                    </a:cubicBezTo>
                    <a:cubicBezTo>
                      <a:pt x="2865954" y="856715"/>
                      <a:pt x="3014660" y="930606"/>
                      <a:pt x="3128267" y="948155"/>
                    </a:cubicBezTo>
                    <a:cubicBezTo>
                      <a:pt x="3241874" y="965704"/>
                      <a:pt x="3323616" y="943075"/>
                      <a:pt x="3405358" y="920446"/>
                    </a:cubicBezTo>
                  </a:path>
                </a:pathLst>
              </a:custGeom>
              <a:noFill/>
              <a:ln w="38100" cap="rnd">
                <a:solidFill>
                  <a:schemeClr val="accent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381" name="Group 1380">
                <a:extLst>
                  <a:ext uri="{FF2B5EF4-FFF2-40B4-BE49-F238E27FC236}">
                    <a16:creationId xmlns:a16="http://schemas.microsoft.com/office/drawing/2014/main" id="{36B1DCDF-3F2C-4049-B85A-786630BF4088}"/>
                  </a:ext>
                </a:extLst>
              </p:cNvPr>
              <p:cNvGrpSpPr/>
              <p:nvPr/>
            </p:nvGrpSpPr>
            <p:grpSpPr>
              <a:xfrm>
                <a:off x="356836" y="1788502"/>
                <a:ext cx="8450881" cy="2095461"/>
                <a:chOff x="356836" y="4541501"/>
                <a:chExt cx="8450881" cy="2095461"/>
              </a:xfrm>
            </p:grpSpPr>
            <p:sp>
              <p:nvSpPr>
                <p:cNvPr id="1382" name="Freeform: Shape 1381">
                  <a:extLst>
                    <a:ext uri="{FF2B5EF4-FFF2-40B4-BE49-F238E27FC236}">
                      <a16:creationId xmlns:a16="http://schemas.microsoft.com/office/drawing/2014/main" id="{FACC5CF9-74E4-455D-8D14-4729F648DC44}"/>
                    </a:ext>
                  </a:extLst>
                </p:cNvPr>
                <p:cNvSpPr/>
                <p:nvPr/>
              </p:nvSpPr>
              <p:spPr>
                <a:xfrm>
                  <a:off x="4220637" y="4541501"/>
                  <a:ext cx="2958362" cy="1762900"/>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804979"/>
                    <a:gd name="connsiteY0" fmla="*/ 1394835 h 1450809"/>
                    <a:gd name="connsiteX1" fmla="*/ 363682 w 3804979"/>
                    <a:gd name="connsiteY1" fmla="*/ 1443376 h 1450809"/>
                    <a:gd name="connsiteX2" fmla="*/ 741339 w 3804979"/>
                    <a:gd name="connsiteY2" fmla="*/ 1394835 h 1450809"/>
                    <a:gd name="connsiteX3" fmla="*/ 1075234 w 3804979"/>
                    <a:gd name="connsiteY3" fmla="*/ 1450090 h 1450809"/>
                    <a:gd name="connsiteX4" fmla="*/ 1585296 w 3804979"/>
                    <a:gd name="connsiteY4" fmla="*/ 1346527 h 1450809"/>
                    <a:gd name="connsiteX5" fmla="*/ 1883262 w 3804979"/>
                    <a:gd name="connsiteY5" fmla="*/ 1110337 h 1450809"/>
                    <a:gd name="connsiteX6" fmla="*/ 2035581 w 3804979"/>
                    <a:gd name="connsiteY6" fmla="*/ 656549 h 1450809"/>
                    <a:gd name="connsiteX7" fmla="*/ 2178887 w 3804979"/>
                    <a:gd name="connsiteY7" fmla="*/ 349418 h 1450809"/>
                    <a:gd name="connsiteX8" fmla="*/ 2356043 w 3804979"/>
                    <a:gd name="connsiteY8" fmla="*/ 55693 h 1450809"/>
                    <a:gd name="connsiteX9" fmla="*/ 2603492 w 3804979"/>
                    <a:gd name="connsiteY9" fmla="*/ 18463 h 1450809"/>
                    <a:gd name="connsiteX10" fmla="*/ 2848384 w 3804979"/>
                    <a:gd name="connsiteY10" fmla="*/ 269065 h 1450809"/>
                    <a:gd name="connsiteX11" fmla="*/ 3092758 w 3804979"/>
                    <a:gd name="connsiteY11" fmla="*/ 582231 h 1450809"/>
                    <a:gd name="connsiteX12" fmla="*/ 3253582 w 3804979"/>
                    <a:gd name="connsiteY12" fmla="*/ 802790 h 1450809"/>
                    <a:gd name="connsiteX13" fmla="*/ 3359267 w 3804979"/>
                    <a:gd name="connsiteY13" fmla="*/ 981994 h 1450809"/>
                    <a:gd name="connsiteX14" fmla="*/ 3804979 w 3804979"/>
                    <a:gd name="connsiteY14" fmla="*/ 1239313 h 1450809"/>
                    <a:gd name="connsiteX0" fmla="*/ 0 w 3441297"/>
                    <a:gd name="connsiteY0" fmla="*/ 1443376 h 1450809"/>
                    <a:gd name="connsiteX1" fmla="*/ 377657 w 3441297"/>
                    <a:gd name="connsiteY1" fmla="*/ 1394835 h 1450809"/>
                    <a:gd name="connsiteX2" fmla="*/ 711552 w 3441297"/>
                    <a:gd name="connsiteY2" fmla="*/ 1450090 h 1450809"/>
                    <a:gd name="connsiteX3" fmla="*/ 1221614 w 3441297"/>
                    <a:gd name="connsiteY3" fmla="*/ 1346527 h 1450809"/>
                    <a:gd name="connsiteX4" fmla="*/ 1519580 w 3441297"/>
                    <a:gd name="connsiteY4" fmla="*/ 1110337 h 1450809"/>
                    <a:gd name="connsiteX5" fmla="*/ 1671899 w 3441297"/>
                    <a:gd name="connsiteY5" fmla="*/ 656549 h 1450809"/>
                    <a:gd name="connsiteX6" fmla="*/ 1815205 w 3441297"/>
                    <a:gd name="connsiteY6" fmla="*/ 349418 h 1450809"/>
                    <a:gd name="connsiteX7" fmla="*/ 1992361 w 3441297"/>
                    <a:gd name="connsiteY7" fmla="*/ 55693 h 1450809"/>
                    <a:gd name="connsiteX8" fmla="*/ 2239810 w 3441297"/>
                    <a:gd name="connsiteY8" fmla="*/ 18463 h 1450809"/>
                    <a:gd name="connsiteX9" fmla="*/ 2484702 w 3441297"/>
                    <a:gd name="connsiteY9" fmla="*/ 269065 h 1450809"/>
                    <a:gd name="connsiteX10" fmla="*/ 2729076 w 3441297"/>
                    <a:gd name="connsiteY10" fmla="*/ 582231 h 1450809"/>
                    <a:gd name="connsiteX11" fmla="*/ 2889900 w 3441297"/>
                    <a:gd name="connsiteY11" fmla="*/ 802790 h 1450809"/>
                    <a:gd name="connsiteX12" fmla="*/ 2995585 w 3441297"/>
                    <a:gd name="connsiteY12" fmla="*/ 981994 h 1450809"/>
                    <a:gd name="connsiteX13" fmla="*/ 3441297 w 3441297"/>
                    <a:gd name="connsiteY13" fmla="*/ 1239313 h 1450809"/>
                    <a:gd name="connsiteX0" fmla="*/ 0 w 3063640"/>
                    <a:gd name="connsiteY0" fmla="*/ 1394835 h 1450809"/>
                    <a:gd name="connsiteX1" fmla="*/ 333895 w 3063640"/>
                    <a:gd name="connsiteY1" fmla="*/ 1450090 h 1450809"/>
                    <a:gd name="connsiteX2" fmla="*/ 843957 w 3063640"/>
                    <a:gd name="connsiteY2" fmla="*/ 1346527 h 1450809"/>
                    <a:gd name="connsiteX3" fmla="*/ 1141923 w 3063640"/>
                    <a:gd name="connsiteY3" fmla="*/ 1110337 h 1450809"/>
                    <a:gd name="connsiteX4" fmla="*/ 1294242 w 3063640"/>
                    <a:gd name="connsiteY4" fmla="*/ 656549 h 1450809"/>
                    <a:gd name="connsiteX5" fmla="*/ 1437548 w 3063640"/>
                    <a:gd name="connsiteY5" fmla="*/ 349418 h 1450809"/>
                    <a:gd name="connsiteX6" fmla="*/ 1614704 w 3063640"/>
                    <a:gd name="connsiteY6" fmla="*/ 55693 h 1450809"/>
                    <a:gd name="connsiteX7" fmla="*/ 1862153 w 3063640"/>
                    <a:gd name="connsiteY7" fmla="*/ 18463 h 1450809"/>
                    <a:gd name="connsiteX8" fmla="*/ 2107045 w 3063640"/>
                    <a:gd name="connsiteY8" fmla="*/ 269065 h 1450809"/>
                    <a:gd name="connsiteX9" fmla="*/ 2351419 w 3063640"/>
                    <a:gd name="connsiteY9" fmla="*/ 582231 h 1450809"/>
                    <a:gd name="connsiteX10" fmla="*/ 2512243 w 3063640"/>
                    <a:gd name="connsiteY10" fmla="*/ 802790 h 1450809"/>
                    <a:gd name="connsiteX11" fmla="*/ 2617928 w 3063640"/>
                    <a:gd name="connsiteY11" fmla="*/ 981994 h 1450809"/>
                    <a:gd name="connsiteX12" fmla="*/ 3063640 w 3063640"/>
                    <a:gd name="connsiteY12" fmla="*/ 1239313 h 1450809"/>
                    <a:gd name="connsiteX0" fmla="*/ 0 w 2729745"/>
                    <a:gd name="connsiteY0" fmla="*/ 1450090 h 1450090"/>
                    <a:gd name="connsiteX1" fmla="*/ 510062 w 2729745"/>
                    <a:gd name="connsiteY1" fmla="*/ 1346527 h 1450090"/>
                    <a:gd name="connsiteX2" fmla="*/ 808028 w 2729745"/>
                    <a:gd name="connsiteY2" fmla="*/ 1110337 h 1450090"/>
                    <a:gd name="connsiteX3" fmla="*/ 960347 w 2729745"/>
                    <a:gd name="connsiteY3" fmla="*/ 656549 h 1450090"/>
                    <a:gd name="connsiteX4" fmla="*/ 1103653 w 2729745"/>
                    <a:gd name="connsiteY4" fmla="*/ 349418 h 1450090"/>
                    <a:gd name="connsiteX5" fmla="*/ 1280809 w 2729745"/>
                    <a:gd name="connsiteY5" fmla="*/ 55693 h 1450090"/>
                    <a:gd name="connsiteX6" fmla="*/ 1528258 w 2729745"/>
                    <a:gd name="connsiteY6" fmla="*/ 18463 h 1450090"/>
                    <a:gd name="connsiteX7" fmla="*/ 1773150 w 2729745"/>
                    <a:gd name="connsiteY7" fmla="*/ 269065 h 1450090"/>
                    <a:gd name="connsiteX8" fmla="*/ 2017524 w 2729745"/>
                    <a:gd name="connsiteY8" fmla="*/ 582231 h 1450090"/>
                    <a:gd name="connsiteX9" fmla="*/ 2178348 w 2729745"/>
                    <a:gd name="connsiteY9" fmla="*/ 802790 h 1450090"/>
                    <a:gd name="connsiteX10" fmla="*/ 2284033 w 2729745"/>
                    <a:gd name="connsiteY10" fmla="*/ 981994 h 1450090"/>
                    <a:gd name="connsiteX11" fmla="*/ 2729745 w 2729745"/>
                    <a:gd name="connsiteY11" fmla="*/ 1239313 h 1450090"/>
                    <a:gd name="connsiteX0" fmla="*/ 0 w 2219683"/>
                    <a:gd name="connsiteY0" fmla="*/ 1346527 h 1346527"/>
                    <a:gd name="connsiteX1" fmla="*/ 297966 w 2219683"/>
                    <a:gd name="connsiteY1" fmla="*/ 1110337 h 1346527"/>
                    <a:gd name="connsiteX2" fmla="*/ 450285 w 2219683"/>
                    <a:gd name="connsiteY2" fmla="*/ 656549 h 1346527"/>
                    <a:gd name="connsiteX3" fmla="*/ 593591 w 2219683"/>
                    <a:gd name="connsiteY3" fmla="*/ 349418 h 1346527"/>
                    <a:gd name="connsiteX4" fmla="*/ 770747 w 2219683"/>
                    <a:gd name="connsiteY4" fmla="*/ 55693 h 1346527"/>
                    <a:gd name="connsiteX5" fmla="*/ 1018196 w 2219683"/>
                    <a:gd name="connsiteY5" fmla="*/ 18463 h 1346527"/>
                    <a:gd name="connsiteX6" fmla="*/ 1263088 w 2219683"/>
                    <a:gd name="connsiteY6" fmla="*/ 269065 h 1346527"/>
                    <a:gd name="connsiteX7" fmla="*/ 1507462 w 2219683"/>
                    <a:gd name="connsiteY7" fmla="*/ 582231 h 1346527"/>
                    <a:gd name="connsiteX8" fmla="*/ 1668286 w 2219683"/>
                    <a:gd name="connsiteY8" fmla="*/ 802790 h 1346527"/>
                    <a:gd name="connsiteX9" fmla="*/ 1773971 w 2219683"/>
                    <a:gd name="connsiteY9" fmla="*/ 981994 h 1346527"/>
                    <a:gd name="connsiteX10" fmla="*/ 2219683 w 2219683"/>
                    <a:gd name="connsiteY10" fmla="*/ 1239313 h 1346527"/>
                    <a:gd name="connsiteX0" fmla="*/ 0 w 1921717"/>
                    <a:gd name="connsiteY0" fmla="*/ 1110337 h 1239313"/>
                    <a:gd name="connsiteX1" fmla="*/ 152319 w 1921717"/>
                    <a:gd name="connsiteY1" fmla="*/ 656549 h 1239313"/>
                    <a:gd name="connsiteX2" fmla="*/ 295625 w 1921717"/>
                    <a:gd name="connsiteY2" fmla="*/ 349418 h 1239313"/>
                    <a:gd name="connsiteX3" fmla="*/ 472781 w 1921717"/>
                    <a:gd name="connsiteY3" fmla="*/ 55693 h 1239313"/>
                    <a:gd name="connsiteX4" fmla="*/ 720230 w 1921717"/>
                    <a:gd name="connsiteY4" fmla="*/ 18463 h 1239313"/>
                    <a:gd name="connsiteX5" fmla="*/ 965122 w 1921717"/>
                    <a:gd name="connsiteY5" fmla="*/ 269065 h 1239313"/>
                    <a:gd name="connsiteX6" fmla="*/ 1209496 w 1921717"/>
                    <a:gd name="connsiteY6" fmla="*/ 582231 h 1239313"/>
                    <a:gd name="connsiteX7" fmla="*/ 1370320 w 1921717"/>
                    <a:gd name="connsiteY7" fmla="*/ 802790 h 1239313"/>
                    <a:gd name="connsiteX8" fmla="*/ 1476005 w 1921717"/>
                    <a:gd name="connsiteY8" fmla="*/ 981994 h 1239313"/>
                    <a:gd name="connsiteX9" fmla="*/ 1921717 w 1921717"/>
                    <a:gd name="connsiteY9" fmla="*/ 1239313 h 1239313"/>
                    <a:gd name="connsiteX0" fmla="*/ 0 w 1769398"/>
                    <a:gd name="connsiteY0" fmla="*/ 656549 h 1239313"/>
                    <a:gd name="connsiteX1" fmla="*/ 143306 w 1769398"/>
                    <a:gd name="connsiteY1" fmla="*/ 349418 h 1239313"/>
                    <a:gd name="connsiteX2" fmla="*/ 320462 w 1769398"/>
                    <a:gd name="connsiteY2" fmla="*/ 55693 h 1239313"/>
                    <a:gd name="connsiteX3" fmla="*/ 567911 w 1769398"/>
                    <a:gd name="connsiteY3" fmla="*/ 18463 h 1239313"/>
                    <a:gd name="connsiteX4" fmla="*/ 812803 w 1769398"/>
                    <a:gd name="connsiteY4" fmla="*/ 269065 h 1239313"/>
                    <a:gd name="connsiteX5" fmla="*/ 1057177 w 1769398"/>
                    <a:gd name="connsiteY5" fmla="*/ 582231 h 1239313"/>
                    <a:gd name="connsiteX6" fmla="*/ 1218001 w 1769398"/>
                    <a:gd name="connsiteY6" fmla="*/ 802790 h 1239313"/>
                    <a:gd name="connsiteX7" fmla="*/ 1323686 w 1769398"/>
                    <a:gd name="connsiteY7" fmla="*/ 981994 h 1239313"/>
                    <a:gd name="connsiteX8" fmla="*/ 1769398 w 1769398"/>
                    <a:gd name="connsiteY8" fmla="*/ 1239313 h 123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9398" h="1239313">
                      <a:moveTo>
                        <a:pt x="0" y="656549"/>
                      </a:moveTo>
                      <a:cubicBezTo>
                        <a:pt x="36189" y="560977"/>
                        <a:pt x="89896" y="449561"/>
                        <a:pt x="143306" y="349418"/>
                      </a:cubicBezTo>
                      <a:cubicBezTo>
                        <a:pt x="196716" y="249275"/>
                        <a:pt x="249695" y="110852"/>
                        <a:pt x="320462" y="55693"/>
                      </a:cubicBezTo>
                      <a:cubicBezTo>
                        <a:pt x="391229" y="534"/>
                        <a:pt x="485854" y="-17099"/>
                        <a:pt x="567911" y="18463"/>
                      </a:cubicBezTo>
                      <a:cubicBezTo>
                        <a:pt x="649968" y="54025"/>
                        <a:pt x="731259" y="175104"/>
                        <a:pt x="812803" y="269065"/>
                      </a:cubicBezTo>
                      <a:cubicBezTo>
                        <a:pt x="894347" y="363026"/>
                        <a:pt x="989644" y="493277"/>
                        <a:pt x="1057177" y="582231"/>
                      </a:cubicBezTo>
                      <a:cubicBezTo>
                        <a:pt x="1124710" y="671185"/>
                        <a:pt x="1173583" y="736163"/>
                        <a:pt x="1218001" y="802790"/>
                      </a:cubicBezTo>
                      <a:cubicBezTo>
                        <a:pt x="1262419" y="869417"/>
                        <a:pt x="1231787" y="909240"/>
                        <a:pt x="1323686" y="981994"/>
                      </a:cubicBezTo>
                      <a:cubicBezTo>
                        <a:pt x="1415586" y="1054748"/>
                        <a:pt x="1598618" y="1158135"/>
                        <a:pt x="1769398" y="1239313"/>
                      </a:cubicBezTo>
                    </a:path>
                  </a:pathLst>
                </a:custGeom>
                <a:noFill/>
                <a:ln w="38100" cap="rnd">
                  <a:solidFill>
                    <a:schemeClr val="accent5"/>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83" name="Freeform: Shape 1382">
                  <a:extLst>
                    <a:ext uri="{FF2B5EF4-FFF2-40B4-BE49-F238E27FC236}">
                      <a16:creationId xmlns:a16="http://schemas.microsoft.com/office/drawing/2014/main" id="{607DEC05-7441-451F-B817-56A8849BB17B}"/>
                    </a:ext>
                  </a:extLst>
                </p:cNvPr>
                <p:cNvSpPr/>
                <p:nvPr/>
              </p:nvSpPr>
              <p:spPr>
                <a:xfrm>
                  <a:off x="356836" y="5473621"/>
                  <a:ext cx="3863796" cy="1129821"/>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634625"/>
                    <a:gd name="connsiteY0" fmla="*/ 1386352 h 1450809"/>
                    <a:gd name="connsiteX1" fmla="*/ 275358 w 3634625"/>
                    <a:gd name="connsiteY1" fmla="*/ 1394835 h 1450809"/>
                    <a:gd name="connsiteX2" fmla="*/ 639040 w 3634625"/>
                    <a:gd name="connsiteY2" fmla="*/ 1443376 h 1450809"/>
                    <a:gd name="connsiteX3" fmla="*/ 1016697 w 3634625"/>
                    <a:gd name="connsiteY3" fmla="*/ 1394835 h 1450809"/>
                    <a:gd name="connsiteX4" fmla="*/ 1350592 w 3634625"/>
                    <a:gd name="connsiteY4" fmla="*/ 1450090 h 1450809"/>
                    <a:gd name="connsiteX5" fmla="*/ 1860654 w 3634625"/>
                    <a:gd name="connsiteY5" fmla="*/ 1346527 h 1450809"/>
                    <a:gd name="connsiteX6" fmla="*/ 2158620 w 3634625"/>
                    <a:gd name="connsiteY6" fmla="*/ 1110337 h 1450809"/>
                    <a:gd name="connsiteX7" fmla="*/ 2310939 w 3634625"/>
                    <a:gd name="connsiteY7" fmla="*/ 656549 h 1450809"/>
                    <a:gd name="connsiteX8" fmla="*/ 2454245 w 3634625"/>
                    <a:gd name="connsiteY8" fmla="*/ 349418 h 1450809"/>
                    <a:gd name="connsiteX9" fmla="*/ 2631401 w 3634625"/>
                    <a:gd name="connsiteY9" fmla="*/ 55693 h 1450809"/>
                    <a:gd name="connsiteX10" fmla="*/ 2878850 w 3634625"/>
                    <a:gd name="connsiteY10" fmla="*/ 18463 h 1450809"/>
                    <a:gd name="connsiteX11" fmla="*/ 3123742 w 3634625"/>
                    <a:gd name="connsiteY11" fmla="*/ 269065 h 1450809"/>
                    <a:gd name="connsiteX12" fmla="*/ 3368116 w 3634625"/>
                    <a:gd name="connsiteY12" fmla="*/ 582231 h 1450809"/>
                    <a:gd name="connsiteX13" fmla="*/ 3528940 w 3634625"/>
                    <a:gd name="connsiteY13" fmla="*/ 802790 h 1450809"/>
                    <a:gd name="connsiteX14" fmla="*/ 3634625 w 3634625"/>
                    <a:gd name="connsiteY14" fmla="*/ 981994 h 1450809"/>
                    <a:gd name="connsiteX0" fmla="*/ 0 w 3528940"/>
                    <a:gd name="connsiteY0" fmla="*/ 1386352 h 1450809"/>
                    <a:gd name="connsiteX1" fmla="*/ 275358 w 3528940"/>
                    <a:gd name="connsiteY1" fmla="*/ 1394835 h 1450809"/>
                    <a:gd name="connsiteX2" fmla="*/ 639040 w 3528940"/>
                    <a:gd name="connsiteY2" fmla="*/ 1443376 h 1450809"/>
                    <a:gd name="connsiteX3" fmla="*/ 1016697 w 3528940"/>
                    <a:gd name="connsiteY3" fmla="*/ 1394835 h 1450809"/>
                    <a:gd name="connsiteX4" fmla="*/ 1350592 w 3528940"/>
                    <a:gd name="connsiteY4" fmla="*/ 1450090 h 1450809"/>
                    <a:gd name="connsiteX5" fmla="*/ 1860654 w 3528940"/>
                    <a:gd name="connsiteY5" fmla="*/ 1346527 h 1450809"/>
                    <a:gd name="connsiteX6" fmla="*/ 2158620 w 3528940"/>
                    <a:gd name="connsiteY6" fmla="*/ 1110337 h 1450809"/>
                    <a:gd name="connsiteX7" fmla="*/ 2310939 w 3528940"/>
                    <a:gd name="connsiteY7" fmla="*/ 656549 h 1450809"/>
                    <a:gd name="connsiteX8" fmla="*/ 2454245 w 3528940"/>
                    <a:gd name="connsiteY8" fmla="*/ 349418 h 1450809"/>
                    <a:gd name="connsiteX9" fmla="*/ 2631401 w 3528940"/>
                    <a:gd name="connsiteY9" fmla="*/ 55693 h 1450809"/>
                    <a:gd name="connsiteX10" fmla="*/ 2878850 w 3528940"/>
                    <a:gd name="connsiteY10" fmla="*/ 18463 h 1450809"/>
                    <a:gd name="connsiteX11" fmla="*/ 3123742 w 3528940"/>
                    <a:gd name="connsiteY11" fmla="*/ 269065 h 1450809"/>
                    <a:gd name="connsiteX12" fmla="*/ 3368116 w 3528940"/>
                    <a:gd name="connsiteY12" fmla="*/ 582231 h 1450809"/>
                    <a:gd name="connsiteX13" fmla="*/ 3528940 w 3528940"/>
                    <a:gd name="connsiteY13" fmla="*/ 802790 h 1450809"/>
                    <a:gd name="connsiteX0" fmla="*/ 0 w 3368116"/>
                    <a:gd name="connsiteY0" fmla="*/ 1386352 h 1450809"/>
                    <a:gd name="connsiteX1" fmla="*/ 275358 w 3368116"/>
                    <a:gd name="connsiteY1" fmla="*/ 1394835 h 1450809"/>
                    <a:gd name="connsiteX2" fmla="*/ 639040 w 3368116"/>
                    <a:gd name="connsiteY2" fmla="*/ 1443376 h 1450809"/>
                    <a:gd name="connsiteX3" fmla="*/ 1016697 w 3368116"/>
                    <a:gd name="connsiteY3" fmla="*/ 1394835 h 1450809"/>
                    <a:gd name="connsiteX4" fmla="*/ 1350592 w 3368116"/>
                    <a:gd name="connsiteY4" fmla="*/ 1450090 h 1450809"/>
                    <a:gd name="connsiteX5" fmla="*/ 1860654 w 3368116"/>
                    <a:gd name="connsiteY5" fmla="*/ 1346527 h 1450809"/>
                    <a:gd name="connsiteX6" fmla="*/ 2158620 w 3368116"/>
                    <a:gd name="connsiteY6" fmla="*/ 1110337 h 1450809"/>
                    <a:gd name="connsiteX7" fmla="*/ 2310939 w 3368116"/>
                    <a:gd name="connsiteY7" fmla="*/ 656549 h 1450809"/>
                    <a:gd name="connsiteX8" fmla="*/ 2454245 w 3368116"/>
                    <a:gd name="connsiteY8" fmla="*/ 349418 h 1450809"/>
                    <a:gd name="connsiteX9" fmla="*/ 2631401 w 3368116"/>
                    <a:gd name="connsiteY9" fmla="*/ 55693 h 1450809"/>
                    <a:gd name="connsiteX10" fmla="*/ 2878850 w 3368116"/>
                    <a:gd name="connsiteY10" fmla="*/ 18463 h 1450809"/>
                    <a:gd name="connsiteX11" fmla="*/ 3123742 w 3368116"/>
                    <a:gd name="connsiteY11" fmla="*/ 269065 h 1450809"/>
                    <a:gd name="connsiteX12" fmla="*/ 3368116 w 3368116"/>
                    <a:gd name="connsiteY12" fmla="*/ 582231 h 1450809"/>
                    <a:gd name="connsiteX0" fmla="*/ 0 w 3123742"/>
                    <a:gd name="connsiteY0" fmla="*/ 1386352 h 1450809"/>
                    <a:gd name="connsiteX1" fmla="*/ 275358 w 3123742"/>
                    <a:gd name="connsiteY1" fmla="*/ 1394835 h 1450809"/>
                    <a:gd name="connsiteX2" fmla="*/ 639040 w 3123742"/>
                    <a:gd name="connsiteY2" fmla="*/ 1443376 h 1450809"/>
                    <a:gd name="connsiteX3" fmla="*/ 1016697 w 3123742"/>
                    <a:gd name="connsiteY3" fmla="*/ 1394835 h 1450809"/>
                    <a:gd name="connsiteX4" fmla="*/ 1350592 w 3123742"/>
                    <a:gd name="connsiteY4" fmla="*/ 1450090 h 1450809"/>
                    <a:gd name="connsiteX5" fmla="*/ 1860654 w 3123742"/>
                    <a:gd name="connsiteY5" fmla="*/ 1346527 h 1450809"/>
                    <a:gd name="connsiteX6" fmla="*/ 2158620 w 3123742"/>
                    <a:gd name="connsiteY6" fmla="*/ 1110337 h 1450809"/>
                    <a:gd name="connsiteX7" fmla="*/ 2310939 w 3123742"/>
                    <a:gd name="connsiteY7" fmla="*/ 656549 h 1450809"/>
                    <a:gd name="connsiteX8" fmla="*/ 2454245 w 3123742"/>
                    <a:gd name="connsiteY8" fmla="*/ 349418 h 1450809"/>
                    <a:gd name="connsiteX9" fmla="*/ 2631401 w 3123742"/>
                    <a:gd name="connsiteY9" fmla="*/ 55693 h 1450809"/>
                    <a:gd name="connsiteX10" fmla="*/ 2878850 w 3123742"/>
                    <a:gd name="connsiteY10" fmla="*/ 18463 h 1450809"/>
                    <a:gd name="connsiteX11" fmla="*/ 3123742 w 3123742"/>
                    <a:gd name="connsiteY11" fmla="*/ 269065 h 1450809"/>
                    <a:gd name="connsiteX0" fmla="*/ 0 w 2878850"/>
                    <a:gd name="connsiteY0" fmla="*/ 1386352 h 1450809"/>
                    <a:gd name="connsiteX1" fmla="*/ 275358 w 2878850"/>
                    <a:gd name="connsiteY1" fmla="*/ 1394835 h 1450809"/>
                    <a:gd name="connsiteX2" fmla="*/ 639040 w 2878850"/>
                    <a:gd name="connsiteY2" fmla="*/ 1443376 h 1450809"/>
                    <a:gd name="connsiteX3" fmla="*/ 1016697 w 2878850"/>
                    <a:gd name="connsiteY3" fmla="*/ 1394835 h 1450809"/>
                    <a:gd name="connsiteX4" fmla="*/ 1350592 w 2878850"/>
                    <a:gd name="connsiteY4" fmla="*/ 1450090 h 1450809"/>
                    <a:gd name="connsiteX5" fmla="*/ 1860654 w 2878850"/>
                    <a:gd name="connsiteY5" fmla="*/ 1346527 h 1450809"/>
                    <a:gd name="connsiteX6" fmla="*/ 2158620 w 2878850"/>
                    <a:gd name="connsiteY6" fmla="*/ 1110337 h 1450809"/>
                    <a:gd name="connsiteX7" fmla="*/ 2310939 w 2878850"/>
                    <a:gd name="connsiteY7" fmla="*/ 656549 h 1450809"/>
                    <a:gd name="connsiteX8" fmla="*/ 2454245 w 2878850"/>
                    <a:gd name="connsiteY8" fmla="*/ 349418 h 1450809"/>
                    <a:gd name="connsiteX9" fmla="*/ 2631401 w 2878850"/>
                    <a:gd name="connsiteY9" fmla="*/ 55693 h 1450809"/>
                    <a:gd name="connsiteX10" fmla="*/ 2878850 w 2878850"/>
                    <a:gd name="connsiteY10" fmla="*/ 18463 h 1450809"/>
                    <a:gd name="connsiteX0" fmla="*/ 0 w 2631401"/>
                    <a:gd name="connsiteY0" fmla="*/ 1330659 h 1395116"/>
                    <a:gd name="connsiteX1" fmla="*/ 275358 w 2631401"/>
                    <a:gd name="connsiteY1" fmla="*/ 1339142 h 1395116"/>
                    <a:gd name="connsiteX2" fmla="*/ 639040 w 2631401"/>
                    <a:gd name="connsiteY2" fmla="*/ 1387683 h 1395116"/>
                    <a:gd name="connsiteX3" fmla="*/ 1016697 w 2631401"/>
                    <a:gd name="connsiteY3" fmla="*/ 1339142 h 1395116"/>
                    <a:gd name="connsiteX4" fmla="*/ 1350592 w 2631401"/>
                    <a:gd name="connsiteY4" fmla="*/ 1394397 h 1395116"/>
                    <a:gd name="connsiteX5" fmla="*/ 1860654 w 2631401"/>
                    <a:gd name="connsiteY5" fmla="*/ 1290834 h 1395116"/>
                    <a:gd name="connsiteX6" fmla="*/ 2158620 w 2631401"/>
                    <a:gd name="connsiteY6" fmla="*/ 1054644 h 1395116"/>
                    <a:gd name="connsiteX7" fmla="*/ 2310939 w 2631401"/>
                    <a:gd name="connsiteY7" fmla="*/ 600856 h 1395116"/>
                    <a:gd name="connsiteX8" fmla="*/ 2454245 w 2631401"/>
                    <a:gd name="connsiteY8" fmla="*/ 293725 h 1395116"/>
                    <a:gd name="connsiteX9" fmla="*/ 2631401 w 2631401"/>
                    <a:gd name="connsiteY9" fmla="*/ 0 h 1395116"/>
                    <a:gd name="connsiteX0" fmla="*/ 0 w 2454245"/>
                    <a:gd name="connsiteY0" fmla="*/ 1036934 h 1101391"/>
                    <a:gd name="connsiteX1" fmla="*/ 275358 w 2454245"/>
                    <a:gd name="connsiteY1" fmla="*/ 1045417 h 1101391"/>
                    <a:gd name="connsiteX2" fmla="*/ 639040 w 2454245"/>
                    <a:gd name="connsiteY2" fmla="*/ 1093958 h 1101391"/>
                    <a:gd name="connsiteX3" fmla="*/ 1016697 w 2454245"/>
                    <a:gd name="connsiteY3" fmla="*/ 1045417 h 1101391"/>
                    <a:gd name="connsiteX4" fmla="*/ 1350592 w 2454245"/>
                    <a:gd name="connsiteY4" fmla="*/ 1100672 h 1101391"/>
                    <a:gd name="connsiteX5" fmla="*/ 1860654 w 2454245"/>
                    <a:gd name="connsiteY5" fmla="*/ 997109 h 1101391"/>
                    <a:gd name="connsiteX6" fmla="*/ 2158620 w 2454245"/>
                    <a:gd name="connsiteY6" fmla="*/ 760919 h 1101391"/>
                    <a:gd name="connsiteX7" fmla="*/ 2310939 w 2454245"/>
                    <a:gd name="connsiteY7" fmla="*/ 307131 h 1101391"/>
                    <a:gd name="connsiteX8" fmla="*/ 2454245 w 2454245"/>
                    <a:gd name="connsiteY8" fmla="*/ 0 h 1101391"/>
                    <a:gd name="connsiteX0" fmla="*/ 0 w 2310939"/>
                    <a:gd name="connsiteY0" fmla="*/ 729803 h 794260"/>
                    <a:gd name="connsiteX1" fmla="*/ 275358 w 2310939"/>
                    <a:gd name="connsiteY1" fmla="*/ 738286 h 794260"/>
                    <a:gd name="connsiteX2" fmla="*/ 639040 w 2310939"/>
                    <a:gd name="connsiteY2" fmla="*/ 786827 h 794260"/>
                    <a:gd name="connsiteX3" fmla="*/ 1016697 w 2310939"/>
                    <a:gd name="connsiteY3" fmla="*/ 738286 h 794260"/>
                    <a:gd name="connsiteX4" fmla="*/ 1350592 w 2310939"/>
                    <a:gd name="connsiteY4" fmla="*/ 793541 h 794260"/>
                    <a:gd name="connsiteX5" fmla="*/ 1860654 w 2310939"/>
                    <a:gd name="connsiteY5" fmla="*/ 689978 h 794260"/>
                    <a:gd name="connsiteX6" fmla="*/ 2158620 w 2310939"/>
                    <a:gd name="connsiteY6" fmla="*/ 453788 h 794260"/>
                    <a:gd name="connsiteX7" fmla="*/ 2310939 w 2310939"/>
                    <a:gd name="connsiteY7" fmla="*/ 0 h 794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0939" h="794260">
                      <a:moveTo>
                        <a:pt x="0" y="729803"/>
                      </a:moveTo>
                      <a:cubicBezTo>
                        <a:pt x="101772" y="826178"/>
                        <a:pt x="168851" y="728782"/>
                        <a:pt x="275358" y="738286"/>
                      </a:cubicBezTo>
                      <a:cubicBezTo>
                        <a:pt x="381865" y="747790"/>
                        <a:pt x="515484" y="786827"/>
                        <a:pt x="639040" y="786827"/>
                      </a:cubicBezTo>
                      <a:cubicBezTo>
                        <a:pt x="762596" y="786827"/>
                        <a:pt x="898105" y="737167"/>
                        <a:pt x="1016697" y="738286"/>
                      </a:cubicBezTo>
                      <a:cubicBezTo>
                        <a:pt x="1135289" y="739405"/>
                        <a:pt x="1209933" y="801592"/>
                        <a:pt x="1350592" y="793541"/>
                      </a:cubicBezTo>
                      <a:cubicBezTo>
                        <a:pt x="1491252" y="785490"/>
                        <a:pt x="1725983" y="746603"/>
                        <a:pt x="1860654" y="689978"/>
                      </a:cubicBezTo>
                      <a:cubicBezTo>
                        <a:pt x="1995325" y="633353"/>
                        <a:pt x="2083573" y="568784"/>
                        <a:pt x="2158620" y="453788"/>
                      </a:cubicBezTo>
                      <a:cubicBezTo>
                        <a:pt x="2233667" y="338792"/>
                        <a:pt x="2259558" y="152116"/>
                        <a:pt x="2310939" y="0"/>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84" name="Freeform: Shape 1383">
                  <a:extLst>
                    <a:ext uri="{FF2B5EF4-FFF2-40B4-BE49-F238E27FC236}">
                      <a16:creationId xmlns:a16="http://schemas.microsoft.com/office/drawing/2014/main" id="{0819B4FF-29D0-443A-BB71-40EABAD25033}"/>
                    </a:ext>
                  </a:extLst>
                </p:cNvPr>
                <p:cNvSpPr/>
                <p:nvPr/>
              </p:nvSpPr>
              <p:spPr>
                <a:xfrm>
                  <a:off x="7179003" y="6302860"/>
                  <a:ext cx="1628714" cy="334102"/>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779114"/>
                    <a:gd name="connsiteY0" fmla="*/ 1394835 h 1474186"/>
                    <a:gd name="connsiteX1" fmla="*/ 363682 w 4779114"/>
                    <a:gd name="connsiteY1" fmla="*/ 1443376 h 1474186"/>
                    <a:gd name="connsiteX2" fmla="*/ 741339 w 4779114"/>
                    <a:gd name="connsiteY2" fmla="*/ 1394835 h 1474186"/>
                    <a:gd name="connsiteX3" fmla="*/ 1075234 w 4779114"/>
                    <a:gd name="connsiteY3" fmla="*/ 1450090 h 1474186"/>
                    <a:gd name="connsiteX4" fmla="*/ 1585296 w 4779114"/>
                    <a:gd name="connsiteY4" fmla="*/ 1346527 h 1474186"/>
                    <a:gd name="connsiteX5" fmla="*/ 1883262 w 4779114"/>
                    <a:gd name="connsiteY5" fmla="*/ 1110337 h 1474186"/>
                    <a:gd name="connsiteX6" fmla="*/ 2035581 w 4779114"/>
                    <a:gd name="connsiteY6" fmla="*/ 656549 h 1474186"/>
                    <a:gd name="connsiteX7" fmla="*/ 2178887 w 4779114"/>
                    <a:gd name="connsiteY7" fmla="*/ 349418 h 1474186"/>
                    <a:gd name="connsiteX8" fmla="*/ 2356043 w 4779114"/>
                    <a:gd name="connsiteY8" fmla="*/ 55693 h 1474186"/>
                    <a:gd name="connsiteX9" fmla="*/ 2603492 w 4779114"/>
                    <a:gd name="connsiteY9" fmla="*/ 18463 h 1474186"/>
                    <a:gd name="connsiteX10" fmla="*/ 2848384 w 4779114"/>
                    <a:gd name="connsiteY10" fmla="*/ 269065 h 1474186"/>
                    <a:gd name="connsiteX11" fmla="*/ 3092758 w 4779114"/>
                    <a:gd name="connsiteY11" fmla="*/ 582231 h 1474186"/>
                    <a:gd name="connsiteX12" fmla="*/ 3253582 w 4779114"/>
                    <a:gd name="connsiteY12" fmla="*/ 802790 h 1474186"/>
                    <a:gd name="connsiteX13" fmla="*/ 3359267 w 4779114"/>
                    <a:gd name="connsiteY13" fmla="*/ 981994 h 1474186"/>
                    <a:gd name="connsiteX14" fmla="*/ 3804979 w 4779114"/>
                    <a:gd name="connsiteY14" fmla="*/ 1239313 h 1474186"/>
                    <a:gd name="connsiteX15" fmla="*/ 4383946 w 4779114"/>
                    <a:gd name="connsiteY15" fmla="*/ 1469061 h 1474186"/>
                    <a:gd name="connsiteX16" fmla="*/ 4779114 w 4779114"/>
                    <a:gd name="connsiteY16" fmla="*/ 1404732 h 1474186"/>
                    <a:gd name="connsiteX0" fmla="*/ 0 w 4415432"/>
                    <a:gd name="connsiteY0" fmla="*/ 1443376 h 1474186"/>
                    <a:gd name="connsiteX1" fmla="*/ 377657 w 4415432"/>
                    <a:gd name="connsiteY1" fmla="*/ 1394835 h 1474186"/>
                    <a:gd name="connsiteX2" fmla="*/ 711552 w 4415432"/>
                    <a:gd name="connsiteY2" fmla="*/ 1450090 h 1474186"/>
                    <a:gd name="connsiteX3" fmla="*/ 1221614 w 4415432"/>
                    <a:gd name="connsiteY3" fmla="*/ 1346527 h 1474186"/>
                    <a:gd name="connsiteX4" fmla="*/ 1519580 w 4415432"/>
                    <a:gd name="connsiteY4" fmla="*/ 1110337 h 1474186"/>
                    <a:gd name="connsiteX5" fmla="*/ 1671899 w 4415432"/>
                    <a:gd name="connsiteY5" fmla="*/ 656549 h 1474186"/>
                    <a:gd name="connsiteX6" fmla="*/ 1815205 w 4415432"/>
                    <a:gd name="connsiteY6" fmla="*/ 349418 h 1474186"/>
                    <a:gd name="connsiteX7" fmla="*/ 1992361 w 4415432"/>
                    <a:gd name="connsiteY7" fmla="*/ 55693 h 1474186"/>
                    <a:gd name="connsiteX8" fmla="*/ 2239810 w 4415432"/>
                    <a:gd name="connsiteY8" fmla="*/ 18463 h 1474186"/>
                    <a:gd name="connsiteX9" fmla="*/ 2484702 w 4415432"/>
                    <a:gd name="connsiteY9" fmla="*/ 269065 h 1474186"/>
                    <a:gd name="connsiteX10" fmla="*/ 2729076 w 4415432"/>
                    <a:gd name="connsiteY10" fmla="*/ 582231 h 1474186"/>
                    <a:gd name="connsiteX11" fmla="*/ 2889900 w 4415432"/>
                    <a:gd name="connsiteY11" fmla="*/ 802790 h 1474186"/>
                    <a:gd name="connsiteX12" fmla="*/ 2995585 w 4415432"/>
                    <a:gd name="connsiteY12" fmla="*/ 981994 h 1474186"/>
                    <a:gd name="connsiteX13" fmla="*/ 3441297 w 4415432"/>
                    <a:gd name="connsiteY13" fmla="*/ 1239313 h 1474186"/>
                    <a:gd name="connsiteX14" fmla="*/ 4020264 w 4415432"/>
                    <a:gd name="connsiteY14" fmla="*/ 1469061 h 1474186"/>
                    <a:gd name="connsiteX15" fmla="*/ 4415432 w 4415432"/>
                    <a:gd name="connsiteY15" fmla="*/ 1404732 h 1474186"/>
                    <a:gd name="connsiteX0" fmla="*/ 0 w 4037775"/>
                    <a:gd name="connsiteY0" fmla="*/ 1394835 h 1474186"/>
                    <a:gd name="connsiteX1" fmla="*/ 333895 w 4037775"/>
                    <a:gd name="connsiteY1" fmla="*/ 1450090 h 1474186"/>
                    <a:gd name="connsiteX2" fmla="*/ 843957 w 4037775"/>
                    <a:gd name="connsiteY2" fmla="*/ 1346527 h 1474186"/>
                    <a:gd name="connsiteX3" fmla="*/ 1141923 w 4037775"/>
                    <a:gd name="connsiteY3" fmla="*/ 1110337 h 1474186"/>
                    <a:gd name="connsiteX4" fmla="*/ 1294242 w 4037775"/>
                    <a:gd name="connsiteY4" fmla="*/ 656549 h 1474186"/>
                    <a:gd name="connsiteX5" fmla="*/ 1437548 w 4037775"/>
                    <a:gd name="connsiteY5" fmla="*/ 349418 h 1474186"/>
                    <a:gd name="connsiteX6" fmla="*/ 1614704 w 4037775"/>
                    <a:gd name="connsiteY6" fmla="*/ 55693 h 1474186"/>
                    <a:gd name="connsiteX7" fmla="*/ 1862153 w 4037775"/>
                    <a:gd name="connsiteY7" fmla="*/ 18463 h 1474186"/>
                    <a:gd name="connsiteX8" fmla="*/ 2107045 w 4037775"/>
                    <a:gd name="connsiteY8" fmla="*/ 269065 h 1474186"/>
                    <a:gd name="connsiteX9" fmla="*/ 2351419 w 4037775"/>
                    <a:gd name="connsiteY9" fmla="*/ 582231 h 1474186"/>
                    <a:gd name="connsiteX10" fmla="*/ 2512243 w 4037775"/>
                    <a:gd name="connsiteY10" fmla="*/ 802790 h 1474186"/>
                    <a:gd name="connsiteX11" fmla="*/ 2617928 w 4037775"/>
                    <a:gd name="connsiteY11" fmla="*/ 981994 h 1474186"/>
                    <a:gd name="connsiteX12" fmla="*/ 3063640 w 4037775"/>
                    <a:gd name="connsiteY12" fmla="*/ 1239313 h 1474186"/>
                    <a:gd name="connsiteX13" fmla="*/ 3642607 w 4037775"/>
                    <a:gd name="connsiteY13" fmla="*/ 1469061 h 1474186"/>
                    <a:gd name="connsiteX14" fmla="*/ 4037775 w 4037775"/>
                    <a:gd name="connsiteY14" fmla="*/ 1404732 h 1474186"/>
                    <a:gd name="connsiteX0" fmla="*/ 0 w 3703880"/>
                    <a:gd name="connsiteY0" fmla="*/ 1450090 h 1474186"/>
                    <a:gd name="connsiteX1" fmla="*/ 510062 w 3703880"/>
                    <a:gd name="connsiteY1" fmla="*/ 1346527 h 1474186"/>
                    <a:gd name="connsiteX2" fmla="*/ 808028 w 3703880"/>
                    <a:gd name="connsiteY2" fmla="*/ 1110337 h 1474186"/>
                    <a:gd name="connsiteX3" fmla="*/ 960347 w 3703880"/>
                    <a:gd name="connsiteY3" fmla="*/ 656549 h 1474186"/>
                    <a:gd name="connsiteX4" fmla="*/ 1103653 w 3703880"/>
                    <a:gd name="connsiteY4" fmla="*/ 349418 h 1474186"/>
                    <a:gd name="connsiteX5" fmla="*/ 1280809 w 3703880"/>
                    <a:gd name="connsiteY5" fmla="*/ 55693 h 1474186"/>
                    <a:gd name="connsiteX6" fmla="*/ 1528258 w 3703880"/>
                    <a:gd name="connsiteY6" fmla="*/ 18463 h 1474186"/>
                    <a:gd name="connsiteX7" fmla="*/ 1773150 w 3703880"/>
                    <a:gd name="connsiteY7" fmla="*/ 269065 h 1474186"/>
                    <a:gd name="connsiteX8" fmla="*/ 2017524 w 3703880"/>
                    <a:gd name="connsiteY8" fmla="*/ 582231 h 1474186"/>
                    <a:gd name="connsiteX9" fmla="*/ 2178348 w 3703880"/>
                    <a:gd name="connsiteY9" fmla="*/ 802790 h 1474186"/>
                    <a:gd name="connsiteX10" fmla="*/ 2284033 w 3703880"/>
                    <a:gd name="connsiteY10" fmla="*/ 981994 h 1474186"/>
                    <a:gd name="connsiteX11" fmla="*/ 2729745 w 3703880"/>
                    <a:gd name="connsiteY11" fmla="*/ 1239313 h 1474186"/>
                    <a:gd name="connsiteX12" fmla="*/ 3308712 w 3703880"/>
                    <a:gd name="connsiteY12" fmla="*/ 1469061 h 1474186"/>
                    <a:gd name="connsiteX13" fmla="*/ 3703880 w 3703880"/>
                    <a:gd name="connsiteY13" fmla="*/ 1404732 h 1474186"/>
                    <a:gd name="connsiteX0" fmla="*/ 0 w 3193818"/>
                    <a:gd name="connsiteY0" fmla="*/ 1346527 h 1474186"/>
                    <a:gd name="connsiteX1" fmla="*/ 297966 w 3193818"/>
                    <a:gd name="connsiteY1" fmla="*/ 1110337 h 1474186"/>
                    <a:gd name="connsiteX2" fmla="*/ 450285 w 3193818"/>
                    <a:gd name="connsiteY2" fmla="*/ 656549 h 1474186"/>
                    <a:gd name="connsiteX3" fmla="*/ 593591 w 3193818"/>
                    <a:gd name="connsiteY3" fmla="*/ 349418 h 1474186"/>
                    <a:gd name="connsiteX4" fmla="*/ 770747 w 3193818"/>
                    <a:gd name="connsiteY4" fmla="*/ 55693 h 1474186"/>
                    <a:gd name="connsiteX5" fmla="*/ 1018196 w 3193818"/>
                    <a:gd name="connsiteY5" fmla="*/ 18463 h 1474186"/>
                    <a:gd name="connsiteX6" fmla="*/ 1263088 w 3193818"/>
                    <a:gd name="connsiteY6" fmla="*/ 269065 h 1474186"/>
                    <a:gd name="connsiteX7" fmla="*/ 1507462 w 3193818"/>
                    <a:gd name="connsiteY7" fmla="*/ 582231 h 1474186"/>
                    <a:gd name="connsiteX8" fmla="*/ 1668286 w 3193818"/>
                    <a:gd name="connsiteY8" fmla="*/ 802790 h 1474186"/>
                    <a:gd name="connsiteX9" fmla="*/ 1773971 w 3193818"/>
                    <a:gd name="connsiteY9" fmla="*/ 981994 h 1474186"/>
                    <a:gd name="connsiteX10" fmla="*/ 2219683 w 3193818"/>
                    <a:gd name="connsiteY10" fmla="*/ 1239313 h 1474186"/>
                    <a:gd name="connsiteX11" fmla="*/ 2798650 w 3193818"/>
                    <a:gd name="connsiteY11" fmla="*/ 1469061 h 1474186"/>
                    <a:gd name="connsiteX12" fmla="*/ 3193818 w 3193818"/>
                    <a:gd name="connsiteY12" fmla="*/ 1404732 h 1474186"/>
                    <a:gd name="connsiteX0" fmla="*/ 0 w 2895852"/>
                    <a:gd name="connsiteY0" fmla="*/ 1110337 h 1474186"/>
                    <a:gd name="connsiteX1" fmla="*/ 152319 w 2895852"/>
                    <a:gd name="connsiteY1" fmla="*/ 656549 h 1474186"/>
                    <a:gd name="connsiteX2" fmla="*/ 295625 w 2895852"/>
                    <a:gd name="connsiteY2" fmla="*/ 349418 h 1474186"/>
                    <a:gd name="connsiteX3" fmla="*/ 472781 w 2895852"/>
                    <a:gd name="connsiteY3" fmla="*/ 55693 h 1474186"/>
                    <a:gd name="connsiteX4" fmla="*/ 720230 w 2895852"/>
                    <a:gd name="connsiteY4" fmla="*/ 18463 h 1474186"/>
                    <a:gd name="connsiteX5" fmla="*/ 965122 w 2895852"/>
                    <a:gd name="connsiteY5" fmla="*/ 269065 h 1474186"/>
                    <a:gd name="connsiteX6" fmla="*/ 1209496 w 2895852"/>
                    <a:gd name="connsiteY6" fmla="*/ 582231 h 1474186"/>
                    <a:gd name="connsiteX7" fmla="*/ 1370320 w 2895852"/>
                    <a:gd name="connsiteY7" fmla="*/ 802790 h 1474186"/>
                    <a:gd name="connsiteX8" fmla="*/ 1476005 w 2895852"/>
                    <a:gd name="connsiteY8" fmla="*/ 981994 h 1474186"/>
                    <a:gd name="connsiteX9" fmla="*/ 1921717 w 2895852"/>
                    <a:gd name="connsiteY9" fmla="*/ 1239313 h 1474186"/>
                    <a:gd name="connsiteX10" fmla="*/ 2500684 w 2895852"/>
                    <a:gd name="connsiteY10" fmla="*/ 1469061 h 1474186"/>
                    <a:gd name="connsiteX11" fmla="*/ 2895852 w 2895852"/>
                    <a:gd name="connsiteY11" fmla="*/ 1404732 h 1474186"/>
                    <a:gd name="connsiteX0" fmla="*/ 0 w 2743533"/>
                    <a:gd name="connsiteY0" fmla="*/ 656549 h 1474186"/>
                    <a:gd name="connsiteX1" fmla="*/ 143306 w 2743533"/>
                    <a:gd name="connsiteY1" fmla="*/ 349418 h 1474186"/>
                    <a:gd name="connsiteX2" fmla="*/ 320462 w 2743533"/>
                    <a:gd name="connsiteY2" fmla="*/ 55693 h 1474186"/>
                    <a:gd name="connsiteX3" fmla="*/ 567911 w 2743533"/>
                    <a:gd name="connsiteY3" fmla="*/ 18463 h 1474186"/>
                    <a:gd name="connsiteX4" fmla="*/ 812803 w 2743533"/>
                    <a:gd name="connsiteY4" fmla="*/ 269065 h 1474186"/>
                    <a:gd name="connsiteX5" fmla="*/ 1057177 w 2743533"/>
                    <a:gd name="connsiteY5" fmla="*/ 582231 h 1474186"/>
                    <a:gd name="connsiteX6" fmla="*/ 1218001 w 2743533"/>
                    <a:gd name="connsiteY6" fmla="*/ 802790 h 1474186"/>
                    <a:gd name="connsiteX7" fmla="*/ 1323686 w 2743533"/>
                    <a:gd name="connsiteY7" fmla="*/ 981994 h 1474186"/>
                    <a:gd name="connsiteX8" fmla="*/ 1769398 w 2743533"/>
                    <a:gd name="connsiteY8" fmla="*/ 1239313 h 1474186"/>
                    <a:gd name="connsiteX9" fmla="*/ 2348365 w 2743533"/>
                    <a:gd name="connsiteY9" fmla="*/ 1469061 h 1474186"/>
                    <a:gd name="connsiteX10" fmla="*/ 2743533 w 2743533"/>
                    <a:gd name="connsiteY10" fmla="*/ 1404732 h 1474186"/>
                    <a:gd name="connsiteX0" fmla="*/ 0 w 2600227"/>
                    <a:gd name="connsiteY0" fmla="*/ 349418 h 1474186"/>
                    <a:gd name="connsiteX1" fmla="*/ 177156 w 2600227"/>
                    <a:gd name="connsiteY1" fmla="*/ 55693 h 1474186"/>
                    <a:gd name="connsiteX2" fmla="*/ 424605 w 2600227"/>
                    <a:gd name="connsiteY2" fmla="*/ 18463 h 1474186"/>
                    <a:gd name="connsiteX3" fmla="*/ 669497 w 2600227"/>
                    <a:gd name="connsiteY3" fmla="*/ 269065 h 1474186"/>
                    <a:gd name="connsiteX4" fmla="*/ 913871 w 2600227"/>
                    <a:gd name="connsiteY4" fmla="*/ 582231 h 1474186"/>
                    <a:gd name="connsiteX5" fmla="*/ 1074695 w 2600227"/>
                    <a:gd name="connsiteY5" fmla="*/ 802790 h 1474186"/>
                    <a:gd name="connsiteX6" fmla="*/ 1180380 w 2600227"/>
                    <a:gd name="connsiteY6" fmla="*/ 981994 h 1474186"/>
                    <a:gd name="connsiteX7" fmla="*/ 1626092 w 2600227"/>
                    <a:gd name="connsiteY7" fmla="*/ 1239313 h 1474186"/>
                    <a:gd name="connsiteX8" fmla="*/ 2205059 w 2600227"/>
                    <a:gd name="connsiteY8" fmla="*/ 1469061 h 1474186"/>
                    <a:gd name="connsiteX9" fmla="*/ 2600227 w 2600227"/>
                    <a:gd name="connsiteY9" fmla="*/ 1404732 h 1474186"/>
                    <a:gd name="connsiteX0" fmla="*/ 0 w 2423071"/>
                    <a:gd name="connsiteY0" fmla="*/ 55693 h 1474186"/>
                    <a:gd name="connsiteX1" fmla="*/ 247449 w 2423071"/>
                    <a:gd name="connsiteY1" fmla="*/ 18463 h 1474186"/>
                    <a:gd name="connsiteX2" fmla="*/ 492341 w 2423071"/>
                    <a:gd name="connsiteY2" fmla="*/ 269065 h 1474186"/>
                    <a:gd name="connsiteX3" fmla="*/ 736715 w 2423071"/>
                    <a:gd name="connsiteY3" fmla="*/ 582231 h 1474186"/>
                    <a:gd name="connsiteX4" fmla="*/ 897539 w 2423071"/>
                    <a:gd name="connsiteY4" fmla="*/ 802790 h 1474186"/>
                    <a:gd name="connsiteX5" fmla="*/ 1003224 w 2423071"/>
                    <a:gd name="connsiteY5" fmla="*/ 981994 h 1474186"/>
                    <a:gd name="connsiteX6" fmla="*/ 1448936 w 2423071"/>
                    <a:gd name="connsiteY6" fmla="*/ 1239313 h 1474186"/>
                    <a:gd name="connsiteX7" fmla="*/ 2027903 w 2423071"/>
                    <a:gd name="connsiteY7" fmla="*/ 1469061 h 1474186"/>
                    <a:gd name="connsiteX8" fmla="*/ 2423071 w 2423071"/>
                    <a:gd name="connsiteY8" fmla="*/ 1404732 h 1474186"/>
                    <a:gd name="connsiteX0" fmla="*/ 0 w 2175622"/>
                    <a:gd name="connsiteY0" fmla="*/ 0 h 1455723"/>
                    <a:gd name="connsiteX1" fmla="*/ 244892 w 2175622"/>
                    <a:gd name="connsiteY1" fmla="*/ 250602 h 1455723"/>
                    <a:gd name="connsiteX2" fmla="*/ 489266 w 2175622"/>
                    <a:gd name="connsiteY2" fmla="*/ 563768 h 1455723"/>
                    <a:gd name="connsiteX3" fmla="*/ 650090 w 2175622"/>
                    <a:gd name="connsiteY3" fmla="*/ 784327 h 1455723"/>
                    <a:gd name="connsiteX4" fmla="*/ 755775 w 2175622"/>
                    <a:gd name="connsiteY4" fmla="*/ 963531 h 1455723"/>
                    <a:gd name="connsiteX5" fmla="*/ 1201487 w 2175622"/>
                    <a:gd name="connsiteY5" fmla="*/ 1220850 h 1455723"/>
                    <a:gd name="connsiteX6" fmla="*/ 1780454 w 2175622"/>
                    <a:gd name="connsiteY6" fmla="*/ 1450598 h 1455723"/>
                    <a:gd name="connsiteX7" fmla="*/ 2175622 w 2175622"/>
                    <a:gd name="connsiteY7" fmla="*/ 1386269 h 1455723"/>
                    <a:gd name="connsiteX0" fmla="*/ 0 w 1930730"/>
                    <a:gd name="connsiteY0" fmla="*/ 0 h 1205121"/>
                    <a:gd name="connsiteX1" fmla="*/ 244374 w 1930730"/>
                    <a:gd name="connsiteY1" fmla="*/ 313166 h 1205121"/>
                    <a:gd name="connsiteX2" fmla="*/ 405198 w 1930730"/>
                    <a:gd name="connsiteY2" fmla="*/ 533725 h 1205121"/>
                    <a:gd name="connsiteX3" fmla="*/ 510883 w 1930730"/>
                    <a:gd name="connsiteY3" fmla="*/ 712929 h 1205121"/>
                    <a:gd name="connsiteX4" fmla="*/ 956595 w 1930730"/>
                    <a:gd name="connsiteY4" fmla="*/ 970248 h 1205121"/>
                    <a:gd name="connsiteX5" fmla="*/ 1535562 w 1930730"/>
                    <a:gd name="connsiteY5" fmla="*/ 1199996 h 1205121"/>
                    <a:gd name="connsiteX6" fmla="*/ 1930730 w 1930730"/>
                    <a:gd name="connsiteY6" fmla="*/ 1135667 h 1205121"/>
                    <a:gd name="connsiteX0" fmla="*/ 0 w 1686356"/>
                    <a:gd name="connsiteY0" fmla="*/ 0 h 891955"/>
                    <a:gd name="connsiteX1" fmla="*/ 160824 w 1686356"/>
                    <a:gd name="connsiteY1" fmla="*/ 220559 h 891955"/>
                    <a:gd name="connsiteX2" fmla="*/ 266509 w 1686356"/>
                    <a:gd name="connsiteY2" fmla="*/ 399763 h 891955"/>
                    <a:gd name="connsiteX3" fmla="*/ 712221 w 1686356"/>
                    <a:gd name="connsiteY3" fmla="*/ 657082 h 891955"/>
                    <a:gd name="connsiteX4" fmla="*/ 1291188 w 1686356"/>
                    <a:gd name="connsiteY4" fmla="*/ 886830 h 891955"/>
                    <a:gd name="connsiteX5" fmla="*/ 1686356 w 1686356"/>
                    <a:gd name="connsiteY5" fmla="*/ 822501 h 891955"/>
                    <a:gd name="connsiteX0" fmla="*/ 0 w 1525532"/>
                    <a:gd name="connsiteY0" fmla="*/ 0 h 671396"/>
                    <a:gd name="connsiteX1" fmla="*/ 105685 w 1525532"/>
                    <a:gd name="connsiteY1" fmla="*/ 179204 h 671396"/>
                    <a:gd name="connsiteX2" fmla="*/ 551397 w 1525532"/>
                    <a:gd name="connsiteY2" fmla="*/ 436523 h 671396"/>
                    <a:gd name="connsiteX3" fmla="*/ 1130364 w 1525532"/>
                    <a:gd name="connsiteY3" fmla="*/ 666271 h 671396"/>
                    <a:gd name="connsiteX4" fmla="*/ 1525532 w 1525532"/>
                    <a:gd name="connsiteY4" fmla="*/ 601942 h 671396"/>
                    <a:gd name="connsiteX0" fmla="*/ 0 w 1419847"/>
                    <a:gd name="connsiteY0" fmla="*/ 0 h 492192"/>
                    <a:gd name="connsiteX1" fmla="*/ 445712 w 1419847"/>
                    <a:gd name="connsiteY1" fmla="*/ 257319 h 492192"/>
                    <a:gd name="connsiteX2" fmla="*/ 1024679 w 1419847"/>
                    <a:gd name="connsiteY2" fmla="*/ 487067 h 492192"/>
                    <a:gd name="connsiteX3" fmla="*/ 1419847 w 1419847"/>
                    <a:gd name="connsiteY3" fmla="*/ 422738 h 492192"/>
                    <a:gd name="connsiteX0" fmla="*/ 0 w 974135"/>
                    <a:gd name="connsiteY0" fmla="*/ 0 h 234873"/>
                    <a:gd name="connsiteX1" fmla="*/ 578967 w 974135"/>
                    <a:gd name="connsiteY1" fmla="*/ 229748 h 234873"/>
                    <a:gd name="connsiteX2" fmla="*/ 974135 w 974135"/>
                    <a:gd name="connsiteY2" fmla="*/ 165419 h 234873"/>
                  </a:gdLst>
                  <a:ahLst/>
                  <a:cxnLst>
                    <a:cxn ang="0">
                      <a:pos x="connsiteX0" y="connsiteY0"/>
                    </a:cxn>
                    <a:cxn ang="0">
                      <a:pos x="connsiteX1" y="connsiteY1"/>
                    </a:cxn>
                    <a:cxn ang="0">
                      <a:pos x="connsiteX2" y="connsiteY2"/>
                    </a:cxn>
                  </a:cxnLst>
                  <a:rect l="l" t="t" r="r" b="b"/>
                  <a:pathLst>
                    <a:path w="974135" h="234873">
                      <a:moveTo>
                        <a:pt x="0" y="0"/>
                      </a:moveTo>
                      <a:cubicBezTo>
                        <a:pt x="170780" y="81178"/>
                        <a:pt x="416611" y="202178"/>
                        <a:pt x="578967" y="229748"/>
                      </a:cubicBezTo>
                      <a:cubicBezTo>
                        <a:pt x="741323" y="257318"/>
                        <a:pt x="833988" y="164653"/>
                        <a:pt x="974135" y="165419"/>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sp>
          <p:nvSpPr>
            <p:cNvPr id="1303" name="Freeform: Shape 1302">
              <a:extLst>
                <a:ext uri="{FF2B5EF4-FFF2-40B4-BE49-F238E27FC236}">
                  <a16:creationId xmlns:a16="http://schemas.microsoft.com/office/drawing/2014/main" id="{6C90130F-DACA-4378-8B25-984F2DFA6491}"/>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nvGrpSpPr>
            <p:cNvPr id="1304" name="Group 1303">
              <a:extLst>
                <a:ext uri="{FF2B5EF4-FFF2-40B4-BE49-F238E27FC236}">
                  <a16:creationId xmlns:a16="http://schemas.microsoft.com/office/drawing/2014/main" id="{E9D802B3-1C3C-4EF4-93CA-82468BA52439}"/>
                </a:ext>
              </a:extLst>
            </p:cNvPr>
            <p:cNvGrpSpPr/>
            <p:nvPr/>
          </p:nvGrpSpPr>
          <p:grpSpPr>
            <a:xfrm>
              <a:off x="3855067" y="2174102"/>
              <a:ext cx="2746127" cy="1865069"/>
              <a:chOff x="3855067" y="2174102"/>
              <a:chExt cx="2746127" cy="1865069"/>
            </a:xfrm>
          </p:grpSpPr>
          <p:sp>
            <p:nvSpPr>
              <p:cNvPr id="1378" name="Freeform: Shape 1377">
                <a:extLst>
                  <a:ext uri="{FF2B5EF4-FFF2-40B4-BE49-F238E27FC236}">
                    <a16:creationId xmlns:a16="http://schemas.microsoft.com/office/drawing/2014/main" id="{FE557997-BDAF-493E-B60F-5246BECDA4A4}"/>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379" name="Freeform: Shape 1378">
                <a:extLst>
                  <a:ext uri="{FF2B5EF4-FFF2-40B4-BE49-F238E27FC236}">
                    <a16:creationId xmlns:a16="http://schemas.microsoft.com/office/drawing/2014/main" id="{5C612930-FD31-4D61-8EAA-ACA8055AFAA8}"/>
                  </a:ext>
                </a:extLst>
              </p:cNvPr>
              <p:cNvSpPr/>
              <p:nvPr/>
            </p:nvSpPr>
            <p:spPr>
              <a:xfrm flipV="1">
                <a:off x="6362581" y="2174102"/>
                <a:ext cx="238613" cy="262813"/>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 name="connsiteX0" fmla="*/ 0 w 923449"/>
                  <a:gd name="connsiteY0" fmla="*/ 0 h 243690"/>
                  <a:gd name="connsiteX1" fmla="*/ 116553 w 923449"/>
                  <a:gd name="connsiteY1" fmla="*/ 193286 h 243690"/>
                  <a:gd name="connsiteX2" fmla="*/ 340279 w 923449"/>
                  <a:gd name="connsiteY2" fmla="*/ 229451 h 243690"/>
                  <a:gd name="connsiteX3" fmla="*/ 600812 w 923449"/>
                  <a:gd name="connsiteY3" fmla="*/ 241891 h 243690"/>
                  <a:gd name="connsiteX4" fmla="*/ 923449 w 923449"/>
                  <a:gd name="connsiteY4" fmla="*/ 193315 h 243690"/>
                  <a:gd name="connsiteX0" fmla="*/ 0 w 600812"/>
                  <a:gd name="connsiteY0" fmla="*/ 0 h 243690"/>
                  <a:gd name="connsiteX1" fmla="*/ 116553 w 600812"/>
                  <a:gd name="connsiteY1" fmla="*/ 193286 h 243690"/>
                  <a:gd name="connsiteX2" fmla="*/ 340279 w 600812"/>
                  <a:gd name="connsiteY2" fmla="*/ 229451 h 243690"/>
                  <a:gd name="connsiteX3" fmla="*/ 600812 w 600812"/>
                  <a:gd name="connsiteY3" fmla="*/ 241891 h 243690"/>
                  <a:gd name="connsiteX0" fmla="*/ 0 w 340279"/>
                  <a:gd name="connsiteY0" fmla="*/ 0 h 229451"/>
                  <a:gd name="connsiteX1" fmla="*/ 116553 w 340279"/>
                  <a:gd name="connsiteY1" fmla="*/ 193286 h 229451"/>
                  <a:gd name="connsiteX2" fmla="*/ 340279 w 340279"/>
                  <a:gd name="connsiteY2" fmla="*/ 229451 h 229451"/>
                  <a:gd name="connsiteX0" fmla="*/ 0 w 116553"/>
                  <a:gd name="connsiteY0" fmla="*/ 0 h 193286"/>
                  <a:gd name="connsiteX1" fmla="*/ 116553 w 116553"/>
                  <a:gd name="connsiteY1" fmla="*/ 193286 h 193286"/>
                </a:gdLst>
                <a:ahLst/>
                <a:cxnLst>
                  <a:cxn ang="0">
                    <a:pos x="connsiteX0" y="connsiteY0"/>
                  </a:cxn>
                  <a:cxn ang="0">
                    <a:pos x="connsiteX1" y="connsiteY1"/>
                  </a:cxn>
                </a:cxnLst>
                <a:rect l="l" t="t" r="r" b="b"/>
                <a:pathLst>
                  <a:path w="116553" h="193286">
                    <a:moveTo>
                      <a:pt x="0" y="0"/>
                    </a:moveTo>
                    <a:cubicBezTo>
                      <a:pt x="38292" y="70066"/>
                      <a:pt x="59840" y="155044"/>
                      <a:pt x="116553" y="19328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grpSp>
          <p:nvGrpSpPr>
            <p:cNvPr id="1305" name="Group 1304">
              <a:extLst>
                <a:ext uri="{FF2B5EF4-FFF2-40B4-BE49-F238E27FC236}">
                  <a16:creationId xmlns:a16="http://schemas.microsoft.com/office/drawing/2014/main" id="{BE7352CF-ACB1-459E-8E78-BBD20F861CCB}"/>
                </a:ext>
              </a:extLst>
            </p:cNvPr>
            <p:cNvGrpSpPr/>
            <p:nvPr/>
          </p:nvGrpSpPr>
          <p:grpSpPr>
            <a:xfrm>
              <a:off x="3724621" y="2454630"/>
              <a:ext cx="447985" cy="935019"/>
              <a:chOff x="3904830" y="2805527"/>
              <a:chExt cx="447985" cy="935019"/>
            </a:xfrm>
          </p:grpSpPr>
          <p:grpSp>
            <p:nvGrpSpPr>
              <p:cNvPr id="1306" name="Group 1305">
                <a:extLst>
                  <a:ext uri="{FF2B5EF4-FFF2-40B4-BE49-F238E27FC236}">
                    <a16:creationId xmlns:a16="http://schemas.microsoft.com/office/drawing/2014/main" id="{9C023CEE-74B4-454A-AC77-7BF7EC5061DC}"/>
                  </a:ext>
                </a:extLst>
              </p:cNvPr>
              <p:cNvGrpSpPr/>
              <p:nvPr/>
            </p:nvGrpSpPr>
            <p:grpSpPr>
              <a:xfrm>
                <a:off x="3904830" y="3462257"/>
                <a:ext cx="115744" cy="278289"/>
                <a:chOff x="-756191" y="1385595"/>
                <a:chExt cx="365125" cy="877888"/>
              </a:xfrm>
            </p:grpSpPr>
            <p:sp>
              <p:nvSpPr>
                <p:cNvPr id="1361" name="Freeform 26">
                  <a:extLst>
                    <a:ext uri="{FF2B5EF4-FFF2-40B4-BE49-F238E27FC236}">
                      <a16:creationId xmlns:a16="http://schemas.microsoft.com/office/drawing/2014/main" id="{CF7EAEC1-F765-42AE-83B8-9FE539DBA155}"/>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2" name="Freeform 27">
                  <a:extLst>
                    <a:ext uri="{FF2B5EF4-FFF2-40B4-BE49-F238E27FC236}">
                      <a16:creationId xmlns:a16="http://schemas.microsoft.com/office/drawing/2014/main" id="{A33A2A34-C983-4D80-81E0-B0D024DCCCC7}"/>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3" name="Freeform 28">
                  <a:extLst>
                    <a:ext uri="{FF2B5EF4-FFF2-40B4-BE49-F238E27FC236}">
                      <a16:creationId xmlns:a16="http://schemas.microsoft.com/office/drawing/2014/main" id="{BF6FBE3A-E5B2-467C-8752-567E058826F4}"/>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4" name="Freeform 29">
                  <a:extLst>
                    <a:ext uri="{FF2B5EF4-FFF2-40B4-BE49-F238E27FC236}">
                      <a16:creationId xmlns:a16="http://schemas.microsoft.com/office/drawing/2014/main" id="{76A65E93-BF91-4125-9FE9-7D0974C90474}"/>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5" name="Freeform 30">
                  <a:extLst>
                    <a:ext uri="{FF2B5EF4-FFF2-40B4-BE49-F238E27FC236}">
                      <a16:creationId xmlns:a16="http://schemas.microsoft.com/office/drawing/2014/main" id="{24E87DBB-692A-4761-9456-2FA515CB42D5}"/>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6" name="Freeform 31">
                  <a:extLst>
                    <a:ext uri="{FF2B5EF4-FFF2-40B4-BE49-F238E27FC236}">
                      <a16:creationId xmlns:a16="http://schemas.microsoft.com/office/drawing/2014/main" id="{79B9B07D-2EB4-4933-8DA4-78922F721440}"/>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7" name="Freeform 32">
                  <a:extLst>
                    <a:ext uri="{FF2B5EF4-FFF2-40B4-BE49-F238E27FC236}">
                      <a16:creationId xmlns:a16="http://schemas.microsoft.com/office/drawing/2014/main" id="{51F74CE9-4ED1-44BA-A2B4-75547071D735}"/>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8" name="Freeform 33">
                  <a:extLst>
                    <a:ext uri="{FF2B5EF4-FFF2-40B4-BE49-F238E27FC236}">
                      <a16:creationId xmlns:a16="http://schemas.microsoft.com/office/drawing/2014/main" id="{0ACDE4E1-9D14-419A-8750-DE2294387D67}"/>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9" name="Freeform 34">
                  <a:extLst>
                    <a:ext uri="{FF2B5EF4-FFF2-40B4-BE49-F238E27FC236}">
                      <a16:creationId xmlns:a16="http://schemas.microsoft.com/office/drawing/2014/main" id="{0B21D814-15CA-44EE-A620-744D8A8103CD}"/>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0" name="Freeform 35">
                  <a:extLst>
                    <a:ext uri="{FF2B5EF4-FFF2-40B4-BE49-F238E27FC236}">
                      <a16:creationId xmlns:a16="http://schemas.microsoft.com/office/drawing/2014/main" id="{8AA3F658-4BF8-4CB8-A950-E3C3BDB89CF4}"/>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1" name="Freeform 36">
                  <a:extLst>
                    <a:ext uri="{FF2B5EF4-FFF2-40B4-BE49-F238E27FC236}">
                      <a16:creationId xmlns:a16="http://schemas.microsoft.com/office/drawing/2014/main" id="{A3FF55D4-D7AC-4307-B462-F46DE8E939ED}"/>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2" name="Freeform 37">
                  <a:extLst>
                    <a:ext uri="{FF2B5EF4-FFF2-40B4-BE49-F238E27FC236}">
                      <a16:creationId xmlns:a16="http://schemas.microsoft.com/office/drawing/2014/main" id="{D2B68608-08BC-4E86-8D3F-40033F19FCD9}"/>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3" name="Freeform 38">
                  <a:extLst>
                    <a:ext uri="{FF2B5EF4-FFF2-40B4-BE49-F238E27FC236}">
                      <a16:creationId xmlns:a16="http://schemas.microsoft.com/office/drawing/2014/main" id="{62DB90D8-8B68-4A15-925E-8FB2FF52F787}"/>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4" name="Freeform 39">
                  <a:extLst>
                    <a:ext uri="{FF2B5EF4-FFF2-40B4-BE49-F238E27FC236}">
                      <a16:creationId xmlns:a16="http://schemas.microsoft.com/office/drawing/2014/main" id="{1D1B56EA-9C97-461F-BF5C-8C12DFF5A337}"/>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5" name="Freeform 40">
                  <a:extLst>
                    <a:ext uri="{FF2B5EF4-FFF2-40B4-BE49-F238E27FC236}">
                      <a16:creationId xmlns:a16="http://schemas.microsoft.com/office/drawing/2014/main" id="{40EE54FE-7B77-4601-8FAC-6400718BAA6E}"/>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6" name="Freeform 41">
                  <a:extLst>
                    <a:ext uri="{FF2B5EF4-FFF2-40B4-BE49-F238E27FC236}">
                      <a16:creationId xmlns:a16="http://schemas.microsoft.com/office/drawing/2014/main" id="{3C8A8509-8F9E-4F49-BCF6-E819B91957CB}"/>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77" name="Freeform 42">
                  <a:extLst>
                    <a:ext uri="{FF2B5EF4-FFF2-40B4-BE49-F238E27FC236}">
                      <a16:creationId xmlns:a16="http://schemas.microsoft.com/office/drawing/2014/main" id="{D74BBC38-FA77-4AAB-95E7-2F81FA008330}"/>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07" name="Group 1306">
                <a:extLst>
                  <a:ext uri="{FF2B5EF4-FFF2-40B4-BE49-F238E27FC236}">
                    <a16:creationId xmlns:a16="http://schemas.microsoft.com/office/drawing/2014/main" id="{1739F093-5964-4019-83FF-09E090421AD7}"/>
                  </a:ext>
                </a:extLst>
              </p:cNvPr>
              <p:cNvGrpSpPr/>
              <p:nvPr/>
            </p:nvGrpSpPr>
            <p:grpSpPr>
              <a:xfrm>
                <a:off x="4048237" y="3288826"/>
                <a:ext cx="115744" cy="278289"/>
                <a:chOff x="-756191" y="1385595"/>
                <a:chExt cx="365125" cy="877888"/>
              </a:xfrm>
            </p:grpSpPr>
            <p:sp>
              <p:nvSpPr>
                <p:cNvPr id="1344" name="Freeform 26">
                  <a:extLst>
                    <a:ext uri="{FF2B5EF4-FFF2-40B4-BE49-F238E27FC236}">
                      <a16:creationId xmlns:a16="http://schemas.microsoft.com/office/drawing/2014/main" id="{8229FA68-8269-44FC-8516-2D205AC396C1}"/>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5" name="Freeform 27">
                  <a:extLst>
                    <a:ext uri="{FF2B5EF4-FFF2-40B4-BE49-F238E27FC236}">
                      <a16:creationId xmlns:a16="http://schemas.microsoft.com/office/drawing/2014/main" id="{D5227A8B-9D10-4604-B62B-8D7206CFB8A3}"/>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6" name="Freeform 28">
                  <a:extLst>
                    <a:ext uri="{FF2B5EF4-FFF2-40B4-BE49-F238E27FC236}">
                      <a16:creationId xmlns:a16="http://schemas.microsoft.com/office/drawing/2014/main" id="{77655B7E-0C7E-49FC-8C3D-13BC03229B8E}"/>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7" name="Freeform 29">
                  <a:extLst>
                    <a:ext uri="{FF2B5EF4-FFF2-40B4-BE49-F238E27FC236}">
                      <a16:creationId xmlns:a16="http://schemas.microsoft.com/office/drawing/2014/main" id="{78F25A15-C021-4D94-9674-49422EDB1062}"/>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8" name="Freeform 30">
                  <a:extLst>
                    <a:ext uri="{FF2B5EF4-FFF2-40B4-BE49-F238E27FC236}">
                      <a16:creationId xmlns:a16="http://schemas.microsoft.com/office/drawing/2014/main" id="{9C57600C-5394-4BA9-A013-52151493B817}"/>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9" name="Freeform 31">
                  <a:extLst>
                    <a:ext uri="{FF2B5EF4-FFF2-40B4-BE49-F238E27FC236}">
                      <a16:creationId xmlns:a16="http://schemas.microsoft.com/office/drawing/2014/main" id="{33CD07DE-207A-47D5-B11A-F2AE35C10155}"/>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0" name="Freeform 32">
                  <a:extLst>
                    <a:ext uri="{FF2B5EF4-FFF2-40B4-BE49-F238E27FC236}">
                      <a16:creationId xmlns:a16="http://schemas.microsoft.com/office/drawing/2014/main" id="{91A13906-88DD-4A0A-BB8C-C89F57692358}"/>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1" name="Freeform 33">
                  <a:extLst>
                    <a:ext uri="{FF2B5EF4-FFF2-40B4-BE49-F238E27FC236}">
                      <a16:creationId xmlns:a16="http://schemas.microsoft.com/office/drawing/2014/main" id="{F83D3477-B3DE-452E-8925-4990096BE1DF}"/>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2" name="Freeform 34">
                  <a:extLst>
                    <a:ext uri="{FF2B5EF4-FFF2-40B4-BE49-F238E27FC236}">
                      <a16:creationId xmlns:a16="http://schemas.microsoft.com/office/drawing/2014/main" id="{9FCA98D3-8686-4318-BE47-FF9C073855B0}"/>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3" name="Freeform 35">
                  <a:extLst>
                    <a:ext uri="{FF2B5EF4-FFF2-40B4-BE49-F238E27FC236}">
                      <a16:creationId xmlns:a16="http://schemas.microsoft.com/office/drawing/2014/main" id="{0670F090-EE34-4FBF-8FAD-98B00174E31B}"/>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4" name="Freeform 36">
                  <a:extLst>
                    <a:ext uri="{FF2B5EF4-FFF2-40B4-BE49-F238E27FC236}">
                      <a16:creationId xmlns:a16="http://schemas.microsoft.com/office/drawing/2014/main" id="{E0F28785-BC49-4DAA-8143-5348F28A6646}"/>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5" name="Freeform 37">
                  <a:extLst>
                    <a:ext uri="{FF2B5EF4-FFF2-40B4-BE49-F238E27FC236}">
                      <a16:creationId xmlns:a16="http://schemas.microsoft.com/office/drawing/2014/main" id="{128EF833-E83B-46FC-93D0-54963F276209}"/>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6" name="Freeform 38">
                  <a:extLst>
                    <a:ext uri="{FF2B5EF4-FFF2-40B4-BE49-F238E27FC236}">
                      <a16:creationId xmlns:a16="http://schemas.microsoft.com/office/drawing/2014/main" id="{D3F35541-E369-4067-9309-C3AC1FE8459B}"/>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7" name="Freeform 39">
                  <a:extLst>
                    <a:ext uri="{FF2B5EF4-FFF2-40B4-BE49-F238E27FC236}">
                      <a16:creationId xmlns:a16="http://schemas.microsoft.com/office/drawing/2014/main" id="{E6038862-8C4F-4774-B70C-453240E4E4BD}"/>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8" name="Freeform 40">
                  <a:extLst>
                    <a:ext uri="{FF2B5EF4-FFF2-40B4-BE49-F238E27FC236}">
                      <a16:creationId xmlns:a16="http://schemas.microsoft.com/office/drawing/2014/main" id="{A53DA940-4311-49AA-9FC8-B4589BBA7E28}"/>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59" name="Freeform 41">
                  <a:extLst>
                    <a:ext uri="{FF2B5EF4-FFF2-40B4-BE49-F238E27FC236}">
                      <a16:creationId xmlns:a16="http://schemas.microsoft.com/office/drawing/2014/main" id="{AA8FCD90-5218-431E-BD3A-3F245C2BB101}"/>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60" name="Freeform 42">
                  <a:extLst>
                    <a:ext uri="{FF2B5EF4-FFF2-40B4-BE49-F238E27FC236}">
                      <a16:creationId xmlns:a16="http://schemas.microsoft.com/office/drawing/2014/main" id="{CADDAAC6-8FCD-47EF-971B-0908788F265E}"/>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08" name="Group 1307">
                <a:extLst>
                  <a:ext uri="{FF2B5EF4-FFF2-40B4-BE49-F238E27FC236}">
                    <a16:creationId xmlns:a16="http://schemas.microsoft.com/office/drawing/2014/main" id="{D5C0116C-5B69-4D8F-996B-50DC5F5E9827}"/>
                  </a:ext>
                </a:extLst>
              </p:cNvPr>
              <p:cNvGrpSpPr/>
              <p:nvPr/>
            </p:nvGrpSpPr>
            <p:grpSpPr>
              <a:xfrm>
                <a:off x="4093897" y="3012405"/>
                <a:ext cx="115744" cy="278289"/>
                <a:chOff x="-756191" y="1385595"/>
                <a:chExt cx="365125" cy="877888"/>
              </a:xfrm>
            </p:grpSpPr>
            <p:sp>
              <p:nvSpPr>
                <p:cNvPr id="1327" name="Freeform 26">
                  <a:extLst>
                    <a:ext uri="{FF2B5EF4-FFF2-40B4-BE49-F238E27FC236}">
                      <a16:creationId xmlns:a16="http://schemas.microsoft.com/office/drawing/2014/main" id="{D8A986D5-C757-42E6-920D-E66B7091B14B}"/>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8" name="Freeform 27">
                  <a:extLst>
                    <a:ext uri="{FF2B5EF4-FFF2-40B4-BE49-F238E27FC236}">
                      <a16:creationId xmlns:a16="http://schemas.microsoft.com/office/drawing/2014/main" id="{F6EDB2B7-C63D-42C3-BA83-694B968894B5}"/>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9" name="Freeform 28">
                  <a:extLst>
                    <a:ext uri="{FF2B5EF4-FFF2-40B4-BE49-F238E27FC236}">
                      <a16:creationId xmlns:a16="http://schemas.microsoft.com/office/drawing/2014/main" id="{4B0CAB6D-ACB8-4870-A826-E6B1EF078F89}"/>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0" name="Freeform 29">
                  <a:extLst>
                    <a:ext uri="{FF2B5EF4-FFF2-40B4-BE49-F238E27FC236}">
                      <a16:creationId xmlns:a16="http://schemas.microsoft.com/office/drawing/2014/main" id="{AA5C0ABE-9D7C-4A60-B2A1-D9470D5D52AE}"/>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1" name="Freeform 30">
                  <a:extLst>
                    <a:ext uri="{FF2B5EF4-FFF2-40B4-BE49-F238E27FC236}">
                      <a16:creationId xmlns:a16="http://schemas.microsoft.com/office/drawing/2014/main" id="{B464C659-3D1C-4BE5-B194-EF341505C557}"/>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2" name="Freeform 31">
                  <a:extLst>
                    <a:ext uri="{FF2B5EF4-FFF2-40B4-BE49-F238E27FC236}">
                      <a16:creationId xmlns:a16="http://schemas.microsoft.com/office/drawing/2014/main" id="{50ADD6F2-722B-43D3-93FB-BA0482BAC96E}"/>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3" name="Freeform 32">
                  <a:extLst>
                    <a:ext uri="{FF2B5EF4-FFF2-40B4-BE49-F238E27FC236}">
                      <a16:creationId xmlns:a16="http://schemas.microsoft.com/office/drawing/2014/main" id="{F9730092-9919-45DE-8F3C-82B209D2931F}"/>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4" name="Freeform 33">
                  <a:extLst>
                    <a:ext uri="{FF2B5EF4-FFF2-40B4-BE49-F238E27FC236}">
                      <a16:creationId xmlns:a16="http://schemas.microsoft.com/office/drawing/2014/main" id="{F246BA7C-BC4A-4B94-9B46-BFA354CBD408}"/>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5" name="Freeform 34">
                  <a:extLst>
                    <a:ext uri="{FF2B5EF4-FFF2-40B4-BE49-F238E27FC236}">
                      <a16:creationId xmlns:a16="http://schemas.microsoft.com/office/drawing/2014/main" id="{C0353DC1-8CC2-4F4F-BF03-34FF533F9F4F}"/>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6" name="Freeform 35">
                  <a:extLst>
                    <a:ext uri="{FF2B5EF4-FFF2-40B4-BE49-F238E27FC236}">
                      <a16:creationId xmlns:a16="http://schemas.microsoft.com/office/drawing/2014/main" id="{55FD41E1-1787-46C0-9EB8-DDD1C1F54068}"/>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7" name="Freeform 36">
                  <a:extLst>
                    <a:ext uri="{FF2B5EF4-FFF2-40B4-BE49-F238E27FC236}">
                      <a16:creationId xmlns:a16="http://schemas.microsoft.com/office/drawing/2014/main" id="{5033D999-ED70-4778-AD91-68D40F57879A}"/>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8" name="Freeform 37">
                  <a:extLst>
                    <a:ext uri="{FF2B5EF4-FFF2-40B4-BE49-F238E27FC236}">
                      <a16:creationId xmlns:a16="http://schemas.microsoft.com/office/drawing/2014/main" id="{8986BAD0-1B54-4B2C-A837-E2F7C15E9B8C}"/>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39" name="Freeform 38">
                  <a:extLst>
                    <a:ext uri="{FF2B5EF4-FFF2-40B4-BE49-F238E27FC236}">
                      <a16:creationId xmlns:a16="http://schemas.microsoft.com/office/drawing/2014/main" id="{CE8D43E5-E906-4DD4-ADE9-802C80FE9ACE}"/>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0" name="Freeform 39">
                  <a:extLst>
                    <a:ext uri="{FF2B5EF4-FFF2-40B4-BE49-F238E27FC236}">
                      <a16:creationId xmlns:a16="http://schemas.microsoft.com/office/drawing/2014/main" id="{3A12A9DA-15AC-4F6A-9812-D1B41AF4443A}"/>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1" name="Freeform 40">
                  <a:extLst>
                    <a:ext uri="{FF2B5EF4-FFF2-40B4-BE49-F238E27FC236}">
                      <a16:creationId xmlns:a16="http://schemas.microsoft.com/office/drawing/2014/main" id="{1C8CB2F9-C83A-4934-8509-E117C86E41E2}"/>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2" name="Freeform 41">
                  <a:extLst>
                    <a:ext uri="{FF2B5EF4-FFF2-40B4-BE49-F238E27FC236}">
                      <a16:creationId xmlns:a16="http://schemas.microsoft.com/office/drawing/2014/main" id="{503959E2-62EB-44E6-A16C-F20B1E17C4CE}"/>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43" name="Freeform 42">
                  <a:extLst>
                    <a:ext uri="{FF2B5EF4-FFF2-40B4-BE49-F238E27FC236}">
                      <a16:creationId xmlns:a16="http://schemas.microsoft.com/office/drawing/2014/main" id="{AB36C727-970F-4E57-87C6-C9AC34101DE3}"/>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309" name="Group 1308">
                <a:extLst>
                  <a:ext uri="{FF2B5EF4-FFF2-40B4-BE49-F238E27FC236}">
                    <a16:creationId xmlns:a16="http://schemas.microsoft.com/office/drawing/2014/main" id="{A7671DA5-5C98-41B4-930A-8A3F1FCA193C}"/>
                  </a:ext>
                </a:extLst>
              </p:cNvPr>
              <p:cNvGrpSpPr/>
              <p:nvPr/>
            </p:nvGrpSpPr>
            <p:grpSpPr>
              <a:xfrm>
                <a:off x="4237071" y="2805527"/>
                <a:ext cx="115744" cy="278289"/>
                <a:chOff x="-756191" y="1385595"/>
                <a:chExt cx="365125" cy="877888"/>
              </a:xfrm>
            </p:grpSpPr>
            <p:sp>
              <p:nvSpPr>
                <p:cNvPr id="1310" name="Freeform 26">
                  <a:extLst>
                    <a:ext uri="{FF2B5EF4-FFF2-40B4-BE49-F238E27FC236}">
                      <a16:creationId xmlns:a16="http://schemas.microsoft.com/office/drawing/2014/main" id="{BF6E9CC5-27B1-4738-989A-7475F8FCD863}"/>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1" name="Freeform 27">
                  <a:extLst>
                    <a:ext uri="{FF2B5EF4-FFF2-40B4-BE49-F238E27FC236}">
                      <a16:creationId xmlns:a16="http://schemas.microsoft.com/office/drawing/2014/main" id="{8BD877FC-4DFE-4A1B-91E8-FAE144054922}"/>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2" name="Freeform 28">
                  <a:extLst>
                    <a:ext uri="{FF2B5EF4-FFF2-40B4-BE49-F238E27FC236}">
                      <a16:creationId xmlns:a16="http://schemas.microsoft.com/office/drawing/2014/main" id="{249377BC-6C46-4BAE-A0A0-1B9A1AD6CD4A}"/>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3" name="Freeform 29">
                  <a:extLst>
                    <a:ext uri="{FF2B5EF4-FFF2-40B4-BE49-F238E27FC236}">
                      <a16:creationId xmlns:a16="http://schemas.microsoft.com/office/drawing/2014/main" id="{5A3B0BC4-E91E-4F61-9C71-F625B88B86FC}"/>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4" name="Freeform 30">
                  <a:extLst>
                    <a:ext uri="{FF2B5EF4-FFF2-40B4-BE49-F238E27FC236}">
                      <a16:creationId xmlns:a16="http://schemas.microsoft.com/office/drawing/2014/main" id="{82D331D2-B4C8-4D75-B967-992A71567385}"/>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5" name="Freeform 31">
                  <a:extLst>
                    <a:ext uri="{FF2B5EF4-FFF2-40B4-BE49-F238E27FC236}">
                      <a16:creationId xmlns:a16="http://schemas.microsoft.com/office/drawing/2014/main" id="{9A006042-BBD5-4BE3-B94C-51C72A264BF3}"/>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6" name="Freeform 32">
                  <a:extLst>
                    <a:ext uri="{FF2B5EF4-FFF2-40B4-BE49-F238E27FC236}">
                      <a16:creationId xmlns:a16="http://schemas.microsoft.com/office/drawing/2014/main" id="{650F545E-0334-4344-BADE-51A55CAF475E}"/>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7" name="Freeform 33">
                  <a:extLst>
                    <a:ext uri="{FF2B5EF4-FFF2-40B4-BE49-F238E27FC236}">
                      <a16:creationId xmlns:a16="http://schemas.microsoft.com/office/drawing/2014/main" id="{A1545B81-95C9-4BD6-96E7-8C60E12038E5}"/>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8" name="Freeform 34">
                  <a:extLst>
                    <a:ext uri="{FF2B5EF4-FFF2-40B4-BE49-F238E27FC236}">
                      <a16:creationId xmlns:a16="http://schemas.microsoft.com/office/drawing/2014/main" id="{FD2CEA84-0DB1-4205-ACB6-A297CA7446E5}"/>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19" name="Freeform 35">
                  <a:extLst>
                    <a:ext uri="{FF2B5EF4-FFF2-40B4-BE49-F238E27FC236}">
                      <a16:creationId xmlns:a16="http://schemas.microsoft.com/office/drawing/2014/main" id="{04AADB9A-008B-455D-B3D2-F4CAC316D488}"/>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0" name="Freeform 36">
                  <a:extLst>
                    <a:ext uri="{FF2B5EF4-FFF2-40B4-BE49-F238E27FC236}">
                      <a16:creationId xmlns:a16="http://schemas.microsoft.com/office/drawing/2014/main" id="{126BAE59-60E8-4543-8224-6A721B0A5499}"/>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1" name="Freeform 37">
                  <a:extLst>
                    <a:ext uri="{FF2B5EF4-FFF2-40B4-BE49-F238E27FC236}">
                      <a16:creationId xmlns:a16="http://schemas.microsoft.com/office/drawing/2014/main" id="{8F908984-121A-4EC4-A640-D11461BD268F}"/>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2" name="Freeform 38">
                  <a:extLst>
                    <a:ext uri="{FF2B5EF4-FFF2-40B4-BE49-F238E27FC236}">
                      <a16:creationId xmlns:a16="http://schemas.microsoft.com/office/drawing/2014/main" id="{8833B328-6B48-4BE1-99B1-1A6DB38A9B26}"/>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3" name="Freeform 39">
                  <a:extLst>
                    <a:ext uri="{FF2B5EF4-FFF2-40B4-BE49-F238E27FC236}">
                      <a16:creationId xmlns:a16="http://schemas.microsoft.com/office/drawing/2014/main" id="{95400196-5225-4F25-A061-C06FB1ABA55B}"/>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4" name="Freeform 40">
                  <a:extLst>
                    <a:ext uri="{FF2B5EF4-FFF2-40B4-BE49-F238E27FC236}">
                      <a16:creationId xmlns:a16="http://schemas.microsoft.com/office/drawing/2014/main" id="{DA759332-F176-4F12-B46E-8EE04513FD00}"/>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5" name="Freeform 41">
                  <a:extLst>
                    <a:ext uri="{FF2B5EF4-FFF2-40B4-BE49-F238E27FC236}">
                      <a16:creationId xmlns:a16="http://schemas.microsoft.com/office/drawing/2014/main" id="{B2B9941E-B5C8-4789-8653-00BC393AEC91}"/>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326" name="Freeform 42">
                  <a:extLst>
                    <a:ext uri="{FF2B5EF4-FFF2-40B4-BE49-F238E27FC236}">
                      <a16:creationId xmlns:a16="http://schemas.microsoft.com/office/drawing/2014/main" id="{1EECF7C6-3503-4734-948B-056B7182E057}"/>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grpSp>
        <p:nvGrpSpPr>
          <p:cNvPr id="1388" name="Group 1387">
            <a:extLst>
              <a:ext uri="{FF2B5EF4-FFF2-40B4-BE49-F238E27FC236}">
                <a16:creationId xmlns:a16="http://schemas.microsoft.com/office/drawing/2014/main" id="{CC3B0C0F-6543-4BA2-B95F-EE8502F9F2A7}"/>
              </a:ext>
            </a:extLst>
          </p:cNvPr>
          <p:cNvGrpSpPr/>
          <p:nvPr/>
        </p:nvGrpSpPr>
        <p:grpSpPr>
          <a:xfrm>
            <a:off x="255224" y="1175750"/>
            <a:ext cx="8552493" cy="3875415"/>
            <a:chOff x="255224" y="1175750"/>
            <a:chExt cx="8552493" cy="3875415"/>
          </a:xfrm>
        </p:grpSpPr>
        <p:grpSp>
          <p:nvGrpSpPr>
            <p:cNvPr id="1389" name="Group 1388">
              <a:extLst>
                <a:ext uri="{FF2B5EF4-FFF2-40B4-BE49-F238E27FC236}">
                  <a16:creationId xmlns:a16="http://schemas.microsoft.com/office/drawing/2014/main" id="{84146C05-50B2-4A34-9F45-31DB24A29DC3}"/>
                </a:ext>
              </a:extLst>
            </p:cNvPr>
            <p:cNvGrpSpPr/>
            <p:nvPr/>
          </p:nvGrpSpPr>
          <p:grpSpPr>
            <a:xfrm>
              <a:off x="371759" y="1395861"/>
              <a:ext cx="1209016" cy="2318004"/>
              <a:chOff x="-1396835" y="1395861"/>
              <a:chExt cx="1209016" cy="2318004"/>
            </a:xfrm>
          </p:grpSpPr>
          <p:sp>
            <p:nvSpPr>
              <p:cNvPr id="1484" name="Freeform 5">
                <a:extLst>
                  <a:ext uri="{FF2B5EF4-FFF2-40B4-BE49-F238E27FC236}">
                    <a16:creationId xmlns:a16="http://schemas.microsoft.com/office/drawing/2014/main" id="{E4EA6345-C8EF-4322-A245-AD08C6AB7AE1}"/>
                  </a:ext>
                </a:extLst>
              </p:cNvPr>
              <p:cNvSpPr>
                <a:spLocks/>
              </p:cNvSpPr>
              <p:nvPr/>
            </p:nvSpPr>
            <p:spPr bwMode="auto">
              <a:xfrm>
                <a:off x="-1320324" y="1459651"/>
                <a:ext cx="1132505" cy="2254214"/>
              </a:xfrm>
              <a:custGeom>
                <a:avLst/>
                <a:gdLst>
                  <a:gd name="T0" fmla="*/ 23 w 947"/>
                  <a:gd name="T1" fmla="*/ 302 h 1894"/>
                  <a:gd name="T2" fmla="*/ 11 w 947"/>
                  <a:gd name="T3" fmla="*/ 1366 h 1894"/>
                  <a:gd name="T4" fmla="*/ 178 w 947"/>
                  <a:gd name="T5" fmla="*/ 1766 h 1894"/>
                  <a:gd name="T6" fmla="*/ 674 w 947"/>
                  <a:gd name="T7" fmla="*/ 1874 h 1894"/>
                  <a:gd name="T8" fmla="*/ 889 w 947"/>
                  <a:gd name="T9" fmla="*/ 1712 h 1894"/>
                  <a:gd name="T10" fmla="*/ 889 w 947"/>
                  <a:gd name="T11" fmla="*/ 954 h 1894"/>
                  <a:gd name="T12" fmla="*/ 555 w 947"/>
                  <a:gd name="T13" fmla="*/ 260 h 1894"/>
                  <a:gd name="T14" fmla="*/ 244 w 947"/>
                  <a:gd name="T15" fmla="*/ 30 h 1894"/>
                  <a:gd name="T16" fmla="*/ 23 w 947"/>
                  <a:gd name="T17" fmla="*/ 302 h 1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894">
                    <a:moveTo>
                      <a:pt x="23" y="302"/>
                    </a:moveTo>
                    <a:cubicBezTo>
                      <a:pt x="23" y="302"/>
                      <a:pt x="0" y="1085"/>
                      <a:pt x="11" y="1366"/>
                    </a:cubicBezTo>
                    <a:cubicBezTo>
                      <a:pt x="15" y="1473"/>
                      <a:pt x="18" y="1668"/>
                      <a:pt x="178" y="1766"/>
                    </a:cubicBezTo>
                    <a:cubicBezTo>
                      <a:pt x="386" y="1894"/>
                      <a:pt x="548" y="1889"/>
                      <a:pt x="674" y="1874"/>
                    </a:cubicBezTo>
                    <a:cubicBezTo>
                      <a:pt x="741" y="1866"/>
                      <a:pt x="863" y="1839"/>
                      <a:pt x="889" y="1712"/>
                    </a:cubicBezTo>
                    <a:cubicBezTo>
                      <a:pt x="947" y="1432"/>
                      <a:pt x="922" y="1140"/>
                      <a:pt x="889" y="954"/>
                    </a:cubicBezTo>
                    <a:cubicBezTo>
                      <a:pt x="845" y="695"/>
                      <a:pt x="734" y="464"/>
                      <a:pt x="555" y="260"/>
                    </a:cubicBezTo>
                    <a:cubicBezTo>
                      <a:pt x="375" y="57"/>
                      <a:pt x="292" y="45"/>
                      <a:pt x="244" y="30"/>
                    </a:cubicBezTo>
                    <a:cubicBezTo>
                      <a:pt x="154" y="0"/>
                      <a:pt x="23" y="57"/>
                      <a:pt x="23" y="302"/>
                    </a:cubicBezTo>
                    <a:close/>
                  </a:path>
                </a:pathLst>
              </a:custGeom>
              <a:solidFill>
                <a:schemeClr val="bg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85" name="Freeform 6">
                <a:extLst>
                  <a:ext uri="{FF2B5EF4-FFF2-40B4-BE49-F238E27FC236}">
                    <a16:creationId xmlns:a16="http://schemas.microsoft.com/office/drawing/2014/main" id="{941B7830-16C4-421E-9182-594F1D3C4F0A}"/>
                  </a:ext>
                </a:extLst>
              </p:cNvPr>
              <p:cNvSpPr>
                <a:spLocks/>
              </p:cNvSpPr>
              <p:nvPr/>
            </p:nvSpPr>
            <p:spPr bwMode="auto">
              <a:xfrm>
                <a:off x="-1265368" y="1950337"/>
                <a:ext cx="1077549" cy="1763528"/>
              </a:xfrm>
              <a:custGeom>
                <a:avLst/>
                <a:gdLst>
                  <a:gd name="T0" fmla="*/ 0 w 901"/>
                  <a:gd name="T1" fmla="*/ 1188 h 1482"/>
                  <a:gd name="T2" fmla="*/ 132 w 901"/>
                  <a:gd name="T3" fmla="*/ 1354 h 1482"/>
                  <a:gd name="T4" fmla="*/ 628 w 901"/>
                  <a:gd name="T5" fmla="*/ 1462 h 1482"/>
                  <a:gd name="T6" fmla="*/ 843 w 901"/>
                  <a:gd name="T7" fmla="*/ 1300 h 1482"/>
                  <a:gd name="T8" fmla="*/ 843 w 901"/>
                  <a:gd name="T9" fmla="*/ 542 h 1482"/>
                  <a:gd name="T10" fmla="*/ 626 w 901"/>
                  <a:gd name="T11" fmla="*/ 0 h 1482"/>
                  <a:gd name="T12" fmla="*/ 773 w 901"/>
                  <a:gd name="T13" fmla="*/ 425 h 1482"/>
                  <a:gd name="T14" fmla="*/ 773 w 901"/>
                  <a:gd name="T15" fmla="*/ 1184 h 1482"/>
                  <a:gd name="T16" fmla="*/ 558 w 901"/>
                  <a:gd name="T17" fmla="*/ 1346 h 1482"/>
                  <a:gd name="T18" fmla="*/ 62 w 901"/>
                  <a:gd name="T19" fmla="*/ 1238 h 1482"/>
                  <a:gd name="T20" fmla="*/ 0 w 901"/>
                  <a:gd name="T21" fmla="*/ 1188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1" h="1482">
                    <a:moveTo>
                      <a:pt x="0" y="1188"/>
                    </a:moveTo>
                    <a:cubicBezTo>
                      <a:pt x="23" y="1252"/>
                      <a:pt x="63" y="1312"/>
                      <a:pt x="132" y="1354"/>
                    </a:cubicBezTo>
                    <a:cubicBezTo>
                      <a:pt x="340" y="1482"/>
                      <a:pt x="502" y="1477"/>
                      <a:pt x="628" y="1462"/>
                    </a:cubicBezTo>
                    <a:cubicBezTo>
                      <a:pt x="695" y="1454"/>
                      <a:pt x="817" y="1427"/>
                      <a:pt x="843" y="1300"/>
                    </a:cubicBezTo>
                    <a:cubicBezTo>
                      <a:pt x="901" y="1020"/>
                      <a:pt x="876" y="728"/>
                      <a:pt x="843" y="542"/>
                    </a:cubicBezTo>
                    <a:cubicBezTo>
                      <a:pt x="809" y="345"/>
                      <a:pt x="737" y="164"/>
                      <a:pt x="626" y="0"/>
                    </a:cubicBezTo>
                    <a:cubicBezTo>
                      <a:pt x="698" y="132"/>
                      <a:pt x="747" y="274"/>
                      <a:pt x="773" y="425"/>
                    </a:cubicBezTo>
                    <a:cubicBezTo>
                      <a:pt x="805" y="612"/>
                      <a:pt x="831" y="904"/>
                      <a:pt x="773" y="1184"/>
                    </a:cubicBezTo>
                    <a:cubicBezTo>
                      <a:pt x="747" y="1311"/>
                      <a:pt x="624" y="1337"/>
                      <a:pt x="558" y="1346"/>
                    </a:cubicBezTo>
                    <a:cubicBezTo>
                      <a:pt x="432" y="1361"/>
                      <a:pt x="270" y="1366"/>
                      <a:pt x="62" y="1238"/>
                    </a:cubicBezTo>
                    <a:cubicBezTo>
                      <a:pt x="38" y="1223"/>
                      <a:pt x="17" y="1207"/>
                      <a:pt x="0" y="1188"/>
                    </a:cubicBezTo>
                    <a:close/>
                  </a:path>
                </a:pathLst>
              </a:custGeom>
              <a:solidFill>
                <a:schemeClr val="bg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86" name="Freeform: Shape 1485">
                <a:extLst>
                  <a:ext uri="{FF2B5EF4-FFF2-40B4-BE49-F238E27FC236}">
                    <a16:creationId xmlns:a16="http://schemas.microsoft.com/office/drawing/2014/main" id="{2FB84FA7-59D4-4B6A-81E9-A082986A5934}"/>
                  </a:ext>
                </a:extLst>
              </p:cNvPr>
              <p:cNvSpPr/>
              <p:nvPr/>
            </p:nvSpPr>
            <p:spPr>
              <a:xfrm>
                <a:off x="-1396835" y="1395861"/>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4207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5919"/>
                      <a:pt x="93666" y="14207"/>
                    </a:cubicBezTo>
                    <a:cubicBezTo>
                      <a:pt x="93666" y="60378"/>
                      <a:pt x="93666" y="60378"/>
                      <a:pt x="93666" y="60378"/>
                    </a:cubicBezTo>
                    <a:cubicBezTo>
                      <a:pt x="93666" y="67481"/>
                      <a:pt x="86511" y="74584"/>
                      <a:pt x="78163" y="74584"/>
                    </a:cubicBezTo>
                    <a:cubicBezTo>
                      <a:pt x="58337" y="74584"/>
                      <a:pt x="40989" y="74584"/>
                      <a:pt x="25810"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7" name="Freeform: Shape 1486">
                <a:extLst>
                  <a:ext uri="{FF2B5EF4-FFF2-40B4-BE49-F238E27FC236}">
                    <a16:creationId xmlns:a16="http://schemas.microsoft.com/office/drawing/2014/main" id="{3555418F-D394-43C1-B329-78B60A54E00B}"/>
                  </a:ext>
                </a:extLst>
              </p:cNvPr>
              <p:cNvSpPr/>
              <p:nvPr/>
            </p:nvSpPr>
            <p:spPr>
              <a:xfrm>
                <a:off x="-1396835" y="1492036"/>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5390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7103"/>
                      <a:pt x="93666" y="15390"/>
                    </a:cubicBezTo>
                    <a:cubicBezTo>
                      <a:pt x="93666" y="60378"/>
                      <a:pt x="93666" y="60378"/>
                      <a:pt x="93666" y="60378"/>
                    </a:cubicBezTo>
                    <a:cubicBezTo>
                      <a:pt x="93666" y="68665"/>
                      <a:pt x="86511" y="74584"/>
                      <a:pt x="78163" y="74584"/>
                    </a:cubicBezTo>
                    <a:cubicBezTo>
                      <a:pt x="58337" y="74584"/>
                      <a:pt x="40989" y="74584"/>
                      <a:pt x="25810"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8" name="Freeform: Shape 1487">
                <a:extLst>
                  <a:ext uri="{FF2B5EF4-FFF2-40B4-BE49-F238E27FC236}">
                    <a16:creationId xmlns:a16="http://schemas.microsoft.com/office/drawing/2014/main" id="{6AC56DD0-D9D9-4F0E-9BAC-1BBE4347E2EA}"/>
                  </a:ext>
                </a:extLst>
              </p:cNvPr>
              <p:cNvSpPr/>
              <p:nvPr/>
            </p:nvSpPr>
            <p:spPr>
              <a:xfrm>
                <a:off x="-1396835" y="1589191"/>
                <a:ext cx="93666" cy="75566"/>
              </a:xfrm>
              <a:custGeom>
                <a:avLst/>
                <a:gdLst>
                  <a:gd name="connsiteX0" fmla="*/ 0 w 93666"/>
                  <a:gd name="connsiteY0" fmla="*/ 0 h 75566"/>
                  <a:gd name="connsiteX1" fmla="*/ 11250 w 93666"/>
                  <a:gd name="connsiteY1" fmla="*/ 0 h 75566"/>
                  <a:gd name="connsiteX2" fmla="*/ 78163 w 93666"/>
                  <a:gd name="connsiteY2" fmla="*/ 0 h 75566"/>
                  <a:gd name="connsiteX3" fmla="*/ 93666 w 93666"/>
                  <a:gd name="connsiteY3" fmla="*/ 10795 h 75566"/>
                  <a:gd name="connsiteX4" fmla="*/ 93666 w 93666"/>
                  <a:gd name="connsiteY4" fmla="*/ 20391 h 75566"/>
                  <a:gd name="connsiteX5" fmla="*/ 92473 w 93666"/>
                  <a:gd name="connsiteY5" fmla="*/ 61173 h 75566"/>
                  <a:gd name="connsiteX6" fmla="*/ 87703 w 93666"/>
                  <a:gd name="connsiteY6" fmla="*/ 75566 h 75566"/>
                  <a:gd name="connsiteX7" fmla="*/ 81740 w 93666"/>
                  <a:gd name="connsiteY7" fmla="*/ 75566 h 75566"/>
                  <a:gd name="connsiteX8" fmla="*/ 26631 w 93666"/>
                  <a:gd name="connsiteY8" fmla="*/ 75566 h 75566"/>
                  <a:gd name="connsiteX9" fmla="*/ 0 w 93666"/>
                  <a:gd name="connsiteY9" fmla="*/ 75566 h 75566"/>
                  <a:gd name="connsiteX10" fmla="*/ 0 w 93666"/>
                  <a:gd name="connsiteY10" fmla="*/ 0 h 75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66" h="75566">
                    <a:moveTo>
                      <a:pt x="0" y="0"/>
                    </a:moveTo>
                    <a:lnTo>
                      <a:pt x="11250" y="0"/>
                    </a:lnTo>
                    <a:cubicBezTo>
                      <a:pt x="78163" y="0"/>
                      <a:pt x="78163" y="0"/>
                      <a:pt x="78163" y="0"/>
                    </a:cubicBezTo>
                    <a:cubicBezTo>
                      <a:pt x="86511" y="0"/>
                      <a:pt x="93666" y="4798"/>
                      <a:pt x="93666" y="10795"/>
                    </a:cubicBezTo>
                    <a:cubicBezTo>
                      <a:pt x="93666" y="20391"/>
                      <a:pt x="93666" y="20391"/>
                      <a:pt x="93666" y="20391"/>
                    </a:cubicBezTo>
                    <a:cubicBezTo>
                      <a:pt x="93666" y="20391"/>
                      <a:pt x="92473" y="37183"/>
                      <a:pt x="92473" y="61173"/>
                    </a:cubicBezTo>
                    <a:cubicBezTo>
                      <a:pt x="92473" y="68369"/>
                      <a:pt x="90088" y="75566"/>
                      <a:pt x="87703" y="75566"/>
                    </a:cubicBezTo>
                    <a:cubicBezTo>
                      <a:pt x="81740" y="75566"/>
                      <a:pt x="81740" y="75566"/>
                      <a:pt x="81740" y="75566"/>
                    </a:cubicBezTo>
                    <a:cubicBezTo>
                      <a:pt x="60870" y="75566"/>
                      <a:pt x="42610" y="75566"/>
                      <a:pt x="26631" y="75566"/>
                    </a:cubicBezTo>
                    <a:lnTo>
                      <a:pt x="0" y="75566"/>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9" name="Freeform: Shape 1488">
                <a:extLst>
                  <a:ext uri="{FF2B5EF4-FFF2-40B4-BE49-F238E27FC236}">
                    <a16:creationId xmlns:a16="http://schemas.microsoft.com/office/drawing/2014/main" id="{B42EAEAA-3B29-4691-9718-6BF5FC45F1D3}"/>
                  </a:ext>
                </a:extLst>
              </p:cNvPr>
              <p:cNvSpPr/>
              <p:nvPr/>
            </p:nvSpPr>
            <p:spPr>
              <a:xfrm>
                <a:off x="-1396835" y="1686347"/>
                <a:ext cx="94746" cy="74584"/>
              </a:xfrm>
              <a:custGeom>
                <a:avLst/>
                <a:gdLst>
                  <a:gd name="connsiteX0" fmla="*/ 0 w 94746"/>
                  <a:gd name="connsiteY0" fmla="*/ 0 h 74584"/>
                  <a:gd name="connsiteX1" fmla="*/ 10823 w 94746"/>
                  <a:gd name="connsiteY1" fmla="*/ 0 h 74584"/>
                  <a:gd name="connsiteX2" fmla="*/ 81308 w 94746"/>
                  <a:gd name="connsiteY2" fmla="*/ 0 h 74584"/>
                  <a:gd name="connsiteX3" fmla="*/ 87275 w 94746"/>
                  <a:gd name="connsiteY3" fmla="*/ 0 h 74584"/>
                  <a:gd name="connsiteX4" fmla="*/ 93242 w 94746"/>
                  <a:gd name="connsiteY4" fmla="*/ 15390 h 74584"/>
                  <a:gd name="connsiteX5" fmla="*/ 94436 w 94746"/>
                  <a:gd name="connsiteY5" fmla="*/ 60378 h 74584"/>
                  <a:gd name="connsiteX6" fmla="*/ 89662 w 94746"/>
                  <a:gd name="connsiteY6" fmla="*/ 74584 h 74584"/>
                  <a:gd name="connsiteX7" fmla="*/ 83695 w 94746"/>
                  <a:gd name="connsiteY7" fmla="*/ 74584 h 74584"/>
                  <a:gd name="connsiteX8" fmla="*/ 26971 w 94746"/>
                  <a:gd name="connsiteY8" fmla="*/ 74584 h 74584"/>
                  <a:gd name="connsiteX9" fmla="*/ 0 w 94746"/>
                  <a:gd name="connsiteY9" fmla="*/ 74584 h 74584"/>
                  <a:gd name="connsiteX10" fmla="*/ 0 w 94746"/>
                  <a:gd name="connsiteY10"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746" h="74584">
                    <a:moveTo>
                      <a:pt x="0" y="0"/>
                    </a:moveTo>
                    <a:lnTo>
                      <a:pt x="10823" y="0"/>
                    </a:lnTo>
                    <a:cubicBezTo>
                      <a:pt x="81308" y="0"/>
                      <a:pt x="81308" y="0"/>
                      <a:pt x="81308" y="0"/>
                    </a:cubicBezTo>
                    <a:cubicBezTo>
                      <a:pt x="81308" y="0"/>
                      <a:pt x="83695" y="0"/>
                      <a:pt x="87275" y="0"/>
                    </a:cubicBezTo>
                    <a:cubicBezTo>
                      <a:pt x="89662" y="0"/>
                      <a:pt x="92049" y="7103"/>
                      <a:pt x="93242" y="15390"/>
                    </a:cubicBezTo>
                    <a:cubicBezTo>
                      <a:pt x="93242" y="30781"/>
                      <a:pt x="93242" y="46171"/>
                      <a:pt x="94436" y="60378"/>
                    </a:cubicBezTo>
                    <a:cubicBezTo>
                      <a:pt x="95629" y="68665"/>
                      <a:pt x="93242" y="74584"/>
                      <a:pt x="89662" y="74584"/>
                    </a:cubicBezTo>
                    <a:cubicBezTo>
                      <a:pt x="83695" y="74584"/>
                      <a:pt x="83695" y="74584"/>
                      <a:pt x="83695" y="74584"/>
                    </a:cubicBezTo>
                    <a:cubicBezTo>
                      <a:pt x="62214" y="74584"/>
                      <a:pt x="43418" y="74584"/>
                      <a:pt x="26971" y="74584"/>
                    </a:cubicBezTo>
                    <a:lnTo>
                      <a:pt x="0" y="74584"/>
                    </a:lnTo>
                    <a:lnTo>
                      <a:pt x="0" y="0"/>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90" name="Freeform: Shape 1489">
                <a:extLst>
                  <a:ext uri="{FF2B5EF4-FFF2-40B4-BE49-F238E27FC236}">
                    <a16:creationId xmlns:a16="http://schemas.microsoft.com/office/drawing/2014/main" id="{9E4005FA-7B1B-42A2-8D52-C1B386489385}"/>
                  </a:ext>
                </a:extLst>
              </p:cNvPr>
              <p:cNvSpPr/>
              <p:nvPr/>
            </p:nvSpPr>
            <p:spPr>
              <a:xfrm>
                <a:off x="-1396835" y="1745255"/>
                <a:ext cx="985736" cy="1605501"/>
              </a:xfrm>
              <a:custGeom>
                <a:avLst/>
                <a:gdLst>
                  <a:gd name="connsiteX0" fmla="*/ 563609 w 985736"/>
                  <a:gd name="connsiteY0" fmla="*/ 183 h 1605501"/>
                  <a:gd name="connsiteX1" fmla="*/ 563609 w 985736"/>
                  <a:gd name="connsiteY1" fmla="*/ 16843 h 1605501"/>
                  <a:gd name="connsiteX2" fmla="*/ 556434 w 985736"/>
                  <a:gd name="connsiteY2" fmla="*/ 39453 h 1605501"/>
                  <a:gd name="connsiteX3" fmla="*/ 564805 w 985736"/>
                  <a:gd name="connsiteY3" fmla="*/ 46593 h 1605501"/>
                  <a:gd name="connsiteX4" fmla="*/ 574371 w 985736"/>
                  <a:gd name="connsiteY4" fmla="*/ 39453 h 1605501"/>
                  <a:gd name="connsiteX5" fmla="*/ 591113 w 985736"/>
                  <a:gd name="connsiteY5" fmla="*/ 38263 h 1605501"/>
                  <a:gd name="connsiteX6" fmla="*/ 581546 w 985736"/>
                  <a:gd name="connsiteY6" fmla="*/ 51353 h 1605501"/>
                  <a:gd name="connsiteX7" fmla="*/ 538497 w 985736"/>
                  <a:gd name="connsiteY7" fmla="*/ 123944 h 1605501"/>
                  <a:gd name="connsiteX8" fmla="*/ 546867 w 985736"/>
                  <a:gd name="connsiteY8" fmla="*/ 184634 h 1605501"/>
                  <a:gd name="connsiteX9" fmla="*/ 563609 w 985736"/>
                  <a:gd name="connsiteY9" fmla="*/ 197724 h 1605501"/>
                  <a:gd name="connsiteX10" fmla="*/ 653296 w 985736"/>
                  <a:gd name="connsiteY10" fmla="*/ 192964 h 1605501"/>
                  <a:gd name="connsiteX11" fmla="*/ 739396 w 985736"/>
                  <a:gd name="connsiteY11" fmla="*/ 171544 h 1605501"/>
                  <a:gd name="connsiteX12" fmla="*/ 753746 w 985736"/>
                  <a:gd name="connsiteY12" fmla="*/ 172734 h 1605501"/>
                  <a:gd name="connsiteX13" fmla="*/ 739396 w 985736"/>
                  <a:gd name="connsiteY13" fmla="*/ 184634 h 1605501"/>
                  <a:gd name="connsiteX14" fmla="*/ 703521 w 985736"/>
                  <a:gd name="connsiteY14" fmla="*/ 200104 h 1605501"/>
                  <a:gd name="connsiteX15" fmla="*/ 704717 w 985736"/>
                  <a:gd name="connsiteY15" fmla="*/ 209624 h 1605501"/>
                  <a:gd name="connsiteX16" fmla="*/ 740591 w 985736"/>
                  <a:gd name="connsiteY16" fmla="*/ 227474 h 1605501"/>
                  <a:gd name="connsiteX17" fmla="*/ 748962 w 985736"/>
                  <a:gd name="connsiteY17" fmla="*/ 241754 h 1605501"/>
                  <a:gd name="connsiteX18" fmla="*/ 731025 w 985736"/>
                  <a:gd name="connsiteY18" fmla="*/ 240564 h 1605501"/>
                  <a:gd name="connsiteX19" fmla="*/ 631771 w 985736"/>
                  <a:gd name="connsiteY19" fmla="*/ 216764 h 1605501"/>
                  <a:gd name="connsiteX20" fmla="*/ 522951 w 985736"/>
                  <a:gd name="connsiteY20" fmla="*/ 285785 h 1605501"/>
                  <a:gd name="connsiteX21" fmla="*/ 518168 w 985736"/>
                  <a:gd name="connsiteY21" fmla="*/ 295305 h 1605501"/>
                  <a:gd name="connsiteX22" fmla="*/ 524147 w 985736"/>
                  <a:gd name="connsiteY22" fmla="*/ 307205 h 1605501"/>
                  <a:gd name="connsiteX23" fmla="*/ 534909 w 985736"/>
                  <a:gd name="connsiteY23" fmla="*/ 309585 h 1605501"/>
                  <a:gd name="connsiteX24" fmla="*/ 632967 w 985736"/>
                  <a:gd name="connsiteY24" fmla="*/ 339335 h 1605501"/>
                  <a:gd name="connsiteX25" fmla="*/ 661667 w 985736"/>
                  <a:gd name="connsiteY25" fmla="*/ 342905 h 1605501"/>
                  <a:gd name="connsiteX26" fmla="*/ 824299 w 985736"/>
                  <a:gd name="connsiteY26" fmla="*/ 333385 h 1605501"/>
                  <a:gd name="connsiteX27" fmla="*/ 839845 w 985736"/>
                  <a:gd name="connsiteY27" fmla="*/ 338145 h 1605501"/>
                  <a:gd name="connsiteX28" fmla="*/ 824299 w 985736"/>
                  <a:gd name="connsiteY28" fmla="*/ 344095 h 1605501"/>
                  <a:gd name="connsiteX29" fmla="*/ 696346 w 985736"/>
                  <a:gd name="connsiteY29" fmla="*/ 353615 h 1605501"/>
                  <a:gd name="connsiteX30" fmla="*/ 695150 w 985736"/>
                  <a:gd name="connsiteY30" fmla="*/ 358375 h 1605501"/>
                  <a:gd name="connsiteX31" fmla="*/ 770487 w 985736"/>
                  <a:gd name="connsiteY31" fmla="*/ 383365 h 1605501"/>
                  <a:gd name="connsiteX32" fmla="*/ 784837 w 985736"/>
                  <a:gd name="connsiteY32" fmla="*/ 392885 h 1605501"/>
                  <a:gd name="connsiteX33" fmla="*/ 770487 w 985736"/>
                  <a:gd name="connsiteY33" fmla="*/ 395265 h 1605501"/>
                  <a:gd name="connsiteX34" fmla="*/ 609050 w 985736"/>
                  <a:gd name="connsiteY34" fmla="*/ 358375 h 1605501"/>
                  <a:gd name="connsiteX35" fmla="*/ 606659 w 985736"/>
                  <a:gd name="connsiteY35" fmla="*/ 364325 h 1605501"/>
                  <a:gd name="connsiteX36" fmla="*/ 741787 w 985736"/>
                  <a:gd name="connsiteY36" fmla="*/ 460715 h 1605501"/>
                  <a:gd name="connsiteX37" fmla="*/ 748962 w 985736"/>
                  <a:gd name="connsiteY37" fmla="*/ 477376 h 1605501"/>
                  <a:gd name="connsiteX38" fmla="*/ 733416 w 985736"/>
                  <a:gd name="connsiteY38" fmla="*/ 474996 h 1605501"/>
                  <a:gd name="connsiteX39" fmla="*/ 697542 w 985736"/>
                  <a:gd name="connsiteY39" fmla="*/ 448815 h 1605501"/>
                  <a:gd name="connsiteX40" fmla="*/ 672429 w 985736"/>
                  <a:gd name="connsiteY40" fmla="*/ 434535 h 1605501"/>
                  <a:gd name="connsiteX41" fmla="*/ 545672 w 985736"/>
                  <a:gd name="connsiteY41" fmla="*/ 350045 h 1605501"/>
                  <a:gd name="connsiteX42" fmla="*/ 532518 w 985736"/>
                  <a:gd name="connsiteY42" fmla="*/ 342905 h 1605501"/>
                  <a:gd name="connsiteX43" fmla="*/ 324444 w 985736"/>
                  <a:gd name="connsiteY43" fmla="*/ 366705 h 1605501"/>
                  <a:gd name="connsiteX44" fmla="*/ 322052 w 985736"/>
                  <a:gd name="connsiteY44" fmla="*/ 388125 h 1605501"/>
                  <a:gd name="connsiteX45" fmla="*/ 375864 w 985736"/>
                  <a:gd name="connsiteY45" fmla="*/ 455955 h 1605501"/>
                  <a:gd name="connsiteX46" fmla="*/ 483489 w 985736"/>
                  <a:gd name="connsiteY46" fmla="*/ 638026 h 1605501"/>
                  <a:gd name="connsiteX47" fmla="*/ 501426 w 985736"/>
                  <a:gd name="connsiteY47" fmla="*/ 659446 h 1605501"/>
                  <a:gd name="connsiteX48" fmla="*/ 622205 w 985736"/>
                  <a:gd name="connsiteY48" fmla="*/ 724897 h 1605501"/>
                  <a:gd name="connsiteX49" fmla="*/ 825495 w 985736"/>
                  <a:gd name="connsiteY49" fmla="*/ 670156 h 1605501"/>
                  <a:gd name="connsiteX50" fmla="*/ 860174 w 985736"/>
                  <a:gd name="connsiteY50" fmla="*/ 632076 h 1605501"/>
                  <a:gd name="connsiteX51" fmla="*/ 873328 w 985736"/>
                  <a:gd name="connsiteY51" fmla="*/ 624936 h 1605501"/>
                  <a:gd name="connsiteX52" fmla="*/ 868545 w 985736"/>
                  <a:gd name="connsiteY52" fmla="*/ 641596 h 1605501"/>
                  <a:gd name="connsiteX53" fmla="*/ 827887 w 985736"/>
                  <a:gd name="connsiteY53" fmla="*/ 685627 h 1605501"/>
                  <a:gd name="connsiteX54" fmla="*/ 831474 w 985736"/>
                  <a:gd name="connsiteY54" fmla="*/ 693957 h 1605501"/>
                  <a:gd name="connsiteX55" fmla="*/ 868545 w 985736"/>
                  <a:gd name="connsiteY55" fmla="*/ 691577 h 1605501"/>
                  <a:gd name="connsiteX56" fmla="*/ 884091 w 985736"/>
                  <a:gd name="connsiteY56" fmla="*/ 696337 h 1605501"/>
                  <a:gd name="connsiteX57" fmla="*/ 869741 w 985736"/>
                  <a:gd name="connsiteY57" fmla="*/ 703477 h 1605501"/>
                  <a:gd name="connsiteX58" fmla="*/ 812341 w 985736"/>
                  <a:gd name="connsiteY58" fmla="*/ 709427 h 1605501"/>
                  <a:gd name="connsiteX59" fmla="*/ 786033 w 985736"/>
                  <a:gd name="connsiteY59" fmla="*/ 718947 h 1605501"/>
                  <a:gd name="connsiteX60" fmla="*/ 759725 w 985736"/>
                  <a:gd name="connsiteY60" fmla="*/ 733227 h 1605501"/>
                  <a:gd name="connsiteX61" fmla="*/ 717871 w 985736"/>
                  <a:gd name="connsiteY61" fmla="*/ 749887 h 1605501"/>
                  <a:gd name="connsiteX62" fmla="*/ 714283 w 985736"/>
                  <a:gd name="connsiteY62" fmla="*/ 751077 h 1605501"/>
                  <a:gd name="connsiteX63" fmla="*/ 723850 w 985736"/>
                  <a:gd name="connsiteY63" fmla="*/ 757027 h 1605501"/>
                  <a:gd name="connsiteX64" fmla="*/ 775270 w 985736"/>
                  <a:gd name="connsiteY64" fmla="*/ 778447 h 1605501"/>
                  <a:gd name="connsiteX65" fmla="*/ 803970 w 985736"/>
                  <a:gd name="connsiteY65" fmla="*/ 780827 h 1605501"/>
                  <a:gd name="connsiteX66" fmla="*/ 878112 w 985736"/>
                  <a:gd name="connsiteY66" fmla="*/ 766547 h 1605501"/>
                  <a:gd name="connsiteX67" fmla="*/ 894853 w 985736"/>
                  <a:gd name="connsiteY67" fmla="*/ 771307 h 1605501"/>
                  <a:gd name="connsiteX68" fmla="*/ 881699 w 985736"/>
                  <a:gd name="connsiteY68" fmla="*/ 780827 h 1605501"/>
                  <a:gd name="connsiteX69" fmla="*/ 831474 w 985736"/>
                  <a:gd name="connsiteY69" fmla="*/ 792727 h 1605501"/>
                  <a:gd name="connsiteX70" fmla="*/ 830278 w 985736"/>
                  <a:gd name="connsiteY70" fmla="*/ 803437 h 1605501"/>
                  <a:gd name="connsiteX71" fmla="*/ 867349 w 985736"/>
                  <a:gd name="connsiteY71" fmla="*/ 834377 h 1605501"/>
                  <a:gd name="connsiteX72" fmla="*/ 870937 w 985736"/>
                  <a:gd name="connsiteY72" fmla="*/ 847467 h 1605501"/>
                  <a:gd name="connsiteX73" fmla="*/ 852999 w 985736"/>
                  <a:gd name="connsiteY73" fmla="*/ 840327 h 1605501"/>
                  <a:gd name="connsiteX74" fmla="*/ 801579 w 985736"/>
                  <a:gd name="connsiteY74" fmla="*/ 804627 h 1605501"/>
                  <a:gd name="connsiteX75" fmla="*/ 679604 w 985736"/>
                  <a:gd name="connsiteY75" fmla="*/ 762977 h 1605501"/>
                  <a:gd name="connsiteX76" fmla="*/ 650904 w 985736"/>
                  <a:gd name="connsiteY76" fmla="*/ 760597 h 1605501"/>
                  <a:gd name="connsiteX77" fmla="*/ 648513 w 985736"/>
                  <a:gd name="connsiteY77" fmla="*/ 760597 h 1605501"/>
                  <a:gd name="connsiteX78" fmla="*/ 644925 w 985736"/>
                  <a:gd name="connsiteY78" fmla="*/ 770117 h 1605501"/>
                  <a:gd name="connsiteX79" fmla="*/ 753746 w 985736"/>
                  <a:gd name="connsiteY79" fmla="*/ 956948 h 1605501"/>
                  <a:gd name="connsiteX80" fmla="*/ 747766 w 985736"/>
                  <a:gd name="connsiteY80" fmla="*/ 971228 h 1605501"/>
                  <a:gd name="connsiteX81" fmla="*/ 737004 w 985736"/>
                  <a:gd name="connsiteY81" fmla="*/ 956948 h 1605501"/>
                  <a:gd name="connsiteX82" fmla="*/ 703521 w 985736"/>
                  <a:gd name="connsiteY82" fmla="*/ 870077 h 1605501"/>
                  <a:gd name="connsiteX83" fmla="*/ 696346 w 985736"/>
                  <a:gd name="connsiteY83" fmla="*/ 872458 h 1605501"/>
                  <a:gd name="connsiteX84" fmla="*/ 702325 w 985736"/>
                  <a:gd name="connsiteY84" fmla="*/ 914108 h 1605501"/>
                  <a:gd name="connsiteX85" fmla="*/ 696346 w 985736"/>
                  <a:gd name="connsiteY85" fmla="*/ 929578 h 1605501"/>
                  <a:gd name="connsiteX86" fmla="*/ 686779 w 985736"/>
                  <a:gd name="connsiteY86" fmla="*/ 915298 h 1605501"/>
                  <a:gd name="connsiteX87" fmla="*/ 655688 w 985736"/>
                  <a:gd name="connsiteY87" fmla="*/ 826047 h 1605501"/>
                  <a:gd name="connsiteX88" fmla="*/ 558826 w 985736"/>
                  <a:gd name="connsiteY88" fmla="*/ 758217 h 1605501"/>
                  <a:gd name="connsiteX89" fmla="*/ 542084 w 985736"/>
                  <a:gd name="connsiteY89" fmla="*/ 755837 h 1605501"/>
                  <a:gd name="connsiteX90" fmla="*/ 532518 w 985736"/>
                  <a:gd name="connsiteY90" fmla="*/ 765357 h 1605501"/>
                  <a:gd name="connsiteX91" fmla="*/ 577959 w 985736"/>
                  <a:gd name="connsiteY91" fmla="*/ 933148 h 1605501"/>
                  <a:gd name="connsiteX92" fmla="*/ 592309 w 985736"/>
                  <a:gd name="connsiteY92" fmla="*/ 956948 h 1605501"/>
                  <a:gd name="connsiteX93" fmla="*/ 684388 w 985736"/>
                  <a:gd name="connsiteY93" fmla="*/ 1027158 h 1605501"/>
                  <a:gd name="connsiteX94" fmla="*/ 710696 w 985736"/>
                  <a:gd name="connsiteY94" fmla="*/ 1040248 h 1605501"/>
                  <a:gd name="connsiteX95" fmla="*/ 794404 w 985736"/>
                  <a:gd name="connsiteY95" fmla="*/ 1064048 h 1605501"/>
                  <a:gd name="connsiteX96" fmla="*/ 823103 w 985736"/>
                  <a:gd name="connsiteY96" fmla="*/ 1068809 h 1605501"/>
                  <a:gd name="connsiteX97" fmla="*/ 892461 w 985736"/>
                  <a:gd name="connsiteY97" fmla="*/ 1068809 h 1605501"/>
                  <a:gd name="connsiteX98" fmla="*/ 906811 w 985736"/>
                  <a:gd name="connsiteY98" fmla="*/ 1073569 h 1605501"/>
                  <a:gd name="connsiteX99" fmla="*/ 892461 w 985736"/>
                  <a:gd name="connsiteY99" fmla="*/ 1079519 h 1605501"/>
                  <a:gd name="connsiteX100" fmla="*/ 849412 w 985736"/>
                  <a:gd name="connsiteY100" fmla="*/ 1086659 h 1605501"/>
                  <a:gd name="connsiteX101" fmla="*/ 847020 w 985736"/>
                  <a:gd name="connsiteY101" fmla="*/ 1097369 h 1605501"/>
                  <a:gd name="connsiteX102" fmla="*/ 872132 w 985736"/>
                  <a:gd name="connsiteY102" fmla="*/ 1115219 h 1605501"/>
                  <a:gd name="connsiteX103" fmla="*/ 880503 w 985736"/>
                  <a:gd name="connsiteY103" fmla="*/ 1128309 h 1605501"/>
                  <a:gd name="connsiteX104" fmla="*/ 864957 w 985736"/>
                  <a:gd name="connsiteY104" fmla="*/ 1127119 h 1605501"/>
                  <a:gd name="connsiteX105" fmla="*/ 725046 w 985736"/>
                  <a:gd name="connsiteY105" fmla="*/ 1069999 h 1605501"/>
                  <a:gd name="connsiteX106" fmla="*/ 721458 w 985736"/>
                  <a:gd name="connsiteY106" fmla="*/ 1078329 h 1605501"/>
                  <a:gd name="connsiteX107" fmla="*/ 771683 w 985736"/>
                  <a:gd name="connsiteY107" fmla="*/ 1156869 h 1605501"/>
                  <a:gd name="connsiteX108" fmla="*/ 770487 w 985736"/>
                  <a:gd name="connsiteY108" fmla="*/ 1173529 h 1605501"/>
                  <a:gd name="connsiteX109" fmla="*/ 757333 w 985736"/>
                  <a:gd name="connsiteY109" fmla="*/ 1162819 h 1605501"/>
                  <a:gd name="connsiteX110" fmla="*/ 754941 w 985736"/>
                  <a:gd name="connsiteY110" fmla="*/ 1159249 h 1605501"/>
                  <a:gd name="connsiteX111" fmla="*/ 747766 w 985736"/>
                  <a:gd name="connsiteY111" fmla="*/ 1161629 h 1605501"/>
                  <a:gd name="connsiteX112" fmla="*/ 747766 w 985736"/>
                  <a:gd name="connsiteY112" fmla="*/ 1165199 h 1605501"/>
                  <a:gd name="connsiteX113" fmla="*/ 741787 w 985736"/>
                  <a:gd name="connsiteY113" fmla="*/ 1179479 h 1605501"/>
                  <a:gd name="connsiteX114" fmla="*/ 734612 w 985736"/>
                  <a:gd name="connsiteY114" fmla="*/ 1165199 h 1605501"/>
                  <a:gd name="connsiteX115" fmla="*/ 686779 w 985736"/>
                  <a:gd name="connsiteY115" fmla="*/ 1079519 h 1605501"/>
                  <a:gd name="connsiteX116" fmla="*/ 609050 w 985736"/>
                  <a:gd name="connsiteY116" fmla="*/ 1028348 h 1605501"/>
                  <a:gd name="connsiteX117" fmla="*/ 598288 w 985736"/>
                  <a:gd name="connsiteY117" fmla="*/ 1036678 h 1605501"/>
                  <a:gd name="connsiteX118" fmla="*/ 606659 w 985736"/>
                  <a:gd name="connsiteY118" fmla="*/ 1092609 h 1605501"/>
                  <a:gd name="connsiteX119" fmla="*/ 619813 w 985736"/>
                  <a:gd name="connsiteY119" fmla="*/ 1117599 h 1605501"/>
                  <a:gd name="connsiteX120" fmla="*/ 747766 w 985736"/>
                  <a:gd name="connsiteY120" fmla="*/ 1228269 h 1605501"/>
                  <a:gd name="connsiteX121" fmla="*/ 869741 w 985736"/>
                  <a:gd name="connsiteY121" fmla="*/ 1311570 h 1605501"/>
                  <a:gd name="connsiteX122" fmla="*/ 930728 w 985736"/>
                  <a:gd name="connsiteY122" fmla="*/ 1308000 h 1605501"/>
                  <a:gd name="connsiteX123" fmla="*/ 955840 w 985736"/>
                  <a:gd name="connsiteY123" fmla="*/ 1294910 h 1605501"/>
                  <a:gd name="connsiteX124" fmla="*/ 959428 w 985736"/>
                  <a:gd name="connsiteY124" fmla="*/ 1292530 h 1605501"/>
                  <a:gd name="connsiteX125" fmla="*/ 974973 w 985736"/>
                  <a:gd name="connsiteY125" fmla="*/ 1285390 h 1605501"/>
                  <a:gd name="connsiteX126" fmla="*/ 972582 w 985736"/>
                  <a:gd name="connsiteY126" fmla="*/ 1296100 h 1605501"/>
                  <a:gd name="connsiteX127" fmla="*/ 974973 w 985736"/>
                  <a:gd name="connsiteY127" fmla="*/ 1304430 h 1605501"/>
                  <a:gd name="connsiteX128" fmla="*/ 985736 w 985736"/>
                  <a:gd name="connsiteY128" fmla="*/ 1308000 h 1605501"/>
                  <a:gd name="connsiteX129" fmla="*/ 971386 w 985736"/>
                  <a:gd name="connsiteY129" fmla="*/ 1315140 h 1605501"/>
                  <a:gd name="connsiteX130" fmla="*/ 903224 w 985736"/>
                  <a:gd name="connsiteY130" fmla="*/ 1330610 h 1605501"/>
                  <a:gd name="connsiteX131" fmla="*/ 900832 w 985736"/>
                  <a:gd name="connsiteY131" fmla="*/ 1341320 h 1605501"/>
                  <a:gd name="connsiteX132" fmla="*/ 909203 w 985736"/>
                  <a:gd name="connsiteY132" fmla="*/ 1347270 h 1605501"/>
                  <a:gd name="connsiteX133" fmla="*/ 935511 w 985736"/>
                  <a:gd name="connsiteY133" fmla="*/ 1354410 h 1605501"/>
                  <a:gd name="connsiteX134" fmla="*/ 948665 w 985736"/>
                  <a:gd name="connsiteY134" fmla="*/ 1353220 h 1605501"/>
                  <a:gd name="connsiteX135" fmla="*/ 965407 w 985736"/>
                  <a:gd name="connsiteY135" fmla="*/ 1359170 h 1605501"/>
                  <a:gd name="connsiteX136" fmla="*/ 952253 w 985736"/>
                  <a:gd name="connsiteY136" fmla="*/ 1367500 h 1605501"/>
                  <a:gd name="connsiteX137" fmla="*/ 948665 w 985736"/>
                  <a:gd name="connsiteY137" fmla="*/ 1368690 h 1605501"/>
                  <a:gd name="connsiteX138" fmla="*/ 946274 w 985736"/>
                  <a:gd name="connsiteY138" fmla="*/ 1378210 h 1605501"/>
                  <a:gd name="connsiteX139" fmla="*/ 952253 w 985736"/>
                  <a:gd name="connsiteY139" fmla="*/ 1382970 h 1605501"/>
                  <a:gd name="connsiteX140" fmla="*/ 961819 w 985736"/>
                  <a:gd name="connsiteY140" fmla="*/ 1399630 h 1605501"/>
                  <a:gd name="connsiteX141" fmla="*/ 955840 w 985736"/>
                  <a:gd name="connsiteY141" fmla="*/ 1405580 h 1605501"/>
                  <a:gd name="connsiteX142" fmla="*/ 790816 w 985736"/>
                  <a:gd name="connsiteY142" fmla="*/ 1284200 h 1605501"/>
                  <a:gd name="connsiteX143" fmla="*/ 786033 w 985736"/>
                  <a:gd name="connsiteY143" fmla="*/ 1288960 h 1605501"/>
                  <a:gd name="connsiteX144" fmla="*/ 802774 w 985736"/>
                  <a:gd name="connsiteY144" fmla="*/ 1321090 h 1605501"/>
                  <a:gd name="connsiteX145" fmla="*/ 799187 w 985736"/>
                  <a:gd name="connsiteY145" fmla="*/ 1340130 h 1605501"/>
                  <a:gd name="connsiteX146" fmla="*/ 780054 w 985736"/>
                  <a:gd name="connsiteY146" fmla="*/ 1331800 h 1605501"/>
                  <a:gd name="connsiteX147" fmla="*/ 696346 w 985736"/>
                  <a:gd name="connsiteY147" fmla="*/ 1230649 h 1605501"/>
                  <a:gd name="connsiteX148" fmla="*/ 626988 w 985736"/>
                  <a:gd name="connsiteY148" fmla="*/ 1173529 h 1605501"/>
                  <a:gd name="connsiteX149" fmla="*/ 617421 w 985736"/>
                  <a:gd name="connsiteY149" fmla="*/ 1179479 h 1605501"/>
                  <a:gd name="connsiteX150" fmla="*/ 622205 w 985736"/>
                  <a:gd name="connsiteY150" fmla="*/ 1244929 h 1605501"/>
                  <a:gd name="connsiteX151" fmla="*/ 625792 w 985736"/>
                  <a:gd name="connsiteY151" fmla="*/ 1346080 h 1605501"/>
                  <a:gd name="connsiteX152" fmla="*/ 725046 w 985736"/>
                  <a:gd name="connsiteY152" fmla="*/ 1479361 h 1605501"/>
                  <a:gd name="connsiteX153" fmla="*/ 745375 w 985736"/>
                  <a:gd name="connsiteY153" fmla="*/ 1499591 h 1605501"/>
                  <a:gd name="connsiteX154" fmla="*/ 788425 w 985736"/>
                  <a:gd name="connsiteY154" fmla="*/ 1530531 h 1605501"/>
                  <a:gd name="connsiteX155" fmla="*/ 796795 w 985736"/>
                  <a:gd name="connsiteY155" fmla="*/ 1543621 h 1605501"/>
                  <a:gd name="connsiteX156" fmla="*/ 781250 w 985736"/>
                  <a:gd name="connsiteY156" fmla="*/ 1538861 h 1605501"/>
                  <a:gd name="connsiteX157" fmla="*/ 748962 w 985736"/>
                  <a:gd name="connsiteY157" fmla="*/ 1516251 h 1605501"/>
                  <a:gd name="connsiteX158" fmla="*/ 742983 w 985736"/>
                  <a:gd name="connsiteY158" fmla="*/ 1521011 h 1605501"/>
                  <a:gd name="connsiteX159" fmla="*/ 760920 w 985736"/>
                  <a:gd name="connsiteY159" fmla="*/ 1565041 h 1605501"/>
                  <a:gd name="connsiteX160" fmla="*/ 760920 w 985736"/>
                  <a:gd name="connsiteY160" fmla="*/ 1582891 h 1605501"/>
                  <a:gd name="connsiteX161" fmla="*/ 748962 w 985736"/>
                  <a:gd name="connsiteY161" fmla="*/ 1573371 h 1605501"/>
                  <a:gd name="connsiteX162" fmla="*/ 677213 w 985736"/>
                  <a:gd name="connsiteY162" fmla="*/ 1442470 h 1605501"/>
                  <a:gd name="connsiteX163" fmla="*/ 636554 w 985736"/>
                  <a:gd name="connsiteY163" fmla="*/ 1400820 h 1605501"/>
                  <a:gd name="connsiteX164" fmla="*/ 626988 w 985736"/>
                  <a:gd name="connsiteY164" fmla="*/ 1404390 h 1605501"/>
                  <a:gd name="connsiteX165" fmla="*/ 630575 w 985736"/>
                  <a:gd name="connsiteY165" fmla="*/ 1507921 h 1605501"/>
                  <a:gd name="connsiteX166" fmla="*/ 640142 w 985736"/>
                  <a:gd name="connsiteY166" fmla="*/ 1532911 h 1605501"/>
                  <a:gd name="connsiteX167" fmla="*/ 670038 w 985736"/>
                  <a:gd name="connsiteY167" fmla="*/ 1569801 h 1605501"/>
                  <a:gd name="connsiteX168" fmla="*/ 673625 w 985736"/>
                  <a:gd name="connsiteY168" fmla="*/ 1584081 h 1605501"/>
                  <a:gd name="connsiteX169" fmla="*/ 656884 w 985736"/>
                  <a:gd name="connsiteY169" fmla="*/ 1575751 h 1605501"/>
                  <a:gd name="connsiteX170" fmla="*/ 642534 w 985736"/>
                  <a:gd name="connsiteY170" fmla="*/ 1562661 h 1605501"/>
                  <a:gd name="connsiteX171" fmla="*/ 632967 w 985736"/>
                  <a:gd name="connsiteY171" fmla="*/ 1567421 h 1605501"/>
                  <a:gd name="connsiteX172" fmla="*/ 632967 w 985736"/>
                  <a:gd name="connsiteY172" fmla="*/ 1591221 h 1605501"/>
                  <a:gd name="connsiteX173" fmla="*/ 623400 w 985736"/>
                  <a:gd name="connsiteY173" fmla="*/ 1605501 h 1605501"/>
                  <a:gd name="connsiteX174" fmla="*/ 612638 w 985736"/>
                  <a:gd name="connsiteY174" fmla="*/ 1590031 h 1605501"/>
                  <a:gd name="connsiteX175" fmla="*/ 601876 w 985736"/>
                  <a:gd name="connsiteY175" fmla="*/ 1380590 h 1605501"/>
                  <a:gd name="connsiteX176" fmla="*/ 595896 w 985736"/>
                  <a:gd name="connsiteY176" fmla="*/ 1380590 h 1605501"/>
                  <a:gd name="connsiteX177" fmla="*/ 585134 w 985736"/>
                  <a:gd name="connsiteY177" fmla="*/ 1409150 h 1605501"/>
                  <a:gd name="connsiteX178" fmla="*/ 552847 w 985736"/>
                  <a:gd name="connsiteY178" fmla="*/ 1531721 h 1605501"/>
                  <a:gd name="connsiteX179" fmla="*/ 543280 w 985736"/>
                  <a:gd name="connsiteY179" fmla="*/ 1544811 h 1605501"/>
                  <a:gd name="connsiteX180" fmla="*/ 539693 w 985736"/>
                  <a:gd name="connsiteY180" fmla="*/ 1529341 h 1605501"/>
                  <a:gd name="connsiteX181" fmla="*/ 543280 w 985736"/>
                  <a:gd name="connsiteY181" fmla="*/ 1504351 h 1605501"/>
                  <a:gd name="connsiteX182" fmla="*/ 537301 w 985736"/>
                  <a:gd name="connsiteY182" fmla="*/ 1500781 h 1605501"/>
                  <a:gd name="connsiteX183" fmla="*/ 516972 w 985736"/>
                  <a:gd name="connsiteY183" fmla="*/ 1524581 h 1605501"/>
                  <a:gd name="connsiteX184" fmla="*/ 500230 w 985736"/>
                  <a:gd name="connsiteY184" fmla="*/ 1529341 h 1605501"/>
                  <a:gd name="connsiteX185" fmla="*/ 501426 w 985736"/>
                  <a:gd name="connsiteY185" fmla="*/ 1511491 h 1605501"/>
                  <a:gd name="connsiteX186" fmla="*/ 526538 w 985736"/>
                  <a:gd name="connsiteY186" fmla="*/ 1480551 h 1605501"/>
                  <a:gd name="connsiteX187" fmla="*/ 540888 w 985736"/>
                  <a:gd name="connsiteY187" fmla="*/ 1455560 h 1605501"/>
                  <a:gd name="connsiteX188" fmla="*/ 591113 w 985736"/>
                  <a:gd name="connsiteY188" fmla="*/ 1316330 h 1605501"/>
                  <a:gd name="connsiteX189" fmla="*/ 595896 w 985736"/>
                  <a:gd name="connsiteY189" fmla="*/ 1287770 h 1605501"/>
                  <a:gd name="connsiteX190" fmla="*/ 589917 w 985736"/>
                  <a:gd name="connsiteY190" fmla="*/ 1216369 h 1605501"/>
                  <a:gd name="connsiteX191" fmla="*/ 536105 w 985736"/>
                  <a:gd name="connsiteY191" fmla="*/ 927198 h 1605501"/>
                  <a:gd name="connsiteX192" fmla="*/ 528930 w 985736"/>
                  <a:gd name="connsiteY192" fmla="*/ 927198 h 1605501"/>
                  <a:gd name="connsiteX193" fmla="*/ 508601 w 985736"/>
                  <a:gd name="connsiteY193" fmla="*/ 1014068 h 1605501"/>
                  <a:gd name="connsiteX194" fmla="*/ 494251 w 985736"/>
                  <a:gd name="connsiteY194" fmla="*/ 1117599 h 1605501"/>
                  <a:gd name="connsiteX195" fmla="*/ 484684 w 985736"/>
                  <a:gd name="connsiteY195" fmla="*/ 1131879 h 1605501"/>
                  <a:gd name="connsiteX196" fmla="*/ 476314 w 985736"/>
                  <a:gd name="connsiteY196" fmla="*/ 1117599 h 1605501"/>
                  <a:gd name="connsiteX197" fmla="*/ 476314 w 985736"/>
                  <a:gd name="connsiteY197" fmla="*/ 1080709 h 1605501"/>
                  <a:gd name="connsiteX198" fmla="*/ 469139 w 985736"/>
                  <a:gd name="connsiteY198" fmla="*/ 1079519 h 1605501"/>
                  <a:gd name="connsiteX199" fmla="*/ 451201 w 985736"/>
                  <a:gd name="connsiteY199" fmla="*/ 1118789 h 1605501"/>
                  <a:gd name="connsiteX200" fmla="*/ 436851 w 985736"/>
                  <a:gd name="connsiteY200" fmla="*/ 1127119 h 1605501"/>
                  <a:gd name="connsiteX201" fmla="*/ 433264 w 985736"/>
                  <a:gd name="connsiteY201" fmla="*/ 1108079 h 1605501"/>
                  <a:gd name="connsiteX202" fmla="*/ 470335 w 985736"/>
                  <a:gd name="connsiteY202" fmla="*/ 1017638 h 1605501"/>
                  <a:gd name="connsiteX203" fmla="*/ 461964 w 985736"/>
                  <a:gd name="connsiteY203" fmla="*/ 1009308 h 1605501"/>
                  <a:gd name="connsiteX204" fmla="*/ 421306 w 985736"/>
                  <a:gd name="connsiteY204" fmla="*/ 1024778 h 1605501"/>
                  <a:gd name="connsiteX205" fmla="*/ 406956 w 985736"/>
                  <a:gd name="connsiteY205" fmla="*/ 1022398 h 1605501"/>
                  <a:gd name="connsiteX206" fmla="*/ 418914 w 985736"/>
                  <a:gd name="connsiteY206" fmla="*/ 1009308 h 1605501"/>
                  <a:gd name="connsiteX207" fmla="*/ 487076 w 985736"/>
                  <a:gd name="connsiteY207" fmla="*/ 960518 h 1605501"/>
                  <a:gd name="connsiteX208" fmla="*/ 502622 w 985736"/>
                  <a:gd name="connsiteY208" fmla="*/ 843897 h 1605501"/>
                  <a:gd name="connsiteX209" fmla="*/ 505014 w 985736"/>
                  <a:gd name="connsiteY209" fmla="*/ 831997 h 1605501"/>
                  <a:gd name="connsiteX210" fmla="*/ 501426 w 985736"/>
                  <a:gd name="connsiteY210" fmla="*/ 820097 h 1605501"/>
                  <a:gd name="connsiteX211" fmla="*/ 361514 w 985736"/>
                  <a:gd name="connsiteY211" fmla="*/ 574956 h 1605501"/>
                  <a:gd name="connsiteX212" fmla="*/ 35054 w 985736"/>
                  <a:gd name="connsiteY212" fmla="*/ 214384 h 1605501"/>
                  <a:gd name="connsiteX213" fmla="*/ 12333 w 985736"/>
                  <a:gd name="connsiteY213" fmla="*/ 195344 h 1605501"/>
                  <a:gd name="connsiteX214" fmla="*/ 9941 w 985736"/>
                  <a:gd name="connsiteY214" fmla="*/ 191774 h 1605501"/>
                  <a:gd name="connsiteX215" fmla="*/ 0 w 985736"/>
                  <a:gd name="connsiteY215" fmla="*/ 191774 h 1605501"/>
                  <a:gd name="connsiteX216" fmla="*/ 0 w 985736"/>
                  <a:gd name="connsiteY216" fmla="*/ 38263 h 1605501"/>
                  <a:gd name="connsiteX217" fmla="*/ 11623 w 985736"/>
                  <a:gd name="connsiteY217" fmla="*/ 38263 h 1605501"/>
                  <a:gd name="connsiteX218" fmla="*/ 85278 w 985736"/>
                  <a:gd name="connsiteY218" fmla="*/ 38263 h 1605501"/>
                  <a:gd name="connsiteX219" fmla="*/ 92453 w 985736"/>
                  <a:gd name="connsiteY219" fmla="*/ 38263 h 1605501"/>
                  <a:gd name="connsiteX220" fmla="*/ 100824 w 985736"/>
                  <a:gd name="connsiteY220" fmla="*/ 45403 h 1605501"/>
                  <a:gd name="connsiteX221" fmla="*/ 102020 w 985736"/>
                  <a:gd name="connsiteY221" fmla="*/ 52543 h 1605501"/>
                  <a:gd name="connsiteX222" fmla="*/ 240736 w 985736"/>
                  <a:gd name="connsiteY222" fmla="*/ 283404 h 1605501"/>
                  <a:gd name="connsiteX223" fmla="*/ 264652 w 985736"/>
                  <a:gd name="connsiteY223" fmla="*/ 291735 h 1605501"/>
                  <a:gd name="connsiteX224" fmla="*/ 359123 w 985736"/>
                  <a:gd name="connsiteY224" fmla="*/ 265554 h 1605501"/>
                  <a:gd name="connsiteX225" fmla="*/ 377060 w 985736"/>
                  <a:gd name="connsiteY225" fmla="*/ 247704 h 1605501"/>
                  <a:gd name="connsiteX226" fmla="*/ 420110 w 985736"/>
                  <a:gd name="connsiteY226" fmla="*/ 148934 h 1605501"/>
                  <a:gd name="connsiteX227" fmla="*/ 424893 w 985736"/>
                  <a:gd name="connsiteY227" fmla="*/ 120374 h 1605501"/>
                  <a:gd name="connsiteX228" fmla="*/ 412935 w 985736"/>
                  <a:gd name="connsiteY228" fmla="*/ 84673 h 1605501"/>
                  <a:gd name="connsiteX229" fmla="*/ 409347 w 985736"/>
                  <a:gd name="connsiteY229" fmla="*/ 69203 h 1605501"/>
                  <a:gd name="connsiteX230" fmla="*/ 421306 w 985736"/>
                  <a:gd name="connsiteY230" fmla="*/ 79913 h 1605501"/>
                  <a:gd name="connsiteX231" fmla="*/ 430872 w 985736"/>
                  <a:gd name="connsiteY231" fmla="*/ 103714 h 1605501"/>
                  <a:gd name="connsiteX232" fmla="*/ 441635 w 985736"/>
                  <a:gd name="connsiteY232" fmla="*/ 104904 h 1605501"/>
                  <a:gd name="connsiteX233" fmla="*/ 463160 w 985736"/>
                  <a:gd name="connsiteY233" fmla="*/ 64443 h 1605501"/>
                  <a:gd name="connsiteX234" fmla="*/ 476314 w 985736"/>
                  <a:gd name="connsiteY234" fmla="*/ 54923 h 1605501"/>
                  <a:gd name="connsiteX235" fmla="*/ 476314 w 985736"/>
                  <a:gd name="connsiteY235" fmla="*/ 72773 h 1605501"/>
                  <a:gd name="connsiteX236" fmla="*/ 458376 w 985736"/>
                  <a:gd name="connsiteY236" fmla="*/ 109664 h 1605501"/>
                  <a:gd name="connsiteX237" fmla="*/ 433264 w 985736"/>
                  <a:gd name="connsiteY237" fmla="*/ 267934 h 1605501"/>
                  <a:gd name="connsiteX238" fmla="*/ 452397 w 985736"/>
                  <a:gd name="connsiteY238" fmla="*/ 284595 h 1605501"/>
                  <a:gd name="connsiteX239" fmla="*/ 475118 w 985736"/>
                  <a:gd name="connsiteY239" fmla="*/ 279834 h 1605501"/>
                  <a:gd name="connsiteX240" fmla="*/ 510993 w 985736"/>
                  <a:gd name="connsiteY240" fmla="*/ 156074 h 1605501"/>
                  <a:gd name="connsiteX241" fmla="*/ 552847 w 985736"/>
                  <a:gd name="connsiteY241" fmla="*/ 10893 h 1605501"/>
                  <a:gd name="connsiteX242" fmla="*/ 563609 w 985736"/>
                  <a:gd name="connsiteY242" fmla="*/ 183 h 1605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985736" h="1605501">
                    <a:moveTo>
                      <a:pt x="563609" y="183"/>
                    </a:moveTo>
                    <a:cubicBezTo>
                      <a:pt x="566001" y="1373"/>
                      <a:pt x="566001" y="9703"/>
                      <a:pt x="563609" y="16843"/>
                    </a:cubicBezTo>
                    <a:cubicBezTo>
                      <a:pt x="556434" y="39453"/>
                      <a:pt x="556434" y="39453"/>
                      <a:pt x="556434" y="39453"/>
                    </a:cubicBezTo>
                    <a:cubicBezTo>
                      <a:pt x="554042" y="47783"/>
                      <a:pt x="557630" y="50163"/>
                      <a:pt x="564805" y="46593"/>
                    </a:cubicBezTo>
                    <a:cubicBezTo>
                      <a:pt x="574371" y="39453"/>
                      <a:pt x="574371" y="39453"/>
                      <a:pt x="574371" y="39453"/>
                    </a:cubicBezTo>
                    <a:cubicBezTo>
                      <a:pt x="581546" y="34693"/>
                      <a:pt x="588721" y="34693"/>
                      <a:pt x="591113" y="38263"/>
                    </a:cubicBezTo>
                    <a:cubicBezTo>
                      <a:pt x="592309" y="41833"/>
                      <a:pt x="588721" y="47783"/>
                      <a:pt x="581546" y="51353"/>
                    </a:cubicBezTo>
                    <a:cubicBezTo>
                      <a:pt x="544476" y="72773"/>
                      <a:pt x="539693" y="97764"/>
                      <a:pt x="538497" y="123944"/>
                    </a:cubicBezTo>
                    <a:cubicBezTo>
                      <a:pt x="538497" y="140604"/>
                      <a:pt x="543280" y="167974"/>
                      <a:pt x="546867" y="184634"/>
                    </a:cubicBezTo>
                    <a:cubicBezTo>
                      <a:pt x="548063" y="191774"/>
                      <a:pt x="556434" y="197724"/>
                      <a:pt x="563609" y="197724"/>
                    </a:cubicBezTo>
                    <a:cubicBezTo>
                      <a:pt x="591113" y="196534"/>
                      <a:pt x="643729" y="192964"/>
                      <a:pt x="653296" y="192964"/>
                    </a:cubicBezTo>
                    <a:cubicBezTo>
                      <a:pt x="662863" y="192964"/>
                      <a:pt x="714283" y="178684"/>
                      <a:pt x="739396" y="171544"/>
                    </a:cubicBezTo>
                    <a:cubicBezTo>
                      <a:pt x="746571" y="169164"/>
                      <a:pt x="753746" y="169164"/>
                      <a:pt x="753746" y="172734"/>
                    </a:cubicBezTo>
                    <a:cubicBezTo>
                      <a:pt x="753746" y="176304"/>
                      <a:pt x="746571" y="181064"/>
                      <a:pt x="739396" y="184634"/>
                    </a:cubicBezTo>
                    <a:cubicBezTo>
                      <a:pt x="703521" y="200104"/>
                      <a:pt x="703521" y="200104"/>
                      <a:pt x="703521" y="200104"/>
                    </a:cubicBezTo>
                    <a:cubicBezTo>
                      <a:pt x="696346" y="203674"/>
                      <a:pt x="696346" y="207244"/>
                      <a:pt x="704717" y="209624"/>
                    </a:cubicBezTo>
                    <a:cubicBezTo>
                      <a:pt x="717871" y="214384"/>
                      <a:pt x="731025" y="222714"/>
                      <a:pt x="740591" y="227474"/>
                    </a:cubicBezTo>
                    <a:cubicBezTo>
                      <a:pt x="747766" y="232234"/>
                      <a:pt x="751354" y="238184"/>
                      <a:pt x="748962" y="241754"/>
                    </a:cubicBezTo>
                    <a:cubicBezTo>
                      <a:pt x="746571" y="245324"/>
                      <a:pt x="738200" y="244134"/>
                      <a:pt x="731025" y="240564"/>
                    </a:cubicBezTo>
                    <a:cubicBezTo>
                      <a:pt x="714283" y="231044"/>
                      <a:pt x="680800" y="216764"/>
                      <a:pt x="631771" y="216764"/>
                    </a:cubicBezTo>
                    <a:cubicBezTo>
                      <a:pt x="557630" y="214384"/>
                      <a:pt x="538497" y="260794"/>
                      <a:pt x="522951" y="285785"/>
                    </a:cubicBezTo>
                    <a:cubicBezTo>
                      <a:pt x="521755" y="289355"/>
                      <a:pt x="520559" y="291735"/>
                      <a:pt x="518168" y="295305"/>
                    </a:cubicBezTo>
                    <a:cubicBezTo>
                      <a:pt x="515776" y="300065"/>
                      <a:pt x="519363" y="306015"/>
                      <a:pt x="524147" y="307205"/>
                    </a:cubicBezTo>
                    <a:cubicBezTo>
                      <a:pt x="528930" y="308395"/>
                      <a:pt x="532518" y="309585"/>
                      <a:pt x="534909" y="309585"/>
                    </a:cubicBezTo>
                    <a:cubicBezTo>
                      <a:pt x="557630" y="315535"/>
                      <a:pt x="594701" y="327435"/>
                      <a:pt x="632967" y="339335"/>
                    </a:cubicBezTo>
                    <a:cubicBezTo>
                      <a:pt x="641338" y="341715"/>
                      <a:pt x="653296" y="342905"/>
                      <a:pt x="661667" y="342905"/>
                    </a:cubicBezTo>
                    <a:cubicBezTo>
                      <a:pt x="824299" y="333385"/>
                      <a:pt x="824299" y="333385"/>
                      <a:pt x="824299" y="333385"/>
                    </a:cubicBezTo>
                    <a:cubicBezTo>
                      <a:pt x="832670" y="333385"/>
                      <a:pt x="839845" y="334575"/>
                      <a:pt x="839845" y="338145"/>
                    </a:cubicBezTo>
                    <a:cubicBezTo>
                      <a:pt x="839845" y="340525"/>
                      <a:pt x="832670" y="342905"/>
                      <a:pt x="824299" y="344095"/>
                    </a:cubicBezTo>
                    <a:cubicBezTo>
                      <a:pt x="696346" y="353615"/>
                      <a:pt x="696346" y="353615"/>
                      <a:pt x="696346" y="353615"/>
                    </a:cubicBezTo>
                    <a:cubicBezTo>
                      <a:pt x="687975" y="353615"/>
                      <a:pt x="687975" y="355995"/>
                      <a:pt x="695150" y="358375"/>
                    </a:cubicBezTo>
                    <a:cubicBezTo>
                      <a:pt x="727437" y="369085"/>
                      <a:pt x="754941" y="378605"/>
                      <a:pt x="770487" y="383365"/>
                    </a:cubicBezTo>
                    <a:cubicBezTo>
                      <a:pt x="778858" y="385745"/>
                      <a:pt x="784837" y="390505"/>
                      <a:pt x="784837" y="392885"/>
                    </a:cubicBezTo>
                    <a:cubicBezTo>
                      <a:pt x="784837" y="396455"/>
                      <a:pt x="778858" y="397645"/>
                      <a:pt x="770487" y="395265"/>
                    </a:cubicBezTo>
                    <a:cubicBezTo>
                      <a:pt x="748962" y="389315"/>
                      <a:pt x="698737" y="376225"/>
                      <a:pt x="609050" y="358375"/>
                    </a:cubicBezTo>
                    <a:cubicBezTo>
                      <a:pt x="601876" y="357185"/>
                      <a:pt x="600680" y="359565"/>
                      <a:pt x="606659" y="364325"/>
                    </a:cubicBezTo>
                    <a:cubicBezTo>
                      <a:pt x="741787" y="460715"/>
                      <a:pt x="741787" y="460715"/>
                      <a:pt x="741787" y="460715"/>
                    </a:cubicBezTo>
                    <a:cubicBezTo>
                      <a:pt x="747766" y="465475"/>
                      <a:pt x="751354" y="473806"/>
                      <a:pt x="748962" y="477376"/>
                    </a:cubicBezTo>
                    <a:cubicBezTo>
                      <a:pt x="746571" y="482136"/>
                      <a:pt x="739396" y="480946"/>
                      <a:pt x="733416" y="474996"/>
                    </a:cubicBezTo>
                    <a:cubicBezTo>
                      <a:pt x="725046" y="469045"/>
                      <a:pt x="713087" y="459525"/>
                      <a:pt x="697542" y="448815"/>
                    </a:cubicBezTo>
                    <a:cubicBezTo>
                      <a:pt x="690367" y="444055"/>
                      <a:pt x="679604" y="438105"/>
                      <a:pt x="672429" y="434535"/>
                    </a:cubicBezTo>
                    <a:cubicBezTo>
                      <a:pt x="644925" y="417875"/>
                      <a:pt x="579155" y="371465"/>
                      <a:pt x="545672" y="350045"/>
                    </a:cubicBezTo>
                    <a:cubicBezTo>
                      <a:pt x="538497" y="346475"/>
                      <a:pt x="532518" y="342905"/>
                      <a:pt x="532518" y="342905"/>
                    </a:cubicBezTo>
                    <a:cubicBezTo>
                      <a:pt x="415327" y="320295"/>
                      <a:pt x="353144" y="344095"/>
                      <a:pt x="324444" y="366705"/>
                    </a:cubicBezTo>
                    <a:cubicBezTo>
                      <a:pt x="317269" y="371465"/>
                      <a:pt x="317269" y="380985"/>
                      <a:pt x="322052" y="388125"/>
                    </a:cubicBezTo>
                    <a:cubicBezTo>
                      <a:pt x="338794" y="408355"/>
                      <a:pt x="356731" y="432155"/>
                      <a:pt x="375864" y="455955"/>
                    </a:cubicBezTo>
                    <a:cubicBezTo>
                      <a:pt x="418914" y="510696"/>
                      <a:pt x="453593" y="572576"/>
                      <a:pt x="483489" y="638026"/>
                    </a:cubicBezTo>
                    <a:cubicBezTo>
                      <a:pt x="487076" y="645166"/>
                      <a:pt x="494251" y="654686"/>
                      <a:pt x="501426" y="659446"/>
                    </a:cubicBezTo>
                    <a:cubicBezTo>
                      <a:pt x="540888" y="688007"/>
                      <a:pt x="592309" y="720137"/>
                      <a:pt x="622205" y="724897"/>
                    </a:cubicBezTo>
                    <a:cubicBezTo>
                      <a:pt x="678408" y="733227"/>
                      <a:pt x="731025" y="740367"/>
                      <a:pt x="825495" y="670156"/>
                    </a:cubicBezTo>
                    <a:cubicBezTo>
                      <a:pt x="837453" y="660636"/>
                      <a:pt x="851803" y="643976"/>
                      <a:pt x="860174" y="632076"/>
                    </a:cubicBezTo>
                    <a:cubicBezTo>
                      <a:pt x="864957" y="624936"/>
                      <a:pt x="870937" y="622556"/>
                      <a:pt x="873328" y="624936"/>
                    </a:cubicBezTo>
                    <a:cubicBezTo>
                      <a:pt x="875720" y="627316"/>
                      <a:pt x="874524" y="634456"/>
                      <a:pt x="868545" y="641596"/>
                    </a:cubicBezTo>
                    <a:cubicBezTo>
                      <a:pt x="860174" y="652306"/>
                      <a:pt x="845824" y="667776"/>
                      <a:pt x="827887" y="685627"/>
                    </a:cubicBezTo>
                    <a:cubicBezTo>
                      <a:pt x="821908" y="690387"/>
                      <a:pt x="823103" y="695147"/>
                      <a:pt x="831474" y="693957"/>
                    </a:cubicBezTo>
                    <a:cubicBezTo>
                      <a:pt x="868545" y="691577"/>
                      <a:pt x="868545" y="691577"/>
                      <a:pt x="868545" y="691577"/>
                    </a:cubicBezTo>
                    <a:cubicBezTo>
                      <a:pt x="876916" y="690387"/>
                      <a:pt x="884091" y="692767"/>
                      <a:pt x="884091" y="696337"/>
                    </a:cubicBezTo>
                    <a:cubicBezTo>
                      <a:pt x="884091" y="699907"/>
                      <a:pt x="876916" y="703477"/>
                      <a:pt x="869741" y="703477"/>
                    </a:cubicBezTo>
                    <a:cubicBezTo>
                      <a:pt x="812341" y="709427"/>
                      <a:pt x="812341" y="709427"/>
                      <a:pt x="812341" y="709427"/>
                    </a:cubicBezTo>
                    <a:cubicBezTo>
                      <a:pt x="803970" y="709427"/>
                      <a:pt x="792012" y="714187"/>
                      <a:pt x="786033" y="718947"/>
                    </a:cubicBezTo>
                    <a:cubicBezTo>
                      <a:pt x="777662" y="723707"/>
                      <a:pt x="769291" y="729657"/>
                      <a:pt x="759725" y="733227"/>
                    </a:cubicBezTo>
                    <a:cubicBezTo>
                      <a:pt x="746571" y="740367"/>
                      <a:pt x="732221" y="746317"/>
                      <a:pt x="717871" y="749887"/>
                    </a:cubicBezTo>
                    <a:cubicBezTo>
                      <a:pt x="716675" y="749887"/>
                      <a:pt x="715479" y="749887"/>
                      <a:pt x="714283" y="751077"/>
                    </a:cubicBezTo>
                    <a:cubicBezTo>
                      <a:pt x="711892" y="751077"/>
                      <a:pt x="716675" y="753457"/>
                      <a:pt x="723850" y="757027"/>
                    </a:cubicBezTo>
                    <a:cubicBezTo>
                      <a:pt x="740591" y="764167"/>
                      <a:pt x="759725" y="772497"/>
                      <a:pt x="775270" y="778447"/>
                    </a:cubicBezTo>
                    <a:cubicBezTo>
                      <a:pt x="783641" y="780827"/>
                      <a:pt x="795599" y="782017"/>
                      <a:pt x="803970" y="780827"/>
                    </a:cubicBezTo>
                    <a:cubicBezTo>
                      <a:pt x="827887" y="776067"/>
                      <a:pt x="858978" y="770117"/>
                      <a:pt x="878112" y="766547"/>
                    </a:cubicBezTo>
                    <a:cubicBezTo>
                      <a:pt x="886482" y="765357"/>
                      <a:pt x="893657" y="766547"/>
                      <a:pt x="894853" y="771307"/>
                    </a:cubicBezTo>
                    <a:cubicBezTo>
                      <a:pt x="894853" y="774877"/>
                      <a:pt x="888874" y="778447"/>
                      <a:pt x="881699" y="780827"/>
                    </a:cubicBezTo>
                    <a:cubicBezTo>
                      <a:pt x="831474" y="792727"/>
                      <a:pt x="831474" y="792727"/>
                      <a:pt x="831474" y="792727"/>
                    </a:cubicBezTo>
                    <a:cubicBezTo>
                      <a:pt x="824299" y="793917"/>
                      <a:pt x="823103" y="798677"/>
                      <a:pt x="830278" y="803437"/>
                    </a:cubicBezTo>
                    <a:cubicBezTo>
                      <a:pt x="844628" y="814147"/>
                      <a:pt x="857782" y="826047"/>
                      <a:pt x="867349" y="834377"/>
                    </a:cubicBezTo>
                    <a:cubicBezTo>
                      <a:pt x="873328" y="839137"/>
                      <a:pt x="874524" y="845087"/>
                      <a:pt x="870937" y="847467"/>
                    </a:cubicBezTo>
                    <a:cubicBezTo>
                      <a:pt x="867349" y="848657"/>
                      <a:pt x="858978" y="846277"/>
                      <a:pt x="852999" y="840327"/>
                    </a:cubicBezTo>
                    <a:cubicBezTo>
                      <a:pt x="841041" y="830807"/>
                      <a:pt x="820712" y="814147"/>
                      <a:pt x="801579" y="804627"/>
                    </a:cubicBezTo>
                    <a:cubicBezTo>
                      <a:pt x="768095" y="787967"/>
                      <a:pt x="713087" y="771307"/>
                      <a:pt x="679604" y="762977"/>
                    </a:cubicBezTo>
                    <a:cubicBezTo>
                      <a:pt x="672429" y="760597"/>
                      <a:pt x="659275" y="759407"/>
                      <a:pt x="650904" y="760597"/>
                    </a:cubicBezTo>
                    <a:cubicBezTo>
                      <a:pt x="649709" y="760597"/>
                      <a:pt x="648513" y="760597"/>
                      <a:pt x="648513" y="760597"/>
                    </a:cubicBezTo>
                    <a:cubicBezTo>
                      <a:pt x="640142" y="761787"/>
                      <a:pt x="638946" y="765357"/>
                      <a:pt x="644925" y="770117"/>
                    </a:cubicBezTo>
                    <a:cubicBezTo>
                      <a:pt x="687975" y="805817"/>
                      <a:pt x="739396" y="865317"/>
                      <a:pt x="753746" y="956948"/>
                    </a:cubicBezTo>
                    <a:cubicBezTo>
                      <a:pt x="754941" y="965278"/>
                      <a:pt x="752550" y="971228"/>
                      <a:pt x="747766" y="971228"/>
                    </a:cubicBezTo>
                    <a:cubicBezTo>
                      <a:pt x="744179" y="971228"/>
                      <a:pt x="739396" y="965278"/>
                      <a:pt x="737004" y="956948"/>
                    </a:cubicBezTo>
                    <a:cubicBezTo>
                      <a:pt x="732221" y="935528"/>
                      <a:pt x="719067" y="895068"/>
                      <a:pt x="703521" y="870077"/>
                    </a:cubicBezTo>
                    <a:cubicBezTo>
                      <a:pt x="698737" y="862937"/>
                      <a:pt x="695150" y="864127"/>
                      <a:pt x="696346" y="872458"/>
                    </a:cubicBezTo>
                    <a:cubicBezTo>
                      <a:pt x="702325" y="914108"/>
                      <a:pt x="702325" y="914108"/>
                      <a:pt x="702325" y="914108"/>
                    </a:cubicBezTo>
                    <a:cubicBezTo>
                      <a:pt x="702325" y="921248"/>
                      <a:pt x="699933" y="928388"/>
                      <a:pt x="696346" y="929578"/>
                    </a:cubicBezTo>
                    <a:cubicBezTo>
                      <a:pt x="691563" y="929578"/>
                      <a:pt x="687975" y="923628"/>
                      <a:pt x="686779" y="915298"/>
                    </a:cubicBezTo>
                    <a:cubicBezTo>
                      <a:pt x="681996" y="890308"/>
                      <a:pt x="672429" y="840327"/>
                      <a:pt x="655688" y="826047"/>
                    </a:cubicBezTo>
                    <a:cubicBezTo>
                      <a:pt x="634163" y="805817"/>
                      <a:pt x="588721" y="761787"/>
                      <a:pt x="558826" y="758217"/>
                    </a:cubicBezTo>
                    <a:cubicBezTo>
                      <a:pt x="554042" y="758217"/>
                      <a:pt x="548063" y="757027"/>
                      <a:pt x="542084" y="755837"/>
                    </a:cubicBezTo>
                    <a:cubicBezTo>
                      <a:pt x="534909" y="753457"/>
                      <a:pt x="530126" y="758217"/>
                      <a:pt x="532518" y="765357"/>
                    </a:cubicBezTo>
                    <a:cubicBezTo>
                      <a:pt x="551651" y="822477"/>
                      <a:pt x="566001" y="879598"/>
                      <a:pt x="577959" y="933148"/>
                    </a:cubicBezTo>
                    <a:cubicBezTo>
                      <a:pt x="580351" y="941478"/>
                      <a:pt x="586330" y="952188"/>
                      <a:pt x="592309" y="956948"/>
                    </a:cubicBezTo>
                    <a:cubicBezTo>
                      <a:pt x="684388" y="1027158"/>
                      <a:pt x="684388" y="1027158"/>
                      <a:pt x="684388" y="1027158"/>
                    </a:cubicBezTo>
                    <a:cubicBezTo>
                      <a:pt x="690367" y="1031918"/>
                      <a:pt x="702325" y="1037868"/>
                      <a:pt x="710696" y="1040248"/>
                    </a:cubicBezTo>
                    <a:cubicBezTo>
                      <a:pt x="794404" y="1064048"/>
                      <a:pt x="794404" y="1064048"/>
                      <a:pt x="794404" y="1064048"/>
                    </a:cubicBezTo>
                    <a:cubicBezTo>
                      <a:pt x="801579" y="1066429"/>
                      <a:pt x="814733" y="1068809"/>
                      <a:pt x="823103" y="1068809"/>
                    </a:cubicBezTo>
                    <a:cubicBezTo>
                      <a:pt x="892461" y="1068809"/>
                      <a:pt x="892461" y="1068809"/>
                      <a:pt x="892461" y="1068809"/>
                    </a:cubicBezTo>
                    <a:cubicBezTo>
                      <a:pt x="900832" y="1068809"/>
                      <a:pt x="906811" y="1069999"/>
                      <a:pt x="906811" y="1073569"/>
                    </a:cubicBezTo>
                    <a:cubicBezTo>
                      <a:pt x="906811" y="1075949"/>
                      <a:pt x="900832" y="1078329"/>
                      <a:pt x="892461" y="1079519"/>
                    </a:cubicBezTo>
                    <a:cubicBezTo>
                      <a:pt x="849412" y="1086659"/>
                      <a:pt x="849412" y="1086659"/>
                      <a:pt x="849412" y="1086659"/>
                    </a:cubicBezTo>
                    <a:cubicBezTo>
                      <a:pt x="841041" y="1087849"/>
                      <a:pt x="839845" y="1092609"/>
                      <a:pt x="847020" y="1097369"/>
                    </a:cubicBezTo>
                    <a:cubicBezTo>
                      <a:pt x="872132" y="1115219"/>
                      <a:pt x="872132" y="1115219"/>
                      <a:pt x="872132" y="1115219"/>
                    </a:cubicBezTo>
                    <a:cubicBezTo>
                      <a:pt x="878112" y="1119979"/>
                      <a:pt x="882895" y="1125929"/>
                      <a:pt x="880503" y="1128309"/>
                    </a:cubicBezTo>
                    <a:cubicBezTo>
                      <a:pt x="879307" y="1131879"/>
                      <a:pt x="872132" y="1130689"/>
                      <a:pt x="864957" y="1127119"/>
                    </a:cubicBezTo>
                    <a:cubicBezTo>
                      <a:pt x="836258" y="1111649"/>
                      <a:pt x="768095" y="1077139"/>
                      <a:pt x="725046" y="1069999"/>
                    </a:cubicBezTo>
                    <a:cubicBezTo>
                      <a:pt x="717871" y="1068809"/>
                      <a:pt x="715479" y="1072379"/>
                      <a:pt x="721458" y="1078329"/>
                    </a:cubicBezTo>
                    <a:cubicBezTo>
                      <a:pt x="733416" y="1091419"/>
                      <a:pt x="753746" y="1115219"/>
                      <a:pt x="771683" y="1156869"/>
                    </a:cubicBezTo>
                    <a:cubicBezTo>
                      <a:pt x="774075" y="1165199"/>
                      <a:pt x="774075" y="1172339"/>
                      <a:pt x="770487" y="1173529"/>
                    </a:cubicBezTo>
                    <a:cubicBezTo>
                      <a:pt x="766900" y="1174719"/>
                      <a:pt x="760920" y="1169959"/>
                      <a:pt x="757333" y="1162819"/>
                    </a:cubicBezTo>
                    <a:cubicBezTo>
                      <a:pt x="754941" y="1159249"/>
                      <a:pt x="754941" y="1159249"/>
                      <a:pt x="754941" y="1159249"/>
                    </a:cubicBezTo>
                    <a:cubicBezTo>
                      <a:pt x="751354" y="1153299"/>
                      <a:pt x="747766" y="1153299"/>
                      <a:pt x="747766" y="1161629"/>
                    </a:cubicBezTo>
                    <a:cubicBezTo>
                      <a:pt x="747766" y="1165199"/>
                      <a:pt x="747766" y="1165199"/>
                      <a:pt x="747766" y="1165199"/>
                    </a:cubicBezTo>
                    <a:cubicBezTo>
                      <a:pt x="747766" y="1173529"/>
                      <a:pt x="745375" y="1179479"/>
                      <a:pt x="741787" y="1179479"/>
                    </a:cubicBezTo>
                    <a:cubicBezTo>
                      <a:pt x="738200" y="1179479"/>
                      <a:pt x="734612" y="1173529"/>
                      <a:pt x="734612" y="1165199"/>
                    </a:cubicBezTo>
                    <a:cubicBezTo>
                      <a:pt x="732221" y="1144969"/>
                      <a:pt x="723850" y="1109269"/>
                      <a:pt x="686779" y="1079519"/>
                    </a:cubicBezTo>
                    <a:cubicBezTo>
                      <a:pt x="662863" y="1060478"/>
                      <a:pt x="626988" y="1039058"/>
                      <a:pt x="609050" y="1028348"/>
                    </a:cubicBezTo>
                    <a:cubicBezTo>
                      <a:pt x="601876" y="1024778"/>
                      <a:pt x="597092" y="1028348"/>
                      <a:pt x="598288" y="1036678"/>
                    </a:cubicBezTo>
                    <a:cubicBezTo>
                      <a:pt x="601876" y="1055718"/>
                      <a:pt x="604267" y="1074759"/>
                      <a:pt x="606659" y="1092609"/>
                    </a:cubicBezTo>
                    <a:cubicBezTo>
                      <a:pt x="607855" y="1100939"/>
                      <a:pt x="613834" y="1111649"/>
                      <a:pt x="619813" y="1117599"/>
                    </a:cubicBezTo>
                    <a:cubicBezTo>
                      <a:pt x="747766" y="1228269"/>
                      <a:pt x="747766" y="1228269"/>
                      <a:pt x="747766" y="1228269"/>
                    </a:cubicBezTo>
                    <a:cubicBezTo>
                      <a:pt x="747766" y="1228269"/>
                      <a:pt x="823103" y="1287770"/>
                      <a:pt x="869741" y="1311570"/>
                    </a:cubicBezTo>
                    <a:cubicBezTo>
                      <a:pt x="880503" y="1317520"/>
                      <a:pt x="911595" y="1311570"/>
                      <a:pt x="930728" y="1308000"/>
                    </a:cubicBezTo>
                    <a:cubicBezTo>
                      <a:pt x="937903" y="1306810"/>
                      <a:pt x="949861" y="1300860"/>
                      <a:pt x="955840" y="1294910"/>
                    </a:cubicBezTo>
                    <a:cubicBezTo>
                      <a:pt x="959428" y="1292530"/>
                      <a:pt x="959428" y="1292530"/>
                      <a:pt x="959428" y="1292530"/>
                    </a:cubicBezTo>
                    <a:cubicBezTo>
                      <a:pt x="965407" y="1286580"/>
                      <a:pt x="972582" y="1283010"/>
                      <a:pt x="974973" y="1285390"/>
                    </a:cubicBezTo>
                    <a:cubicBezTo>
                      <a:pt x="978561" y="1286580"/>
                      <a:pt x="977365" y="1291340"/>
                      <a:pt x="972582" y="1296100"/>
                    </a:cubicBezTo>
                    <a:cubicBezTo>
                      <a:pt x="968994" y="1300860"/>
                      <a:pt x="970190" y="1304430"/>
                      <a:pt x="974973" y="1304430"/>
                    </a:cubicBezTo>
                    <a:cubicBezTo>
                      <a:pt x="980953" y="1304430"/>
                      <a:pt x="985736" y="1306810"/>
                      <a:pt x="985736" y="1308000"/>
                    </a:cubicBezTo>
                    <a:cubicBezTo>
                      <a:pt x="985736" y="1310380"/>
                      <a:pt x="978561" y="1313950"/>
                      <a:pt x="971386" y="1315140"/>
                    </a:cubicBezTo>
                    <a:cubicBezTo>
                      <a:pt x="903224" y="1330610"/>
                      <a:pt x="903224" y="1330610"/>
                      <a:pt x="903224" y="1330610"/>
                    </a:cubicBezTo>
                    <a:cubicBezTo>
                      <a:pt x="894853" y="1331800"/>
                      <a:pt x="893657" y="1337750"/>
                      <a:pt x="900832" y="1341320"/>
                    </a:cubicBezTo>
                    <a:cubicBezTo>
                      <a:pt x="909203" y="1347270"/>
                      <a:pt x="909203" y="1347270"/>
                      <a:pt x="909203" y="1347270"/>
                    </a:cubicBezTo>
                    <a:cubicBezTo>
                      <a:pt x="915182" y="1352030"/>
                      <a:pt x="927140" y="1355600"/>
                      <a:pt x="935511" y="1354410"/>
                    </a:cubicBezTo>
                    <a:cubicBezTo>
                      <a:pt x="948665" y="1353220"/>
                      <a:pt x="948665" y="1353220"/>
                      <a:pt x="948665" y="1353220"/>
                    </a:cubicBezTo>
                    <a:cubicBezTo>
                      <a:pt x="957036" y="1353220"/>
                      <a:pt x="964211" y="1355600"/>
                      <a:pt x="965407" y="1359170"/>
                    </a:cubicBezTo>
                    <a:cubicBezTo>
                      <a:pt x="966603" y="1362740"/>
                      <a:pt x="960624" y="1367500"/>
                      <a:pt x="952253" y="1367500"/>
                    </a:cubicBezTo>
                    <a:cubicBezTo>
                      <a:pt x="948665" y="1368690"/>
                      <a:pt x="948665" y="1368690"/>
                      <a:pt x="948665" y="1368690"/>
                    </a:cubicBezTo>
                    <a:cubicBezTo>
                      <a:pt x="940295" y="1368690"/>
                      <a:pt x="939099" y="1373450"/>
                      <a:pt x="946274" y="1378210"/>
                    </a:cubicBezTo>
                    <a:cubicBezTo>
                      <a:pt x="952253" y="1382970"/>
                      <a:pt x="952253" y="1382970"/>
                      <a:pt x="952253" y="1382970"/>
                    </a:cubicBezTo>
                    <a:cubicBezTo>
                      <a:pt x="959428" y="1388920"/>
                      <a:pt x="963015" y="1396060"/>
                      <a:pt x="961819" y="1399630"/>
                    </a:cubicBezTo>
                    <a:cubicBezTo>
                      <a:pt x="959428" y="1403200"/>
                      <a:pt x="957036" y="1406770"/>
                      <a:pt x="955840" y="1405580"/>
                    </a:cubicBezTo>
                    <a:cubicBezTo>
                      <a:pt x="904420" y="1361550"/>
                      <a:pt x="821908" y="1305620"/>
                      <a:pt x="790816" y="1284200"/>
                    </a:cubicBezTo>
                    <a:cubicBezTo>
                      <a:pt x="783641" y="1279440"/>
                      <a:pt x="781250" y="1281820"/>
                      <a:pt x="786033" y="1288960"/>
                    </a:cubicBezTo>
                    <a:cubicBezTo>
                      <a:pt x="802774" y="1321090"/>
                      <a:pt x="802774" y="1321090"/>
                      <a:pt x="802774" y="1321090"/>
                    </a:cubicBezTo>
                    <a:cubicBezTo>
                      <a:pt x="806362" y="1328230"/>
                      <a:pt x="805166" y="1336560"/>
                      <a:pt x="799187" y="1340130"/>
                    </a:cubicBezTo>
                    <a:cubicBezTo>
                      <a:pt x="792012" y="1342510"/>
                      <a:pt x="784837" y="1338940"/>
                      <a:pt x="780054" y="1331800"/>
                    </a:cubicBezTo>
                    <a:cubicBezTo>
                      <a:pt x="765704" y="1311570"/>
                      <a:pt x="735808" y="1266349"/>
                      <a:pt x="696346" y="1230649"/>
                    </a:cubicBezTo>
                    <a:cubicBezTo>
                      <a:pt x="681996" y="1217559"/>
                      <a:pt x="649709" y="1191379"/>
                      <a:pt x="626988" y="1173529"/>
                    </a:cubicBezTo>
                    <a:cubicBezTo>
                      <a:pt x="621009" y="1168769"/>
                      <a:pt x="616225" y="1171149"/>
                      <a:pt x="617421" y="1179479"/>
                    </a:cubicBezTo>
                    <a:cubicBezTo>
                      <a:pt x="621009" y="1221129"/>
                      <a:pt x="622205" y="1244929"/>
                      <a:pt x="622205" y="1244929"/>
                    </a:cubicBezTo>
                    <a:cubicBezTo>
                      <a:pt x="625792" y="1346080"/>
                      <a:pt x="625792" y="1346080"/>
                      <a:pt x="625792" y="1346080"/>
                    </a:cubicBezTo>
                    <a:cubicBezTo>
                      <a:pt x="625792" y="1350840"/>
                      <a:pt x="698737" y="1444850"/>
                      <a:pt x="725046" y="1479361"/>
                    </a:cubicBezTo>
                    <a:cubicBezTo>
                      <a:pt x="729829" y="1485311"/>
                      <a:pt x="739396" y="1494831"/>
                      <a:pt x="745375" y="1499591"/>
                    </a:cubicBezTo>
                    <a:cubicBezTo>
                      <a:pt x="788425" y="1530531"/>
                      <a:pt x="788425" y="1530531"/>
                      <a:pt x="788425" y="1530531"/>
                    </a:cubicBezTo>
                    <a:cubicBezTo>
                      <a:pt x="794404" y="1535291"/>
                      <a:pt x="799187" y="1541241"/>
                      <a:pt x="796795" y="1543621"/>
                    </a:cubicBezTo>
                    <a:cubicBezTo>
                      <a:pt x="794404" y="1546001"/>
                      <a:pt x="788425" y="1543621"/>
                      <a:pt x="781250" y="1538861"/>
                    </a:cubicBezTo>
                    <a:cubicBezTo>
                      <a:pt x="748962" y="1516251"/>
                      <a:pt x="748962" y="1516251"/>
                      <a:pt x="748962" y="1516251"/>
                    </a:cubicBezTo>
                    <a:cubicBezTo>
                      <a:pt x="742983" y="1511491"/>
                      <a:pt x="739396" y="1513871"/>
                      <a:pt x="742983" y="1521011"/>
                    </a:cubicBezTo>
                    <a:cubicBezTo>
                      <a:pt x="760920" y="1565041"/>
                      <a:pt x="760920" y="1565041"/>
                      <a:pt x="760920" y="1565041"/>
                    </a:cubicBezTo>
                    <a:cubicBezTo>
                      <a:pt x="763312" y="1573371"/>
                      <a:pt x="763312" y="1580511"/>
                      <a:pt x="760920" y="1582891"/>
                    </a:cubicBezTo>
                    <a:cubicBezTo>
                      <a:pt x="757333" y="1585271"/>
                      <a:pt x="752550" y="1580511"/>
                      <a:pt x="748962" y="1573371"/>
                    </a:cubicBezTo>
                    <a:cubicBezTo>
                      <a:pt x="732221" y="1540051"/>
                      <a:pt x="690367" y="1453180"/>
                      <a:pt x="677213" y="1442470"/>
                    </a:cubicBezTo>
                    <a:cubicBezTo>
                      <a:pt x="667646" y="1434140"/>
                      <a:pt x="649709" y="1416290"/>
                      <a:pt x="636554" y="1400820"/>
                    </a:cubicBezTo>
                    <a:cubicBezTo>
                      <a:pt x="631771" y="1394870"/>
                      <a:pt x="626988" y="1397250"/>
                      <a:pt x="626988" y="1404390"/>
                    </a:cubicBezTo>
                    <a:cubicBezTo>
                      <a:pt x="630575" y="1507921"/>
                      <a:pt x="630575" y="1507921"/>
                      <a:pt x="630575" y="1507921"/>
                    </a:cubicBezTo>
                    <a:cubicBezTo>
                      <a:pt x="630575" y="1515061"/>
                      <a:pt x="635359" y="1526961"/>
                      <a:pt x="640142" y="1532911"/>
                    </a:cubicBezTo>
                    <a:cubicBezTo>
                      <a:pt x="670038" y="1569801"/>
                      <a:pt x="670038" y="1569801"/>
                      <a:pt x="670038" y="1569801"/>
                    </a:cubicBezTo>
                    <a:cubicBezTo>
                      <a:pt x="674821" y="1576941"/>
                      <a:pt x="676017" y="1582891"/>
                      <a:pt x="673625" y="1584081"/>
                    </a:cubicBezTo>
                    <a:cubicBezTo>
                      <a:pt x="670038" y="1585271"/>
                      <a:pt x="662863" y="1581701"/>
                      <a:pt x="656884" y="1575751"/>
                    </a:cubicBezTo>
                    <a:cubicBezTo>
                      <a:pt x="642534" y="1562661"/>
                      <a:pt x="642534" y="1562661"/>
                      <a:pt x="642534" y="1562661"/>
                    </a:cubicBezTo>
                    <a:cubicBezTo>
                      <a:pt x="636554" y="1556711"/>
                      <a:pt x="631771" y="1559091"/>
                      <a:pt x="632967" y="1567421"/>
                    </a:cubicBezTo>
                    <a:cubicBezTo>
                      <a:pt x="632967" y="1591221"/>
                      <a:pt x="632967" y="1591221"/>
                      <a:pt x="632967" y="1591221"/>
                    </a:cubicBezTo>
                    <a:cubicBezTo>
                      <a:pt x="634163" y="1598361"/>
                      <a:pt x="629380" y="1605501"/>
                      <a:pt x="623400" y="1605501"/>
                    </a:cubicBezTo>
                    <a:cubicBezTo>
                      <a:pt x="617421" y="1605501"/>
                      <a:pt x="612638" y="1598361"/>
                      <a:pt x="612638" y="1590031"/>
                    </a:cubicBezTo>
                    <a:cubicBezTo>
                      <a:pt x="611442" y="1556711"/>
                      <a:pt x="606659" y="1467461"/>
                      <a:pt x="601876" y="1380590"/>
                    </a:cubicBezTo>
                    <a:cubicBezTo>
                      <a:pt x="600680" y="1373450"/>
                      <a:pt x="598288" y="1372260"/>
                      <a:pt x="595896" y="1380590"/>
                    </a:cubicBezTo>
                    <a:cubicBezTo>
                      <a:pt x="585134" y="1409150"/>
                      <a:pt x="585134" y="1409150"/>
                      <a:pt x="585134" y="1409150"/>
                    </a:cubicBezTo>
                    <a:cubicBezTo>
                      <a:pt x="552847" y="1531721"/>
                      <a:pt x="552847" y="1531721"/>
                      <a:pt x="552847" y="1531721"/>
                    </a:cubicBezTo>
                    <a:cubicBezTo>
                      <a:pt x="551651" y="1538861"/>
                      <a:pt x="546867" y="1544811"/>
                      <a:pt x="543280" y="1544811"/>
                    </a:cubicBezTo>
                    <a:cubicBezTo>
                      <a:pt x="539693" y="1543621"/>
                      <a:pt x="537301" y="1537671"/>
                      <a:pt x="539693" y="1529341"/>
                    </a:cubicBezTo>
                    <a:cubicBezTo>
                      <a:pt x="543280" y="1504351"/>
                      <a:pt x="543280" y="1504351"/>
                      <a:pt x="543280" y="1504351"/>
                    </a:cubicBezTo>
                    <a:cubicBezTo>
                      <a:pt x="545672" y="1496021"/>
                      <a:pt x="542084" y="1494831"/>
                      <a:pt x="537301" y="1500781"/>
                    </a:cubicBezTo>
                    <a:cubicBezTo>
                      <a:pt x="516972" y="1524581"/>
                      <a:pt x="516972" y="1524581"/>
                      <a:pt x="516972" y="1524581"/>
                    </a:cubicBezTo>
                    <a:cubicBezTo>
                      <a:pt x="512188" y="1531721"/>
                      <a:pt x="503818" y="1532911"/>
                      <a:pt x="500230" y="1529341"/>
                    </a:cubicBezTo>
                    <a:cubicBezTo>
                      <a:pt x="495447" y="1525771"/>
                      <a:pt x="496643" y="1518631"/>
                      <a:pt x="501426" y="1511491"/>
                    </a:cubicBezTo>
                    <a:cubicBezTo>
                      <a:pt x="526538" y="1480551"/>
                      <a:pt x="526538" y="1480551"/>
                      <a:pt x="526538" y="1480551"/>
                    </a:cubicBezTo>
                    <a:cubicBezTo>
                      <a:pt x="532518" y="1474601"/>
                      <a:pt x="538497" y="1463890"/>
                      <a:pt x="540888" y="1455560"/>
                    </a:cubicBezTo>
                    <a:cubicBezTo>
                      <a:pt x="591113" y="1316330"/>
                      <a:pt x="591113" y="1316330"/>
                      <a:pt x="591113" y="1316330"/>
                    </a:cubicBezTo>
                    <a:cubicBezTo>
                      <a:pt x="594701" y="1309190"/>
                      <a:pt x="595896" y="1296100"/>
                      <a:pt x="595896" y="1287770"/>
                    </a:cubicBezTo>
                    <a:cubicBezTo>
                      <a:pt x="593505" y="1259209"/>
                      <a:pt x="591113" y="1234219"/>
                      <a:pt x="589917" y="1216369"/>
                    </a:cubicBezTo>
                    <a:cubicBezTo>
                      <a:pt x="581546" y="1137829"/>
                      <a:pt x="566001" y="1034298"/>
                      <a:pt x="536105" y="927198"/>
                    </a:cubicBezTo>
                    <a:cubicBezTo>
                      <a:pt x="533713" y="920058"/>
                      <a:pt x="531322" y="920058"/>
                      <a:pt x="528930" y="927198"/>
                    </a:cubicBezTo>
                    <a:cubicBezTo>
                      <a:pt x="522951" y="956948"/>
                      <a:pt x="513384" y="995028"/>
                      <a:pt x="508601" y="1014068"/>
                    </a:cubicBezTo>
                    <a:cubicBezTo>
                      <a:pt x="499034" y="1055718"/>
                      <a:pt x="495447" y="1096179"/>
                      <a:pt x="494251" y="1117599"/>
                    </a:cubicBezTo>
                    <a:cubicBezTo>
                      <a:pt x="494251" y="1125929"/>
                      <a:pt x="490664" y="1131879"/>
                      <a:pt x="484684" y="1131879"/>
                    </a:cubicBezTo>
                    <a:cubicBezTo>
                      <a:pt x="479901" y="1131879"/>
                      <a:pt x="476314" y="1125929"/>
                      <a:pt x="476314" y="1117599"/>
                    </a:cubicBezTo>
                    <a:cubicBezTo>
                      <a:pt x="476314" y="1080709"/>
                      <a:pt x="476314" y="1080709"/>
                      <a:pt x="476314" y="1080709"/>
                    </a:cubicBezTo>
                    <a:cubicBezTo>
                      <a:pt x="476314" y="1073569"/>
                      <a:pt x="472726" y="1072379"/>
                      <a:pt x="469139" y="1079519"/>
                    </a:cubicBezTo>
                    <a:cubicBezTo>
                      <a:pt x="451201" y="1118789"/>
                      <a:pt x="451201" y="1118789"/>
                      <a:pt x="451201" y="1118789"/>
                    </a:cubicBezTo>
                    <a:cubicBezTo>
                      <a:pt x="447614" y="1125929"/>
                      <a:pt x="441635" y="1129499"/>
                      <a:pt x="436851" y="1127119"/>
                    </a:cubicBezTo>
                    <a:cubicBezTo>
                      <a:pt x="432068" y="1123549"/>
                      <a:pt x="430872" y="1115219"/>
                      <a:pt x="433264" y="1108079"/>
                    </a:cubicBezTo>
                    <a:cubicBezTo>
                      <a:pt x="470335" y="1017638"/>
                      <a:pt x="470335" y="1017638"/>
                      <a:pt x="470335" y="1017638"/>
                    </a:cubicBezTo>
                    <a:cubicBezTo>
                      <a:pt x="473922" y="1010498"/>
                      <a:pt x="469139" y="1006928"/>
                      <a:pt x="461964" y="1009308"/>
                    </a:cubicBezTo>
                    <a:cubicBezTo>
                      <a:pt x="421306" y="1024778"/>
                      <a:pt x="421306" y="1024778"/>
                      <a:pt x="421306" y="1024778"/>
                    </a:cubicBezTo>
                    <a:cubicBezTo>
                      <a:pt x="414131" y="1028348"/>
                      <a:pt x="406956" y="1027158"/>
                      <a:pt x="406956" y="1022398"/>
                    </a:cubicBezTo>
                    <a:cubicBezTo>
                      <a:pt x="405760" y="1018828"/>
                      <a:pt x="410543" y="1012878"/>
                      <a:pt x="418914" y="1009308"/>
                    </a:cubicBezTo>
                    <a:cubicBezTo>
                      <a:pt x="440439" y="998598"/>
                      <a:pt x="482293" y="975988"/>
                      <a:pt x="487076" y="960518"/>
                    </a:cubicBezTo>
                    <a:cubicBezTo>
                      <a:pt x="496643" y="929578"/>
                      <a:pt x="501426" y="871267"/>
                      <a:pt x="502622" y="843897"/>
                    </a:cubicBezTo>
                    <a:cubicBezTo>
                      <a:pt x="503818" y="836757"/>
                      <a:pt x="503818" y="830807"/>
                      <a:pt x="505014" y="831997"/>
                    </a:cubicBezTo>
                    <a:cubicBezTo>
                      <a:pt x="506209" y="833187"/>
                      <a:pt x="503818" y="828427"/>
                      <a:pt x="501426" y="820097"/>
                    </a:cubicBezTo>
                    <a:cubicBezTo>
                      <a:pt x="467943" y="732037"/>
                      <a:pt x="422501" y="645166"/>
                      <a:pt x="361514" y="574956"/>
                    </a:cubicBezTo>
                    <a:cubicBezTo>
                      <a:pt x="225190" y="416685"/>
                      <a:pt x="74516" y="257224"/>
                      <a:pt x="35054" y="214384"/>
                    </a:cubicBezTo>
                    <a:cubicBezTo>
                      <a:pt x="29074" y="208434"/>
                      <a:pt x="19508" y="200104"/>
                      <a:pt x="12333" y="195344"/>
                    </a:cubicBezTo>
                    <a:cubicBezTo>
                      <a:pt x="9941" y="191774"/>
                      <a:pt x="9941" y="191774"/>
                      <a:pt x="9941" y="191774"/>
                    </a:cubicBezTo>
                    <a:lnTo>
                      <a:pt x="0" y="191774"/>
                    </a:lnTo>
                    <a:lnTo>
                      <a:pt x="0" y="38263"/>
                    </a:lnTo>
                    <a:lnTo>
                      <a:pt x="11623" y="38263"/>
                    </a:lnTo>
                    <a:cubicBezTo>
                      <a:pt x="85278" y="38263"/>
                      <a:pt x="85278" y="38263"/>
                      <a:pt x="85278" y="38263"/>
                    </a:cubicBezTo>
                    <a:cubicBezTo>
                      <a:pt x="85278" y="38263"/>
                      <a:pt x="87670" y="38263"/>
                      <a:pt x="92453" y="38263"/>
                    </a:cubicBezTo>
                    <a:cubicBezTo>
                      <a:pt x="96041" y="38263"/>
                      <a:pt x="99628" y="41833"/>
                      <a:pt x="100824" y="45403"/>
                    </a:cubicBezTo>
                    <a:cubicBezTo>
                      <a:pt x="100824" y="47783"/>
                      <a:pt x="102020" y="50163"/>
                      <a:pt x="102020" y="52543"/>
                    </a:cubicBezTo>
                    <a:cubicBezTo>
                      <a:pt x="119957" y="108474"/>
                      <a:pt x="137895" y="147744"/>
                      <a:pt x="240736" y="283404"/>
                    </a:cubicBezTo>
                    <a:cubicBezTo>
                      <a:pt x="246715" y="289355"/>
                      <a:pt x="256282" y="292925"/>
                      <a:pt x="264652" y="291735"/>
                    </a:cubicBezTo>
                    <a:cubicBezTo>
                      <a:pt x="359123" y="265554"/>
                      <a:pt x="359123" y="265554"/>
                      <a:pt x="359123" y="265554"/>
                    </a:cubicBezTo>
                    <a:cubicBezTo>
                      <a:pt x="366298" y="263174"/>
                      <a:pt x="373473" y="254844"/>
                      <a:pt x="377060" y="247704"/>
                    </a:cubicBezTo>
                    <a:cubicBezTo>
                      <a:pt x="384235" y="223904"/>
                      <a:pt x="402172" y="184634"/>
                      <a:pt x="420110" y="148934"/>
                    </a:cubicBezTo>
                    <a:cubicBezTo>
                      <a:pt x="423697" y="140604"/>
                      <a:pt x="426089" y="128704"/>
                      <a:pt x="424893" y="120374"/>
                    </a:cubicBezTo>
                    <a:cubicBezTo>
                      <a:pt x="421306" y="106094"/>
                      <a:pt x="416522" y="93004"/>
                      <a:pt x="412935" y="84673"/>
                    </a:cubicBezTo>
                    <a:cubicBezTo>
                      <a:pt x="409347" y="77533"/>
                      <a:pt x="408152" y="70393"/>
                      <a:pt x="409347" y="69203"/>
                    </a:cubicBezTo>
                    <a:cubicBezTo>
                      <a:pt x="411739" y="69203"/>
                      <a:pt x="416522" y="73963"/>
                      <a:pt x="421306" y="79913"/>
                    </a:cubicBezTo>
                    <a:cubicBezTo>
                      <a:pt x="426089" y="88244"/>
                      <a:pt x="428481" y="96574"/>
                      <a:pt x="430872" y="103714"/>
                    </a:cubicBezTo>
                    <a:cubicBezTo>
                      <a:pt x="434460" y="112044"/>
                      <a:pt x="438047" y="112044"/>
                      <a:pt x="441635" y="104904"/>
                    </a:cubicBezTo>
                    <a:cubicBezTo>
                      <a:pt x="450005" y="88244"/>
                      <a:pt x="457180" y="73963"/>
                      <a:pt x="463160" y="64443"/>
                    </a:cubicBezTo>
                    <a:cubicBezTo>
                      <a:pt x="466747" y="57303"/>
                      <a:pt x="472726" y="53733"/>
                      <a:pt x="476314" y="54923"/>
                    </a:cubicBezTo>
                    <a:cubicBezTo>
                      <a:pt x="479901" y="57303"/>
                      <a:pt x="481097" y="65633"/>
                      <a:pt x="476314" y="72773"/>
                    </a:cubicBezTo>
                    <a:cubicBezTo>
                      <a:pt x="469139" y="88244"/>
                      <a:pt x="466747" y="90624"/>
                      <a:pt x="458376" y="109664"/>
                    </a:cubicBezTo>
                    <a:cubicBezTo>
                      <a:pt x="415327" y="209624"/>
                      <a:pt x="418914" y="241754"/>
                      <a:pt x="433264" y="267934"/>
                    </a:cubicBezTo>
                    <a:cubicBezTo>
                      <a:pt x="436851" y="273884"/>
                      <a:pt x="442831" y="279834"/>
                      <a:pt x="452397" y="284595"/>
                    </a:cubicBezTo>
                    <a:cubicBezTo>
                      <a:pt x="459572" y="288165"/>
                      <a:pt x="470335" y="285785"/>
                      <a:pt x="475118" y="279834"/>
                    </a:cubicBezTo>
                    <a:cubicBezTo>
                      <a:pt x="490664" y="259604"/>
                      <a:pt x="510993" y="220334"/>
                      <a:pt x="510993" y="156074"/>
                    </a:cubicBezTo>
                    <a:cubicBezTo>
                      <a:pt x="510993" y="110854"/>
                      <a:pt x="540888" y="39453"/>
                      <a:pt x="552847" y="10893"/>
                    </a:cubicBezTo>
                    <a:cubicBezTo>
                      <a:pt x="556434" y="3753"/>
                      <a:pt x="561217" y="-1007"/>
                      <a:pt x="563609" y="183"/>
                    </a:cubicBez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1390" name="Rectangle 1389">
              <a:extLst>
                <a:ext uri="{FF2B5EF4-FFF2-40B4-BE49-F238E27FC236}">
                  <a16:creationId xmlns:a16="http://schemas.microsoft.com/office/drawing/2014/main" id="{F4DA2D4A-05F7-4ABB-BA98-0296D54422D5}"/>
                </a:ext>
              </a:extLst>
            </p:cNvPr>
            <p:cNvSpPr/>
            <p:nvPr/>
          </p:nvSpPr>
          <p:spPr>
            <a:xfrm>
              <a:off x="3039866" y="1175750"/>
              <a:ext cx="5176127" cy="31583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91" name="TextBox 1390">
              <a:extLst>
                <a:ext uri="{FF2B5EF4-FFF2-40B4-BE49-F238E27FC236}">
                  <a16:creationId xmlns:a16="http://schemas.microsoft.com/office/drawing/2014/main" id="{76C04645-9D77-4C55-A94B-89355C347749}"/>
                </a:ext>
              </a:extLst>
            </p:cNvPr>
            <p:cNvSpPr txBox="1"/>
            <p:nvPr/>
          </p:nvSpPr>
          <p:spPr>
            <a:xfrm>
              <a:off x="398450" y="3991824"/>
              <a:ext cx="2138273" cy="318924"/>
            </a:xfrm>
            <a:prstGeom prst="rect">
              <a:avLst/>
            </a:prstGeom>
            <a:solidFill>
              <a:schemeClr val="bg1"/>
            </a:solid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decrease</a:t>
              </a:r>
              <a:r>
                <a:rPr kumimoji="0" lang="en-US" sz="1600" b="1" i="0" u="none" strike="noStrike" kern="1200" cap="none" spc="0" normalizeH="0" baseline="30000" noProof="0">
                  <a:ln>
                    <a:noFill/>
                  </a:ln>
                  <a:solidFill>
                    <a:srgbClr val="3C1053"/>
                  </a:solidFill>
                  <a:effectLst/>
                  <a:uLnTx/>
                  <a:uFillTx/>
                  <a:latin typeface="Arial"/>
                  <a:ea typeface="+mn-ea"/>
                  <a:cs typeface="+mn-cs"/>
                </a:rPr>
                <a:t>1</a:t>
              </a:r>
              <a:endParaRPr kumimoji="0" lang="en-US" sz="1600" b="1" i="0" u="none" strike="noStrike" kern="1200" cap="none" spc="0" normalizeH="0" baseline="0" noProof="0">
                <a:ln>
                  <a:noFill/>
                </a:ln>
                <a:solidFill>
                  <a:srgbClr val="3C1053"/>
                </a:solidFill>
                <a:effectLst/>
                <a:uLnTx/>
                <a:uFillTx/>
                <a:latin typeface="Arial"/>
                <a:ea typeface="+mn-ea"/>
                <a:cs typeface="+mn-cs"/>
              </a:endParaRPr>
            </a:p>
          </p:txBody>
        </p:sp>
        <p:sp>
          <p:nvSpPr>
            <p:cNvPr id="1392" name="TextBox 1391">
              <a:extLst>
                <a:ext uri="{FF2B5EF4-FFF2-40B4-BE49-F238E27FC236}">
                  <a16:creationId xmlns:a16="http://schemas.microsoft.com/office/drawing/2014/main" id="{D8EAA6D3-D870-410F-87E3-3D32E5EC5CE0}"/>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decreases</a:t>
              </a:r>
              <a:r>
                <a:rPr kumimoji="0" lang="en-US" sz="1600" b="1" i="0" u="none" strike="noStrike" kern="1200" cap="none" spc="0" normalizeH="0" baseline="30000" noProof="0">
                  <a:ln>
                    <a:noFill/>
                  </a:ln>
                  <a:solidFill>
                    <a:srgbClr val="B5D820">
                      <a:lumMod val="75000"/>
                    </a:srgbClr>
                  </a:solidFill>
                  <a:effectLst/>
                  <a:uLnTx/>
                  <a:uFillTx/>
                  <a:latin typeface="Arial"/>
                  <a:ea typeface="+mn-ea"/>
                  <a:cs typeface="+mn-cs"/>
                </a:rPr>
                <a:t>1</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sp>
          <p:nvSpPr>
            <p:cNvPr id="1393" name="Freeform: Shape 1392">
              <a:extLst>
                <a:ext uri="{FF2B5EF4-FFF2-40B4-BE49-F238E27FC236}">
                  <a16:creationId xmlns:a16="http://schemas.microsoft.com/office/drawing/2014/main" id="{EC2F3E0F-9156-4244-93F9-51CAE86C092D}"/>
                </a:ext>
              </a:extLst>
            </p:cNvPr>
            <p:cNvSpPr/>
            <p:nvPr/>
          </p:nvSpPr>
          <p:spPr>
            <a:xfrm flipV="1">
              <a:off x="389709" y="1993091"/>
              <a:ext cx="8418001" cy="361507"/>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2174098 w 4111860"/>
                <a:gd name="connsiteY7" fmla="*/ 1291476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4111860"/>
                <a:gd name="connsiteY0" fmla="*/ 1452570 h 1499976"/>
                <a:gd name="connsiteX1" fmla="*/ 284246 w 4111860"/>
                <a:gd name="connsiteY1" fmla="*/ 1352386 h 1499976"/>
                <a:gd name="connsiteX2" fmla="*/ 648237 w 4111860"/>
                <a:gd name="connsiteY2" fmla="*/ 1474638 h 1499976"/>
                <a:gd name="connsiteX3" fmla="*/ 933816 w 4111860"/>
                <a:gd name="connsiteY3" fmla="*/ 1451288 h 1499976"/>
                <a:gd name="connsiteX4" fmla="*/ 1424942 w 4111860"/>
                <a:gd name="connsiteY4" fmla="*/ 1481109 h 1499976"/>
                <a:gd name="connsiteX5" fmla="*/ 1692690 w 4111860"/>
                <a:gd name="connsiteY5" fmla="*/ 1261911 h 1499976"/>
                <a:gd name="connsiteX6" fmla="*/ 1855145 w 4111860"/>
                <a:gd name="connsiteY6" fmla="*/ 1131594 h 1499976"/>
                <a:gd name="connsiteX7" fmla="*/ 2174098 w 4111860"/>
                <a:gd name="connsiteY7" fmla="*/ 1362438 h 1499976"/>
                <a:gd name="connsiteX8" fmla="*/ 2397346 w 4111860"/>
                <a:gd name="connsiteY8" fmla="*/ 1326138 h 1499976"/>
                <a:gd name="connsiteX9" fmla="*/ 2258061 w 4111860"/>
                <a:gd name="connsiteY9" fmla="*/ 75811 h 1499976"/>
                <a:gd name="connsiteX10" fmla="*/ 2423231 w 4111860"/>
                <a:gd name="connsiteY10" fmla="*/ 176449 h 1499976"/>
                <a:gd name="connsiteX11" fmla="*/ 2544080 w 4111860"/>
                <a:gd name="connsiteY11" fmla="*/ 486187 h 1499976"/>
                <a:gd name="connsiteX12" fmla="*/ 2635337 w 4111860"/>
                <a:gd name="connsiteY12" fmla="*/ 833890 h 1499976"/>
                <a:gd name="connsiteX13" fmla="*/ 2804315 w 4111860"/>
                <a:gd name="connsiteY13" fmla="*/ 1023409 h 1499976"/>
                <a:gd name="connsiteX14" fmla="*/ 2917511 w 4111860"/>
                <a:gd name="connsiteY14" fmla="*/ 1250518 h 1499976"/>
                <a:gd name="connsiteX15" fmla="*/ 3034064 w 4111860"/>
                <a:gd name="connsiteY15" fmla="*/ 1443804 h 1499976"/>
                <a:gd name="connsiteX16" fmla="*/ 3257790 w 4111860"/>
                <a:gd name="connsiteY16" fmla="*/ 1479969 h 1499976"/>
                <a:gd name="connsiteX17" fmla="*/ 3518323 w 4111860"/>
                <a:gd name="connsiteY17" fmla="*/ 1492409 h 1499976"/>
                <a:gd name="connsiteX18" fmla="*/ 3840960 w 4111860"/>
                <a:gd name="connsiteY18" fmla="*/ 1443833 h 1499976"/>
                <a:gd name="connsiteX19" fmla="*/ 4111860 w 4111860"/>
                <a:gd name="connsiteY19" fmla="*/ 1499723 h 1499976"/>
                <a:gd name="connsiteX0" fmla="*/ 0 w 4111860"/>
                <a:gd name="connsiteY0" fmla="*/ 1452570 h 1499976"/>
                <a:gd name="connsiteX1" fmla="*/ 284246 w 4111860"/>
                <a:gd name="connsiteY1" fmla="*/ 1352386 h 1499976"/>
                <a:gd name="connsiteX2" fmla="*/ 648237 w 4111860"/>
                <a:gd name="connsiteY2" fmla="*/ 1474638 h 1499976"/>
                <a:gd name="connsiteX3" fmla="*/ 933816 w 4111860"/>
                <a:gd name="connsiteY3" fmla="*/ 1451288 h 1499976"/>
                <a:gd name="connsiteX4" fmla="*/ 1424942 w 4111860"/>
                <a:gd name="connsiteY4" fmla="*/ 1481109 h 1499976"/>
                <a:gd name="connsiteX5" fmla="*/ 1692690 w 4111860"/>
                <a:gd name="connsiteY5" fmla="*/ 1261911 h 1499976"/>
                <a:gd name="connsiteX6" fmla="*/ 1855145 w 4111860"/>
                <a:gd name="connsiteY6" fmla="*/ 1131594 h 1499976"/>
                <a:gd name="connsiteX7" fmla="*/ 2051392 w 4111860"/>
                <a:gd name="connsiteY7" fmla="*/ 1399389 h 1499976"/>
                <a:gd name="connsiteX8" fmla="*/ 2397346 w 4111860"/>
                <a:gd name="connsiteY8" fmla="*/ 1326138 h 1499976"/>
                <a:gd name="connsiteX9" fmla="*/ 2258061 w 4111860"/>
                <a:gd name="connsiteY9" fmla="*/ 75811 h 1499976"/>
                <a:gd name="connsiteX10" fmla="*/ 2423231 w 4111860"/>
                <a:gd name="connsiteY10" fmla="*/ 176449 h 1499976"/>
                <a:gd name="connsiteX11" fmla="*/ 2544080 w 4111860"/>
                <a:gd name="connsiteY11" fmla="*/ 486187 h 1499976"/>
                <a:gd name="connsiteX12" fmla="*/ 2635337 w 4111860"/>
                <a:gd name="connsiteY12" fmla="*/ 833890 h 1499976"/>
                <a:gd name="connsiteX13" fmla="*/ 2804315 w 4111860"/>
                <a:gd name="connsiteY13" fmla="*/ 1023409 h 1499976"/>
                <a:gd name="connsiteX14" fmla="*/ 2917511 w 4111860"/>
                <a:gd name="connsiteY14" fmla="*/ 1250518 h 1499976"/>
                <a:gd name="connsiteX15" fmla="*/ 3034064 w 4111860"/>
                <a:gd name="connsiteY15" fmla="*/ 1443804 h 1499976"/>
                <a:gd name="connsiteX16" fmla="*/ 3257790 w 4111860"/>
                <a:gd name="connsiteY16" fmla="*/ 1479969 h 1499976"/>
                <a:gd name="connsiteX17" fmla="*/ 3518323 w 4111860"/>
                <a:gd name="connsiteY17" fmla="*/ 1492409 h 1499976"/>
                <a:gd name="connsiteX18" fmla="*/ 3840960 w 4111860"/>
                <a:gd name="connsiteY18" fmla="*/ 1443833 h 1499976"/>
                <a:gd name="connsiteX19" fmla="*/ 4111860 w 4111860"/>
                <a:gd name="connsiteY19" fmla="*/ 1499723 h 1499976"/>
                <a:gd name="connsiteX0" fmla="*/ 0 w 4111860"/>
                <a:gd name="connsiteY0" fmla="*/ 1469322 h 1650680"/>
                <a:gd name="connsiteX1" fmla="*/ 284246 w 4111860"/>
                <a:gd name="connsiteY1" fmla="*/ 1369138 h 1650680"/>
                <a:gd name="connsiteX2" fmla="*/ 648237 w 4111860"/>
                <a:gd name="connsiteY2" fmla="*/ 1491390 h 1650680"/>
                <a:gd name="connsiteX3" fmla="*/ 933816 w 4111860"/>
                <a:gd name="connsiteY3" fmla="*/ 1468040 h 1650680"/>
                <a:gd name="connsiteX4" fmla="*/ 1424942 w 4111860"/>
                <a:gd name="connsiteY4" fmla="*/ 1497861 h 1650680"/>
                <a:gd name="connsiteX5" fmla="*/ 1692690 w 4111860"/>
                <a:gd name="connsiteY5" fmla="*/ 1278663 h 1650680"/>
                <a:gd name="connsiteX6" fmla="*/ 1855145 w 4111860"/>
                <a:gd name="connsiteY6" fmla="*/ 1148346 h 1650680"/>
                <a:gd name="connsiteX7" fmla="*/ 2051392 w 4111860"/>
                <a:gd name="connsiteY7" fmla="*/ 1416141 h 1650680"/>
                <a:gd name="connsiteX8" fmla="*/ 2362989 w 4111860"/>
                <a:gd name="connsiteY8" fmla="*/ 1571982 h 1650680"/>
                <a:gd name="connsiteX9" fmla="*/ 2258061 w 4111860"/>
                <a:gd name="connsiteY9" fmla="*/ 92563 h 1650680"/>
                <a:gd name="connsiteX10" fmla="*/ 2423231 w 4111860"/>
                <a:gd name="connsiteY10" fmla="*/ 193201 h 1650680"/>
                <a:gd name="connsiteX11" fmla="*/ 2544080 w 4111860"/>
                <a:gd name="connsiteY11" fmla="*/ 502939 h 1650680"/>
                <a:gd name="connsiteX12" fmla="*/ 2635337 w 4111860"/>
                <a:gd name="connsiteY12" fmla="*/ 850642 h 1650680"/>
                <a:gd name="connsiteX13" fmla="*/ 2804315 w 4111860"/>
                <a:gd name="connsiteY13" fmla="*/ 1040161 h 1650680"/>
                <a:gd name="connsiteX14" fmla="*/ 2917511 w 4111860"/>
                <a:gd name="connsiteY14" fmla="*/ 1267270 h 1650680"/>
                <a:gd name="connsiteX15" fmla="*/ 3034064 w 4111860"/>
                <a:gd name="connsiteY15" fmla="*/ 1460556 h 1650680"/>
                <a:gd name="connsiteX16" fmla="*/ 3257790 w 4111860"/>
                <a:gd name="connsiteY16" fmla="*/ 1496721 h 1650680"/>
                <a:gd name="connsiteX17" fmla="*/ 3518323 w 4111860"/>
                <a:gd name="connsiteY17" fmla="*/ 1509161 h 1650680"/>
                <a:gd name="connsiteX18" fmla="*/ 3840960 w 4111860"/>
                <a:gd name="connsiteY18" fmla="*/ 1460585 h 1650680"/>
                <a:gd name="connsiteX19" fmla="*/ 4111860 w 4111860"/>
                <a:gd name="connsiteY19" fmla="*/ 1516475 h 1650680"/>
                <a:gd name="connsiteX0" fmla="*/ 0 w 4111860"/>
                <a:gd name="connsiteY0" fmla="*/ 1305520 h 1411449"/>
                <a:gd name="connsiteX1" fmla="*/ 284246 w 4111860"/>
                <a:gd name="connsiteY1" fmla="*/ 1205336 h 1411449"/>
                <a:gd name="connsiteX2" fmla="*/ 648237 w 4111860"/>
                <a:gd name="connsiteY2" fmla="*/ 1327588 h 1411449"/>
                <a:gd name="connsiteX3" fmla="*/ 933816 w 4111860"/>
                <a:gd name="connsiteY3" fmla="*/ 1304238 h 1411449"/>
                <a:gd name="connsiteX4" fmla="*/ 1424942 w 4111860"/>
                <a:gd name="connsiteY4" fmla="*/ 1334059 h 1411449"/>
                <a:gd name="connsiteX5" fmla="*/ 1692690 w 4111860"/>
                <a:gd name="connsiteY5" fmla="*/ 1114861 h 1411449"/>
                <a:gd name="connsiteX6" fmla="*/ 1855145 w 4111860"/>
                <a:gd name="connsiteY6" fmla="*/ 984544 h 1411449"/>
                <a:gd name="connsiteX7" fmla="*/ 2051392 w 4111860"/>
                <a:gd name="connsiteY7" fmla="*/ 1252339 h 1411449"/>
                <a:gd name="connsiteX8" fmla="*/ 2362989 w 4111860"/>
                <a:gd name="connsiteY8" fmla="*/ 1408180 h 1411449"/>
                <a:gd name="connsiteX9" fmla="*/ 2518197 w 4111860"/>
                <a:gd name="connsiteY9" fmla="*/ 1111169 h 1411449"/>
                <a:gd name="connsiteX10" fmla="*/ 2423231 w 4111860"/>
                <a:gd name="connsiteY10" fmla="*/ 29399 h 1411449"/>
                <a:gd name="connsiteX11" fmla="*/ 2544080 w 4111860"/>
                <a:gd name="connsiteY11" fmla="*/ 339137 h 1411449"/>
                <a:gd name="connsiteX12" fmla="*/ 2635337 w 4111860"/>
                <a:gd name="connsiteY12" fmla="*/ 686840 h 1411449"/>
                <a:gd name="connsiteX13" fmla="*/ 2804315 w 4111860"/>
                <a:gd name="connsiteY13" fmla="*/ 876359 h 1411449"/>
                <a:gd name="connsiteX14" fmla="*/ 2917511 w 4111860"/>
                <a:gd name="connsiteY14" fmla="*/ 1103468 h 1411449"/>
                <a:gd name="connsiteX15" fmla="*/ 3034064 w 4111860"/>
                <a:gd name="connsiteY15" fmla="*/ 1296754 h 1411449"/>
                <a:gd name="connsiteX16" fmla="*/ 3257790 w 4111860"/>
                <a:gd name="connsiteY16" fmla="*/ 1332919 h 1411449"/>
                <a:gd name="connsiteX17" fmla="*/ 3518323 w 4111860"/>
                <a:gd name="connsiteY17" fmla="*/ 1345359 h 1411449"/>
                <a:gd name="connsiteX18" fmla="*/ 3840960 w 4111860"/>
                <a:gd name="connsiteY18" fmla="*/ 1296783 h 1411449"/>
                <a:gd name="connsiteX19" fmla="*/ 4111860 w 4111860"/>
                <a:gd name="connsiteY19" fmla="*/ 1352673 h 1411449"/>
                <a:gd name="connsiteX0" fmla="*/ 0 w 4111860"/>
                <a:gd name="connsiteY0" fmla="*/ 969768 h 1075697"/>
                <a:gd name="connsiteX1" fmla="*/ 284246 w 4111860"/>
                <a:gd name="connsiteY1" fmla="*/ 869584 h 1075697"/>
                <a:gd name="connsiteX2" fmla="*/ 648237 w 4111860"/>
                <a:gd name="connsiteY2" fmla="*/ 991836 h 1075697"/>
                <a:gd name="connsiteX3" fmla="*/ 933816 w 4111860"/>
                <a:gd name="connsiteY3" fmla="*/ 968486 h 1075697"/>
                <a:gd name="connsiteX4" fmla="*/ 1424942 w 4111860"/>
                <a:gd name="connsiteY4" fmla="*/ 998307 h 1075697"/>
                <a:gd name="connsiteX5" fmla="*/ 1692690 w 4111860"/>
                <a:gd name="connsiteY5" fmla="*/ 779109 h 1075697"/>
                <a:gd name="connsiteX6" fmla="*/ 1855145 w 4111860"/>
                <a:gd name="connsiteY6" fmla="*/ 648792 h 1075697"/>
                <a:gd name="connsiteX7" fmla="*/ 2051392 w 4111860"/>
                <a:gd name="connsiteY7" fmla="*/ 916587 h 1075697"/>
                <a:gd name="connsiteX8" fmla="*/ 2362989 w 4111860"/>
                <a:gd name="connsiteY8" fmla="*/ 1072428 h 1075697"/>
                <a:gd name="connsiteX9" fmla="*/ 2518197 w 4111860"/>
                <a:gd name="connsiteY9" fmla="*/ 775417 h 1075697"/>
                <a:gd name="connsiteX10" fmla="*/ 2590111 w 4111860"/>
                <a:gd name="connsiteY10" fmla="*/ 580453 h 1075697"/>
                <a:gd name="connsiteX11" fmla="*/ 2544080 w 4111860"/>
                <a:gd name="connsiteY11" fmla="*/ 3385 h 1075697"/>
                <a:gd name="connsiteX12" fmla="*/ 2635337 w 4111860"/>
                <a:gd name="connsiteY12" fmla="*/ 351088 h 1075697"/>
                <a:gd name="connsiteX13" fmla="*/ 2804315 w 4111860"/>
                <a:gd name="connsiteY13" fmla="*/ 540607 h 1075697"/>
                <a:gd name="connsiteX14" fmla="*/ 2917511 w 4111860"/>
                <a:gd name="connsiteY14" fmla="*/ 767716 h 1075697"/>
                <a:gd name="connsiteX15" fmla="*/ 3034064 w 4111860"/>
                <a:gd name="connsiteY15" fmla="*/ 961002 h 1075697"/>
                <a:gd name="connsiteX16" fmla="*/ 3257790 w 4111860"/>
                <a:gd name="connsiteY16" fmla="*/ 997167 h 1075697"/>
                <a:gd name="connsiteX17" fmla="*/ 3518323 w 4111860"/>
                <a:gd name="connsiteY17" fmla="*/ 1009607 h 1075697"/>
                <a:gd name="connsiteX18" fmla="*/ 3840960 w 4111860"/>
                <a:gd name="connsiteY18" fmla="*/ 961031 h 1075697"/>
                <a:gd name="connsiteX19" fmla="*/ 4111860 w 4111860"/>
                <a:gd name="connsiteY19" fmla="*/ 1016921 h 1075697"/>
                <a:gd name="connsiteX0" fmla="*/ 0 w 4111860"/>
                <a:gd name="connsiteY0" fmla="*/ 618703 h 724632"/>
                <a:gd name="connsiteX1" fmla="*/ 284246 w 4111860"/>
                <a:gd name="connsiteY1" fmla="*/ 518519 h 724632"/>
                <a:gd name="connsiteX2" fmla="*/ 648237 w 4111860"/>
                <a:gd name="connsiteY2" fmla="*/ 640771 h 724632"/>
                <a:gd name="connsiteX3" fmla="*/ 933816 w 4111860"/>
                <a:gd name="connsiteY3" fmla="*/ 617421 h 724632"/>
                <a:gd name="connsiteX4" fmla="*/ 1424942 w 4111860"/>
                <a:gd name="connsiteY4" fmla="*/ 647242 h 724632"/>
                <a:gd name="connsiteX5" fmla="*/ 1692690 w 4111860"/>
                <a:gd name="connsiteY5" fmla="*/ 428044 h 724632"/>
                <a:gd name="connsiteX6" fmla="*/ 1855145 w 4111860"/>
                <a:gd name="connsiteY6" fmla="*/ 297727 h 724632"/>
                <a:gd name="connsiteX7" fmla="*/ 2051392 w 4111860"/>
                <a:gd name="connsiteY7" fmla="*/ 565522 h 724632"/>
                <a:gd name="connsiteX8" fmla="*/ 2362989 w 4111860"/>
                <a:gd name="connsiteY8" fmla="*/ 721363 h 724632"/>
                <a:gd name="connsiteX9" fmla="*/ 2518197 w 4111860"/>
                <a:gd name="connsiteY9" fmla="*/ 424352 h 724632"/>
                <a:gd name="connsiteX10" fmla="*/ 2590111 w 4111860"/>
                <a:gd name="connsiteY10" fmla="*/ 229388 h 724632"/>
                <a:gd name="connsiteX11" fmla="*/ 2647153 w 4111860"/>
                <a:gd name="connsiteY11" fmla="*/ 177014 h 724632"/>
                <a:gd name="connsiteX12" fmla="*/ 2635337 w 4111860"/>
                <a:gd name="connsiteY12" fmla="*/ 23 h 724632"/>
                <a:gd name="connsiteX13" fmla="*/ 2804315 w 4111860"/>
                <a:gd name="connsiteY13" fmla="*/ 189542 h 724632"/>
                <a:gd name="connsiteX14" fmla="*/ 2917511 w 4111860"/>
                <a:gd name="connsiteY14" fmla="*/ 416651 h 724632"/>
                <a:gd name="connsiteX15" fmla="*/ 3034064 w 4111860"/>
                <a:gd name="connsiteY15" fmla="*/ 609937 h 724632"/>
                <a:gd name="connsiteX16" fmla="*/ 3257790 w 4111860"/>
                <a:gd name="connsiteY16" fmla="*/ 646102 h 724632"/>
                <a:gd name="connsiteX17" fmla="*/ 3518323 w 4111860"/>
                <a:gd name="connsiteY17" fmla="*/ 658542 h 724632"/>
                <a:gd name="connsiteX18" fmla="*/ 3840960 w 4111860"/>
                <a:gd name="connsiteY18" fmla="*/ 609966 h 724632"/>
                <a:gd name="connsiteX19" fmla="*/ 4111860 w 4111860"/>
                <a:gd name="connsiteY19" fmla="*/ 665856 h 724632"/>
                <a:gd name="connsiteX0" fmla="*/ 0 w 4111860"/>
                <a:gd name="connsiteY0" fmla="*/ 618931 h 724860"/>
                <a:gd name="connsiteX1" fmla="*/ 284246 w 4111860"/>
                <a:gd name="connsiteY1" fmla="*/ 518747 h 724860"/>
                <a:gd name="connsiteX2" fmla="*/ 648237 w 4111860"/>
                <a:gd name="connsiteY2" fmla="*/ 640999 h 724860"/>
                <a:gd name="connsiteX3" fmla="*/ 933816 w 4111860"/>
                <a:gd name="connsiteY3" fmla="*/ 617649 h 724860"/>
                <a:gd name="connsiteX4" fmla="*/ 1424942 w 4111860"/>
                <a:gd name="connsiteY4" fmla="*/ 647470 h 724860"/>
                <a:gd name="connsiteX5" fmla="*/ 1692690 w 4111860"/>
                <a:gd name="connsiteY5" fmla="*/ 428272 h 724860"/>
                <a:gd name="connsiteX6" fmla="*/ 1855145 w 4111860"/>
                <a:gd name="connsiteY6" fmla="*/ 297955 h 724860"/>
                <a:gd name="connsiteX7" fmla="*/ 2051392 w 4111860"/>
                <a:gd name="connsiteY7" fmla="*/ 565750 h 724860"/>
                <a:gd name="connsiteX8" fmla="*/ 2362989 w 4111860"/>
                <a:gd name="connsiteY8" fmla="*/ 721591 h 724860"/>
                <a:gd name="connsiteX9" fmla="*/ 2518197 w 4111860"/>
                <a:gd name="connsiteY9" fmla="*/ 424580 h 724860"/>
                <a:gd name="connsiteX10" fmla="*/ 2590111 w 4111860"/>
                <a:gd name="connsiteY10" fmla="*/ 229616 h 724860"/>
                <a:gd name="connsiteX11" fmla="*/ 2635337 w 4111860"/>
                <a:gd name="connsiteY11" fmla="*/ 251 h 724860"/>
                <a:gd name="connsiteX12" fmla="*/ 2804315 w 4111860"/>
                <a:gd name="connsiteY12" fmla="*/ 189770 h 724860"/>
                <a:gd name="connsiteX13" fmla="*/ 2917511 w 4111860"/>
                <a:gd name="connsiteY13" fmla="*/ 416879 h 724860"/>
                <a:gd name="connsiteX14" fmla="*/ 3034064 w 4111860"/>
                <a:gd name="connsiteY14" fmla="*/ 610165 h 724860"/>
                <a:gd name="connsiteX15" fmla="*/ 3257790 w 4111860"/>
                <a:gd name="connsiteY15" fmla="*/ 646330 h 724860"/>
                <a:gd name="connsiteX16" fmla="*/ 3518323 w 4111860"/>
                <a:gd name="connsiteY16" fmla="*/ 658770 h 724860"/>
                <a:gd name="connsiteX17" fmla="*/ 3840960 w 4111860"/>
                <a:gd name="connsiteY17" fmla="*/ 610194 h 724860"/>
                <a:gd name="connsiteX18" fmla="*/ 4111860 w 4111860"/>
                <a:gd name="connsiteY18" fmla="*/ 666084 h 724860"/>
                <a:gd name="connsiteX0" fmla="*/ 0 w 4111860"/>
                <a:gd name="connsiteY0" fmla="*/ 582058 h 687987"/>
                <a:gd name="connsiteX1" fmla="*/ 284246 w 4111860"/>
                <a:gd name="connsiteY1" fmla="*/ 481874 h 687987"/>
                <a:gd name="connsiteX2" fmla="*/ 648237 w 4111860"/>
                <a:gd name="connsiteY2" fmla="*/ 604126 h 687987"/>
                <a:gd name="connsiteX3" fmla="*/ 933816 w 4111860"/>
                <a:gd name="connsiteY3" fmla="*/ 580776 h 687987"/>
                <a:gd name="connsiteX4" fmla="*/ 1424942 w 4111860"/>
                <a:gd name="connsiteY4" fmla="*/ 610597 h 687987"/>
                <a:gd name="connsiteX5" fmla="*/ 1692690 w 4111860"/>
                <a:gd name="connsiteY5" fmla="*/ 391399 h 687987"/>
                <a:gd name="connsiteX6" fmla="*/ 1855145 w 4111860"/>
                <a:gd name="connsiteY6" fmla="*/ 261082 h 687987"/>
                <a:gd name="connsiteX7" fmla="*/ 2051392 w 4111860"/>
                <a:gd name="connsiteY7" fmla="*/ 528877 h 687987"/>
                <a:gd name="connsiteX8" fmla="*/ 2362989 w 4111860"/>
                <a:gd name="connsiteY8" fmla="*/ 684718 h 687987"/>
                <a:gd name="connsiteX9" fmla="*/ 2518197 w 4111860"/>
                <a:gd name="connsiteY9" fmla="*/ 387707 h 687987"/>
                <a:gd name="connsiteX10" fmla="*/ 2590111 w 4111860"/>
                <a:gd name="connsiteY10" fmla="*/ 192743 h 687987"/>
                <a:gd name="connsiteX11" fmla="*/ 2753135 w 4111860"/>
                <a:gd name="connsiteY11" fmla="*/ 328 h 687987"/>
                <a:gd name="connsiteX12" fmla="*/ 2804315 w 4111860"/>
                <a:gd name="connsiteY12" fmla="*/ 152897 h 687987"/>
                <a:gd name="connsiteX13" fmla="*/ 2917511 w 4111860"/>
                <a:gd name="connsiteY13" fmla="*/ 380006 h 687987"/>
                <a:gd name="connsiteX14" fmla="*/ 3034064 w 4111860"/>
                <a:gd name="connsiteY14" fmla="*/ 573292 h 687987"/>
                <a:gd name="connsiteX15" fmla="*/ 3257790 w 4111860"/>
                <a:gd name="connsiteY15" fmla="*/ 609457 h 687987"/>
                <a:gd name="connsiteX16" fmla="*/ 3518323 w 4111860"/>
                <a:gd name="connsiteY16" fmla="*/ 621897 h 687987"/>
                <a:gd name="connsiteX17" fmla="*/ 3840960 w 4111860"/>
                <a:gd name="connsiteY17" fmla="*/ 573321 h 687987"/>
                <a:gd name="connsiteX18" fmla="*/ 4111860 w 4111860"/>
                <a:gd name="connsiteY18" fmla="*/ 629211 h 687987"/>
                <a:gd name="connsiteX0" fmla="*/ 0 w 4111860"/>
                <a:gd name="connsiteY0" fmla="*/ 583024 h 688953"/>
                <a:gd name="connsiteX1" fmla="*/ 284246 w 4111860"/>
                <a:gd name="connsiteY1" fmla="*/ 482840 h 688953"/>
                <a:gd name="connsiteX2" fmla="*/ 648237 w 4111860"/>
                <a:gd name="connsiteY2" fmla="*/ 605092 h 688953"/>
                <a:gd name="connsiteX3" fmla="*/ 933816 w 4111860"/>
                <a:gd name="connsiteY3" fmla="*/ 581742 h 688953"/>
                <a:gd name="connsiteX4" fmla="*/ 1424942 w 4111860"/>
                <a:gd name="connsiteY4" fmla="*/ 611563 h 688953"/>
                <a:gd name="connsiteX5" fmla="*/ 1692690 w 4111860"/>
                <a:gd name="connsiteY5" fmla="*/ 392365 h 688953"/>
                <a:gd name="connsiteX6" fmla="*/ 1855145 w 4111860"/>
                <a:gd name="connsiteY6" fmla="*/ 262048 h 688953"/>
                <a:gd name="connsiteX7" fmla="*/ 2051392 w 4111860"/>
                <a:gd name="connsiteY7" fmla="*/ 529843 h 688953"/>
                <a:gd name="connsiteX8" fmla="*/ 2362989 w 4111860"/>
                <a:gd name="connsiteY8" fmla="*/ 685684 h 688953"/>
                <a:gd name="connsiteX9" fmla="*/ 2518197 w 4111860"/>
                <a:gd name="connsiteY9" fmla="*/ 388673 h 688953"/>
                <a:gd name="connsiteX10" fmla="*/ 2624469 w 4111860"/>
                <a:gd name="connsiteY10" fmla="*/ 238050 h 688953"/>
                <a:gd name="connsiteX11" fmla="*/ 2753135 w 4111860"/>
                <a:gd name="connsiteY11" fmla="*/ 1294 h 688953"/>
                <a:gd name="connsiteX12" fmla="*/ 2804315 w 4111860"/>
                <a:gd name="connsiteY12" fmla="*/ 153863 h 688953"/>
                <a:gd name="connsiteX13" fmla="*/ 2917511 w 4111860"/>
                <a:gd name="connsiteY13" fmla="*/ 380972 h 688953"/>
                <a:gd name="connsiteX14" fmla="*/ 3034064 w 4111860"/>
                <a:gd name="connsiteY14" fmla="*/ 574258 h 688953"/>
                <a:gd name="connsiteX15" fmla="*/ 3257790 w 4111860"/>
                <a:gd name="connsiteY15" fmla="*/ 610423 h 688953"/>
                <a:gd name="connsiteX16" fmla="*/ 3518323 w 4111860"/>
                <a:gd name="connsiteY16" fmla="*/ 622863 h 688953"/>
                <a:gd name="connsiteX17" fmla="*/ 3840960 w 4111860"/>
                <a:gd name="connsiteY17" fmla="*/ 574287 h 688953"/>
                <a:gd name="connsiteX18" fmla="*/ 4111860 w 4111860"/>
                <a:gd name="connsiteY18" fmla="*/ 630177 h 688953"/>
                <a:gd name="connsiteX0" fmla="*/ 0 w 4111860"/>
                <a:gd name="connsiteY0" fmla="*/ 583024 h 689849"/>
                <a:gd name="connsiteX1" fmla="*/ 284246 w 4111860"/>
                <a:gd name="connsiteY1" fmla="*/ 482840 h 689849"/>
                <a:gd name="connsiteX2" fmla="*/ 648237 w 4111860"/>
                <a:gd name="connsiteY2" fmla="*/ 605092 h 689849"/>
                <a:gd name="connsiteX3" fmla="*/ 933816 w 4111860"/>
                <a:gd name="connsiteY3" fmla="*/ 581742 h 689849"/>
                <a:gd name="connsiteX4" fmla="*/ 1424942 w 4111860"/>
                <a:gd name="connsiteY4" fmla="*/ 611563 h 689849"/>
                <a:gd name="connsiteX5" fmla="*/ 1692690 w 4111860"/>
                <a:gd name="connsiteY5" fmla="*/ 392365 h 689849"/>
                <a:gd name="connsiteX6" fmla="*/ 1855145 w 4111860"/>
                <a:gd name="connsiteY6" fmla="*/ 262048 h 689849"/>
                <a:gd name="connsiteX7" fmla="*/ 2051392 w 4111860"/>
                <a:gd name="connsiteY7" fmla="*/ 529843 h 689849"/>
                <a:gd name="connsiteX8" fmla="*/ 2362989 w 4111860"/>
                <a:gd name="connsiteY8" fmla="*/ 685684 h 689849"/>
                <a:gd name="connsiteX9" fmla="*/ 2488748 w 4111860"/>
                <a:gd name="connsiteY9" fmla="*/ 366502 h 689849"/>
                <a:gd name="connsiteX10" fmla="*/ 2624469 w 4111860"/>
                <a:gd name="connsiteY10" fmla="*/ 238050 h 689849"/>
                <a:gd name="connsiteX11" fmla="*/ 2753135 w 4111860"/>
                <a:gd name="connsiteY11" fmla="*/ 1294 h 689849"/>
                <a:gd name="connsiteX12" fmla="*/ 2804315 w 4111860"/>
                <a:gd name="connsiteY12" fmla="*/ 153863 h 689849"/>
                <a:gd name="connsiteX13" fmla="*/ 2917511 w 4111860"/>
                <a:gd name="connsiteY13" fmla="*/ 380972 h 689849"/>
                <a:gd name="connsiteX14" fmla="*/ 3034064 w 4111860"/>
                <a:gd name="connsiteY14" fmla="*/ 574258 h 689849"/>
                <a:gd name="connsiteX15" fmla="*/ 3257790 w 4111860"/>
                <a:gd name="connsiteY15" fmla="*/ 610423 h 689849"/>
                <a:gd name="connsiteX16" fmla="*/ 3518323 w 4111860"/>
                <a:gd name="connsiteY16" fmla="*/ 622863 h 689849"/>
                <a:gd name="connsiteX17" fmla="*/ 3840960 w 4111860"/>
                <a:gd name="connsiteY17" fmla="*/ 574287 h 689849"/>
                <a:gd name="connsiteX18" fmla="*/ 4111860 w 4111860"/>
                <a:gd name="connsiteY18" fmla="*/ 630177 h 689849"/>
                <a:gd name="connsiteX0" fmla="*/ 0 w 4111860"/>
                <a:gd name="connsiteY0" fmla="*/ 583024 h 630430"/>
                <a:gd name="connsiteX1" fmla="*/ 284246 w 4111860"/>
                <a:gd name="connsiteY1" fmla="*/ 482840 h 630430"/>
                <a:gd name="connsiteX2" fmla="*/ 648237 w 4111860"/>
                <a:gd name="connsiteY2" fmla="*/ 605092 h 630430"/>
                <a:gd name="connsiteX3" fmla="*/ 933816 w 4111860"/>
                <a:gd name="connsiteY3" fmla="*/ 581742 h 630430"/>
                <a:gd name="connsiteX4" fmla="*/ 1424942 w 4111860"/>
                <a:gd name="connsiteY4" fmla="*/ 611563 h 630430"/>
                <a:gd name="connsiteX5" fmla="*/ 1692690 w 4111860"/>
                <a:gd name="connsiteY5" fmla="*/ 392365 h 630430"/>
                <a:gd name="connsiteX6" fmla="*/ 1855145 w 4111860"/>
                <a:gd name="connsiteY6" fmla="*/ 262048 h 630430"/>
                <a:gd name="connsiteX7" fmla="*/ 2051392 w 4111860"/>
                <a:gd name="connsiteY7" fmla="*/ 529843 h 630430"/>
                <a:gd name="connsiteX8" fmla="*/ 2299183 w 4111860"/>
                <a:gd name="connsiteY8" fmla="*/ 611783 h 630430"/>
                <a:gd name="connsiteX9" fmla="*/ 2488748 w 4111860"/>
                <a:gd name="connsiteY9" fmla="*/ 366502 h 630430"/>
                <a:gd name="connsiteX10" fmla="*/ 2624469 w 4111860"/>
                <a:gd name="connsiteY10" fmla="*/ 238050 h 630430"/>
                <a:gd name="connsiteX11" fmla="*/ 2753135 w 4111860"/>
                <a:gd name="connsiteY11" fmla="*/ 1294 h 630430"/>
                <a:gd name="connsiteX12" fmla="*/ 2804315 w 4111860"/>
                <a:gd name="connsiteY12" fmla="*/ 153863 h 630430"/>
                <a:gd name="connsiteX13" fmla="*/ 2917511 w 4111860"/>
                <a:gd name="connsiteY13" fmla="*/ 380972 h 630430"/>
                <a:gd name="connsiteX14" fmla="*/ 3034064 w 4111860"/>
                <a:gd name="connsiteY14" fmla="*/ 574258 h 630430"/>
                <a:gd name="connsiteX15" fmla="*/ 3257790 w 4111860"/>
                <a:gd name="connsiteY15" fmla="*/ 610423 h 630430"/>
                <a:gd name="connsiteX16" fmla="*/ 3518323 w 4111860"/>
                <a:gd name="connsiteY16" fmla="*/ 622863 h 630430"/>
                <a:gd name="connsiteX17" fmla="*/ 3840960 w 4111860"/>
                <a:gd name="connsiteY17" fmla="*/ 574287 h 630430"/>
                <a:gd name="connsiteX18" fmla="*/ 4111860 w 4111860"/>
                <a:gd name="connsiteY18" fmla="*/ 630177 h 630430"/>
                <a:gd name="connsiteX0" fmla="*/ 0 w 4111860"/>
                <a:gd name="connsiteY0" fmla="*/ 433868 h 481274"/>
                <a:gd name="connsiteX1" fmla="*/ 284246 w 4111860"/>
                <a:gd name="connsiteY1" fmla="*/ 333684 h 481274"/>
                <a:gd name="connsiteX2" fmla="*/ 648237 w 4111860"/>
                <a:gd name="connsiteY2" fmla="*/ 455936 h 481274"/>
                <a:gd name="connsiteX3" fmla="*/ 933816 w 4111860"/>
                <a:gd name="connsiteY3" fmla="*/ 432586 h 481274"/>
                <a:gd name="connsiteX4" fmla="*/ 1424942 w 4111860"/>
                <a:gd name="connsiteY4" fmla="*/ 462407 h 481274"/>
                <a:gd name="connsiteX5" fmla="*/ 1692690 w 4111860"/>
                <a:gd name="connsiteY5" fmla="*/ 243209 h 481274"/>
                <a:gd name="connsiteX6" fmla="*/ 1855145 w 4111860"/>
                <a:gd name="connsiteY6" fmla="*/ 112892 h 481274"/>
                <a:gd name="connsiteX7" fmla="*/ 2051392 w 4111860"/>
                <a:gd name="connsiteY7" fmla="*/ 380687 h 481274"/>
                <a:gd name="connsiteX8" fmla="*/ 2299183 w 4111860"/>
                <a:gd name="connsiteY8" fmla="*/ 462627 h 481274"/>
                <a:gd name="connsiteX9" fmla="*/ 2488748 w 4111860"/>
                <a:gd name="connsiteY9" fmla="*/ 217346 h 481274"/>
                <a:gd name="connsiteX10" fmla="*/ 2624469 w 4111860"/>
                <a:gd name="connsiteY10" fmla="*/ 88894 h 481274"/>
                <a:gd name="connsiteX11" fmla="*/ 2804315 w 4111860"/>
                <a:gd name="connsiteY11" fmla="*/ 4707 h 481274"/>
                <a:gd name="connsiteX12" fmla="*/ 2917511 w 4111860"/>
                <a:gd name="connsiteY12" fmla="*/ 231816 h 481274"/>
                <a:gd name="connsiteX13" fmla="*/ 3034064 w 4111860"/>
                <a:gd name="connsiteY13" fmla="*/ 425102 h 481274"/>
                <a:gd name="connsiteX14" fmla="*/ 3257790 w 4111860"/>
                <a:gd name="connsiteY14" fmla="*/ 461267 h 481274"/>
                <a:gd name="connsiteX15" fmla="*/ 3518323 w 4111860"/>
                <a:gd name="connsiteY15" fmla="*/ 473707 h 481274"/>
                <a:gd name="connsiteX16" fmla="*/ 3840960 w 4111860"/>
                <a:gd name="connsiteY16" fmla="*/ 425131 h 481274"/>
                <a:gd name="connsiteX17" fmla="*/ 4111860 w 4111860"/>
                <a:gd name="connsiteY17" fmla="*/ 481021 h 481274"/>
                <a:gd name="connsiteX0" fmla="*/ 0 w 4111860"/>
                <a:gd name="connsiteY0" fmla="*/ 345036 h 392442"/>
                <a:gd name="connsiteX1" fmla="*/ 284246 w 4111860"/>
                <a:gd name="connsiteY1" fmla="*/ 244852 h 392442"/>
                <a:gd name="connsiteX2" fmla="*/ 648237 w 4111860"/>
                <a:gd name="connsiteY2" fmla="*/ 367104 h 392442"/>
                <a:gd name="connsiteX3" fmla="*/ 933816 w 4111860"/>
                <a:gd name="connsiteY3" fmla="*/ 343754 h 392442"/>
                <a:gd name="connsiteX4" fmla="*/ 1424942 w 4111860"/>
                <a:gd name="connsiteY4" fmla="*/ 373575 h 392442"/>
                <a:gd name="connsiteX5" fmla="*/ 1692690 w 4111860"/>
                <a:gd name="connsiteY5" fmla="*/ 154377 h 392442"/>
                <a:gd name="connsiteX6" fmla="*/ 1855145 w 4111860"/>
                <a:gd name="connsiteY6" fmla="*/ 24060 h 392442"/>
                <a:gd name="connsiteX7" fmla="*/ 2051392 w 4111860"/>
                <a:gd name="connsiteY7" fmla="*/ 291855 h 392442"/>
                <a:gd name="connsiteX8" fmla="*/ 2299183 w 4111860"/>
                <a:gd name="connsiteY8" fmla="*/ 373795 h 392442"/>
                <a:gd name="connsiteX9" fmla="*/ 2488748 w 4111860"/>
                <a:gd name="connsiteY9" fmla="*/ 128514 h 392442"/>
                <a:gd name="connsiteX10" fmla="*/ 2624469 w 4111860"/>
                <a:gd name="connsiteY10" fmla="*/ 62 h 392442"/>
                <a:gd name="connsiteX11" fmla="*/ 2917511 w 4111860"/>
                <a:gd name="connsiteY11" fmla="*/ 142984 h 392442"/>
                <a:gd name="connsiteX12" fmla="*/ 3034064 w 4111860"/>
                <a:gd name="connsiteY12" fmla="*/ 336270 h 392442"/>
                <a:gd name="connsiteX13" fmla="*/ 3257790 w 4111860"/>
                <a:gd name="connsiteY13" fmla="*/ 372435 h 392442"/>
                <a:gd name="connsiteX14" fmla="*/ 3518323 w 4111860"/>
                <a:gd name="connsiteY14" fmla="*/ 384875 h 392442"/>
                <a:gd name="connsiteX15" fmla="*/ 3840960 w 4111860"/>
                <a:gd name="connsiteY15" fmla="*/ 336299 h 392442"/>
                <a:gd name="connsiteX16" fmla="*/ 4111860 w 4111860"/>
                <a:gd name="connsiteY16" fmla="*/ 392189 h 392442"/>
                <a:gd name="connsiteX0" fmla="*/ 0 w 4111860"/>
                <a:gd name="connsiteY0" fmla="*/ 345053 h 473548"/>
                <a:gd name="connsiteX1" fmla="*/ 284246 w 4111860"/>
                <a:gd name="connsiteY1" fmla="*/ 244869 h 473548"/>
                <a:gd name="connsiteX2" fmla="*/ 648237 w 4111860"/>
                <a:gd name="connsiteY2" fmla="*/ 367121 h 473548"/>
                <a:gd name="connsiteX3" fmla="*/ 933816 w 4111860"/>
                <a:gd name="connsiteY3" fmla="*/ 343771 h 473548"/>
                <a:gd name="connsiteX4" fmla="*/ 1424942 w 4111860"/>
                <a:gd name="connsiteY4" fmla="*/ 373592 h 473548"/>
                <a:gd name="connsiteX5" fmla="*/ 1692690 w 4111860"/>
                <a:gd name="connsiteY5" fmla="*/ 154394 h 473548"/>
                <a:gd name="connsiteX6" fmla="*/ 1855145 w 4111860"/>
                <a:gd name="connsiteY6" fmla="*/ 24077 h 473548"/>
                <a:gd name="connsiteX7" fmla="*/ 2051392 w 4111860"/>
                <a:gd name="connsiteY7" fmla="*/ 291872 h 473548"/>
                <a:gd name="connsiteX8" fmla="*/ 2294275 w 4111860"/>
                <a:gd name="connsiteY8" fmla="*/ 469883 h 473548"/>
                <a:gd name="connsiteX9" fmla="*/ 2488748 w 4111860"/>
                <a:gd name="connsiteY9" fmla="*/ 128531 h 473548"/>
                <a:gd name="connsiteX10" fmla="*/ 2624469 w 4111860"/>
                <a:gd name="connsiteY10" fmla="*/ 79 h 473548"/>
                <a:gd name="connsiteX11" fmla="*/ 2917511 w 4111860"/>
                <a:gd name="connsiteY11" fmla="*/ 143001 h 473548"/>
                <a:gd name="connsiteX12" fmla="*/ 3034064 w 4111860"/>
                <a:gd name="connsiteY12" fmla="*/ 336287 h 473548"/>
                <a:gd name="connsiteX13" fmla="*/ 3257790 w 4111860"/>
                <a:gd name="connsiteY13" fmla="*/ 372452 h 473548"/>
                <a:gd name="connsiteX14" fmla="*/ 3518323 w 4111860"/>
                <a:gd name="connsiteY14" fmla="*/ 384892 h 473548"/>
                <a:gd name="connsiteX15" fmla="*/ 3840960 w 4111860"/>
                <a:gd name="connsiteY15" fmla="*/ 336316 h 473548"/>
                <a:gd name="connsiteX16" fmla="*/ 4111860 w 4111860"/>
                <a:gd name="connsiteY16" fmla="*/ 392206 h 473548"/>
                <a:gd name="connsiteX0" fmla="*/ 0 w 4111860"/>
                <a:gd name="connsiteY0" fmla="*/ 348197 h 473040"/>
                <a:gd name="connsiteX1" fmla="*/ 284246 w 4111860"/>
                <a:gd name="connsiteY1" fmla="*/ 248013 h 473040"/>
                <a:gd name="connsiteX2" fmla="*/ 648237 w 4111860"/>
                <a:gd name="connsiteY2" fmla="*/ 370265 h 473040"/>
                <a:gd name="connsiteX3" fmla="*/ 933816 w 4111860"/>
                <a:gd name="connsiteY3" fmla="*/ 346915 h 473040"/>
                <a:gd name="connsiteX4" fmla="*/ 1424942 w 4111860"/>
                <a:gd name="connsiteY4" fmla="*/ 376736 h 473040"/>
                <a:gd name="connsiteX5" fmla="*/ 1692690 w 4111860"/>
                <a:gd name="connsiteY5" fmla="*/ 157538 h 473040"/>
                <a:gd name="connsiteX6" fmla="*/ 1855145 w 4111860"/>
                <a:gd name="connsiteY6" fmla="*/ 27221 h 473040"/>
                <a:gd name="connsiteX7" fmla="*/ 2051392 w 4111860"/>
                <a:gd name="connsiteY7" fmla="*/ 295016 h 473040"/>
                <a:gd name="connsiteX8" fmla="*/ 2294275 w 4111860"/>
                <a:gd name="connsiteY8" fmla="*/ 473027 h 473040"/>
                <a:gd name="connsiteX9" fmla="*/ 2547647 w 4111860"/>
                <a:gd name="connsiteY9" fmla="*/ 286866 h 473040"/>
                <a:gd name="connsiteX10" fmla="*/ 2624469 w 4111860"/>
                <a:gd name="connsiteY10" fmla="*/ 3223 h 473040"/>
                <a:gd name="connsiteX11" fmla="*/ 2917511 w 4111860"/>
                <a:gd name="connsiteY11" fmla="*/ 146145 h 473040"/>
                <a:gd name="connsiteX12" fmla="*/ 3034064 w 4111860"/>
                <a:gd name="connsiteY12" fmla="*/ 339431 h 473040"/>
                <a:gd name="connsiteX13" fmla="*/ 3257790 w 4111860"/>
                <a:gd name="connsiteY13" fmla="*/ 375596 h 473040"/>
                <a:gd name="connsiteX14" fmla="*/ 3518323 w 4111860"/>
                <a:gd name="connsiteY14" fmla="*/ 388036 h 473040"/>
                <a:gd name="connsiteX15" fmla="*/ 3840960 w 4111860"/>
                <a:gd name="connsiteY15" fmla="*/ 339460 h 473040"/>
                <a:gd name="connsiteX16" fmla="*/ 4111860 w 4111860"/>
                <a:gd name="connsiteY16" fmla="*/ 395350 h 473040"/>
                <a:gd name="connsiteX0" fmla="*/ 0 w 4111860"/>
                <a:gd name="connsiteY0" fmla="*/ 324474 h 449317"/>
                <a:gd name="connsiteX1" fmla="*/ 284246 w 4111860"/>
                <a:gd name="connsiteY1" fmla="*/ 224290 h 449317"/>
                <a:gd name="connsiteX2" fmla="*/ 648237 w 4111860"/>
                <a:gd name="connsiteY2" fmla="*/ 346542 h 449317"/>
                <a:gd name="connsiteX3" fmla="*/ 933816 w 4111860"/>
                <a:gd name="connsiteY3" fmla="*/ 323192 h 449317"/>
                <a:gd name="connsiteX4" fmla="*/ 1424942 w 4111860"/>
                <a:gd name="connsiteY4" fmla="*/ 353013 h 449317"/>
                <a:gd name="connsiteX5" fmla="*/ 1692690 w 4111860"/>
                <a:gd name="connsiteY5" fmla="*/ 133815 h 449317"/>
                <a:gd name="connsiteX6" fmla="*/ 1855145 w 4111860"/>
                <a:gd name="connsiteY6" fmla="*/ 3498 h 449317"/>
                <a:gd name="connsiteX7" fmla="*/ 2051392 w 4111860"/>
                <a:gd name="connsiteY7" fmla="*/ 271293 h 449317"/>
                <a:gd name="connsiteX8" fmla="*/ 2294275 w 4111860"/>
                <a:gd name="connsiteY8" fmla="*/ 449304 h 449317"/>
                <a:gd name="connsiteX9" fmla="*/ 2547647 w 4111860"/>
                <a:gd name="connsiteY9" fmla="*/ 263143 h 449317"/>
                <a:gd name="connsiteX10" fmla="*/ 2737359 w 4111860"/>
                <a:gd name="connsiteY10" fmla="*/ 252932 h 449317"/>
                <a:gd name="connsiteX11" fmla="*/ 2917511 w 4111860"/>
                <a:gd name="connsiteY11" fmla="*/ 122422 h 449317"/>
                <a:gd name="connsiteX12" fmla="*/ 3034064 w 4111860"/>
                <a:gd name="connsiteY12" fmla="*/ 315708 h 449317"/>
                <a:gd name="connsiteX13" fmla="*/ 3257790 w 4111860"/>
                <a:gd name="connsiteY13" fmla="*/ 351873 h 449317"/>
                <a:gd name="connsiteX14" fmla="*/ 3518323 w 4111860"/>
                <a:gd name="connsiteY14" fmla="*/ 364313 h 449317"/>
                <a:gd name="connsiteX15" fmla="*/ 3840960 w 4111860"/>
                <a:gd name="connsiteY15" fmla="*/ 315737 h 449317"/>
                <a:gd name="connsiteX16" fmla="*/ 4111860 w 4111860"/>
                <a:gd name="connsiteY16" fmla="*/ 371627 h 449317"/>
                <a:gd name="connsiteX0" fmla="*/ 0 w 4111860"/>
                <a:gd name="connsiteY0" fmla="*/ 324474 h 449317"/>
                <a:gd name="connsiteX1" fmla="*/ 284246 w 4111860"/>
                <a:gd name="connsiteY1" fmla="*/ 224290 h 449317"/>
                <a:gd name="connsiteX2" fmla="*/ 648237 w 4111860"/>
                <a:gd name="connsiteY2" fmla="*/ 346542 h 449317"/>
                <a:gd name="connsiteX3" fmla="*/ 933816 w 4111860"/>
                <a:gd name="connsiteY3" fmla="*/ 323192 h 449317"/>
                <a:gd name="connsiteX4" fmla="*/ 1424942 w 4111860"/>
                <a:gd name="connsiteY4" fmla="*/ 353013 h 449317"/>
                <a:gd name="connsiteX5" fmla="*/ 1692690 w 4111860"/>
                <a:gd name="connsiteY5" fmla="*/ 133815 h 449317"/>
                <a:gd name="connsiteX6" fmla="*/ 1855145 w 4111860"/>
                <a:gd name="connsiteY6" fmla="*/ 3498 h 449317"/>
                <a:gd name="connsiteX7" fmla="*/ 2051392 w 4111860"/>
                <a:gd name="connsiteY7" fmla="*/ 271293 h 449317"/>
                <a:gd name="connsiteX8" fmla="*/ 2294275 w 4111860"/>
                <a:gd name="connsiteY8" fmla="*/ 449304 h 449317"/>
                <a:gd name="connsiteX9" fmla="*/ 2547647 w 4111860"/>
                <a:gd name="connsiteY9" fmla="*/ 263143 h 449317"/>
                <a:gd name="connsiteX10" fmla="*/ 2737359 w 4111860"/>
                <a:gd name="connsiteY10" fmla="*/ 252932 h 449317"/>
                <a:gd name="connsiteX11" fmla="*/ 3034064 w 4111860"/>
                <a:gd name="connsiteY11" fmla="*/ 315708 h 449317"/>
                <a:gd name="connsiteX12" fmla="*/ 3257790 w 4111860"/>
                <a:gd name="connsiteY12" fmla="*/ 351873 h 449317"/>
                <a:gd name="connsiteX13" fmla="*/ 3518323 w 4111860"/>
                <a:gd name="connsiteY13" fmla="*/ 364313 h 449317"/>
                <a:gd name="connsiteX14" fmla="*/ 3840960 w 4111860"/>
                <a:gd name="connsiteY14" fmla="*/ 315737 h 449317"/>
                <a:gd name="connsiteX15" fmla="*/ 4111860 w 4111860"/>
                <a:gd name="connsiteY15" fmla="*/ 371627 h 449317"/>
                <a:gd name="connsiteX0" fmla="*/ 0 w 4111860"/>
                <a:gd name="connsiteY0" fmla="*/ 191938 h 316778"/>
                <a:gd name="connsiteX1" fmla="*/ 284246 w 4111860"/>
                <a:gd name="connsiteY1" fmla="*/ 91754 h 316778"/>
                <a:gd name="connsiteX2" fmla="*/ 648237 w 4111860"/>
                <a:gd name="connsiteY2" fmla="*/ 214006 h 316778"/>
                <a:gd name="connsiteX3" fmla="*/ 933816 w 4111860"/>
                <a:gd name="connsiteY3" fmla="*/ 190656 h 316778"/>
                <a:gd name="connsiteX4" fmla="*/ 1424942 w 4111860"/>
                <a:gd name="connsiteY4" fmla="*/ 220477 h 316778"/>
                <a:gd name="connsiteX5" fmla="*/ 1692690 w 4111860"/>
                <a:gd name="connsiteY5" fmla="*/ 1279 h 316778"/>
                <a:gd name="connsiteX6" fmla="*/ 2051392 w 4111860"/>
                <a:gd name="connsiteY6" fmla="*/ 138757 h 316778"/>
                <a:gd name="connsiteX7" fmla="*/ 2294275 w 4111860"/>
                <a:gd name="connsiteY7" fmla="*/ 316768 h 316778"/>
                <a:gd name="connsiteX8" fmla="*/ 2547647 w 4111860"/>
                <a:gd name="connsiteY8" fmla="*/ 130607 h 316778"/>
                <a:gd name="connsiteX9" fmla="*/ 2737359 w 4111860"/>
                <a:gd name="connsiteY9" fmla="*/ 120396 h 316778"/>
                <a:gd name="connsiteX10" fmla="*/ 3034064 w 4111860"/>
                <a:gd name="connsiteY10" fmla="*/ 183172 h 316778"/>
                <a:gd name="connsiteX11" fmla="*/ 3257790 w 4111860"/>
                <a:gd name="connsiteY11" fmla="*/ 219337 h 316778"/>
                <a:gd name="connsiteX12" fmla="*/ 3518323 w 4111860"/>
                <a:gd name="connsiteY12" fmla="*/ 231777 h 316778"/>
                <a:gd name="connsiteX13" fmla="*/ 3840960 w 4111860"/>
                <a:gd name="connsiteY13" fmla="*/ 183201 h 316778"/>
                <a:gd name="connsiteX14" fmla="*/ 4111860 w 4111860"/>
                <a:gd name="connsiteY14" fmla="*/ 239091 h 316778"/>
                <a:gd name="connsiteX0" fmla="*/ 0 w 4111860"/>
                <a:gd name="connsiteY0" fmla="*/ 141030 h 265870"/>
                <a:gd name="connsiteX1" fmla="*/ 284246 w 4111860"/>
                <a:gd name="connsiteY1" fmla="*/ 40846 h 265870"/>
                <a:gd name="connsiteX2" fmla="*/ 648237 w 4111860"/>
                <a:gd name="connsiteY2" fmla="*/ 163098 h 265870"/>
                <a:gd name="connsiteX3" fmla="*/ 933816 w 4111860"/>
                <a:gd name="connsiteY3" fmla="*/ 139748 h 265870"/>
                <a:gd name="connsiteX4" fmla="*/ 1424942 w 4111860"/>
                <a:gd name="connsiteY4" fmla="*/ 169569 h 265870"/>
                <a:gd name="connsiteX5" fmla="*/ 1702506 w 4111860"/>
                <a:gd name="connsiteY5" fmla="*/ 2101 h 265870"/>
                <a:gd name="connsiteX6" fmla="*/ 2051392 w 4111860"/>
                <a:gd name="connsiteY6" fmla="*/ 87849 h 265870"/>
                <a:gd name="connsiteX7" fmla="*/ 2294275 w 4111860"/>
                <a:gd name="connsiteY7" fmla="*/ 265860 h 265870"/>
                <a:gd name="connsiteX8" fmla="*/ 2547647 w 4111860"/>
                <a:gd name="connsiteY8" fmla="*/ 79699 h 265870"/>
                <a:gd name="connsiteX9" fmla="*/ 2737359 w 4111860"/>
                <a:gd name="connsiteY9" fmla="*/ 69488 h 265870"/>
                <a:gd name="connsiteX10" fmla="*/ 3034064 w 4111860"/>
                <a:gd name="connsiteY10" fmla="*/ 132264 h 265870"/>
                <a:gd name="connsiteX11" fmla="*/ 3257790 w 4111860"/>
                <a:gd name="connsiteY11" fmla="*/ 168429 h 265870"/>
                <a:gd name="connsiteX12" fmla="*/ 3518323 w 4111860"/>
                <a:gd name="connsiteY12" fmla="*/ 180869 h 265870"/>
                <a:gd name="connsiteX13" fmla="*/ 3840960 w 4111860"/>
                <a:gd name="connsiteY13" fmla="*/ 132293 h 265870"/>
                <a:gd name="connsiteX14" fmla="*/ 4111860 w 4111860"/>
                <a:gd name="connsiteY14" fmla="*/ 188183 h 26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1860" h="265870">
                  <a:moveTo>
                    <a:pt x="0" y="141030"/>
                  </a:moveTo>
                  <a:cubicBezTo>
                    <a:pt x="98792" y="136435"/>
                    <a:pt x="176207" y="37168"/>
                    <a:pt x="284246" y="40846"/>
                  </a:cubicBezTo>
                  <a:cubicBezTo>
                    <a:pt x="392285" y="44524"/>
                    <a:pt x="539975" y="146614"/>
                    <a:pt x="648237" y="163098"/>
                  </a:cubicBezTo>
                  <a:cubicBezTo>
                    <a:pt x="756499" y="179582"/>
                    <a:pt x="804365" y="138670"/>
                    <a:pt x="933816" y="139748"/>
                  </a:cubicBezTo>
                  <a:cubicBezTo>
                    <a:pt x="1063267" y="140826"/>
                    <a:pt x="1296827" y="192510"/>
                    <a:pt x="1424942" y="169569"/>
                  </a:cubicBezTo>
                  <a:cubicBezTo>
                    <a:pt x="1553057" y="146628"/>
                    <a:pt x="1598098" y="15721"/>
                    <a:pt x="1702506" y="2101"/>
                  </a:cubicBezTo>
                  <a:cubicBezTo>
                    <a:pt x="1806914" y="-11519"/>
                    <a:pt x="1952764" y="43889"/>
                    <a:pt x="2051392" y="87849"/>
                  </a:cubicBezTo>
                  <a:cubicBezTo>
                    <a:pt x="2150020" y="131809"/>
                    <a:pt x="2211566" y="267218"/>
                    <a:pt x="2294275" y="265860"/>
                  </a:cubicBezTo>
                  <a:cubicBezTo>
                    <a:pt x="2376984" y="264502"/>
                    <a:pt x="2473800" y="112428"/>
                    <a:pt x="2547647" y="79699"/>
                  </a:cubicBezTo>
                  <a:cubicBezTo>
                    <a:pt x="2621494" y="46970"/>
                    <a:pt x="2656289" y="60727"/>
                    <a:pt x="2737359" y="69488"/>
                  </a:cubicBezTo>
                  <a:cubicBezTo>
                    <a:pt x="2818429" y="78249"/>
                    <a:pt x="2947326" y="115774"/>
                    <a:pt x="3034064" y="132264"/>
                  </a:cubicBezTo>
                  <a:cubicBezTo>
                    <a:pt x="3120802" y="148754"/>
                    <a:pt x="3177080" y="160328"/>
                    <a:pt x="3257790" y="168429"/>
                  </a:cubicBezTo>
                  <a:cubicBezTo>
                    <a:pt x="3338500" y="176530"/>
                    <a:pt x="3421128" y="186892"/>
                    <a:pt x="3518323" y="180869"/>
                  </a:cubicBezTo>
                  <a:cubicBezTo>
                    <a:pt x="3615518" y="174846"/>
                    <a:pt x="3742037" y="131074"/>
                    <a:pt x="3840960" y="132293"/>
                  </a:cubicBezTo>
                  <a:cubicBezTo>
                    <a:pt x="3939883" y="133512"/>
                    <a:pt x="3990859" y="192778"/>
                    <a:pt x="4111860" y="188183"/>
                  </a:cubicBezTo>
                </a:path>
              </a:pathLst>
            </a:custGeom>
            <a:noFill/>
            <a:ln w="38100"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394" name="Freeform: Shape 1393">
              <a:extLst>
                <a:ext uri="{FF2B5EF4-FFF2-40B4-BE49-F238E27FC236}">
                  <a16:creationId xmlns:a16="http://schemas.microsoft.com/office/drawing/2014/main" id="{CB5232AB-EB44-4D03-AE38-6CCEFE67242F}"/>
                </a:ext>
              </a:extLst>
            </p:cNvPr>
            <p:cNvSpPr/>
            <p:nvPr/>
          </p:nvSpPr>
          <p:spPr>
            <a:xfrm>
              <a:off x="4422317" y="2799690"/>
              <a:ext cx="2168253" cy="903806"/>
            </a:xfrm>
            <a:custGeom>
              <a:avLst/>
              <a:gdLst>
                <a:gd name="connsiteX0" fmla="*/ 0 w 3652058"/>
                <a:gd name="connsiteY0" fmla="*/ 808224 h 830392"/>
                <a:gd name="connsiteX1" fmla="*/ 387927 w 3652058"/>
                <a:gd name="connsiteY1" fmla="*/ 791599 h 830392"/>
                <a:gd name="connsiteX2" fmla="*/ 853440 w 3652058"/>
                <a:gd name="connsiteY2" fmla="*/ 664137 h 830392"/>
                <a:gd name="connsiteX3" fmla="*/ 1163782 w 3652058"/>
                <a:gd name="connsiteY3" fmla="*/ 104414 h 830392"/>
                <a:gd name="connsiteX4" fmla="*/ 1335578 w 3652058"/>
                <a:gd name="connsiteY4" fmla="*/ 10203 h 830392"/>
                <a:gd name="connsiteX5" fmla="*/ 1634836 w 3652058"/>
                <a:gd name="connsiteY5" fmla="*/ 21286 h 830392"/>
                <a:gd name="connsiteX6" fmla="*/ 1950720 w 3652058"/>
                <a:gd name="connsiteY6" fmla="*/ 176457 h 830392"/>
                <a:gd name="connsiteX7" fmla="*/ 2227811 w 3652058"/>
                <a:gd name="connsiteY7" fmla="*/ 337170 h 830392"/>
                <a:gd name="connsiteX8" fmla="*/ 2266604 w 3652058"/>
                <a:gd name="connsiteY8" fmla="*/ 431381 h 830392"/>
                <a:gd name="connsiteX9" fmla="*/ 2504902 w 3652058"/>
                <a:gd name="connsiteY9" fmla="*/ 603177 h 830392"/>
                <a:gd name="connsiteX10" fmla="*/ 2815244 w 3652058"/>
                <a:gd name="connsiteY10" fmla="*/ 708472 h 830392"/>
                <a:gd name="connsiteX11" fmla="*/ 3330633 w 3652058"/>
                <a:gd name="connsiteY11" fmla="*/ 802683 h 830392"/>
                <a:gd name="connsiteX12" fmla="*/ 3652058 w 3652058"/>
                <a:gd name="connsiteY12" fmla="*/ 830392 h 830392"/>
                <a:gd name="connsiteX0" fmla="*/ 0 w 3264131"/>
                <a:gd name="connsiteY0" fmla="*/ 791599 h 830392"/>
                <a:gd name="connsiteX1" fmla="*/ 465513 w 3264131"/>
                <a:gd name="connsiteY1" fmla="*/ 664137 h 830392"/>
                <a:gd name="connsiteX2" fmla="*/ 775855 w 3264131"/>
                <a:gd name="connsiteY2" fmla="*/ 104414 h 830392"/>
                <a:gd name="connsiteX3" fmla="*/ 947651 w 3264131"/>
                <a:gd name="connsiteY3" fmla="*/ 10203 h 830392"/>
                <a:gd name="connsiteX4" fmla="*/ 1246909 w 3264131"/>
                <a:gd name="connsiteY4" fmla="*/ 21286 h 830392"/>
                <a:gd name="connsiteX5" fmla="*/ 1562793 w 3264131"/>
                <a:gd name="connsiteY5" fmla="*/ 176457 h 830392"/>
                <a:gd name="connsiteX6" fmla="*/ 1839884 w 3264131"/>
                <a:gd name="connsiteY6" fmla="*/ 337170 h 830392"/>
                <a:gd name="connsiteX7" fmla="*/ 1878677 w 3264131"/>
                <a:gd name="connsiteY7" fmla="*/ 431381 h 830392"/>
                <a:gd name="connsiteX8" fmla="*/ 2116975 w 3264131"/>
                <a:gd name="connsiteY8" fmla="*/ 603177 h 830392"/>
                <a:gd name="connsiteX9" fmla="*/ 2427317 w 3264131"/>
                <a:gd name="connsiteY9" fmla="*/ 708472 h 830392"/>
                <a:gd name="connsiteX10" fmla="*/ 2942706 w 3264131"/>
                <a:gd name="connsiteY10" fmla="*/ 802683 h 830392"/>
                <a:gd name="connsiteX11" fmla="*/ 3264131 w 3264131"/>
                <a:gd name="connsiteY11" fmla="*/ 830392 h 830392"/>
                <a:gd name="connsiteX0" fmla="*/ -1 w 2798617"/>
                <a:gd name="connsiteY0" fmla="*/ 664137 h 830392"/>
                <a:gd name="connsiteX1" fmla="*/ 310341 w 2798617"/>
                <a:gd name="connsiteY1" fmla="*/ 104414 h 830392"/>
                <a:gd name="connsiteX2" fmla="*/ 482137 w 2798617"/>
                <a:gd name="connsiteY2" fmla="*/ 10203 h 830392"/>
                <a:gd name="connsiteX3" fmla="*/ 781395 w 2798617"/>
                <a:gd name="connsiteY3" fmla="*/ 21286 h 830392"/>
                <a:gd name="connsiteX4" fmla="*/ 1097279 w 2798617"/>
                <a:gd name="connsiteY4" fmla="*/ 176457 h 830392"/>
                <a:gd name="connsiteX5" fmla="*/ 1374370 w 2798617"/>
                <a:gd name="connsiteY5" fmla="*/ 337170 h 830392"/>
                <a:gd name="connsiteX6" fmla="*/ 1413163 w 2798617"/>
                <a:gd name="connsiteY6" fmla="*/ 431381 h 830392"/>
                <a:gd name="connsiteX7" fmla="*/ 1651461 w 2798617"/>
                <a:gd name="connsiteY7" fmla="*/ 603177 h 830392"/>
                <a:gd name="connsiteX8" fmla="*/ 1961803 w 2798617"/>
                <a:gd name="connsiteY8" fmla="*/ 708472 h 830392"/>
                <a:gd name="connsiteX9" fmla="*/ 2477192 w 2798617"/>
                <a:gd name="connsiteY9" fmla="*/ 802683 h 830392"/>
                <a:gd name="connsiteX10" fmla="*/ 2798617 w 2798617"/>
                <a:gd name="connsiteY10" fmla="*/ 830392 h 830392"/>
                <a:gd name="connsiteX0" fmla="*/ 0 w 2928190"/>
                <a:gd name="connsiteY0" fmla="*/ 675861 h 830392"/>
                <a:gd name="connsiteX1" fmla="*/ 439914 w 2928190"/>
                <a:gd name="connsiteY1" fmla="*/ 104414 h 830392"/>
                <a:gd name="connsiteX2" fmla="*/ 611710 w 2928190"/>
                <a:gd name="connsiteY2" fmla="*/ 10203 h 830392"/>
                <a:gd name="connsiteX3" fmla="*/ 910968 w 2928190"/>
                <a:gd name="connsiteY3" fmla="*/ 21286 h 830392"/>
                <a:gd name="connsiteX4" fmla="*/ 1226852 w 2928190"/>
                <a:gd name="connsiteY4" fmla="*/ 176457 h 830392"/>
                <a:gd name="connsiteX5" fmla="*/ 1503943 w 2928190"/>
                <a:gd name="connsiteY5" fmla="*/ 337170 h 830392"/>
                <a:gd name="connsiteX6" fmla="*/ 1542736 w 2928190"/>
                <a:gd name="connsiteY6" fmla="*/ 431381 h 830392"/>
                <a:gd name="connsiteX7" fmla="*/ 1781034 w 2928190"/>
                <a:gd name="connsiteY7" fmla="*/ 603177 h 830392"/>
                <a:gd name="connsiteX8" fmla="*/ 2091376 w 2928190"/>
                <a:gd name="connsiteY8" fmla="*/ 708472 h 830392"/>
                <a:gd name="connsiteX9" fmla="*/ 2606765 w 2928190"/>
                <a:gd name="connsiteY9" fmla="*/ 802683 h 830392"/>
                <a:gd name="connsiteX10" fmla="*/ 2928190 w 2928190"/>
                <a:gd name="connsiteY10" fmla="*/ 830392 h 830392"/>
                <a:gd name="connsiteX0" fmla="*/ 0 w 2928190"/>
                <a:gd name="connsiteY0" fmla="*/ 675861 h 830392"/>
                <a:gd name="connsiteX1" fmla="*/ 439914 w 2928190"/>
                <a:gd name="connsiteY1" fmla="*/ 104414 h 830392"/>
                <a:gd name="connsiteX2" fmla="*/ 611710 w 2928190"/>
                <a:gd name="connsiteY2" fmla="*/ 10203 h 830392"/>
                <a:gd name="connsiteX3" fmla="*/ 910968 w 2928190"/>
                <a:gd name="connsiteY3" fmla="*/ 21286 h 830392"/>
                <a:gd name="connsiteX4" fmla="*/ 1226852 w 2928190"/>
                <a:gd name="connsiteY4" fmla="*/ 176457 h 830392"/>
                <a:gd name="connsiteX5" fmla="*/ 1503943 w 2928190"/>
                <a:gd name="connsiteY5" fmla="*/ 337170 h 830392"/>
                <a:gd name="connsiteX6" fmla="*/ 1542736 w 2928190"/>
                <a:gd name="connsiteY6" fmla="*/ 431381 h 830392"/>
                <a:gd name="connsiteX7" fmla="*/ 1781034 w 2928190"/>
                <a:gd name="connsiteY7" fmla="*/ 603177 h 830392"/>
                <a:gd name="connsiteX8" fmla="*/ 2091376 w 2928190"/>
                <a:gd name="connsiteY8" fmla="*/ 708472 h 830392"/>
                <a:gd name="connsiteX9" fmla="*/ 2606765 w 2928190"/>
                <a:gd name="connsiteY9" fmla="*/ 802683 h 830392"/>
                <a:gd name="connsiteX10" fmla="*/ 2928190 w 2928190"/>
                <a:gd name="connsiteY10" fmla="*/ 830392 h 830392"/>
                <a:gd name="connsiteX0" fmla="*/ 0 w 3163034"/>
                <a:gd name="connsiteY0" fmla="*/ 675861 h 910291"/>
                <a:gd name="connsiteX1" fmla="*/ 439914 w 3163034"/>
                <a:gd name="connsiteY1" fmla="*/ 104414 h 910291"/>
                <a:gd name="connsiteX2" fmla="*/ 611710 w 3163034"/>
                <a:gd name="connsiteY2" fmla="*/ 10203 h 910291"/>
                <a:gd name="connsiteX3" fmla="*/ 910968 w 3163034"/>
                <a:gd name="connsiteY3" fmla="*/ 21286 h 910291"/>
                <a:gd name="connsiteX4" fmla="*/ 1226852 w 3163034"/>
                <a:gd name="connsiteY4" fmla="*/ 176457 h 910291"/>
                <a:gd name="connsiteX5" fmla="*/ 1503943 w 3163034"/>
                <a:gd name="connsiteY5" fmla="*/ 337170 h 910291"/>
                <a:gd name="connsiteX6" fmla="*/ 1542736 w 3163034"/>
                <a:gd name="connsiteY6" fmla="*/ 431381 h 910291"/>
                <a:gd name="connsiteX7" fmla="*/ 1781034 w 3163034"/>
                <a:gd name="connsiteY7" fmla="*/ 603177 h 910291"/>
                <a:gd name="connsiteX8" fmla="*/ 2091376 w 3163034"/>
                <a:gd name="connsiteY8" fmla="*/ 708472 h 910291"/>
                <a:gd name="connsiteX9" fmla="*/ 2606765 w 3163034"/>
                <a:gd name="connsiteY9" fmla="*/ 802683 h 910291"/>
                <a:gd name="connsiteX10" fmla="*/ 3163034 w 3163034"/>
                <a:gd name="connsiteY10" fmla="*/ 910291 h 910291"/>
                <a:gd name="connsiteX0" fmla="*/ 0 w 3163034"/>
                <a:gd name="connsiteY0" fmla="*/ 675861 h 910291"/>
                <a:gd name="connsiteX1" fmla="*/ 439914 w 3163034"/>
                <a:gd name="connsiteY1" fmla="*/ 104414 h 910291"/>
                <a:gd name="connsiteX2" fmla="*/ 611710 w 3163034"/>
                <a:gd name="connsiteY2" fmla="*/ 10203 h 910291"/>
                <a:gd name="connsiteX3" fmla="*/ 910968 w 3163034"/>
                <a:gd name="connsiteY3" fmla="*/ 21286 h 910291"/>
                <a:gd name="connsiteX4" fmla="*/ 1226852 w 3163034"/>
                <a:gd name="connsiteY4" fmla="*/ 176457 h 910291"/>
                <a:gd name="connsiteX5" fmla="*/ 1503943 w 3163034"/>
                <a:gd name="connsiteY5" fmla="*/ 337170 h 910291"/>
                <a:gd name="connsiteX6" fmla="*/ 1542736 w 3163034"/>
                <a:gd name="connsiteY6" fmla="*/ 431381 h 910291"/>
                <a:gd name="connsiteX7" fmla="*/ 1781034 w 3163034"/>
                <a:gd name="connsiteY7" fmla="*/ 603177 h 910291"/>
                <a:gd name="connsiteX8" fmla="*/ 2091376 w 3163034"/>
                <a:gd name="connsiteY8" fmla="*/ 708472 h 910291"/>
                <a:gd name="connsiteX9" fmla="*/ 2606765 w 3163034"/>
                <a:gd name="connsiteY9" fmla="*/ 802683 h 910291"/>
                <a:gd name="connsiteX10" fmla="*/ 3163034 w 3163034"/>
                <a:gd name="connsiteY10" fmla="*/ 910291 h 910291"/>
                <a:gd name="connsiteX0" fmla="*/ 0 w 3155206"/>
                <a:gd name="connsiteY0" fmla="*/ 675861 h 916210"/>
                <a:gd name="connsiteX1" fmla="*/ 439914 w 3155206"/>
                <a:gd name="connsiteY1" fmla="*/ 104414 h 916210"/>
                <a:gd name="connsiteX2" fmla="*/ 611710 w 3155206"/>
                <a:gd name="connsiteY2" fmla="*/ 10203 h 916210"/>
                <a:gd name="connsiteX3" fmla="*/ 910968 w 3155206"/>
                <a:gd name="connsiteY3" fmla="*/ 21286 h 916210"/>
                <a:gd name="connsiteX4" fmla="*/ 1226852 w 3155206"/>
                <a:gd name="connsiteY4" fmla="*/ 176457 h 916210"/>
                <a:gd name="connsiteX5" fmla="*/ 1503943 w 3155206"/>
                <a:gd name="connsiteY5" fmla="*/ 337170 h 916210"/>
                <a:gd name="connsiteX6" fmla="*/ 1542736 w 3155206"/>
                <a:gd name="connsiteY6" fmla="*/ 431381 h 916210"/>
                <a:gd name="connsiteX7" fmla="*/ 1781034 w 3155206"/>
                <a:gd name="connsiteY7" fmla="*/ 603177 h 916210"/>
                <a:gd name="connsiteX8" fmla="*/ 2091376 w 3155206"/>
                <a:gd name="connsiteY8" fmla="*/ 708472 h 916210"/>
                <a:gd name="connsiteX9" fmla="*/ 2606765 w 3155206"/>
                <a:gd name="connsiteY9" fmla="*/ 802683 h 916210"/>
                <a:gd name="connsiteX10" fmla="*/ 3155206 w 3155206"/>
                <a:gd name="connsiteY10" fmla="*/ 916210 h 916210"/>
                <a:gd name="connsiteX0" fmla="*/ 0 w 3155206"/>
                <a:gd name="connsiteY0" fmla="*/ 675861 h 916210"/>
                <a:gd name="connsiteX1" fmla="*/ 439914 w 3155206"/>
                <a:gd name="connsiteY1" fmla="*/ 104414 h 916210"/>
                <a:gd name="connsiteX2" fmla="*/ 611710 w 3155206"/>
                <a:gd name="connsiteY2" fmla="*/ 10203 h 916210"/>
                <a:gd name="connsiteX3" fmla="*/ 910968 w 3155206"/>
                <a:gd name="connsiteY3" fmla="*/ 21286 h 916210"/>
                <a:gd name="connsiteX4" fmla="*/ 1226852 w 3155206"/>
                <a:gd name="connsiteY4" fmla="*/ 176457 h 916210"/>
                <a:gd name="connsiteX5" fmla="*/ 1503943 w 3155206"/>
                <a:gd name="connsiteY5" fmla="*/ 337170 h 916210"/>
                <a:gd name="connsiteX6" fmla="*/ 1542736 w 3155206"/>
                <a:gd name="connsiteY6" fmla="*/ 431381 h 916210"/>
                <a:gd name="connsiteX7" fmla="*/ 1781034 w 3155206"/>
                <a:gd name="connsiteY7" fmla="*/ 603177 h 916210"/>
                <a:gd name="connsiteX8" fmla="*/ 2091376 w 3155206"/>
                <a:gd name="connsiteY8" fmla="*/ 708472 h 916210"/>
                <a:gd name="connsiteX9" fmla="*/ 2606765 w 3155206"/>
                <a:gd name="connsiteY9" fmla="*/ 802683 h 916210"/>
                <a:gd name="connsiteX10" fmla="*/ 3155206 w 3155206"/>
                <a:gd name="connsiteY10" fmla="*/ 916210 h 916210"/>
                <a:gd name="connsiteX0" fmla="*/ 0 w 3155206"/>
                <a:gd name="connsiteY0" fmla="*/ 675861 h 916210"/>
                <a:gd name="connsiteX1" fmla="*/ 439914 w 3155206"/>
                <a:gd name="connsiteY1" fmla="*/ 104414 h 916210"/>
                <a:gd name="connsiteX2" fmla="*/ 611710 w 3155206"/>
                <a:gd name="connsiteY2" fmla="*/ 10203 h 916210"/>
                <a:gd name="connsiteX3" fmla="*/ 910968 w 3155206"/>
                <a:gd name="connsiteY3" fmla="*/ 21286 h 916210"/>
                <a:gd name="connsiteX4" fmla="*/ 1226852 w 3155206"/>
                <a:gd name="connsiteY4" fmla="*/ 176457 h 916210"/>
                <a:gd name="connsiteX5" fmla="*/ 1503943 w 3155206"/>
                <a:gd name="connsiteY5" fmla="*/ 337170 h 916210"/>
                <a:gd name="connsiteX6" fmla="*/ 1542736 w 3155206"/>
                <a:gd name="connsiteY6" fmla="*/ 431381 h 916210"/>
                <a:gd name="connsiteX7" fmla="*/ 1781034 w 3155206"/>
                <a:gd name="connsiteY7" fmla="*/ 603177 h 916210"/>
                <a:gd name="connsiteX8" fmla="*/ 2091376 w 3155206"/>
                <a:gd name="connsiteY8" fmla="*/ 708472 h 916210"/>
                <a:gd name="connsiteX9" fmla="*/ 2606765 w 3155206"/>
                <a:gd name="connsiteY9" fmla="*/ 802683 h 916210"/>
                <a:gd name="connsiteX10" fmla="*/ 3155206 w 3155206"/>
                <a:gd name="connsiteY10" fmla="*/ 916210 h 916210"/>
                <a:gd name="connsiteX0" fmla="*/ 0 w 3127808"/>
                <a:gd name="connsiteY0" fmla="*/ 675861 h 898455"/>
                <a:gd name="connsiteX1" fmla="*/ 439914 w 3127808"/>
                <a:gd name="connsiteY1" fmla="*/ 104414 h 898455"/>
                <a:gd name="connsiteX2" fmla="*/ 611710 w 3127808"/>
                <a:gd name="connsiteY2" fmla="*/ 10203 h 898455"/>
                <a:gd name="connsiteX3" fmla="*/ 910968 w 3127808"/>
                <a:gd name="connsiteY3" fmla="*/ 21286 h 898455"/>
                <a:gd name="connsiteX4" fmla="*/ 1226852 w 3127808"/>
                <a:gd name="connsiteY4" fmla="*/ 176457 h 898455"/>
                <a:gd name="connsiteX5" fmla="*/ 1503943 w 3127808"/>
                <a:gd name="connsiteY5" fmla="*/ 337170 h 898455"/>
                <a:gd name="connsiteX6" fmla="*/ 1542736 w 3127808"/>
                <a:gd name="connsiteY6" fmla="*/ 431381 h 898455"/>
                <a:gd name="connsiteX7" fmla="*/ 1781034 w 3127808"/>
                <a:gd name="connsiteY7" fmla="*/ 603177 h 898455"/>
                <a:gd name="connsiteX8" fmla="*/ 2091376 w 3127808"/>
                <a:gd name="connsiteY8" fmla="*/ 708472 h 898455"/>
                <a:gd name="connsiteX9" fmla="*/ 2606765 w 3127808"/>
                <a:gd name="connsiteY9" fmla="*/ 802683 h 898455"/>
                <a:gd name="connsiteX10" fmla="*/ 3127808 w 3127808"/>
                <a:gd name="connsiteY10" fmla="*/ 898455 h 898455"/>
                <a:gd name="connsiteX0" fmla="*/ 0 w 3127808"/>
                <a:gd name="connsiteY0" fmla="*/ 675861 h 898455"/>
                <a:gd name="connsiteX1" fmla="*/ 439914 w 3127808"/>
                <a:gd name="connsiteY1" fmla="*/ 104414 h 898455"/>
                <a:gd name="connsiteX2" fmla="*/ 611710 w 3127808"/>
                <a:gd name="connsiteY2" fmla="*/ 10203 h 898455"/>
                <a:gd name="connsiteX3" fmla="*/ 910968 w 3127808"/>
                <a:gd name="connsiteY3" fmla="*/ 21286 h 898455"/>
                <a:gd name="connsiteX4" fmla="*/ 1226852 w 3127808"/>
                <a:gd name="connsiteY4" fmla="*/ 176457 h 898455"/>
                <a:gd name="connsiteX5" fmla="*/ 1503943 w 3127808"/>
                <a:gd name="connsiteY5" fmla="*/ 337170 h 898455"/>
                <a:gd name="connsiteX6" fmla="*/ 1542736 w 3127808"/>
                <a:gd name="connsiteY6" fmla="*/ 431381 h 898455"/>
                <a:gd name="connsiteX7" fmla="*/ 1781034 w 3127808"/>
                <a:gd name="connsiteY7" fmla="*/ 603177 h 898455"/>
                <a:gd name="connsiteX8" fmla="*/ 2091376 w 3127808"/>
                <a:gd name="connsiteY8" fmla="*/ 708472 h 898455"/>
                <a:gd name="connsiteX9" fmla="*/ 2606765 w 3127808"/>
                <a:gd name="connsiteY9" fmla="*/ 802683 h 898455"/>
                <a:gd name="connsiteX10" fmla="*/ 3127808 w 3127808"/>
                <a:gd name="connsiteY10" fmla="*/ 898455 h 898455"/>
                <a:gd name="connsiteX0" fmla="*/ 0 w 2687894"/>
                <a:gd name="connsiteY0" fmla="*/ 104414 h 898455"/>
                <a:gd name="connsiteX1" fmla="*/ 171796 w 2687894"/>
                <a:gd name="connsiteY1" fmla="*/ 10203 h 898455"/>
                <a:gd name="connsiteX2" fmla="*/ 471054 w 2687894"/>
                <a:gd name="connsiteY2" fmla="*/ 21286 h 898455"/>
                <a:gd name="connsiteX3" fmla="*/ 786938 w 2687894"/>
                <a:gd name="connsiteY3" fmla="*/ 176457 h 898455"/>
                <a:gd name="connsiteX4" fmla="*/ 1064029 w 2687894"/>
                <a:gd name="connsiteY4" fmla="*/ 337170 h 898455"/>
                <a:gd name="connsiteX5" fmla="*/ 1102822 w 2687894"/>
                <a:gd name="connsiteY5" fmla="*/ 431381 h 898455"/>
                <a:gd name="connsiteX6" fmla="*/ 1341120 w 2687894"/>
                <a:gd name="connsiteY6" fmla="*/ 603177 h 898455"/>
                <a:gd name="connsiteX7" fmla="*/ 1651462 w 2687894"/>
                <a:gd name="connsiteY7" fmla="*/ 708472 h 898455"/>
                <a:gd name="connsiteX8" fmla="*/ 2166851 w 2687894"/>
                <a:gd name="connsiteY8" fmla="*/ 802683 h 898455"/>
                <a:gd name="connsiteX9" fmla="*/ 2687894 w 2687894"/>
                <a:gd name="connsiteY9" fmla="*/ 898455 h 898455"/>
                <a:gd name="connsiteX0" fmla="*/ 0 w 2839075"/>
                <a:gd name="connsiteY0" fmla="*/ 185965 h 903806"/>
                <a:gd name="connsiteX1" fmla="*/ 322977 w 2839075"/>
                <a:gd name="connsiteY1" fmla="*/ 15554 h 903806"/>
                <a:gd name="connsiteX2" fmla="*/ 622235 w 2839075"/>
                <a:gd name="connsiteY2" fmla="*/ 26637 h 903806"/>
                <a:gd name="connsiteX3" fmla="*/ 938119 w 2839075"/>
                <a:gd name="connsiteY3" fmla="*/ 181808 h 903806"/>
                <a:gd name="connsiteX4" fmla="*/ 1215210 w 2839075"/>
                <a:gd name="connsiteY4" fmla="*/ 342521 h 903806"/>
                <a:gd name="connsiteX5" fmla="*/ 1254003 w 2839075"/>
                <a:gd name="connsiteY5" fmla="*/ 436732 h 903806"/>
                <a:gd name="connsiteX6" fmla="*/ 1492301 w 2839075"/>
                <a:gd name="connsiteY6" fmla="*/ 608528 h 903806"/>
                <a:gd name="connsiteX7" fmla="*/ 1802643 w 2839075"/>
                <a:gd name="connsiteY7" fmla="*/ 713823 h 903806"/>
                <a:gd name="connsiteX8" fmla="*/ 2318032 w 2839075"/>
                <a:gd name="connsiteY8" fmla="*/ 808034 h 903806"/>
                <a:gd name="connsiteX9" fmla="*/ 2839075 w 2839075"/>
                <a:gd name="connsiteY9" fmla="*/ 903806 h 90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9075" h="903806">
                  <a:moveTo>
                    <a:pt x="0" y="185965"/>
                  </a:moveTo>
                  <a:cubicBezTo>
                    <a:pt x="101952" y="75022"/>
                    <a:pt x="219271" y="42109"/>
                    <a:pt x="322977" y="15554"/>
                  </a:cubicBezTo>
                  <a:cubicBezTo>
                    <a:pt x="426683" y="-11001"/>
                    <a:pt x="519711" y="-1072"/>
                    <a:pt x="622235" y="26637"/>
                  </a:cubicBezTo>
                  <a:cubicBezTo>
                    <a:pt x="724759" y="54346"/>
                    <a:pt x="839290" y="129161"/>
                    <a:pt x="938119" y="181808"/>
                  </a:cubicBezTo>
                  <a:cubicBezTo>
                    <a:pt x="1036948" y="234455"/>
                    <a:pt x="1162563" y="300034"/>
                    <a:pt x="1215210" y="342521"/>
                  </a:cubicBezTo>
                  <a:cubicBezTo>
                    <a:pt x="1267857" y="385008"/>
                    <a:pt x="1207821" y="392398"/>
                    <a:pt x="1254003" y="436732"/>
                  </a:cubicBezTo>
                  <a:cubicBezTo>
                    <a:pt x="1300185" y="481066"/>
                    <a:pt x="1400861" y="562346"/>
                    <a:pt x="1492301" y="608528"/>
                  </a:cubicBezTo>
                  <a:cubicBezTo>
                    <a:pt x="1583741" y="654710"/>
                    <a:pt x="1665021" y="680572"/>
                    <a:pt x="1802643" y="713823"/>
                  </a:cubicBezTo>
                  <a:cubicBezTo>
                    <a:pt x="1940265" y="747074"/>
                    <a:pt x="2178563" y="787714"/>
                    <a:pt x="2318032" y="808034"/>
                  </a:cubicBezTo>
                  <a:cubicBezTo>
                    <a:pt x="2457501" y="828354"/>
                    <a:pt x="2685470" y="796538"/>
                    <a:pt x="2839075" y="903806"/>
                  </a:cubicBezTo>
                </a:path>
              </a:pathLst>
            </a:custGeom>
            <a:noFill/>
            <a:ln w="38100" cap="rnd">
              <a:solidFill>
                <a:schemeClr val="accent4"/>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95" name="Rectangle 1394">
              <a:extLst>
                <a:ext uri="{FF2B5EF4-FFF2-40B4-BE49-F238E27FC236}">
                  <a16:creationId xmlns:a16="http://schemas.microsoft.com/office/drawing/2014/main" id="{C80FC02E-3FE1-4674-B87C-D4752A21FDE2}"/>
                </a:ext>
              </a:extLst>
            </p:cNvPr>
            <p:cNvSpPr/>
            <p:nvPr/>
          </p:nvSpPr>
          <p:spPr>
            <a:xfrm>
              <a:off x="255224" y="4681833"/>
              <a:ext cx="6553252"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br>
                <a:rPr kumimoji="0" lang="en-GB" sz="600" b="0" i="0" u="none" strike="noStrike" kern="1200" cap="none" spc="0" normalizeH="0" baseline="0" noProof="0">
                  <a:ln>
                    <a:noFill/>
                  </a:ln>
                  <a:solidFill>
                    <a:srgbClr val="000000"/>
                  </a:solidFill>
                  <a:effectLst/>
                  <a:uLnTx/>
                  <a:uFillTx/>
                  <a:latin typeface="Arial"/>
                  <a:ea typeface="+mn-ea"/>
                  <a:cs typeface="+mn-cs"/>
                </a:rPr>
              </a:br>
              <a:r>
                <a:rPr kumimoji="0" lang="en-GB" sz="600" b="0" i="0" u="none" strike="noStrike" kern="1200" cap="none" spc="0" normalizeH="0" baseline="0" noProof="0">
                  <a:ln>
                    <a:noFill/>
                  </a:ln>
                  <a:solidFill>
                    <a:srgbClr val="000000"/>
                  </a:solidFill>
                  <a:effectLst/>
                  <a:uLnTx/>
                  <a:uFillTx/>
                  <a:latin typeface="Arial"/>
                  <a:ea typeface="+mn-ea"/>
                  <a:cs typeface="+mn-cs"/>
                </a:rPr>
                <a:t>1. Beasley R,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2019;380:2020-2030; 2. O’Byrne PM,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2018;378:1865-1876. </a:t>
              </a:r>
            </a:p>
          </p:txBody>
        </p:sp>
        <p:sp>
          <p:nvSpPr>
            <p:cNvPr id="1396" name="TextBox 1395">
              <a:extLst>
                <a:ext uri="{FF2B5EF4-FFF2-40B4-BE49-F238E27FC236}">
                  <a16:creationId xmlns:a16="http://schemas.microsoft.com/office/drawing/2014/main" id="{5BD54EF3-BB6E-46AD-AC63-80150B97832B}"/>
                </a:ext>
              </a:extLst>
            </p:cNvPr>
            <p:cNvSpPr txBox="1"/>
            <p:nvPr/>
          </p:nvSpPr>
          <p:spPr>
            <a:xfrm>
              <a:off x="1483373" y="1497773"/>
              <a:ext cx="1495885"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improved</a:t>
              </a:r>
              <a:r>
                <a:rPr kumimoji="0" lang="en-US" sz="1600" b="1" i="0" u="none" strike="noStrike" kern="1200" cap="none" spc="0" normalizeH="0" baseline="30000" noProof="0">
                  <a:ln>
                    <a:noFill/>
                  </a:ln>
                  <a:solidFill>
                    <a:srgbClr val="65D2DF">
                      <a:lumMod val="75000"/>
                    </a:srgbClr>
                  </a:solidFill>
                  <a:effectLst/>
                  <a:uLnTx/>
                  <a:uFillTx/>
                  <a:latin typeface="Arial"/>
                  <a:ea typeface="+mn-ea"/>
                  <a:cs typeface="+mn-cs"/>
                </a:rPr>
                <a:t>2</a:t>
              </a:r>
              <a:endParaRPr kumimoji="0" lang="en-US" sz="1600" b="1" i="0" u="none" strike="sngStrike" kern="1200" cap="none" spc="0" normalizeH="0" baseline="30000" noProof="0">
                <a:ln>
                  <a:noFill/>
                </a:ln>
                <a:solidFill>
                  <a:srgbClr val="65D2DF">
                    <a:lumMod val="75000"/>
                  </a:srgbClr>
                </a:solidFill>
                <a:effectLst/>
                <a:uLnTx/>
                <a:uFillTx/>
                <a:latin typeface="Arial"/>
                <a:ea typeface="+mn-ea"/>
                <a:cs typeface="+mn-cs"/>
              </a:endParaRPr>
            </a:p>
          </p:txBody>
        </p:sp>
        <p:grpSp>
          <p:nvGrpSpPr>
            <p:cNvPr id="1397" name="Group 1396">
              <a:extLst>
                <a:ext uri="{FF2B5EF4-FFF2-40B4-BE49-F238E27FC236}">
                  <a16:creationId xmlns:a16="http://schemas.microsoft.com/office/drawing/2014/main" id="{17ED2503-9AA3-4FA5-AA8E-AC522891B8A5}"/>
                </a:ext>
              </a:extLst>
            </p:cNvPr>
            <p:cNvGrpSpPr/>
            <p:nvPr/>
          </p:nvGrpSpPr>
          <p:grpSpPr>
            <a:xfrm>
              <a:off x="371756" y="2003097"/>
              <a:ext cx="8435957" cy="2014321"/>
              <a:chOff x="371756" y="2003097"/>
              <a:chExt cx="8435957" cy="2014321"/>
            </a:xfrm>
          </p:grpSpPr>
          <p:sp>
            <p:nvSpPr>
              <p:cNvPr id="1481" name="Freeform: Shape 1480">
                <a:extLst>
                  <a:ext uri="{FF2B5EF4-FFF2-40B4-BE49-F238E27FC236}">
                    <a16:creationId xmlns:a16="http://schemas.microsoft.com/office/drawing/2014/main" id="{FA7E8F8F-CFCD-4428-96D1-32DCEAF6622A}"/>
                  </a:ext>
                </a:extLst>
              </p:cNvPr>
              <p:cNvSpPr/>
              <p:nvPr/>
            </p:nvSpPr>
            <p:spPr>
              <a:xfrm>
                <a:off x="4436224" y="2003097"/>
                <a:ext cx="2134574" cy="168335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909084"/>
                  <a:gd name="connsiteY0" fmla="*/ 292739 h 617032"/>
                  <a:gd name="connsiteX1" fmla="*/ 63795 w 909084"/>
                  <a:gd name="connsiteY1" fmla="*/ 69455 h 617032"/>
                  <a:gd name="connsiteX2" fmla="*/ 255181 w 909084"/>
                  <a:gd name="connsiteY2" fmla="*/ 343 h 617032"/>
                  <a:gd name="connsiteX3" fmla="*/ 388088 w 909084"/>
                  <a:gd name="connsiteY3" fmla="*/ 90720 h 617032"/>
                  <a:gd name="connsiteX4" fmla="*/ 510363 w 909084"/>
                  <a:gd name="connsiteY4" fmla="*/ 324636 h 617032"/>
                  <a:gd name="connsiteX5" fmla="*/ 611372 w 909084"/>
                  <a:gd name="connsiteY5" fmla="*/ 377799 h 617032"/>
                  <a:gd name="connsiteX6" fmla="*/ 675167 w 909084"/>
                  <a:gd name="connsiteY6" fmla="*/ 484125 h 617032"/>
                  <a:gd name="connsiteX7" fmla="*/ 776177 w 909084"/>
                  <a:gd name="connsiteY7" fmla="*/ 521339 h 617032"/>
                  <a:gd name="connsiteX8" fmla="*/ 909084 w 909084"/>
                  <a:gd name="connsiteY8" fmla="*/ 617032 h 617032"/>
                  <a:gd name="connsiteX0" fmla="*/ 0 w 776177"/>
                  <a:gd name="connsiteY0" fmla="*/ 292739 h 521339"/>
                  <a:gd name="connsiteX1" fmla="*/ 63795 w 776177"/>
                  <a:gd name="connsiteY1" fmla="*/ 69455 h 521339"/>
                  <a:gd name="connsiteX2" fmla="*/ 255181 w 776177"/>
                  <a:gd name="connsiteY2" fmla="*/ 343 h 521339"/>
                  <a:gd name="connsiteX3" fmla="*/ 388088 w 776177"/>
                  <a:gd name="connsiteY3" fmla="*/ 90720 h 521339"/>
                  <a:gd name="connsiteX4" fmla="*/ 510363 w 776177"/>
                  <a:gd name="connsiteY4" fmla="*/ 324636 h 521339"/>
                  <a:gd name="connsiteX5" fmla="*/ 611372 w 776177"/>
                  <a:gd name="connsiteY5" fmla="*/ 377799 h 521339"/>
                  <a:gd name="connsiteX6" fmla="*/ 675167 w 776177"/>
                  <a:gd name="connsiteY6" fmla="*/ 484125 h 521339"/>
                  <a:gd name="connsiteX7" fmla="*/ 776177 w 776177"/>
                  <a:gd name="connsiteY7" fmla="*/ 521339 h 521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6177" h="521339">
                    <a:moveTo>
                      <a:pt x="0" y="292739"/>
                    </a:moveTo>
                    <a:cubicBezTo>
                      <a:pt x="45188" y="204134"/>
                      <a:pt x="21265" y="118188"/>
                      <a:pt x="63795" y="69455"/>
                    </a:cubicBezTo>
                    <a:cubicBezTo>
                      <a:pt x="106325" y="20722"/>
                      <a:pt x="201132" y="-3201"/>
                      <a:pt x="255181" y="343"/>
                    </a:cubicBezTo>
                    <a:cubicBezTo>
                      <a:pt x="309230" y="3887"/>
                      <a:pt x="345558" y="36671"/>
                      <a:pt x="388088" y="90720"/>
                    </a:cubicBezTo>
                    <a:cubicBezTo>
                      <a:pt x="430618" y="144769"/>
                      <a:pt x="473149" y="276789"/>
                      <a:pt x="510363" y="324636"/>
                    </a:cubicBezTo>
                    <a:cubicBezTo>
                      <a:pt x="547577" y="372483"/>
                      <a:pt x="583905" y="351217"/>
                      <a:pt x="611372" y="377799"/>
                    </a:cubicBezTo>
                    <a:cubicBezTo>
                      <a:pt x="638839" y="404380"/>
                      <a:pt x="647700" y="460202"/>
                      <a:pt x="675167" y="484125"/>
                    </a:cubicBezTo>
                    <a:cubicBezTo>
                      <a:pt x="702634" y="508048"/>
                      <a:pt x="737191" y="499188"/>
                      <a:pt x="776177" y="521339"/>
                    </a:cubicBezTo>
                  </a:path>
                </a:pathLst>
              </a:custGeom>
              <a:noFill/>
              <a:ln w="38100" cap="rnd">
                <a:solidFill>
                  <a:schemeClr val="accent4"/>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2" name="Freeform: Shape 1481">
                <a:extLst>
                  <a:ext uri="{FF2B5EF4-FFF2-40B4-BE49-F238E27FC236}">
                    <a16:creationId xmlns:a16="http://schemas.microsoft.com/office/drawing/2014/main" id="{E893869D-6787-4586-B476-639E3F0C902F}"/>
                  </a:ext>
                </a:extLst>
              </p:cNvPr>
              <p:cNvSpPr/>
              <p:nvPr/>
            </p:nvSpPr>
            <p:spPr>
              <a:xfrm>
                <a:off x="6293010" y="3563639"/>
                <a:ext cx="2514703" cy="453779"/>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836025"/>
                  <a:gd name="connsiteY0" fmla="*/ 549493 h 624661"/>
                  <a:gd name="connsiteX1" fmla="*/ 262946 w 2836025"/>
                  <a:gd name="connsiteY1" fmla="*/ 601083 h 624661"/>
                  <a:gd name="connsiteX2" fmla="*/ 582573 w 2836025"/>
                  <a:gd name="connsiteY2" fmla="*/ 595442 h 624661"/>
                  <a:gd name="connsiteX3" fmla="*/ 1039123 w 2836025"/>
                  <a:gd name="connsiteY3" fmla="*/ 601083 h 624661"/>
                  <a:gd name="connsiteX4" fmla="*/ 1246458 w 2836025"/>
                  <a:gd name="connsiteY4" fmla="*/ 292739 h 624661"/>
                  <a:gd name="connsiteX5" fmla="*/ 1310253 w 2836025"/>
                  <a:gd name="connsiteY5" fmla="*/ 69455 h 624661"/>
                  <a:gd name="connsiteX6" fmla="*/ 1501639 w 2836025"/>
                  <a:gd name="connsiteY6" fmla="*/ 343 h 624661"/>
                  <a:gd name="connsiteX7" fmla="*/ 1634546 w 2836025"/>
                  <a:gd name="connsiteY7" fmla="*/ 90720 h 624661"/>
                  <a:gd name="connsiteX8" fmla="*/ 1756821 w 2836025"/>
                  <a:gd name="connsiteY8" fmla="*/ 324636 h 624661"/>
                  <a:gd name="connsiteX9" fmla="*/ 1857830 w 2836025"/>
                  <a:gd name="connsiteY9" fmla="*/ 377799 h 624661"/>
                  <a:gd name="connsiteX10" fmla="*/ 1921625 w 2836025"/>
                  <a:gd name="connsiteY10" fmla="*/ 484125 h 624661"/>
                  <a:gd name="connsiteX11" fmla="*/ 2022635 w 2836025"/>
                  <a:gd name="connsiteY11" fmla="*/ 521339 h 624661"/>
                  <a:gd name="connsiteX12" fmla="*/ 2155542 w 2836025"/>
                  <a:gd name="connsiteY12" fmla="*/ 617032 h 624661"/>
                  <a:gd name="connsiteX13" fmla="*/ 2836025 w 2836025"/>
                  <a:gd name="connsiteY13" fmla="*/ 611716 h 624661"/>
                  <a:gd name="connsiteX0" fmla="*/ 0 w 2573079"/>
                  <a:gd name="connsiteY0" fmla="*/ 601083 h 624661"/>
                  <a:gd name="connsiteX1" fmla="*/ 319627 w 2573079"/>
                  <a:gd name="connsiteY1" fmla="*/ 595442 h 624661"/>
                  <a:gd name="connsiteX2" fmla="*/ 776177 w 2573079"/>
                  <a:gd name="connsiteY2" fmla="*/ 601083 h 624661"/>
                  <a:gd name="connsiteX3" fmla="*/ 983512 w 2573079"/>
                  <a:gd name="connsiteY3" fmla="*/ 292739 h 624661"/>
                  <a:gd name="connsiteX4" fmla="*/ 1047307 w 2573079"/>
                  <a:gd name="connsiteY4" fmla="*/ 69455 h 624661"/>
                  <a:gd name="connsiteX5" fmla="*/ 1238693 w 2573079"/>
                  <a:gd name="connsiteY5" fmla="*/ 343 h 624661"/>
                  <a:gd name="connsiteX6" fmla="*/ 1371600 w 2573079"/>
                  <a:gd name="connsiteY6" fmla="*/ 90720 h 624661"/>
                  <a:gd name="connsiteX7" fmla="*/ 1493875 w 2573079"/>
                  <a:gd name="connsiteY7" fmla="*/ 324636 h 624661"/>
                  <a:gd name="connsiteX8" fmla="*/ 1594884 w 2573079"/>
                  <a:gd name="connsiteY8" fmla="*/ 377799 h 624661"/>
                  <a:gd name="connsiteX9" fmla="*/ 1658679 w 2573079"/>
                  <a:gd name="connsiteY9" fmla="*/ 484125 h 624661"/>
                  <a:gd name="connsiteX10" fmla="*/ 1759689 w 2573079"/>
                  <a:gd name="connsiteY10" fmla="*/ 521339 h 624661"/>
                  <a:gd name="connsiteX11" fmla="*/ 1892596 w 2573079"/>
                  <a:gd name="connsiteY11" fmla="*/ 617032 h 624661"/>
                  <a:gd name="connsiteX12" fmla="*/ 2573079 w 2573079"/>
                  <a:gd name="connsiteY12" fmla="*/ 611716 h 624661"/>
                  <a:gd name="connsiteX0" fmla="*/ 0 w 2253452"/>
                  <a:gd name="connsiteY0" fmla="*/ 595442 h 624661"/>
                  <a:gd name="connsiteX1" fmla="*/ 456550 w 2253452"/>
                  <a:gd name="connsiteY1" fmla="*/ 601083 h 624661"/>
                  <a:gd name="connsiteX2" fmla="*/ 663885 w 2253452"/>
                  <a:gd name="connsiteY2" fmla="*/ 292739 h 624661"/>
                  <a:gd name="connsiteX3" fmla="*/ 727680 w 2253452"/>
                  <a:gd name="connsiteY3" fmla="*/ 69455 h 624661"/>
                  <a:gd name="connsiteX4" fmla="*/ 919066 w 2253452"/>
                  <a:gd name="connsiteY4" fmla="*/ 343 h 624661"/>
                  <a:gd name="connsiteX5" fmla="*/ 1051973 w 2253452"/>
                  <a:gd name="connsiteY5" fmla="*/ 90720 h 624661"/>
                  <a:gd name="connsiteX6" fmla="*/ 1174248 w 2253452"/>
                  <a:gd name="connsiteY6" fmla="*/ 324636 h 624661"/>
                  <a:gd name="connsiteX7" fmla="*/ 1275257 w 2253452"/>
                  <a:gd name="connsiteY7" fmla="*/ 377799 h 624661"/>
                  <a:gd name="connsiteX8" fmla="*/ 1339052 w 2253452"/>
                  <a:gd name="connsiteY8" fmla="*/ 484125 h 624661"/>
                  <a:gd name="connsiteX9" fmla="*/ 1440062 w 2253452"/>
                  <a:gd name="connsiteY9" fmla="*/ 521339 h 624661"/>
                  <a:gd name="connsiteX10" fmla="*/ 1572969 w 2253452"/>
                  <a:gd name="connsiteY10" fmla="*/ 617032 h 624661"/>
                  <a:gd name="connsiteX11" fmla="*/ 2253452 w 2253452"/>
                  <a:gd name="connsiteY11" fmla="*/ 611716 h 624661"/>
                  <a:gd name="connsiteX0" fmla="*/ 0 w 1796902"/>
                  <a:gd name="connsiteY0" fmla="*/ 601083 h 624661"/>
                  <a:gd name="connsiteX1" fmla="*/ 207335 w 1796902"/>
                  <a:gd name="connsiteY1" fmla="*/ 292739 h 624661"/>
                  <a:gd name="connsiteX2" fmla="*/ 271130 w 1796902"/>
                  <a:gd name="connsiteY2" fmla="*/ 69455 h 624661"/>
                  <a:gd name="connsiteX3" fmla="*/ 462516 w 1796902"/>
                  <a:gd name="connsiteY3" fmla="*/ 343 h 624661"/>
                  <a:gd name="connsiteX4" fmla="*/ 595423 w 1796902"/>
                  <a:gd name="connsiteY4" fmla="*/ 90720 h 624661"/>
                  <a:gd name="connsiteX5" fmla="*/ 717698 w 1796902"/>
                  <a:gd name="connsiteY5" fmla="*/ 324636 h 624661"/>
                  <a:gd name="connsiteX6" fmla="*/ 818707 w 1796902"/>
                  <a:gd name="connsiteY6" fmla="*/ 377799 h 624661"/>
                  <a:gd name="connsiteX7" fmla="*/ 882502 w 1796902"/>
                  <a:gd name="connsiteY7" fmla="*/ 484125 h 624661"/>
                  <a:gd name="connsiteX8" fmla="*/ 983512 w 1796902"/>
                  <a:gd name="connsiteY8" fmla="*/ 521339 h 624661"/>
                  <a:gd name="connsiteX9" fmla="*/ 1116419 w 1796902"/>
                  <a:gd name="connsiteY9" fmla="*/ 617032 h 624661"/>
                  <a:gd name="connsiteX10" fmla="*/ 1796902 w 1796902"/>
                  <a:gd name="connsiteY10" fmla="*/ 611716 h 624661"/>
                  <a:gd name="connsiteX0" fmla="*/ 0 w 1589567"/>
                  <a:gd name="connsiteY0" fmla="*/ 292739 h 624661"/>
                  <a:gd name="connsiteX1" fmla="*/ 63795 w 1589567"/>
                  <a:gd name="connsiteY1" fmla="*/ 69455 h 624661"/>
                  <a:gd name="connsiteX2" fmla="*/ 255181 w 1589567"/>
                  <a:gd name="connsiteY2" fmla="*/ 343 h 624661"/>
                  <a:gd name="connsiteX3" fmla="*/ 388088 w 1589567"/>
                  <a:gd name="connsiteY3" fmla="*/ 90720 h 624661"/>
                  <a:gd name="connsiteX4" fmla="*/ 510363 w 1589567"/>
                  <a:gd name="connsiteY4" fmla="*/ 324636 h 624661"/>
                  <a:gd name="connsiteX5" fmla="*/ 611372 w 1589567"/>
                  <a:gd name="connsiteY5" fmla="*/ 377799 h 624661"/>
                  <a:gd name="connsiteX6" fmla="*/ 675167 w 1589567"/>
                  <a:gd name="connsiteY6" fmla="*/ 484125 h 624661"/>
                  <a:gd name="connsiteX7" fmla="*/ 776177 w 1589567"/>
                  <a:gd name="connsiteY7" fmla="*/ 521339 h 624661"/>
                  <a:gd name="connsiteX8" fmla="*/ 909084 w 1589567"/>
                  <a:gd name="connsiteY8" fmla="*/ 617032 h 624661"/>
                  <a:gd name="connsiteX9" fmla="*/ 1589567 w 1589567"/>
                  <a:gd name="connsiteY9" fmla="*/ 611716 h 624661"/>
                  <a:gd name="connsiteX0" fmla="*/ 0 w 1525772"/>
                  <a:gd name="connsiteY0" fmla="*/ 69455 h 624661"/>
                  <a:gd name="connsiteX1" fmla="*/ 191386 w 1525772"/>
                  <a:gd name="connsiteY1" fmla="*/ 343 h 624661"/>
                  <a:gd name="connsiteX2" fmla="*/ 324293 w 1525772"/>
                  <a:gd name="connsiteY2" fmla="*/ 90720 h 624661"/>
                  <a:gd name="connsiteX3" fmla="*/ 446568 w 1525772"/>
                  <a:gd name="connsiteY3" fmla="*/ 324636 h 624661"/>
                  <a:gd name="connsiteX4" fmla="*/ 547577 w 1525772"/>
                  <a:gd name="connsiteY4" fmla="*/ 377799 h 624661"/>
                  <a:gd name="connsiteX5" fmla="*/ 611372 w 1525772"/>
                  <a:gd name="connsiteY5" fmla="*/ 484125 h 624661"/>
                  <a:gd name="connsiteX6" fmla="*/ 712382 w 1525772"/>
                  <a:gd name="connsiteY6" fmla="*/ 521339 h 624661"/>
                  <a:gd name="connsiteX7" fmla="*/ 845289 w 1525772"/>
                  <a:gd name="connsiteY7" fmla="*/ 617032 h 624661"/>
                  <a:gd name="connsiteX8" fmla="*/ 1525772 w 1525772"/>
                  <a:gd name="connsiteY8" fmla="*/ 611716 h 624661"/>
                  <a:gd name="connsiteX0" fmla="*/ 0 w 1334386"/>
                  <a:gd name="connsiteY0" fmla="*/ 0 h 624318"/>
                  <a:gd name="connsiteX1" fmla="*/ 132907 w 1334386"/>
                  <a:gd name="connsiteY1" fmla="*/ 90377 h 624318"/>
                  <a:gd name="connsiteX2" fmla="*/ 255182 w 1334386"/>
                  <a:gd name="connsiteY2" fmla="*/ 324293 h 624318"/>
                  <a:gd name="connsiteX3" fmla="*/ 356191 w 1334386"/>
                  <a:gd name="connsiteY3" fmla="*/ 377456 h 624318"/>
                  <a:gd name="connsiteX4" fmla="*/ 419986 w 1334386"/>
                  <a:gd name="connsiteY4" fmla="*/ 483782 h 624318"/>
                  <a:gd name="connsiteX5" fmla="*/ 520996 w 1334386"/>
                  <a:gd name="connsiteY5" fmla="*/ 520996 h 624318"/>
                  <a:gd name="connsiteX6" fmla="*/ 653903 w 1334386"/>
                  <a:gd name="connsiteY6" fmla="*/ 616689 h 624318"/>
                  <a:gd name="connsiteX7" fmla="*/ 1334386 w 1334386"/>
                  <a:gd name="connsiteY7" fmla="*/ 611373 h 624318"/>
                  <a:gd name="connsiteX0" fmla="*/ 0 w 1201479"/>
                  <a:gd name="connsiteY0" fmla="*/ 0 h 533941"/>
                  <a:gd name="connsiteX1" fmla="*/ 122275 w 1201479"/>
                  <a:gd name="connsiteY1" fmla="*/ 233916 h 533941"/>
                  <a:gd name="connsiteX2" fmla="*/ 223284 w 1201479"/>
                  <a:gd name="connsiteY2" fmla="*/ 287079 h 533941"/>
                  <a:gd name="connsiteX3" fmla="*/ 287079 w 1201479"/>
                  <a:gd name="connsiteY3" fmla="*/ 393405 h 533941"/>
                  <a:gd name="connsiteX4" fmla="*/ 388089 w 1201479"/>
                  <a:gd name="connsiteY4" fmla="*/ 430619 h 533941"/>
                  <a:gd name="connsiteX5" fmla="*/ 520996 w 1201479"/>
                  <a:gd name="connsiteY5" fmla="*/ 526312 h 533941"/>
                  <a:gd name="connsiteX6" fmla="*/ 1201479 w 1201479"/>
                  <a:gd name="connsiteY6" fmla="*/ 520996 h 533941"/>
                  <a:gd name="connsiteX0" fmla="*/ 0 w 1079204"/>
                  <a:gd name="connsiteY0" fmla="*/ 0 h 300025"/>
                  <a:gd name="connsiteX1" fmla="*/ 101009 w 1079204"/>
                  <a:gd name="connsiteY1" fmla="*/ 53163 h 300025"/>
                  <a:gd name="connsiteX2" fmla="*/ 164804 w 1079204"/>
                  <a:gd name="connsiteY2" fmla="*/ 159489 h 300025"/>
                  <a:gd name="connsiteX3" fmla="*/ 265814 w 1079204"/>
                  <a:gd name="connsiteY3" fmla="*/ 196703 h 300025"/>
                  <a:gd name="connsiteX4" fmla="*/ 398721 w 1079204"/>
                  <a:gd name="connsiteY4" fmla="*/ 292396 h 300025"/>
                  <a:gd name="connsiteX5" fmla="*/ 1079204 w 1079204"/>
                  <a:gd name="connsiteY5" fmla="*/ 287080 h 300025"/>
                  <a:gd name="connsiteX0" fmla="*/ 0 w 978195"/>
                  <a:gd name="connsiteY0" fmla="*/ 0 h 246862"/>
                  <a:gd name="connsiteX1" fmla="*/ 63795 w 978195"/>
                  <a:gd name="connsiteY1" fmla="*/ 106326 h 246862"/>
                  <a:gd name="connsiteX2" fmla="*/ 164805 w 978195"/>
                  <a:gd name="connsiteY2" fmla="*/ 143540 h 246862"/>
                  <a:gd name="connsiteX3" fmla="*/ 297712 w 978195"/>
                  <a:gd name="connsiteY3" fmla="*/ 239233 h 246862"/>
                  <a:gd name="connsiteX4" fmla="*/ 978195 w 978195"/>
                  <a:gd name="connsiteY4" fmla="*/ 233917 h 246862"/>
                  <a:gd name="connsiteX0" fmla="*/ 0 w 914400"/>
                  <a:gd name="connsiteY0" fmla="*/ 0 h 140536"/>
                  <a:gd name="connsiteX1" fmla="*/ 101010 w 914400"/>
                  <a:gd name="connsiteY1" fmla="*/ 37214 h 140536"/>
                  <a:gd name="connsiteX2" fmla="*/ 233917 w 914400"/>
                  <a:gd name="connsiteY2" fmla="*/ 132907 h 140536"/>
                  <a:gd name="connsiteX3" fmla="*/ 914400 w 914400"/>
                  <a:gd name="connsiteY3" fmla="*/ 127591 h 140536"/>
                </a:gdLst>
                <a:ahLst/>
                <a:cxnLst>
                  <a:cxn ang="0">
                    <a:pos x="connsiteX0" y="connsiteY0"/>
                  </a:cxn>
                  <a:cxn ang="0">
                    <a:pos x="connsiteX1" y="connsiteY1"/>
                  </a:cxn>
                  <a:cxn ang="0">
                    <a:pos x="connsiteX2" y="connsiteY2"/>
                  </a:cxn>
                  <a:cxn ang="0">
                    <a:pos x="connsiteX3" y="connsiteY3"/>
                  </a:cxn>
                </a:cxnLst>
                <a:rect l="l" t="t" r="r" b="b"/>
                <a:pathLst>
                  <a:path w="914400" h="140536">
                    <a:moveTo>
                      <a:pt x="0" y="0"/>
                    </a:moveTo>
                    <a:cubicBezTo>
                      <a:pt x="27467" y="23923"/>
                      <a:pt x="62024" y="15063"/>
                      <a:pt x="101010" y="37214"/>
                    </a:cubicBezTo>
                    <a:cubicBezTo>
                      <a:pt x="139996" y="59365"/>
                      <a:pt x="98352" y="117844"/>
                      <a:pt x="233917" y="132907"/>
                    </a:cubicBezTo>
                    <a:cubicBezTo>
                      <a:pt x="369482" y="147970"/>
                      <a:pt x="641941" y="137780"/>
                      <a:pt x="914400" y="127591"/>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3" name="Freeform: Shape 1482">
                <a:extLst>
                  <a:ext uri="{FF2B5EF4-FFF2-40B4-BE49-F238E27FC236}">
                    <a16:creationId xmlns:a16="http://schemas.microsoft.com/office/drawing/2014/main" id="{E794802F-5AF8-46B2-9729-EA50FFABD39D}"/>
                  </a:ext>
                </a:extLst>
              </p:cNvPr>
              <p:cNvSpPr/>
              <p:nvPr/>
            </p:nvSpPr>
            <p:spPr>
              <a:xfrm>
                <a:off x="371756" y="2945561"/>
                <a:ext cx="4064463" cy="1063578"/>
              </a:xfrm>
              <a:custGeom>
                <a:avLst/>
                <a:gdLst>
                  <a:gd name="connsiteX0" fmla="*/ 0 w 8468832"/>
                  <a:gd name="connsiteY0" fmla="*/ 606399 h 643706"/>
                  <a:gd name="connsiteX1" fmla="*/ 574158 w 8468832"/>
                  <a:gd name="connsiteY1" fmla="*/ 627664 h 643706"/>
                  <a:gd name="connsiteX2" fmla="*/ 744279 w 8468832"/>
                  <a:gd name="connsiteY2" fmla="*/ 547920 h 643706"/>
                  <a:gd name="connsiteX3" fmla="*/ 882502 w 8468832"/>
                  <a:gd name="connsiteY3" fmla="*/ 537288 h 643706"/>
                  <a:gd name="connsiteX4" fmla="*/ 1100469 w 8468832"/>
                  <a:gd name="connsiteY4" fmla="*/ 601083 h 643706"/>
                  <a:gd name="connsiteX5" fmla="*/ 1504507 w 8468832"/>
                  <a:gd name="connsiteY5" fmla="*/ 627664 h 643706"/>
                  <a:gd name="connsiteX6" fmla="*/ 1695893 w 8468832"/>
                  <a:gd name="connsiteY6" fmla="*/ 516022 h 643706"/>
                  <a:gd name="connsiteX7" fmla="*/ 1823483 w 8468832"/>
                  <a:gd name="connsiteY7" fmla="*/ 516022 h 643706"/>
                  <a:gd name="connsiteX8" fmla="*/ 2025502 w 8468832"/>
                  <a:gd name="connsiteY8" fmla="*/ 617032 h 643706"/>
                  <a:gd name="connsiteX9" fmla="*/ 2939902 w 8468832"/>
                  <a:gd name="connsiteY9" fmla="*/ 617032 h 643706"/>
                  <a:gd name="connsiteX10" fmla="*/ 3205716 w 8468832"/>
                  <a:gd name="connsiteY10" fmla="*/ 314004 h 643706"/>
                  <a:gd name="connsiteX11" fmla="*/ 3407735 w 8468832"/>
                  <a:gd name="connsiteY11" fmla="*/ 303371 h 643706"/>
                  <a:gd name="connsiteX12" fmla="*/ 3540642 w 8468832"/>
                  <a:gd name="connsiteY12" fmla="*/ 446911 h 643706"/>
                  <a:gd name="connsiteX13" fmla="*/ 3668232 w 8468832"/>
                  <a:gd name="connsiteY13" fmla="*/ 547920 h 643706"/>
                  <a:gd name="connsiteX14" fmla="*/ 3912781 w 8468832"/>
                  <a:gd name="connsiteY14" fmla="*/ 622348 h 643706"/>
                  <a:gd name="connsiteX15" fmla="*/ 4407195 w 8468832"/>
                  <a:gd name="connsiteY15" fmla="*/ 611716 h 643706"/>
                  <a:gd name="connsiteX16" fmla="*/ 4566683 w 8468832"/>
                  <a:gd name="connsiteY16" fmla="*/ 526655 h 643706"/>
                  <a:gd name="connsiteX17" fmla="*/ 4758069 w 8468832"/>
                  <a:gd name="connsiteY17" fmla="*/ 601083 h 643706"/>
                  <a:gd name="connsiteX18" fmla="*/ 5401339 w 8468832"/>
                  <a:gd name="connsiteY18" fmla="*/ 590450 h 643706"/>
                  <a:gd name="connsiteX19" fmla="*/ 5608674 w 8468832"/>
                  <a:gd name="connsiteY19" fmla="*/ 526655 h 643706"/>
                  <a:gd name="connsiteX20" fmla="*/ 5895753 w 8468832"/>
                  <a:gd name="connsiteY20" fmla="*/ 601083 h 643706"/>
                  <a:gd name="connsiteX21" fmla="*/ 6671930 w 8468832"/>
                  <a:gd name="connsiteY21" fmla="*/ 601083 h 643706"/>
                  <a:gd name="connsiteX22" fmla="*/ 6879265 w 8468832"/>
                  <a:gd name="connsiteY22" fmla="*/ 292739 h 643706"/>
                  <a:gd name="connsiteX23" fmla="*/ 6943060 w 8468832"/>
                  <a:gd name="connsiteY23" fmla="*/ 69455 h 643706"/>
                  <a:gd name="connsiteX24" fmla="*/ 7134446 w 8468832"/>
                  <a:gd name="connsiteY24" fmla="*/ 343 h 643706"/>
                  <a:gd name="connsiteX25" fmla="*/ 7267353 w 8468832"/>
                  <a:gd name="connsiteY25" fmla="*/ 90720 h 643706"/>
                  <a:gd name="connsiteX26" fmla="*/ 7389628 w 8468832"/>
                  <a:gd name="connsiteY26" fmla="*/ 324636 h 643706"/>
                  <a:gd name="connsiteX27" fmla="*/ 7490637 w 8468832"/>
                  <a:gd name="connsiteY27" fmla="*/ 377799 h 643706"/>
                  <a:gd name="connsiteX28" fmla="*/ 7554432 w 8468832"/>
                  <a:gd name="connsiteY28" fmla="*/ 484125 h 643706"/>
                  <a:gd name="connsiteX29" fmla="*/ 7655442 w 8468832"/>
                  <a:gd name="connsiteY29" fmla="*/ 521339 h 643706"/>
                  <a:gd name="connsiteX30" fmla="*/ 7788349 w 8468832"/>
                  <a:gd name="connsiteY30" fmla="*/ 617032 h 643706"/>
                  <a:gd name="connsiteX31" fmla="*/ 8468832 w 8468832"/>
                  <a:gd name="connsiteY31" fmla="*/ 611716 h 643706"/>
                  <a:gd name="connsiteX0" fmla="*/ 0 w 7894674"/>
                  <a:gd name="connsiteY0" fmla="*/ 627664 h 643706"/>
                  <a:gd name="connsiteX1" fmla="*/ 170121 w 7894674"/>
                  <a:gd name="connsiteY1" fmla="*/ 547920 h 643706"/>
                  <a:gd name="connsiteX2" fmla="*/ 308344 w 7894674"/>
                  <a:gd name="connsiteY2" fmla="*/ 537288 h 643706"/>
                  <a:gd name="connsiteX3" fmla="*/ 526311 w 7894674"/>
                  <a:gd name="connsiteY3" fmla="*/ 601083 h 643706"/>
                  <a:gd name="connsiteX4" fmla="*/ 930349 w 7894674"/>
                  <a:gd name="connsiteY4" fmla="*/ 627664 h 643706"/>
                  <a:gd name="connsiteX5" fmla="*/ 1121735 w 7894674"/>
                  <a:gd name="connsiteY5" fmla="*/ 516022 h 643706"/>
                  <a:gd name="connsiteX6" fmla="*/ 1249325 w 7894674"/>
                  <a:gd name="connsiteY6" fmla="*/ 516022 h 643706"/>
                  <a:gd name="connsiteX7" fmla="*/ 1451344 w 7894674"/>
                  <a:gd name="connsiteY7" fmla="*/ 617032 h 643706"/>
                  <a:gd name="connsiteX8" fmla="*/ 2365744 w 7894674"/>
                  <a:gd name="connsiteY8" fmla="*/ 617032 h 643706"/>
                  <a:gd name="connsiteX9" fmla="*/ 2631558 w 7894674"/>
                  <a:gd name="connsiteY9" fmla="*/ 314004 h 643706"/>
                  <a:gd name="connsiteX10" fmla="*/ 2833577 w 7894674"/>
                  <a:gd name="connsiteY10" fmla="*/ 303371 h 643706"/>
                  <a:gd name="connsiteX11" fmla="*/ 2966484 w 7894674"/>
                  <a:gd name="connsiteY11" fmla="*/ 446911 h 643706"/>
                  <a:gd name="connsiteX12" fmla="*/ 3094074 w 7894674"/>
                  <a:gd name="connsiteY12" fmla="*/ 547920 h 643706"/>
                  <a:gd name="connsiteX13" fmla="*/ 3338623 w 7894674"/>
                  <a:gd name="connsiteY13" fmla="*/ 622348 h 643706"/>
                  <a:gd name="connsiteX14" fmla="*/ 3833037 w 7894674"/>
                  <a:gd name="connsiteY14" fmla="*/ 611716 h 643706"/>
                  <a:gd name="connsiteX15" fmla="*/ 3992525 w 7894674"/>
                  <a:gd name="connsiteY15" fmla="*/ 526655 h 643706"/>
                  <a:gd name="connsiteX16" fmla="*/ 4183911 w 7894674"/>
                  <a:gd name="connsiteY16" fmla="*/ 601083 h 643706"/>
                  <a:gd name="connsiteX17" fmla="*/ 4827181 w 7894674"/>
                  <a:gd name="connsiteY17" fmla="*/ 590450 h 643706"/>
                  <a:gd name="connsiteX18" fmla="*/ 5034516 w 7894674"/>
                  <a:gd name="connsiteY18" fmla="*/ 526655 h 643706"/>
                  <a:gd name="connsiteX19" fmla="*/ 5321595 w 7894674"/>
                  <a:gd name="connsiteY19" fmla="*/ 601083 h 643706"/>
                  <a:gd name="connsiteX20" fmla="*/ 6097772 w 7894674"/>
                  <a:gd name="connsiteY20" fmla="*/ 601083 h 643706"/>
                  <a:gd name="connsiteX21" fmla="*/ 6305107 w 7894674"/>
                  <a:gd name="connsiteY21" fmla="*/ 292739 h 643706"/>
                  <a:gd name="connsiteX22" fmla="*/ 6368902 w 7894674"/>
                  <a:gd name="connsiteY22" fmla="*/ 69455 h 643706"/>
                  <a:gd name="connsiteX23" fmla="*/ 6560288 w 7894674"/>
                  <a:gd name="connsiteY23" fmla="*/ 343 h 643706"/>
                  <a:gd name="connsiteX24" fmla="*/ 6693195 w 7894674"/>
                  <a:gd name="connsiteY24" fmla="*/ 90720 h 643706"/>
                  <a:gd name="connsiteX25" fmla="*/ 6815470 w 7894674"/>
                  <a:gd name="connsiteY25" fmla="*/ 324636 h 643706"/>
                  <a:gd name="connsiteX26" fmla="*/ 6916479 w 7894674"/>
                  <a:gd name="connsiteY26" fmla="*/ 377799 h 643706"/>
                  <a:gd name="connsiteX27" fmla="*/ 6980274 w 7894674"/>
                  <a:gd name="connsiteY27" fmla="*/ 484125 h 643706"/>
                  <a:gd name="connsiteX28" fmla="*/ 7081284 w 7894674"/>
                  <a:gd name="connsiteY28" fmla="*/ 521339 h 643706"/>
                  <a:gd name="connsiteX29" fmla="*/ 7214191 w 7894674"/>
                  <a:gd name="connsiteY29" fmla="*/ 617032 h 643706"/>
                  <a:gd name="connsiteX30" fmla="*/ 7894674 w 7894674"/>
                  <a:gd name="connsiteY30" fmla="*/ 611716 h 643706"/>
                  <a:gd name="connsiteX0" fmla="*/ 0 w 7724553"/>
                  <a:gd name="connsiteY0" fmla="*/ 547920 h 643706"/>
                  <a:gd name="connsiteX1" fmla="*/ 138223 w 7724553"/>
                  <a:gd name="connsiteY1" fmla="*/ 537288 h 643706"/>
                  <a:gd name="connsiteX2" fmla="*/ 356190 w 7724553"/>
                  <a:gd name="connsiteY2" fmla="*/ 601083 h 643706"/>
                  <a:gd name="connsiteX3" fmla="*/ 760228 w 7724553"/>
                  <a:gd name="connsiteY3" fmla="*/ 627664 h 643706"/>
                  <a:gd name="connsiteX4" fmla="*/ 951614 w 7724553"/>
                  <a:gd name="connsiteY4" fmla="*/ 516022 h 643706"/>
                  <a:gd name="connsiteX5" fmla="*/ 1079204 w 7724553"/>
                  <a:gd name="connsiteY5" fmla="*/ 516022 h 643706"/>
                  <a:gd name="connsiteX6" fmla="*/ 1281223 w 7724553"/>
                  <a:gd name="connsiteY6" fmla="*/ 617032 h 643706"/>
                  <a:gd name="connsiteX7" fmla="*/ 2195623 w 7724553"/>
                  <a:gd name="connsiteY7" fmla="*/ 617032 h 643706"/>
                  <a:gd name="connsiteX8" fmla="*/ 2461437 w 7724553"/>
                  <a:gd name="connsiteY8" fmla="*/ 314004 h 643706"/>
                  <a:gd name="connsiteX9" fmla="*/ 2663456 w 7724553"/>
                  <a:gd name="connsiteY9" fmla="*/ 303371 h 643706"/>
                  <a:gd name="connsiteX10" fmla="*/ 2796363 w 7724553"/>
                  <a:gd name="connsiteY10" fmla="*/ 446911 h 643706"/>
                  <a:gd name="connsiteX11" fmla="*/ 2923953 w 7724553"/>
                  <a:gd name="connsiteY11" fmla="*/ 547920 h 643706"/>
                  <a:gd name="connsiteX12" fmla="*/ 3168502 w 7724553"/>
                  <a:gd name="connsiteY12" fmla="*/ 622348 h 643706"/>
                  <a:gd name="connsiteX13" fmla="*/ 3662916 w 7724553"/>
                  <a:gd name="connsiteY13" fmla="*/ 611716 h 643706"/>
                  <a:gd name="connsiteX14" fmla="*/ 3822404 w 7724553"/>
                  <a:gd name="connsiteY14" fmla="*/ 526655 h 643706"/>
                  <a:gd name="connsiteX15" fmla="*/ 4013790 w 7724553"/>
                  <a:gd name="connsiteY15" fmla="*/ 601083 h 643706"/>
                  <a:gd name="connsiteX16" fmla="*/ 4657060 w 7724553"/>
                  <a:gd name="connsiteY16" fmla="*/ 590450 h 643706"/>
                  <a:gd name="connsiteX17" fmla="*/ 4864395 w 7724553"/>
                  <a:gd name="connsiteY17" fmla="*/ 526655 h 643706"/>
                  <a:gd name="connsiteX18" fmla="*/ 5151474 w 7724553"/>
                  <a:gd name="connsiteY18" fmla="*/ 601083 h 643706"/>
                  <a:gd name="connsiteX19" fmla="*/ 5927651 w 7724553"/>
                  <a:gd name="connsiteY19" fmla="*/ 601083 h 643706"/>
                  <a:gd name="connsiteX20" fmla="*/ 6134986 w 7724553"/>
                  <a:gd name="connsiteY20" fmla="*/ 292739 h 643706"/>
                  <a:gd name="connsiteX21" fmla="*/ 6198781 w 7724553"/>
                  <a:gd name="connsiteY21" fmla="*/ 69455 h 643706"/>
                  <a:gd name="connsiteX22" fmla="*/ 6390167 w 7724553"/>
                  <a:gd name="connsiteY22" fmla="*/ 343 h 643706"/>
                  <a:gd name="connsiteX23" fmla="*/ 6523074 w 7724553"/>
                  <a:gd name="connsiteY23" fmla="*/ 90720 h 643706"/>
                  <a:gd name="connsiteX24" fmla="*/ 6645349 w 7724553"/>
                  <a:gd name="connsiteY24" fmla="*/ 324636 h 643706"/>
                  <a:gd name="connsiteX25" fmla="*/ 6746358 w 7724553"/>
                  <a:gd name="connsiteY25" fmla="*/ 377799 h 643706"/>
                  <a:gd name="connsiteX26" fmla="*/ 6810153 w 7724553"/>
                  <a:gd name="connsiteY26" fmla="*/ 484125 h 643706"/>
                  <a:gd name="connsiteX27" fmla="*/ 6911163 w 7724553"/>
                  <a:gd name="connsiteY27" fmla="*/ 521339 h 643706"/>
                  <a:gd name="connsiteX28" fmla="*/ 7044070 w 7724553"/>
                  <a:gd name="connsiteY28" fmla="*/ 617032 h 643706"/>
                  <a:gd name="connsiteX29" fmla="*/ 7724553 w 7724553"/>
                  <a:gd name="connsiteY29" fmla="*/ 611716 h 643706"/>
                  <a:gd name="connsiteX0" fmla="*/ 0 w 7586330"/>
                  <a:gd name="connsiteY0" fmla="*/ 537288 h 643706"/>
                  <a:gd name="connsiteX1" fmla="*/ 217967 w 7586330"/>
                  <a:gd name="connsiteY1" fmla="*/ 601083 h 643706"/>
                  <a:gd name="connsiteX2" fmla="*/ 622005 w 7586330"/>
                  <a:gd name="connsiteY2" fmla="*/ 627664 h 643706"/>
                  <a:gd name="connsiteX3" fmla="*/ 813391 w 7586330"/>
                  <a:gd name="connsiteY3" fmla="*/ 516022 h 643706"/>
                  <a:gd name="connsiteX4" fmla="*/ 940981 w 7586330"/>
                  <a:gd name="connsiteY4" fmla="*/ 516022 h 643706"/>
                  <a:gd name="connsiteX5" fmla="*/ 1143000 w 7586330"/>
                  <a:gd name="connsiteY5" fmla="*/ 617032 h 643706"/>
                  <a:gd name="connsiteX6" fmla="*/ 2057400 w 7586330"/>
                  <a:gd name="connsiteY6" fmla="*/ 617032 h 643706"/>
                  <a:gd name="connsiteX7" fmla="*/ 2323214 w 7586330"/>
                  <a:gd name="connsiteY7" fmla="*/ 314004 h 643706"/>
                  <a:gd name="connsiteX8" fmla="*/ 2525233 w 7586330"/>
                  <a:gd name="connsiteY8" fmla="*/ 303371 h 643706"/>
                  <a:gd name="connsiteX9" fmla="*/ 2658140 w 7586330"/>
                  <a:gd name="connsiteY9" fmla="*/ 446911 h 643706"/>
                  <a:gd name="connsiteX10" fmla="*/ 2785730 w 7586330"/>
                  <a:gd name="connsiteY10" fmla="*/ 547920 h 643706"/>
                  <a:gd name="connsiteX11" fmla="*/ 3030279 w 7586330"/>
                  <a:gd name="connsiteY11" fmla="*/ 622348 h 643706"/>
                  <a:gd name="connsiteX12" fmla="*/ 3524693 w 7586330"/>
                  <a:gd name="connsiteY12" fmla="*/ 611716 h 643706"/>
                  <a:gd name="connsiteX13" fmla="*/ 3684181 w 7586330"/>
                  <a:gd name="connsiteY13" fmla="*/ 526655 h 643706"/>
                  <a:gd name="connsiteX14" fmla="*/ 3875567 w 7586330"/>
                  <a:gd name="connsiteY14" fmla="*/ 601083 h 643706"/>
                  <a:gd name="connsiteX15" fmla="*/ 4518837 w 7586330"/>
                  <a:gd name="connsiteY15" fmla="*/ 590450 h 643706"/>
                  <a:gd name="connsiteX16" fmla="*/ 4726172 w 7586330"/>
                  <a:gd name="connsiteY16" fmla="*/ 526655 h 643706"/>
                  <a:gd name="connsiteX17" fmla="*/ 5013251 w 7586330"/>
                  <a:gd name="connsiteY17" fmla="*/ 601083 h 643706"/>
                  <a:gd name="connsiteX18" fmla="*/ 5789428 w 7586330"/>
                  <a:gd name="connsiteY18" fmla="*/ 601083 h 643706"/>
                  <a:gd name="connsiteX19" fmla="*/ 5996763 w 7586330"/>
                  <a:gd name="connsiteY19" fmla="*/ 292739 h 643706"/>
                  <a:gd name="connsiteX20" fmla="*/ 6060558 w 7586330"/>
                  <a:gd name="connsiteY20" fmla="*/ 69455 h 643706"/>
                  <a:gd name="connsiteX21" fmla="*/ 6251944 w 7586330"/>
                  <a:gd name="connsiteY21" fmla="*/ 343 h 643706"/>
                  <a:gd name="connsiteX22" fmla="*/ 6384851 w 7586330"/>
                  <a:gd name="connsiteY22" fmla="*/ 90720 h 643706"/>
                  <a:gd name="connsiteX23" fmla="*/ 6507126 w 7586330"/>
                  <a:gd name="connsiteY23" fmla="*/ 324636 h 643706"/>
                  <a:gd name="connsiteX24" fmla="*/ 6608135 w 7586330"/>
                  <a:gd name="connsiteY24" fmla="*/ 377799 h 643706"/>
                  <a:gd name="connsiteX25" fmla="*/ 6671930 w 7586330"/>
                  <a:gd name="connsiteY25" fmla="*/ 484125 h 643706"/>
                  <a:gd name="connsiteX26" fmla="*/ 6772940 w 7586330"/>
                  <a:gd name="connsiteY26" fmla="*/ 521339 h 643706"/>
                  <a:gd name="connsiteX27" fmla="*/ 6905847 w 7586330"/>
                  <a:gd name="connsiteY27" fmla="*/ 617032 h 643706"/>
                  <a:gd name="connsiteX28" fmla="*/ 7586330 w 7586330"/>
                  <a:gd name="connsiteY28" fmla="*/ 611716 h 643706"/>
                  <a:gd name="connsiteX0" fmla="*/ 0 w 7368363"/>
                  <a:gd name="connsiteY0" fmla="*/ 601083 h 643706"/>
                  <a:gd name="connsiteX1" fmla="*/ 404038 w 7368363"/>
                  <a:gd name="connsiteY1" fmla="*/ 627664 h 643706"/>
                  <a:gd name="connsiteX2" fmla="*/ 595424 w 7368363"/>
                  <a:gd name="connsiteY2" fmla="*/ 516022 h 643706"/>
                  <a:gd name="connsiteX3" fmla="*/ 723014 w 7368363"/>
                  <a:gd name="connsiteY3" fmla="*/ 516022 h 643706"/>
                  <a:gd name="connsiteX4" fmla="*/ 925033 w 7368363"/>
                  <a:gd name="connsiteY4" fmla="*/ 617032 h 643706"/>
                  <a:gd name="connsiteX5" fmla="*/ 1839433 w 7368363"/>
                  <a:gd name="connsiteY5" fmla="*/ 617032 h 643706"/>
                  <a:gd name="connsiteX6" fmla="*/ 2105247 w 7368363"/>
                  <a:gd name="connsiteY6" fmla="*/ 314004 h 643706"/>
                  <a:gd name="connsiteX7" fmla="*/ 2307266 w 7368363"/>
                  <a:gd name="connsiteY7" fmla="*/ 303371 h 643706"/>
                  <a:gd name="connsiteX8" fmla="*/ 2440173 w 7368363"/>
                  <a:gd name="connsiteY8" fmla="*/ 446911 h 643706"/>
                  <a:gd name="connsiteX9" fmla="*/ 2567763 w 7368363"/>
                  <a:gd name="connsiteY9" fmla="*/ 547920 h 643706"/>
                  <a:gd name="connsiteX10" fmla="*/ 2812312 w 7368363"/>
                  <a:gd name="connsiteY10" fmla="*/ 622348 h 643706"/>
                  <a:gd name="connsiteX11" fmla="*/ 3306726 w 7368363"/>
                  <a:gd name="connsiteY11" fmla="*/ 611716 h 643706"/>
                  <a:gd name="connsiteX12" fmla="*/ 3466214 w 7368363"/>
                  <a:gd name="connsiteY12" fmla="*/ 526655 h 643706"/>
                  <a:gd name="connsiteX13" fmla="*/ 3657600 w 7368363"/>
                  <a:gd name="connsiteY13" fmla="*/ 601083 h 643706"/>
                  <a:gd name="connsiteX14" fmla="*/ 4300870 w 7368363"/>
                  <a:gd name="connsiteY14" fmla="*/ 590450 h 643706"/>
                  <a:gd name="connsiteX15" fmla="*/ 4508205 w 7368363"/>
                  <a:gd name="connsiteY15" fmla="*/ 526655 h 643706"/>
                  <a:gd name="connsiteX16" fmla="*/ 4795284 w 7368363"/>
                  <a:gd name="connsiteY16" fmla="*/ 601083 h 643706"/>
                  <a:gd name="connsiteX17" fmla="*/ 5571461 w 7368363"/>
                  <a:gd name="connsiteY17" fmla="*/ 601083 h 643706"/>
                  <a:gd name="connsiteX18" fmla="*/ 5778796 w 7368363"/>
                  <a:gd name="connsiteY18" fmla="*/ 292739 h 643706"/>
                  <a:gd name="connsiteX19" fmla="*/ 5842591 w 7368363"/>
                  <a:gd name="connsiteY19" fmla="*/ 69455 h 643706"/>
                  <a:gd name="connsiteX20" fmla="*/ 6033977 w 7368363"/>
                  <a:gd name="connsiteY20" fmla="*/ 343 h 643706"/>
                  <a:gd name="connsiteX21" fmla="*/ 6166884 w 7368363"/>
                  <a:gd name="connsiteY21" fmla="*/ 90720 h 643706"/>
                  <a:gd name="connsiteX22" fmla="*/ 6289159 w 7368363"/>
                  <a:gd name="connsiteY22" fmla="*/ 324636 h 643706"/>
                  <a:gd name="connsiteX23" fmla="*/ 6390168 w 7368363"/>
                  <a:gd name="connsiteY23" fmla="*/ 377799 h 643706"/>
                  <a:gd name="connsiteX24" fmla="*/ 6453963 w 7368363"/>
                  <a:gd name="connsiteY24" fmla="*/ 484125 h 643706"/>
                  <a:gd name="connsiteX25" fmla="*/ 6554973 w 7368363"/>
                  <a:gd name="connsiteY25" fmla="*/ 521339 h 643706"/>
                  <a:gd name="connsiteX26" fmla="*/ 6687880 w 7368363"/>
                  <a:gd name="connsiteY26" fmla="*/ 617032 h 643706"/>
                  <a:gd name="connsiteX27" fmla="*/ 7368363 w 7368363"/>
                  <a:gd name="connsiteY27" fmla="*/ 611716 h 643706"/>
                  <a:gd name="connsiteX0" fmla="*/ 0 w 6964325"/>
                  <a:gd name="connsiteY0" fmla="*/ 627664 h 643706"/>
                  <a:gd name="connsiteX1" fmla="*/ 191386 w 6964325"/>
                  <a:gd name="connsiteY1" fmla="*/ 516022 h 643706"/>
                  <a:gd name="connsiteX2" fmla="*/ 318976 w 6964325"/>
                  <a:gd name="connsiteY2" fmla="*/ 516022 h 643706"/>
                  <a:gd name="connsiteX3" fmla="*/ 520995 w 6964325"/>
                  <a:gd name="connsiteY3" fmla="*/ 617032 h 643706"/>
                  <a:gd name="connsiteX4" fmla="*/ 1435395 w 6964325"/>
                  <a:gd name="connsiteY4" fmla="*/ 617032 h 643706"/>
                  <a:gd name="connsiteX5" fmla="*/ 1701209 w 6964325"/>
                  <a:gd name="connsiteY5" fmla="*/ 314004 h 643706"/>
                  <a:gd name="connsiteX6" fmla="*/ 1903228 w 6964325"/>
                  <a:gd name="connsiteY6" fmla="*/ 303371 h 643706"/>
                  <a:gd name="connsiteX7" fmla="*/ 2036135 w 6964325"/>
                  <a:gd name="connsiteY7" fmla="*/ 446911 h 643706"/>
                  <a:gd name="connsiteX8" fmla="*/ 2163725 w 6964325"/>
                  <a:gd name="connsiteY8" fmla="*/ 547920 h 643706"/>
                  <a:gd name="connsiteX9" fmla="*/ 2408274 w 6964325"/>
                  <a:gd name="connsiteY9" fmla="*/ 622348 h 643706"/>
                  <a:gd name="connsiteX10" fmla="*/ 2902688 w 6964325"/>
                  <a:gd name="connsiteY10" fmla="*/ 611716 h 643706"/>
                  <a:gd name="connsiteX11" fmla="*/ 3062176 w 6964325"/>
                  <a:gd name="connsiteY11" fmla="*/ 526655 h 643706"/>
                  <a:gd name="connsiteX12" fmla="*/ 3253562 w 6964325"/>
                  <a:gd name="connsiteY12" fmla="*/ 601083 h 643706"/>
                  <a:gd name="connsiteX13" fmla="*/ 3896832 w 6964325"/>
                  <a:gd name="connsiteY13" fmla="*/ 590450 h 643706"/>
                  <a:gd name="connsiteX14" fmla="*/ 4104167 w 6964325"/>
                  <a:gd name="connsiteY14" fmla="*/ 526655 h 643706"/>
                  <a:gd name="connsiteX15" fmla="*/ 4391246 w 6964325"/>
                  <a:gd name="connsiteY15" fmla="*/ 601083 h 643706"/>
                  <a:gd name="connsiteX16" fmla="*/ 5167423 w 6964325"/>
                  <a:gd name="connsiteY16" fmla="*/ 601083 h 643706"/>
                  <a:gd name="connsiteX17" fmla="*/ 5374758 w 6964325"/>
                  <a:gd name="connsiteY17" fmla="*/ 292739 h 643706"/>
                  <a:gd name="connsiteX18" fmla="*/ 5438553 w 6964325"/>
                  <a:gd name="connsiteY18" fmla="*/ 69455 h 643706"/>
                  <a:gd name="connsiteX19" fmla="*/ 5629939 w 6964325"/>
                  <a:gd name="connsiteY19" fmla="*/ 343 h 643706"/>
                  <a:gd name="connsiteX20" fmla="*/ 5762846 w 6964325"/>
                  <a:gd name="connsiteY20" fmla="*/ 90720 h 643706"/>
                  <a:gd name="connsiteX21" fmla="*/ 5885121 w 6964325"/>
                  <a:gd name="connsiteY21" fmla="*/ 324636 h 643706"/>
                  <a:gd name="connsiteX22" fmla="*/ 5986130 w 6964325"/>
                  <a:gd name="connsiteY22" fmla="*/ 377799 h 643706"/>
                  <a:gd name="connsiteX23" fmla="*/ 6049925 w 6964325"/>
                  <a:gd name="connsiteY23" fmla="*/ 484125 h 643706"/>
                  <a:gd name="connsiteX24" fmla="*/ 6150935 w 6964325"/>
                  <a:gd name="connsiteY24" fmla="*/ 521339 h 643706"/>
                  <a:gd name="connsiteX25" fmla="*/ 6283842 w 6964325"/>
                  <a:gd name="connsiteY25" fmla="*/ 617032 h 643706"/>
                  <a:gd name="connsiteX26" fmla="*/ 6964325 w 6964325"/>
                  <a:gd name="connsiteY26" fmla="*/ 611716 h 643706"/>
                  <a:gd name="connsiteX0" fmla="*/ 0 w 6772939"/>
                  <a:gd name="connsiteY0" fmla="*/ 516022 h 643706"/>
                  <a:gd name="connsiteX1" fmla="*/ 127590 w 6772939"/>
                  <a:gd name="connsiteY1" fmla="*/ 516022 h 643706"/>
                  <a:gd name="connsiteX2" fmla="*/ 329609 w 6772939"/>
                  <a:gd name="connsiteY2" fmla="*/ 617032 h 643706"/>
                  <a:gd name="connsiteX3" fmla="*/ 1244009 w 6772939"/>
                  <a:gd name="connsiteY3" fmla="*/ 617032 h 643706"/>
                  <a:gd name="connsiteX4" fmla="*/ 1509823 w 6772939"/>
                  <a:gd name="connsiteY4" fmla="*/ 314004 h 643706"/>
                  <a:gd name="connsiteX5" fmla="*/ 1711842 w 6772939"/>
                  <a:gd name="connsiteY5" fmla="*/ 303371 h 643706"/>
                  <a:gd name="connsiteX6" fmla="*/ 1844749 w 6772939"/>
                  <a:gd name="connsiteY6" fmla="*/ 446911 h 643706"/>
                  <a:gd name="connsiteX7" fmla="*/ 1972339 w 6772939"/>
                  <a:gd name="connsiteY7" fmla="*/ 547920 h 643706"/>
                  <a:gd name="connsiteX8" fmla="*/ 2216888 w 6772939"/>
                  <a:gd name="connsiteY8" fmla="*/ 622348 h 643706"/>
                  <a:gd name="connsiteX9" fmla="*/ 2711302 w 6772939"/>
                  <a:gd name="connsiteY9" fmla="*/ 611716 h 643706"/>
                  <a:gd name="connsiteX10" fmla="*/ 2870790 w 6772939"/>
                  <a:gd name="connsiteY10" fmla="*/ 526655 h 643706"/>
                  <a:gd name="connsiteX11" fmla="*/ 3062176 w 6772939"/>
                  <a:gd name="connsiteY11" fmla="*/ 601083 h 643706"/>
                  <a:gd name="connsiteX12" fmla="*/ 3705446 w 6772939"/>
                  <a:gd name="connsiteY12" fmla="*/ 590450 h 643706"/>
                  <a:gd name="connsiteX13" fmla="*/ 3912781 w 6772939"/>
                  <a:gd name="connsiteY13" fmla="*/ 526655 h 643706"/>
                  <a:gd name="connsiteX14" fmla="*/ 4199860 w 6772939"/>
                  <a:gd name="connsiteY14" fmla="*/ 601083 h 643706"/>
                  <a:gd name="connsiteX15" fmla="*/ 4976037 w 6772939"/>
                  <a:gd name="connsiteY15" fmla="*/ 601083 h 643706"/>
                  <a:gd name="connsiteX16" fmla="*/ 5183372 w 6772939"/>
                  <a:gd name="connsiteY16" fmla="*/ 292739 h 643706"/>
                  <a:gd name="connsiteX17" fmla="*/ 5247167 w 6772939"/>
                  <a:gd name="connsiteY17" fmla="*/ 69455 h 643706"/>
                  <a:gd name="connsiteX18" fmla="*/ 5438553 w 6772939"/>
                  <a:gd name="connsiteY18" fmla="*/ 343 h 643706"/>
                  <a:gd name="connsiteX19" fmla="*/ 5571460 w 6772939"/>
                  <a:gd name="connsiteY19" fmla="*/ 90720 h 643706"/>
                  <a:gd name="connsiteX20" fmla="*/ 5693735 w 6772939"/>
                  <a:gd name="connsiteY20" fmla="*/ 324636 h 643706"/>
                  <a:gd name="connsiteX21" fmla="*/ 5794744 w 6772939"/>
                  <a:gd name="connsiteY21" fmla="*/ 377799 h 643706"/>
                  <a:gd name="connsiteX22" fmla="*/ 5858539 w 6772939"/>
                  <a:gd name="connsiteY22" fmla="*/ 484125 h 643706"/>
                  <a:gd name="connsiteX23" fmla="*/ 5959549 w 6772939"/>
                  <a:gd name="connsiteY23" fmla="*/ 521339 h 643706"/>
                  <a:gd name="connsiteX24" fmla="*/ 6092456 w 6772939"/>
                  <a:gd name="connsiteY24" fmla="*/ 617032 h 643706"/>
                  <a:gd name="connsiteX25" fmla="*/ 6772939 w 6772939"/>
                  <a:gd name="connsiteY25" fmla="*/ 611716 h 643706"/>
                  <a:gd name="connsiteX0" fmla="*/ 0 w 6645349"/>
                  <a:gd name="connsiteY0" fmla="*/ 516022 h 643706"/>
                  <a:gd name="connsiteX1" fmla="*/ 202019 w 6645349"/>
                  <a:gd name="connsiteY1" fmla="*/ 617032 h 643706"/>
                  <a:gd name="connsiteX2" fmla="*/ 1116419 w 6645349"/>
                  <a:gd name="connsiteY2" fmla="*/ 617032 h 643706"/>
                  <a:gd name="connsiteX3" fmla="*/ 1382233 w 6645349"/>
                  <a:gd name="connsiteY3" fmla="*/ 314004 h 643706"/>
                  <a:gd name="connsiteX4" fmla="*/ 1584252 w 6645349"/>
                  <a:gd name="connsiteY4" fmla="*/ 303371 h 643706"/>
                  <a:gd name="connsiteX5" fmla="*/ 1717159 w 6645349"/>
                  <a:gd name="connsiteY5" fmla="*/ 446911 h 643706"/>
                  <a:gd name="connsiteX6" fmla="*/ 1844749 w 6645349"/>
                  <a:gd name="connsiteY6" fmla="*/ 547920 h 643706"/>
                  <a:gd name="connsiteX7" fmla="*/ 2089298 w 6645349"/>
                  <a:gd name="connsiteY7" fmla="*/ 622348 h 643706"/>
                  <a:gd name="connsiteX8" fmla="*/ 2583712 w 6645349"/>
                  <a:gd name="connsiteY8" fmla="*/ 611716 h 643706"/>
                  <a:gd name="connsiteX9" fmla="*/ 2743200 w 6645349"/>
                  <a:gd name="connsiteY9" fmla="*/ 526655 h 643706"/>
                  <a:gd name="connsiteX10" fmla="*/ 2934586 w 6645349"/>
                  <a:gd name="connsiteY10" fmla="*/ 601083 h 643706"/>
                  <a:gd name="connsiteX11" fmla="*/ 3577856 w 6645349"/>
                  <a:gd name="connsiteY11" fmla="*/ 590450 h 643706"/>
                  <a:gd name="connsiteX12" fmla="*/ 3785191 w 6645349"/>
                  <a:gd name="connsiteY12" fmla="*/ 526655 h 643706"/>
                  <a:gd name="connsiteX13" fmla="*/ 4072270 w 6645349"/>
                  <a:gd name="connsiteY13" fmla="*/ 601083 h 643706"/>
                  <a:gd name="connsiteX14" fmla="*/ 4848447 w 6645349"/>
                  <a:gd name="connsiteY14" fmla="*/ 601083 h 643706"/>
                  <a:gd name="connsiteX15" fmla="*/ 5055782 w 6645349"/>
                  <a:gd name="connsiteY15" fmla="*/ 292739 h 643706"/>
                  <a:gd name="connsiteX16" fmla="*/ 5119577 w 6645349"/>
                  <a:gd name="connsiteY16" fmla="*/ 69455 h 643706"/>
                  <a:gd name="connsiteX17" fmla="*/ 5310963 w 6645349"/>
                  <a:gd name="connsiteY17" fmla="*/ 343 h 643706"/>
                  <a:gd name="connsiteX18" fmla="*/ 5443870 w 6645349"/>
                  <a:gd name="connsiteY18" fmla="*/ 90720 h 643706"/>
                  <a:gd name="connsiteX19" fmla="*/ 5566145 w 6645349"/>
                  <a:gd name="connsiteY19" fmla="*/ 324636 h 643706"/>
                  <a:gd name="connsiteX20" fmla="*/ 5667154 w 6645349"/>
                  <a:gd name="connsiteY20" fmla="*/ 377799 h 643706"/>
                  <a:gd name="connsiteX21" fmla="*/ 5730949 w 6645349"/>
                  <a:gd name="connsiteY21" fmla="*/ 484125 h 643706"/>
                  <a:gd name="connsiteX22" fmla="*/ 5831959 w 6645349"/>
                  <a:gd name="connsiteY22" fmla="*/ 521339 h 643706"/>
                  <a:gd name="connsiteX23" fmla="*/ 5964866 w 6645349"/>
                  <a:gd name="connsiteY23" fmla="*/ 617032 h 643706"/>
                  <a:gd name="connsiteX24" fmla="*/ 6645349 w 6645349"/>
                  <a:gd name="connsiteY24" fmla="*/ 611716 h 643706"/>
                  <a:gd name="connsiteX0" fmla="*/ 0 w 6443330"/>
                  <a:gd name="connsiteY0" fmla="*/ 617032 h 643706"/>
                  <a:gd name="connsiteX1" fmla="*/ 914400 w 6443330"/>
                  <a:gd name="connsiteY1" fmla="*/ 617032 h 643706"/>
                  <a:gd name="connsiteX2" fmla="*/ 1180214 w 6443330"/>
                  <a:gd name="connsiteY2" fmla="*/ 314004 h 643706"/>
                  <a:gd name="connsiteX3" fmla="*/ 1382233 w 6443330"/>
                  <a:gd name="connsiteY3" fmla="*/ 303371 h 643706"/>
                  <a:gd name="connsiteX4" fmla="*/ 1515140 w 6443330"/>
                  <a:gd name="connsiteY4" fmla="*/ 446911 h 643706"/>
                  <a:gd name="connsiteX5" fmla="*/ 1642730 w 6443330"/>
                  <a:gd name="connsiteY5" fmla="*/ 547920 h 643706"/>
                  <a:gd name="connsiteX6" fmla="*/ 1887279 w 6443330"/>
                  <a:gd name="connsiteY6" fmla="*/ 622348 h 643706"/>
                  <a:gd name="connsiteX7" fmla="*/ 2381693 w 6443330"/>
                  <a:gd name="connsiteY7" fmla="*/ 611716 h 643706"/>
                  <a:gd name="connsiteX8" fmla="*/ 2541181 w 6443330"/>
                  <a:gd name="connsiteY8" fmla="*/ 526655 h 643706"/>
                  <a:gd name="connsiteX9" fmla="*/ 2732567 w 6443330"/>
                  <a:gd name="connsiteY9" fmla="*/ 601083 h 643706"/>
                  <a:gd name="connsiteX10" fmla="*/ 3375837 w 6443330"/>
                  <a:gd name="connsiteY10" fmla="*/ 590450 h 643706"/>
                  <a:gd name="connsiteX11" fmla="*/ 3583172 w 6443330"/>
                  <a:gd name="connsiteY11" fmla="*/ 526655 h 643706"/>
                  <a:gd name="connsiteX12" fmla="*/ 3870251 w 6443330"/>
                  <a:gd name="connsiteY12" fmla="*/ 601083 h 643706"/>
                  <a:gd name="connsiteX13" fmla="*/ 4646428 w 6443330"/>
                  <a:gd name="connsiteY13" fmla="*/ 601083 h 643706"/>
                  <a:gd name="connsiteX14" fmla="*/ 4853763 w 6443330"/>
                  <a:gd name="connsiteY14" fmla="*/ 292739 h 643706"/>
                  <a:gd name="connsiteX15" fmla="*/ 4917558 w 6443330"/>
                  <a:gd name="connsiteY15" fmla="*/ 69455 h 643706"/>
                  <a:gd name="connsiteX16" fmla="*/ 5108944 w 6443330"/>
                  <a:gd name="connsiteY16" fmla="*/ 343 h 643706"/>
                  <a:gd name="connsiteX17" fmla="*/ 5241851 w 6443330"/>
                  <a:gd name="connsiteY17" fmla="*/ 90720 h 643706"/>
                  <a:gd name="connsiteX18" fmla="*/ 5364126 w 6443330"/>
                  <a:gd name="connsiteY18" fmla="*/ 324636 h 643706"/>
                  <a:gd name="connsiteX19" fmla="*/ 5465135 w 6443330"/>
                  <a:gd name="connsiteY19" fmla="*/ 377799 h 643706"/>
                  <a:gd name="connsiteX20" fmla="*/ 5528930 w 6443330"/>
                  <a:gd name="connsiteY20" fmla="*/ 484125 h 643706"/>
                  <a:gd name="connsiteX21" fmla="*/ 5629940 w 6443330"/>
                  <a:gd name="connsiteY21" fmla="*/ 521339 h 643706"/>
                  <a:gd name="connsiteX22" fmla="*/ 5762847 w 6443330"/>
                  <a:gd name="connsiteY22" fmla="*/ 617032 h 643706"/>
                  <a:gd name="connsiteX23" fmla="*/ 6443330 w 6443330"/>
                  <a:gd name="connsiteY23" fmla="*/ 611716 h 643706"/>
                  <a:gd name="connsiteX0" fmla="*/ 0 w 5528930"/>
                  <a:gd name="connsiteY0" fmla="*/ 617032 h 627880"/>
                  <a:gd name="connsiteX1" fmla="*/ 265814 w 5528930"/>
                  <a:gd name="connsiteY1" fmla="*/ 314004 h 627880"/>
                  <a:gd name="connsiteX2" fmla="*/ 467833 w 5528930"/>
                  <a:gd name="connsiteY2" fmla="*/ 303371 h 627880"/>
                  <a:gd name="connsiteX3" fmla="*/ 600740 w 5528930"/>
                  <a:gd name="connsiteY3" fmla="*/ 446911 h 627880"/>
                  <a:gd name="connsiteX4" fmla="*/ 728330 w 5528930"/>
                  <a:gd name="connsiteY4" fmla="*/ 547920 h 627880"/>
                  <a:gd name="connsiteX5" fmla="*/ 972879 w 5528930"/>
                  <a:gd name="connsiteY5" fmla="*/ 622348 h 627880"/>
                  <a:gd name="connsiteX6" fmla="*/ 1467293 w 5528930"/>
                  <a:gd name="connsiteY6" fmla="*/ 611716 h 627880"/>
                  <a:gd name="connsiteX7" fmla="*/ 1626781 w 5528930"/>
                  <a:gd name="connsiteY7" fmla="*/ 526655 h 627880"/>
                  <a:gd name="connsiteX8" fmla="*/ 1818167 w 5528930"/>
                  <a:gd name="connsiteY8" fmla="*/ 601083 h 627880"/>
                  <a:gd name="connsiteX9" fmla="*/ 2461437 w 5528930"/>
                  <a:gd name="connsiteY9" fmla="*/ 590450 h 627880"/>
                  <a:gd name="connsiteX10" fmla="*/ 2668772 w 5528930"/>
                  <a:gd name="connsiteY10" fmla="*/ 526655 h 627880"/>
                  <a:gd name="connsiteX11" fmla="*/ 2955851 w 5528930"/>
                  <a:gd name="connsiteY11" fmla="*/ 601083 h 627880"/>
                  <a:gd name="connsiteX12" fmla="*/ 3732028 w 5528930"/>
                  <a:gd name="connsiteY12" fmla="*/ 601083 h 627880"/>
                  <a:gd name="connsiteX13" fmla="*/ 3939363 w 5528930"/>
                  <a:gd name="connsiteY13" fmla="*/ 292739 h 627880"/>
                  <a:gd name="connsiteX14" fmla="*/ 4003158 w 5528930"/>
                  <a:gd name="connsiteY14" fmla="*/ 69455 h 627880"/>
                  <a:gd name="connsiteX15" fmla="*/ 4194544 w 5528930"/>
                  <a:gd name="connsiteY15" fmla="*/ 343 h 627880"/>
                  <a:gd name="connsiteX16" fmla="*/ 4327451 w 5528930"/>
                  <a:gd name="connsiteY16" fmla="*/ 90720 h 627880"/>
                  <a:gd name="connsiteX17" fmla="*/ 4449726 w 5528930"/>
                  <a:gd name="connsiteY17" fmla="*/ 324636 h 627880"/>
                  <a:gd name="connsiteX18" fmla="*/ 4550735 w 5528930"/>
                  <a:gd name="connsiteY18" fmla="*/ 377799 h 627880"/>
                  <a:gd name="connsiteX19" fmla="*/ 4614530 w 5528930"/>
                  <a:gd name="connsiteY19" fmla="*/ 484125 h 627880"/>
                  <a:gd name="connsiteX20" fmla="*/ 4715540 w 5528930"/>
                  <a:gd name="connsiteY20" fmla="*/ 521339 h 627880"/>
                  <a:gd name="connsiteX21" fmla="*/ 4848447 w 5528930"/>
                  <a:gd name="connsiteY21" fmla="*/ 617032 h 627880"/>
                  <a:gd name="connsiteX22" fmla="*/ 5528930 w 5528930"/>
                  <a:gd name="connsiteY22" fmla="*/ 611716 h 627880"/>
                  <a:gd name="connsiteX0" fmla="*/ 0 w 5263116"/>
                  <a:gd name="connsiteY0" fmla="*/ 314004 h 627880"/>
                  <a:gd name="connsiteX1" fmla="*/ 202019 w 5263116"/>
                  <a:gd name="connsiteY1" fmla="*/ 303371 h 627880"/>
                  <a:gd name="connsiteX2" fmla="*/ 334926 w 5263116"/>
                  <a:gd name="connsiteY2" fmla="*/ 446911 h 627880"/>
                  <a:gd name="connsiteX3" fmla="*/ 462516 w 5263116"/>
                  <a:gd name="connsiteY3" fmla="*/ 547920 h 627880"/>
                  <a:gd name="connsiteX4" fmla="*/ 707065 w 5263116"/>
                  <a:gd name="connsiteY4" fmla="*/ 622348 h 627880"/>
                  <a:gd name="connsiteX5" fmla="*/ 1201479 w 5263116"/>
                  <a:gd name="connsiteY5" fmla="*/ 611716 h 627880"/>
                  <a:gd name="connsiteX6" fmla="*/ 1360967 w 5263116"/>
                  <a:gd name="connsiteY6" fmla="*/ 526655 h 627880"/>
                  <a:gd name="connsiteX7" fmla="*/ 1552353 w 5263116"/>
                  <a:gd name="connsiteY7" fmla="*/ 601083 h 627880"/>
                  <a:gd name="connsiteX8" fmla="*/ 2195623 w 5263116"/>
                  <a:gd name="connsiteY8" fmla="*/ 590450 h 627880"/>
                  <a:gd name="connsiteX9" fmla="*/ 2402958 w 5263116"/>
                  <a:gd name="connsiteY9" fmla="*/ 526655 h 627880"/>
                  <a:gd name="connsiteX10" fmla="*/ 2690037 w 5263116"/>
                  <a:gd name="connsiteY10" fmla="*/ 601083 h 627880"/>
                  <a:gd name="connsiteX11" fmla="*/ 3466214 w 5263116"/>
                  <a:gd name="connsiteY11" fmla="*/ 601083 h 627880"/>
                  <a:gd name="connsiteX12" fmla="*/ 3673549 w 5263116"/>
                  <a:gd name="connsiteY12" fmla="*/ 292739 h 627880"/>
                  <a:gd name="connsiteX13" fmla="*/ 3737344 w 5263116"/>
                  <a:gd name="connsiteY13" fmla="*/ 69455 h 627880"/>
                  <a:gd name="connsiteX14" fmla="*/ 3928730 w 5263116"/>
                  <a:gd name="connsiteY14" fmla="*/ 343 h 627880"/>
                  <a:gd name="connsiteX15" fmla="*/ 4061637 w 5263116"/>
                  <a:gd name="connsiteY15" fmla="*/ 90720 h 627880"/>
                  <a:gd name="connsiteX16" fmla="*/ 4183912 w 5263116"/>
                  <a:gd name="connsiteY16" fmla="*/ 324636 h 627880"/>
                  <a:gd name="connsiteX17" fmla="*/ 4284921 w 5263116"/>
                  <a:gd name="connsiteY17" fmla="*/ 377799 h 627880"/>
                  <a:gd name="connsiteX18" fmla="*/ 4348716 w 5263116"/>
                  <a:gd name="connsiteY18" fmla="*/ 484125 h 627880"/>
                  <a:gd name="connsiteX19" fmla="*/ 4449726 w 5263116"/>
                  <a:gd name="connsiteY19" fmla="*/ 521339 h 627880"/>
                  <a:gd name="connsiteX20" fmla="*/ 4582633 w 5263116"/>
                  <a:gd name="connsiteY20" fmla="*/ 617032 h 627880"/>
                  <a:gd name="connsiteX21" fmla="*/ 5263116 w 5263116"/>
                  <a:gd name="connsiteY21" fmla="*/ 611716 h 627880"/>
                  <a:gd name="connsiteX0" fmla="*/ 0 w 5061097"/>
                  <a:gd name="connsiteY0" fmla="*/ 303371 h 627880"/>
                  <a:gd name="connsiteX1" fmla="*/ 132907 w 5061097"/>
                  <a:gd name="connsiteY1" fmla="*/ 446911 h 627880"/>
                  <a:gd name="connsiteX2" fmla="*/ 260497 w 5061097"/>
                  <a:gd name="connsiteY2" fmla="*/ 547920 h 627880"/>
                  <a:gd name="connsiteX3" fmla="*/ 505046 w 5061097"/>
                  <a:gd name="connsiteY3" fmla="*/ 622348 h 627880"/>
                  <a:gd name="connsiteX4" fmla="*/ 999460 w 5061097"/>
                  <a:gd name="connsiteY4" fmla="*/ 611716 h 627880"/>
                  <a:gd name="connsiteX5" fmla="*/ 1158948 w 5061097"/>
                  <a:gd name="connsiteY5" fmla="*/ 526655 h 627880"/>
                  <a:gd name="connsiteX6" fmla="*/ 1350334 w 5061097"/>
                  <a:gd name="connsiteY6" fmla="*/ 601083 h 627880"/>
                  <a:gd name="connsiteX7" fmla="*/ 1993604 w 5061097"/>
                  <a:gd name="connsiteY7" fmla="*/ 590450 h 627880"/>
                  <a:gd name="connsiteX8" fmla="*/ 2200939 w 5061097"/>
                  <a:gd name="connsiteY8" fmla="*/ 526655 h 627880"/>
                  <a:gd name="connsiteX9" fmla="*/ 2488018 w 5061097"/>
                  <a:gd name="connsiteY9" fmla="*/ 601083 h 627880"/>
                  <a:gd name="connsiteX10" fmla="*/ 3264195 w 5061097"/>
                  <a:gd name="connsiteY10" fmla="*/ 601083 h 627880"/>
                  <a:gd name="connsiteX11" fmla="*/ 3471530 w 5061097"/>
                  <a:gd name="connsiteY11" fmla="*/ 292739 h 627880"/>
                  <a:gd name="connsiteX12" fmla="*/ 3535325 w 5061097"/>
                  <a:gd name="connsiteY12" fmla="*/ 69455 h 627880"/>
                  <a:gd name="connsiteX13" fmla="*/ 3726711 w 5061097"/>
                  <a:gd name="connsiteY13" fmla="*/ 343 h 627880"/>
                  <a:gd name="connsiteX14" fmla="*/ 3859618 w 5061097"/>
                  <a:gd name="connsiteY14" fmla="*/ 90720 h 627880"/>
                  <a:gd name="connsiteX15" fmla="*/ 3981893 w 5061097"/>
                  <a:gd name="connsiteY15" fmla="*/ 324636 h 627880"/>
                  <a:gd name="connsiteX16" fmla="*/ 4082902 w 5061097"/>
                  <a:gd name="connsiteY16" fmla="*/ 377799 h 627880"/>
                  <a:gd name="connsiteX17" fmla="*/ 4146697 w 5061097"/>
                  <a:gd name="connsiteY17" fmla="*/ 484125 h 627880"/>
                  <a:gd name="connsiteX18" fmla="*/ 4247707 w 5061097"/>
                  <a:gd name="connsiteY18" fmla="*/ 521339 h 627880"/>
                  <a:gd name="connsiteX19" fmla="*/ 4380614 w 5061097"/>
                  <a:gd name="connsiteY19" fmla="*/ 617032 h 627880"/>
                  <a:gd name="connsiteX20" fmla="*/ 5061097 w 5061097"/>
                  <a:gd name="connsiteY20" fmla="*/ 611716 h 627880"/>
                  <a:gd name="connsiteX0" fmla="*/ 0 w 4928190"/>
                  <a:gd name="connsiteY0" fmla="*/ 446911 h 627880"/>
                  <a:gd name="connsiteX1" fmla="*/ 127590 w 4928190"/>
                  <a:gd name="connsiteY1" fmla="*/ 547920 h 627880"/>
                  <a:gd name="connsiteX2" fmla="*/ 372139 w 4928190"/>
                  <a:gd name="connsiteY2" fmla="*/ 622348 h 627880"/>
                  <a:gd name="connsiteX3" fmla="*/ 866553 w 4928190"/>
                  <a:gd name="connsiteY3" fmla="*/ 611716 h 627880"/>
                  <a:gd name="connsiteX4" fmla="*/ 1026041 w 4928190"/>
                  <a:gd name="connsiteY4" fmla="*/ 526655 h 627880"/>
                  <a:gd name="connsiteX5" fmla="*/ 1217427 w 4928190"/>
                  <a:gd name="connsiteY5" fmla="*/ 601083 h 627880"/>
                  <a:gd name="connsiteX6" fmla="*/ 1860697 w 4928190"/>
                  <a:gd name="connsiteY6" fmla="*/ 590450 h 627880"/>
                  <a:gd name="connsiteX7" fmla="*/ 2068032 w 4928190"/>
                  <a:gd name="connsiteY7" fmla="*/ 526655 h 627880"/>
                  <a:gd name="connsiteX8" fmla="*/ 2355111 w 4928190"/>
                  <a:gd name="connsiteY8" fmla="*/ 601083 h 627880"/>
                  <a:gd name="connsiteX9" fmla="*/ 3131288 w 4928190"/>
                  <a:gd name="connsiteY9" fmla="*/ 601083 h 627880"/>
                  <a:gd name="connsiteX10" fmla="*/ 3338623 w 4928190"/>
                  <a:gd name="connsiteY10" fmla="*/ 292739 h 627880"/>
                  <a:gd name="connsiteX11" fmla="*/ 3402418 w 4928190"/>
                  <a:gd name="connsiteY11" fmla="*/ 69455 h 627880"/>
                  <a:gd name="connsiteX12" fmla="*/ 3593804 w 4928190"/>
                  <a:gd name="connsiteY12" fmla="*/ 343 h 627880"/>
                  <a:gd name="connsiteX13" fmla="*/ 3726711 w 4928190"/>
                  <a:gd name="connsiteY13" fmla="*/ 90720 h 627880"/>
                  <a:gd name="connsiteX14" fmla="*/ 3848986 w 4928190"/>
                  <a:gd name="connsiteY14" fmla="*/ 324636 h 627880"/>
                  <a:gd name="connsiteX15" fmla="*/ 3949995 w 4928190"/>
                  <a:gd name="connsiteY15" fmla="*/ 377799 h 627880"/>
                  <a:gd name="connsiteX16" fmla="*/ 4013790 w 4928190"/>
                  <a:gd name="connsiteY16" fmla="*/ 484125 h 627880"/>
                  <a:gd name="connsiteX17" fmla="*/ 4114800 w 4928190"/>
                  <a:gd name="connsiteY17" fmla="*/ 521339 h 627880"/>
                  <a:gd name="connsiteX18" fmla="*/ 4247707 w 4928190"/>
                  <a:gd name="connsiteY18" fmla="*/ 617032 h 627880"/>
                  <a:gd name="connsiteX19" fmla="*/ 4928190 w 4928190"/>
                  <a:gd name="connsiteY19" fmla="*/ 611716 h 627880"/>
                  <a:gd name="connsiteX0" fmla="*/ 0 w 4800600"/>
                  <a:gd name="connsiteY0" fmla="*/ 547920 h 627880"/>
                  <a:gd name="connsiteX1" fmla="*/ 244549 w 4800600"/>
                  <a:gd name="connsiteY1" fmla="*/ 622348 h 627880"/>
                  <a:gd name="connsiteX2" fmla="*/ 738963 w 4800600"/>
                  <a:gd name="connsiteY2" fmla="*/ 611716 h 627880"/>
                  <a:gd name="connsiteX3" fmla="*/ 898451 w 4800600"/>
                  <a:gd name="connsiteY3" fmla="*/ 526655 h 627880"/>
                  <a:gd name="connsiteX4" fmla="*/ 1089837 w 4800600"/>
                  <a:gd name="connsiteY4" fmla="*/ 601083 h 627880"/>
                  <a:gd name="connsiteX5" fmla="*/ 1733107 w 4800600"/>
                  <a:gd name="connsiteY5" fmla="*/ 590450 h 627880"/>
                  <a:gd name="connsiteX6" fmla="*/ 1940442 w 4800600"/>
                  <a:gd name="connsiteY6" fmla="*/ 526655 h 627880"/>
                  <a:gd name="connsiteX7" fmla="*/ 2227521 w 4800600"/>
                  <a:gd name="connsiteY7" fmla="*/ 601083 h 627880"/>
                  <a:gd name="connsiteX8" fmla="*/ 3003698 w 4800600"/>
                  <a:gd name="connsiteY8" fmla="*/ 601083 h 627880"/>
                  <a:gd name="connsiteX9" fmla="*/ 3211033 w 4800600"/>
                  <a:gd name="connsiteY9" fmla="*/ 292739 h 627880"/>
                  <a:gd name="connsiteX10" fmla="*/ 3274828 w 4800600"/>
                  <a:gd name="connsiteY10" fmla="*/ 69455 h 627880"/>
                  <a:gd name="connsiteX11" fmla="*/ 3466214 w 4800600"/>
                  <a:gd name="connsiteY11" fmla="*/ 343 h 627880"/>
                  <a:gd name="connsiteX12" fmla="*/ 3599121 w 4800600"/>
                  <a:gd name="connsiteY12" fmla="*/ 90720 h 627880"/>
                  <a:gd name="connsiteX13" fmla="*/ 3721396 w 4800600"/>
                  <a:gd name="connsiteY13" fmla="*/ 324636 h 627880"/>
                  <a:gd name="connsiteX14" fmla="*/ 3822405 w 4800600"/>
                  <a:gd name="connsiteY14" fmla="*/ 377799 h 627880"/>
                  <a:gd name="connsiteX15" fmla="*/ 3886200 w 4800600"/>
                  <a:gd name="connsiteY15" fmla="*/ 484125 h 627880"/>
                  <a:gd name="connsiteX16" fmla="*/ 3987210 w 4800600"/>
                  <a:gd name="connsiteY16" fmla="*/ 521339 h 627880"/>
                  <a:gd name="connsiteX17" fmla="*/ 4120117 w 4800600"/>
                  <a:gd name="connsiteY17" fmla="*/ 617032 h 627880"/>
                  <a:gd name="connsiteX18" fmla="*/ 4800600 w 4800600"/>
                  <a:gd name="connsiteY18" fmla="*/ 611716 h 627880"/>
                  <a:gd name="connsiteX0" fmla="*/ 0 w 4556051"/>
                  <a:gd name="connsiteY0" fmla="*/ 622348 h 627880"/>
                  <a:gd name="connsiteX1" fmla="*/ 494414 w 4556051"/>
                  <a:gd name="connsiteY1" fmla="*/ 611716 h 627880"/>
                  <a:gd name="connsiteX2" fmla="*/ 653902 w 4556051"/>
                  <a:gd name="connsiteY2" fmla="*/ 526655 h 627880"/>
                  <a:gd name="connsiteX3" fmla="*/ 845288 w 4556051"/>
                  <a:gd name="connsiteY3" fmla="*/ 601083 h 627880"/>
                  <a:gd name="connsiteX4" fmla="*/ 1488558 w 4556051"/>
                  <a:gd name="connsiteY4" fmla="*/ 590450 h 627880"/>
                  <a:gd name="connsiteX5" fmla="*/ 1695893 w 4556051"/>
                  <a:gd name="connsiteY5" fmla="*/ 526655 h 627880"/>
                  <a:gd name="connsiteX6" fmla="*/ 1982972 w 4556051"/>
                  <a:gd name="connsiteY6" fmla="*/ 601083 h 627880"/>
                  <a:gd name="connsiteX7" fmla="*/ 2759149 w 4556051"/>
                  <a:gd name="connsiteY7" fmla="*/ 601083 h 627880"/>
                  <a:gd name="connsiteX8" fmla="*/ 2966484 w 4556051"/>
                  <a:gd name="connsiteY8" fmla="*/ 292739 h 627880"/>
                  <a:gd name="connsiteX9" fmla="*/ 3030279 w 4556051"/>
                  <a:gd name="connsiteY9" fmla="*/ 69455 h 627880"/>
                  <a:gd name="connsiteX10" fmla="*/ 3221665 w 4556051"/>
                  <a:gd name="connsiteY10" fmla="*/ 343 h 627880"/>
                  <a:gd name="connsiteX11" fmla="*/ 3354572 w 4556051"/>
                  <a:gd name="connsiteY11" fmla="*/ 90720 h 627880"/>
                  <a:gd name="connsiteX12" fmla="*/ 3476847 w 4556051"/>
                  <a:gd name="connsiteY12" fmla="*/ 324636 h 627880"/>
                  <a:gd name="connsiteX13" fmla="*/ 3577856 w 4556051"/>
                  <a:gd name="connsiteY13" fmla="*/ 377799 h 627880"/>
                  <a:gd name="connsiteX14" fmla="*/ 3641651 w 4556051"/>
                  <a:gd name="connsiteY14" fmla="*/ 484125 h 627880"/>
                  <a:gd name="connsiteX15" fmla="*/ 3742661 w 4556051"/>
                  <a:gd name="connsiteY15" fmla="*/ 521339 h 627880"/>
                  <a:gd name="connsiteX16" fmla="*/ 3875568 w 4556051"/>
                  <a:gd name="connsiteY16" fmla="*/ 617032 h 627880"/>
                  <a:gd name="connsiteX17" fmla="*/ 4556051 w 4556051"/>
                  <a:gd name="connsiteY17" fmla="*/ 611716 h 627880"/>
                  <a:gd name="connsiteX0" fmla="*/ 0 w 4061637"/>
                  <a:gd name="connsiteY0" fmla="*/ 611716 h 626937"/>
                  <a:gd name="connsiteX1" fmla="*/ 159488 w 4061637"/>
                  <a:gd name="connsiteY1" fmla="*/ 526655 h 626937"/>
                  <a:gd name="connsiteX2" fmla="*/ 350874 w 4061637"/>
                  <a:gd name="connsiteY2" fmla="*/ 601083 h 626937"/>
                  <a:gd name="connsiteX3" fmla="*/ 994144 w 4061637"/>
                  <a:gd name="connsiteY3" fmla="*/ 590450 h 626937"/>
                  <a:gd name="connsiteX4" fmla="*/ 1201479 w 4061637"/>
                  <a:gd name="connsiteY4" fmla="*/ 526655 h 626937"/>
                  <a:gd name="connsiteX5" fmla="*/ 1488558 w 4061637"/>
                  <a:gd name="connsiteY5" fmla="*/ 601083 h 626937"/>
                  <a:gd name="connsiteX6" fmla="*/ 2264735 w 4061637"/>
                  <a:gd name="connsiteY6" fmla="*/ 601083 h 626937"/>
                  <a:gd name="connsiteX7" fmla="*/ 2472070 w 4061637"/>
                  <a:gd name="connsiteY7" fmla="*/ 292739 h 626937"/>
                  <a:gd name="connsiteX8" fmla="*/ 2535865 w 4061637"/>
                  <a:gd name="connsiteY8" fmla="*/ 69455 h 626937"/>
                  <a:gd name="connsiteX9" fmla="*/ 2727251 w 4061637"/>
                  <a:gd name="connsiteY9" fmla="*/ 343 h 626937"/>
                  <a:gd name="connsiteX10" fmla="*/ 2860158 w 4061637"/>
                  <a:gd name="connsiteY10" fmla="*/ 90720 h 626937"/>
                  <a:gd name="connsiteX11" fmla="*/ 2982433 w 4061637"/>
                  <a:gd name="connsiteY11" fmla="*/ 324636 h 626937"/>
                  <a:gd name="connsiteX12" fmla="*/ 3083442 w 4061637"/>
                  <a:gd name="connsiteY12" fmla="*/ 377799 h 626937"/>
                  <a:gd name="connsiteX13" fmla="*/ 3147237 w 4061637"/>
                  <a:gd name="connsiteY13" fmla="*/ 484125 h 626937"/>
                  <a:gd name="connsiteX14" fmla="*/ 3248247 w 4061637"/>
                  <a:gd name="connsiteY14" fmla="*/ 521339 h 626937"/>
                  <a:gd name="connsiteX15" fmla="*/ 3381154 w 4061637"/>
                  <a:gd name="connsiteY15" fmla="*/ 617032 h 626937"/>
                  <a:gd name="connsiteX16" fmla="*/ 4061637 w 4061637"/>
                  <a:gd name="connsiteY16" fmla="*/ 611716 h 626937"/>
                  <a:gd name="connsiteX0" fmla="*/ 0 w 3902149"/>
                  <a:gd name="connsiteY0" fmla="*/ 526655 h 626937"/>
                  <a:gd name="connsiteX1" fmla="*/ 191386 w 3902149"/>
                  <a:gd name="connsiteY1" fmla="*/ 601083 h 626937"/>
                  <a:gd name="connsiteX2" fmla="*/ 834656 w 3902149"/>
                  <a:gd name="connsiteY2" fmla="*/ 590450 h 626937"/>
                  <a:gd name="connsiteX3" fmla="*/ 1041991 w 3902149"/>
                  <a:gd name="connsiteY3" fmla="*/ 526655 h 626937"/>
                  <a:gd name="connsiteX4" fmla="*/ 1329070 w 3902149"/>
                  <a:gd name="connsiteY4" fmla="*/ 601083 h 626937"/>
                  <a:gd name="connsiteX5" fmla="*/ 2105247 w 3902149"/>
                  <a:gd name="connsiteY5" fmla="*/ 601083 h 626937"/>
                  <a:gd name="connsiteX6" fmla="*/ 2312582 w 3902149"/>
                  <a:gd name="connsiteY6" fmla="*/ 292739 h 626937"/>
                  <a:gd name="connsiteX7" fmla="*/ 2376377 w 3902149"/>
                  <a:gd name="connsiteY7" fmla="*/ 69455 h 626937"/>
                  <a:gd name="connsiteX8" fmla="*/ 2567763 w 3902149"/>
                  <a:gd name="connsiteY8" fmla="*/ 343 h 626937"/>
                  <a:gd name="connsiteX9" fmla="*/ 2700670 w 3902149"/>
                  <a:gd name="connsiteY9" fmla="*/ 90720 h 626937"/>
                  <a:gd name="connsiteX10" fmla="*/ 2822945 w 3902149"/>
                  <a:gd name="connsiteY10" fmla="*/ 324636 h 626937"/>
                  <a:gd name="connsiteX11" fmla="*/ 2923954 w 3902149"/>
                  <a:gd name="connsiteY11" fmla="*/ 377799 h 626937"/>
                  <a:gd name="connsiteX12" fmla="*/ 2987749 w 3902149"/>
                  <a:gd name="connsiteY12" fmla="*/ 484125 h 626937"/>
                  <a:gd name="connsiteX13" fmla="*/ 3088759 w 3902149"/>
                  <a:gd name="connsiteY13" fmla="*/ 521339 h 626937"/>
                  <a:gd name="connsiteX14" fmla="*/ 3221666 w 3902149"/>
                  <a:gd name="connsiteY14" fmla="*/ 617032 h 626937"/>
                  <a:gd name="connsiteX15" fmla="*/ 3902149 w 3902149"/>
                  <a:gd name="connsiteY15" fmla="*/ 611716 h 626937"/>
                  <a:gd name="connsiteX0" fmla="*/ 0 w 3710763"/>
                  <a:gd name="connsiteY0" fmla="*/ 601083 h 626937"/>
                  <a:gd name="connsiteX1" fmla="*/ 643270 w 3710763"/>
                  <a:gd name="connsiteY1" fmla="*/ 590450 h 626937"/>
                  <a:gd name="connsiteX2" fmla="*/ 850605 w 3710763"/>
                  <a:gd name="connsiteY2" fmla="*/ 526655 h 626937"/>
                  <a:gd name="connsiteX3" fmla="*/ 1137684 w 3710763"/>
                  <a:gd name="connsiteY3" fmla="*/ 601083 h 626937"/>
                  <a:gd name="connsiteX4" fmla="*/ 1913861 w 3710763"/>
                  <a:gd name="connsiteY4" fmla="*/ 601083 h 626937"/>
                  <a:gd name="connsiteX5" fmla="*/ 2121196 w 3710763"/>
                  <a:gd name="connsiteY5" fmla="*/ 292739 h 626937"/>
                  <a:gd name="connsiteX6" fmla="*/ 2184991 w 3710763"/>
                  <a:gd name="connsiteY6" fmla="*/ 69455 h 626937"/>
                  <a:gd name="connsiteX7" fmla="*/ 2376377 w 3710763"/>
                  <a:gd name="connsiteY7" fmla="*/ 343 h 626937"/>
                  <a:gd name="connsiteX8" fmla="*/ 2509284 w 3710763"/>
                  <a:gd name="connsiteY8" fmla="*/ 90720 h 626937"/>
                  <a:gd name="connsiteX9" fmla="*/ 2631559 w 3710763"/>
                  <a:gd name="connsiteY9" fmla="*/ 324636 h 626937"/>
                  <a:gd name="connsiteX10" fmla="*/ 2732568 w 3710763"/>
                  <a:gd name="connsiteY10" fmla="*/ 377799 h 626937"/>
                  <a:gd name="connsiteX11" fmla="*/ 2796363 w 3710763"/>
                  <a:gd name="connsiteY11" fmla="*/ 484125 h 626937"/>
                  <a:gd name="connsiteX12" fmla="*/ 2897373 w 3710763"/>
                  <a:gd name="connsiteY12" fmla="*/ 521339 h 626937"/>
                  <a:gd name="connsiteX13" fmla="*/ 3030280 w 3710763"/>
                  <a:gd name="connsiteY13" fmla="*/ 617032 h 626937"/>
                  <a:gd name="connsiteX14" fmla="*/ 3710763 w 3710763"/>
                  <a:gd name="connsiteY14" fmla="*/ 611716 h 626937"/>
                  <a:gd name="connsiteX0" fmla="*/ 0 w 3067493"/>
                  <a:gd name="connsiteY0" fmla="*/ 590450 h 626937"/>
                  <a:gd name="connsiteX1" fmla="*/ 207335 w 3067493"/>
                  <a:gd name="connsiteY1" fmla="*/ 526655 h 626937"/>
                  <a:gd name="connsiteX2" fmla="*/ 494414 w 3067493"/>
                  <a:gd name="connsiteY2" fmla="*/ 601083 h 626937"/>
                  <a:gd name="connsiteX3" fmla="*/ 1270591 w 3067493"/>
                  <a:gd name="connsiteY3" fmla="*/ 601083 h 626937"/>
                  <a:gd name="connsiteX4" fmla="*/ 1477926 w 3067493"/>
                  <a:gd name="connsiteY4" fmla="*/ 292739 h 626937"/>
                  <a:gd name="connsiteX5" fmla="*/ 1541721 w 3067493"/>
                  <a:gd name="connsiteY5" fmla="*/ 69455 h 626937"/>
                  <a:gd name="connsiteX6" fmla="*/ 1733107 w 3067493"/>
                  <a:gd name="connsiteY6" fmla="*/ 343 h 626937"/>
                  <a:gd name="connsiteX7" fmla="*/ 1866014 w 3067493"/>
                  <a:gd name="connsiteY7" fmla="*/ 90720 h 626937"/>
                  <a:gd name="connsiteX8" fmla="*/ 1988289 w 3067493"/>
                  <a:gd name="connsiteY8" fmla="*/ 324636 h 626937"/>
                  <a:gd name="connsiteX9" fmla="*/ 2089298 w 3067493"/>
                  <a:gd name="connsiteY9" fmla="*/ 377799 h 626937"/>
                  <a:gd name="connsiteX10" fmla="*/ 2153093 w 3067493"/>
                  <a:gd name="connsiteY10" fmla="*/ 484125 h 626937"/>
                  <a:gd name="connsiteX11" fmla="*/ 2254103 w 3067493"/>
                  <a:gd name="connsiteY11" fmla="*/ 521339 h 626937"/>
                  <a:gd name="connsiteX12" fmla="*/ 2387010 w 3067493"/>
                  <a:gd name="connsiteY12" fmla="*/ 617032 h 626937"/>
                  <a:gd name="connsiteX13" fmla="*/ 3067493 w 3067493"/>
                  <a:gd name="connsiteY13" fmla="*/ 611716 h 626937"/>
                  <a:gd name="connsiteX0" fmla="*/ 0 w 3067493"/>
                  <a:gd name="connsiteY0" fmla="*/ 590450 h 624661"/>
                  <a:gd name="connsiteX1" fmla="*/ 207335 w 3067493"/>
                  <a:gd name="connsiteY1" fmla="*/ 526655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3067493"/>
                  <a:gd name="connsiteY0" fmla="*/ 590450 h 624661"/>
                  <a:gd name="connsiteX1" fmla="*/ 231468 w 3067493"/>
                  <a:gd name="connsiteY1" fmla="*/ 549493 h 624661"/>
                  <a:gd name="connsiteX2" fmla="*/ 494414 w 3067493"/>
                  <a:gd name="connsiteY2" fmla="*/ 601083 h 624661"/>
                  <a:gd name="connsiteX3" fmla="*/ 814041 w 3067493"/>
                  <a:gd name="connsiteY3" fmla="*/ 595442 h 624661"/>
                  <a:gd name="connsiteX4" fmla="*/ 1270591 w 3067493"/>
                  <a:gd name="connsiteY4" fmla="*/ 601083 h 624661"/>
                  <a:gd name="connsiteX5" fmla="*/ 1477926 w 3067493"/>
                  <a:gd name="connsiteY5" fmla="*/ 292739 h 624661"/>
                  <a:gd name="connsiteX6" fmla="*/ 1541721 w 3067493"/>
                  <a:gd name="connsiteY6" fmla="*/ 69455 h 624661"/>
                  <a:gd name="connsiteX7" fmla="*/ 1733107 w 3067493"/>
                  <a:gd name="connsiteY7" fmla="*/ 343 h 624661"/>
                  <a:gd name="connsiteX8" fmla="*/ 1866014 w 3067493"/>
                  <a:gd name="connsiteY8" fmla="*/ 90720 h 624661"/>
                  <a:gd name="connsiteX9" fmla="*/ 1988289 w 3067493"/>
                  <a:gd name="connsiteY9" fmla="*/ 324636 h 624661"/>
                  <a:gd name="connsiteX10" fmla="*/ 2089298 w 3067493"/>
                  <a:gd name="connsiteY10" fmla="*/ 377799 h 624661"/>
                  <a:gd name="connsiteX11" fmla="*/ 2153093 w 3067493"/>
                  <a:gd name="connsiteY11" fmla="*/ 484125 h 624661"/>
                  <a:gd name="connsiteX12" fmla="*/ 2254103 w 3067493"/>
                  <a:gd name="connsiteY12" fmla="*/ 521339 h 624661"/>
                  <a:gd name="connsiteX13" fmla="*/ 2387010 w 3067493"/>
                  <a:gd name="connsiteY13" fmla="*/ 617032 h 624661"/>
                  <a:gd name="connsiteX14" fmla="*/ 3067493 w 3067493"/>
                  <a:gd name="connsiteY14" fmla="*/ 611716 h 624661"/>
                  <a:gd name="connsiteX0" fmla="*/ 0 w 2387010"/>
                  <a:gd name="connsiteY0" fmla="*/ 590450 h 622131"/>
                  <a:gd name="connsiteX1" fmla="*/ 231468 w 2387010"/>
                  <a:gd name="connsiteY1" fmla="*/ 549493 h 622131"/>
                  <a:gd name="connsiteX2" fmla="*/ 494414 w 2387010"/>
                  <a:gd name="connsiteY2" fmla="*/ 601083 h 622131"/>
                  <a:gd name="connsiteX3" fmla="*/ 814041 w 2387010"/>
                  <a:gd name="connsiteY3" fmla="*/ 595442 h 622131"/>
                  <a:gd name="connsiteX4" fmla="*/ 1270591 w 2387010"/>
                  <a:gd name="connsiteY4" fmla="*/ 601083 h 622131"/>
                  <a:gd name="connsiteX5" fmla="*/ 1477926 w 2387010"/>
                  <a:gd name="connsiteY5" fmla="*/ 292739 h 622131"/>
                  <a:gd name="connsiteX6" fmla="*/ 1541721 w 2387010"/>
                  <a:gd name="connsiteY6" fmla="*/ 69455 h 622131"/>
                  <a:gd name="connsiteX7" fmla="*/ 1733107 w 2387010"/>
                  <a:gd name="connsiteY7" fmla="*/ 343 h 622131"/>
                  <a:gd name="connsiteX8" fmla="*/ 1866014 w 2387010"/>
                  <a:gd name="connsiteY8" fmla="*/ 90720 h 622131"/>
                  <a:gd name="connsiteX9" fmla="*/ 1988289 w 2387010"/>
                  <a:gd name="connsiteY9" fmla="*/ 324636 h 622131"/>
                  <a:gd name="connsiteX10" fmla="*/ 2089298 w 2387010"/>
                  <a:gd name="connsiteY10" fmla="*/ 377799 h 622131"/>
                  <a:gd name="connsiteX11" fmla="*/ 2153093 w 2387010"/>
                  <a:gd name="connsiteY11" fmla="*/ 484125 h 622131"/>
                  <a:gd name="connsiteX12" fmla="*/ 2254103 w 2387010"/>
                  <a:gd name="connsiteY12" fmla="*/ 521339 h 622131"/>
                  <a:gd name="connsiteX13" fmla="*/ 2387010 w 2387010"/>
                  <a:gd name="connsiteY13" fmla="*/ 617032 h 622131"/>
                  <a:gd name="connsiteX0" fmla="*/ 0 w 2254103"/>
                  <a:gd name="connsiteY0" fmla="*/ 590450 h 622131"/>
                  <a:gd name="connsiteX1" fmla="*/ 231468 w 2254103"/>
                  <a:gd name="connsiteY1" fmla="*/ 549493 h 622131"/>
                  <a:gd name="connsiteX2" fmla="*/ 494414 w 2254103"/>
                  <a:gd name="connsiteY2" fmla="*/ 601083 h 622131"/>
                  <a:gd name="connsiteX3" fmla="*/ 814041 w 2254103"/>
                  <a:gd name="connsiteY3" fmla="*/ 595442 h 622131"/>
                  <a:gd name="connsiteX4" fmla="*/ 1270591 w 2254103"/>
                  <a:gd name="connsiteY4" fmla="*/ 601083 h 622131"/>
                  <a:gd name="connsiteX5" fmla="*/ 1477926 w 2254103"/>
                  <a:gd name="connsiteY5" fmla="*/ 292739 h 622131"/>
                  <a:gd name="connsiteX6" fmla="*/ 1541721 w 2254103"/>
                  <a:gd name="connsiteY6" fmla="*/ 69455 h 622131"/>
                  <a:gd name="connsiteX7" fmla="*/ 1733107 w 2254103"/>
                  <a:gd name="connsiteY7" fmla="*/ 343 h 622131"/>
                  <a:gd name="connsiteX8" fmla="*/ 1866014 w 2254103"/>
                  <a:gd name="connsiteY8" fmla="*/ 90720 h 622131"/>
                  <a:gd name="connsiteX9" fmla="*/ 1988289 w 2254103"/>
                  <a:gd name="connsiteY9" fmla="*/ 324636 h 622131"/>
                  <a:gd name="connsiteX10" fmla="*/ 2089298 w 2254103"/>
                  <a:gd name="connsiteY10" fmla="*/ 377799 h 622131"/>
                  <a:gd name="connsiteX11" fmla="*/ 2153093 w 2254103"/>
                  <a:gd name="connsiteY11" fmla="*/ 484125 h 622131"/>
                  <a:gd name="connsiteX12" fmla="*/ 2254103 w 2254103"/>
                  <a:gd name="connsiteY12" fmla="*/ 521339 h 622131"/>
                  <a:gd name="connsiteX0" fmla="*/ 0 w 2153093"/>
                  <a:gd name="connsiteY0" fmla="*/ 590450 h 622131"/>
                  <a:gd name="connsiteX1" fmla="*/ 231468 w 2153093"/>
                  <a:gd name="connsiteY1" fmla="*/ 549493 h 622131"/>
                  <a:gd name="connsiteX2" fmla="*/ 494414 w 2153093"/>
                  <a:gd name="connsiteY2" fmla="*/ 601083 h 622131"/>
                  <a:gd name="connsiteX3" fmla="*/ 814041 w 2153093"/>
                  <a:gd name="connsiteY3" fmla="*/ 595442 h 622131"/>
                  <a:gd name="connsiteX4" fmla="*/ 1270591 w 2153093"/>
                  <a:gd name="connsiteY4" fmla="*/ 601083 h 622131"/>
                  <a:gd name="connsiteX5" fmla="*/ 1477926 w 2153093"/>
                  <a:gd name="connsiteY5" fmla="*/ 292739 h 622131"/>
                  <a:gd name="connsiteX6" fmla="*/ 1541721 w 2153093"/>
                  <a:gd name="connsiteY6" fmla="*/ 69455 h 622131"/>
                  <a:gd name="connsiteX7" fmla="*/ 1733107 w 2153093"/>
                  <a:gd name="connsiteY7" fmla="*/ 343 h 622131"/>
                  <a:gd name="connsiteX8" fmla="*/ 1866014 w 2153093"/>
                  <a:gd name="connsiteY8" fmla="*/ 90720 h 622131"/>
                  <a:gd name="connsiteX9" fmla="*/ 1988289 w 2153093"/>
                  <a:gd name="connsiteY9" fmla="*/ 324636 h 622131"/>
                  <a:gd name="connsiteX10" fmla="*/ 2089298 w 2153093"/>
                  <a:gd name="connsiteY10" fmla="*/ 377799 h 622131"/>
                  <a:gd name="connsiteX11" fmla="*/ 2153093 w 2153093"/>
                  <a:gd name="connsiteY11" fmla="*/ 484125 h 622131"/>
                  <a:gd name="connsiteX0" fmla="*/ 0 w 2089298"/>
                  <a:gd name="connsiteY0" fmla="*/ 590450 h 622131"/>
                  <a:gd name="connsiteX1" fmla="*/ 231468 w 2089298"/>
                  <a:gd name="connsiteY1" fmla="*/ 549493 h 622131"/>
                  <a:gd name="connsiteX2" fmla="*/ 494414 w 2089298"/>
                  <a:gd name="connsiteY2" fmla="*/ 601083 h 622131"/>
                  <a:gd name="connsiteX3" fmla="*/ 814041 w 2089298"/>
                  <a:gd name="connsiteY3" fmla="*/ 595442 h 622131"/>
                  <a:gd name="connsiteX4" fmla="*/ 1270591 w 2089298"/>
                  <a:gd name="connsiteY4" fmla="*/ 601083 h 622131"/>
                  <a:gd name="connsiteX5" fmla="*/ 1477926 w 2089298"/>
                  <a:gd name="connsiteY5" fmla="*/ 292739 h 622131"/>
                  <a:gd name="connsiteX6" fmla="*/ 1541721 w 2089298"/>
                  <a:gd name="connsiteY6" fmla="*/ 69455 h 622131"/>
                  <a:gd name="connsiteX7" fmla="*/ 1733107 w 2089298"/>
                  <a:gd name="connsiteY7" fmla="*/ 343 h 622131"/>
                  <a:gd name="connsiteX8" fmla="*/ 1866014 w 2089298"/>
                  <a:gd name="connsiteY8" fmla="*/ 90720 h 622131"/>
                  <a:gd name="connsiteX9" fmla="*/ 1988289 w 2089298"/>
                  <a:gd name="connsiteY9" fmla="*/ 324636 h 622131"/>
                  <a:gd name="connsiteX10" fmla="*/ 2089298 w 2089298"/>
                  <a:gd name="connsiteY10" fmla="*/ 377799 h 622131"/>
                  <a:gd name="connsiteX0" fmla="*/ 0 w 1988289"/>
                  <a:gd name="connsiteY0" fmla="*/ 590450 h 622131"/>
                  <a:gd name="connsiteX1" fmla="*/ 231468 w 1988289"/>
                  <a:gd name="connsiteY1" fmla="*/ 549493 h 622131"/>
                  <a:gd name="connsiteX2" fmla="*/ 494414 w 1988289"/>
                  <a:gd name="connsiteY2" fmla="*/ 601083 h 622131"/>
                  <a:gd name="connsiteX3" fmla="*/ 814041 w 1988289"/>
                  <a:gd name="connsiteY3" fmla="*/ 595442 h 622131"/>
                  <a:gd name="connsiteX4" fmla="*/ 1270591 w 1988289"/>
                  <a:gd name="connsiteY4" fmla="*/ 601083 h 622131"/>
                  <a:gd name="connsiteX5" fmla="*/ 1477926 w 1988289"/>
                  <a:gd name="connsiteY5" fmla="*/ 292739 h 622131"/>
                  <a:gd name="connsiteX6" fmla="*/ 1541721 w 1988289"/>
                  <a:gd name="connsiteY6" fmla="*/ 69455 h 622131"/>
                  <a:gd name="connsiteX7" fmla="*/ 1733107 w 1988289"/>
                  <a:gd name="connsiteY7" fmla="*/ 343 h 622131"/>
                  <a:gd name="connsiteX8" fmla="*/ 1866014 w 1988289"/>
                  <a:gd name="connsiteY8" fmla="*/ 90720 h 622131"/>
                  <a:gd name="connsiteX9" fmla="*/ 1988289 w 1988289"/>
                  <a:gd name="connsiteY9" fmla="*/ 324636 h 622131"/>
                  <a:gd name="connsiteX0" fmla="*/ 0 w 1866014"/>
                  <a:gd name="connsiteY0" fmla="*/ 590450 h 622131"/>
                  <a:gd name="connsiteX1" fmla="*/ 231468 w 1866014"/>
                  <a:gd name="connsiteY1" fmla="*/ 549493 h 622131"/>
                  <a:gd name="connsiteX2" fmla="*/ 494414 w 1866014"/>
                  <a:gd name="connsiteY2" fmla="*/ 601083 h 622131"/>
                  <a:gd name="connsiteX3" fmla="*/ 814041 w 1866014"/>
                  <a:gd name="connsiteY3" fmla="*/ 595442 h 622131"/>
                  <a:gd name="connsiteX4" fmla="*/ 1270591 w 1866014"/>
                  <a:gd name="connsiteY4" fmla="*/ 601083 h 622131"/>
                  <a:gd name="connsiteX5" fmla="*/ 1477926 w 1866014"/>
                  <a:gd name="connsiteY5" fmla="*/ 292739 h 622131"/>
                  <a:gd name="connsiteX6" fmla="*/ 1541721 w 1866014"/>
                  <a:gd name="connsiteY6" fmla="*/ 69455 h 622131"/>
                  <a:gd name="connsiteX7" fmla="*/ 1733107 w 1866014"/>
                  <a:gd name="connsiteY7" fmla="*/ 343 h 622131"/>
                  <a:gd name="connsiteX8" fmla="*/ 1866014 w 1866014"/>
                  <a:gd name="connsiteY8" fmla="*/ 90720 h 622131"/>
                  <a:gd name="connsiteX0" fmla="*/ 0 w 1733107"/>
                  <a:gd name="connsiteY0" fmla="*/ 590450 h 622131"/>
                  <a:gd name="connsiteX1" fmla="*/ 231468 w 1733107"/>
                  <a:gd name="connsiteY1" fmla="*/ 549493 h 622131"/>
                  <a:gd name="connsiteX2" fmla="*/ 494414 w 1733107"/>
                  <a:gd name="connsiteY2" fmla="*/ 601083 h 622131"/>
                  <a:gd name="connsiteX3" fmla="*/ 814041 w 1733107"/>
                  <a:gd name="connsiteY3" fmla="*/ 595442 h 622131"/>
                  <a:gd name="connsiteX4" fmla="*/ 1270591 w 1733107"/>
                  <a:gd name="connsiteY4" fmla="*/ 601083 h 622131"/>
                  <a:gd name="connsiteX5" fmla="*/ 1477926 w 1733107"/>
                  <a:gd name="connsiteY5" fmla="*/ 292739 h 622131"/>
                  <a:gd name="connsiteX6" fmla="*/ 1541721 w 1733107"/>
                  <a:gd name="connsiteY6" fmla="*/ 69455 h 622131"/>
                  <a:gd name="connsiteX7" fmla="*/ 1733107 w 1733107"/>
                  <a:gd name="connsiteY7" fmla="*/ 343 h 622131"/>
                  <a:gd name="connsiteX0" fmla="*/ 0 w 1541721"/>
                  <a:gd name="connsiteY0" fmla="*/ 520995 h 552676"/>
                  <a:gd name="connsiteX1" fmla="*/ 231468 w 1541721"/>
                  <a:gd name="connsiteY1" fmla="*/ 480038 h 552676"/>
                  <a:gd name="connsiteX2" fmla="*/ 494414 w 1541721"/>
                  <a:gd name="connsiteY2" fmla="*/ 531628 h 552676"/>
                  <a:gd name="connsiteX3" fmla="*/ 814041 w 1541721"/>
                  <a:gd name="connsiteY3" fmla="*/ 525987 h 552676"/>
                  <a:gd name="connsiteX4" fmla="*/ 1270591 w 1541721"/>
                  <a:gd name="connsiteY4" fmla="*/ 531628 h 552676"/>
                  <a:gd name="connsiteX5" fmla="*/ 1477926 w 1541721"/>
                  <a:gd name="connsiteY5" fmla="*/ 223284 h 552676"/>
                  <a:gd name="connsiteX6" fmla="*/ 1541721 w 1541721"/>
                  <a:gd name="connsiteY6" fmla="*/ 0 h 552676"/>
                  <a:gd name="connsiteX0" fmla="*/ 0 w 1477926"/>
                  <a:gd name="connsiteY0" fmla="*/ 297711 h 329392"/>
                  <a:gd name="connsiteX1" fmla="*/ 231468 w 1477926"/>
                  <a:gd name="connsiteY1" fmla="*/ 256754 h 329392"/>
                  <a:gd name="connsiteX2" fmla="*/ 494414 w 1477926"/>
                  <a:gd name="connsiteY2" fmla="*/ 308344 h 329392"/>
                  <a:gd name="connsiteX3" fmla="*/ 814041 w 1477926"/>
                  <a:gd name="connsiteY3" fmla="*/ 302703 h 329392"/>
                  <a:gd name="connsiteX4" fmla="*/ 1270591 w 1477926"/>
                  <a:gd name="connsiteY4" fmla="*/ 308344 h 329392"/>
                  <a:gd name="connsiteX5" fmla="*/ 1477926 w 1477926"/>
                  <a:gd name="connsiteY5" fmla="*/ 0 h 329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7926" h="329392">
                    <a:moveTo>
                      <a:pt x="0" y="297711"/>
                    </a:moveTo>
                    <a:cubicBezTo>
                      <a:pt x="141768" y="285306"/>
                      <a:pt x="149066" y="254982"/>
                      <a:pt x="231468" y="256754"/>
                    </a:cubicBezTo>
                    <a:cubicBezTo>
                      <a:pt x="313870" y="258526"/>
                      <a:pt x="397319" y="300686"/>
                      <a:pt x="494414" y="308344"/>
                    </a:cubicBezTo>
                    <a:cubicBezTo>
                      <a:pt x="591510" y="316002"/>
                      <a:pt x="684678" y="302703"/>
                      <a:pt x="814041" y="302703"/>
                    </a:cubicBezTo>
                    <a:cubicBezTo>
                      <a:pt x="943404" y="302703"/>
                      <a:pt x="1159943" y="358795"/>
                      <a:pt x="1270591" y="308344"/>
                    </a:cubicBezTo>
                    <a:cubicBezTo>
                      <a:pt x="1381239" y="257893"/>
                      <a:pt x="1432738" y="88605"/>
                      <a:pt x="1477926" y="0"/>
                    </a:cubicBezTo>
                  </a:path>
                </a:pathLst>
              </a:custGeom>
              <a:noFill/>
              <a:ln w="38100" cap="rnd">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98" name="Group 1397">
              <a:extLst>
                <a:ext uri="{FF2B5EF4-FFF2-40B4-BE49-F238E27FC236}">
                  <a16:creationId xmlns:a16="http://schemas.microsoft.com/office/drawing/2014/main" id="{E2390961-DADA-4DDA-ABE8-D839577232BE}"/>
                </a:ext>
              </a:extLst>
            </p:cNvPr>
            <p:cNvGrpSpPr/>
            <p:nvPr/>
          </p:nvGrpSpPr>
          <p:grpSpPr>
            <a:xfrm>
              <a:off x="356836" y="1779582"/>
              <a:ext cx="8450881" cy="2095461"/>
              <a:chOff x="356836" y="1788502"/>
              <a:chExt cx="8450881" cy="2095461"/>
            </a:xfrm>
          </p:grpSpPr>
          <p:sp>
            <p:nvSpPr>
              <p:cNvPr id="1476" name="Freeform: Shape 1475">
                <a:extLst>
                  <a:ext uri="{FF2B5EF4-FFF2-40B4-BE49-F238E27FC236}">
                    <a16:creationId xmlns:a16="http://schemas.microsoft.com/office/drawing/2014/main" id="{E5246E2E-4BBB-47DA-9319-3EA22AFB1F18}"/>
                  </a:ext>
                </a:extLst>
              </p:cNvPr>
              <p:cNvSpPr/>
              <p:nvPr/>
            </p:nvSpPr>
            <p:spPr>
              <a:xfrm>
                <a:off x="4231201" y="2632273"/>
                <a:ext cx="2957724" cy="954411"/>
              </a:xfrm>
              <a:custGeom>
                <a:avLst/>
                <a:gdLst>
                  <a:gd name="connsiteX0" fmla="*/ 0 w 3890357"/>
                  <a:gd name="connsiteY0" fmla="*/ 902384 h 964059"/>
                  <a:gd name="connsiteX1" fmla="*/ 459971 w 3890357"/>
                  <a:gd name="connsiteY1" fmla="*/ 608668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890357"/>
                  <a:gd name="connsiteY0" fmla="*/ 902384 h 964059"/>
                  <a:gd name="connsiteX1" fmla="*/ 398932 w 3890357"/>
                  <a:gd name="connsiteY1" fmla="*/ 452360 h 964059"/>
                  <a:gd name="connsiteX2" fmla="*/ 720437 w 3890357"/>
                  <a:gd name="connsiteY2" fmla="*/ 276159 h 964059"/>
                  <a:gd name="connsiteX3" fmla="*/ 1086197 w 3890357"/>
                  <a:gd name="connsiteY3" fmla="*/ 10152 h 964059"/>
                  <a:gd name="connsiteX4" fmla="*/ 1496291 w 3890357"/>
                  <a:gd name="connsiteY4" fmla="*/ 60028 h 964059"/>
                  <a:gd name="connsiteX5" fmla="*/ 1662546 w 3890357"/>
                  <a:gd name="connsiteY5" fmla="*/ 104363 h 964059"/>
                  <a:gd name="connsiteX6" fmla="*/ 1978429 w 3890357"/>
                  <a:gd name="connsiteY6" fmla="*/ 242908 h 964059"/>
                  <a:gd name="connsiteX7" fmla="*/ 2421775 w 3890357"/>
                  <a:gd name="connsiteY7" fmla="*/ 525541 h 964059"/>
                  <a:gd name="connsiteX8" fmla="*/ 2759826 w 3890357"/>
                  <a:gd name="connsiteY8" fmla="*/ 708421 h 964059"/>
                  <a:gd name="connsiteX9" fmla="*/ 3208713 w 3890357"/>
                  <a:gd name="connsiteY9" fmla="*/ 824799 h 964059"/>
                  <a:gd name="connsiteX10" fmla="*/ 3613266 w 3890357"/>
                  <a:gd name="connsiteY10" fmla="*/ 957803 h 964059"/>
                  <a:gd name="connsiteX11" fmla="*/ 3890357 w 3890357"/>
                  <a:gd name="connsiteY11" fmla="*/ 930094 h 964059"/>
                  <a:gd name="connsiteX0" fmla="*/ 0 w 3491425"/>
                  <a:gd name="connsiteY0" fmla="*/ 452360 h 964059"/>
                  <a:gd name="connsiteX1" fmla="*/ 321505 w 3491425"/>
                  <a:gd name="connsiteY1" fmla="*/ 276159 h 964059"/>
                  <a:gd name="connsiteX2" fmla="*/ 687265 w 3491425"/>
                  <a:gd name="connsiteY2" fmla="*/ 10152 h 964059"/>
                  <a:gd name="connsiteX3" fmla="*/ 1097359 w 3491425"/>
                  <a:gd name="connsiteY3" fmla="*/ 60028 h 964059"/>
                  <a:gd name="connsiteX4" fmla="*/ 1263614 w 3491425"/>
                  <a:gd name="connsiteY4" fmla="*/ 104363 h 964059"/>
                  <a:gd name="connsiteX5" fmla="*/ 1579497 w 3491425"/>
                  <a:gd name="connsiteY5" fmla="*/ 242908 h 964059"/>
                  <a:gd name="connsiteX6" fmla="*/ 2022843 w 3491425"/>
                  <a:gd name="connsiteY6" fmla="*/ 525541 h 964059"/>
                  <a:gd name="connsiteX7" fmla="*/ 2360894 w 3491425"/>
                  <a:gd name="connsiteY7" fmla="*/ 708421 h 964059"/>
                  <a:gd name="connsiteX8" fmla="*/ 2809781 w 3491425"/>
                  <a:gd name="connsiteY8" fmla="*/ 824799 h 964059"/>
                  <a:gd name="connsiteX9" fmla="*/ 3214334 w 3491425"/>
                  <a:gd name="connsiteY9" fmla="*/ 957803 h 964059"/>
                  <a:gd name="connsiteX10" fmla="*/ 3491425 w 3491425"/>
                  <a:gd name="connsiteY10" fmla="*/ 930094 h 964059"/>
                  <a:gd name="connsiteX0" fmla="*/ 0 w 3508865"/>
                  <a:gd name="connsiteY0" fmla="*/ 323407 h 964059"/>
                  <a:gd name="connsiteX1" fmla="*/ 338945 w 3508865"/>
                  <a:gd name="connsiteY1" fmla="*/ 276159 h 964059"/>
                  <a:gd name="connsiteX2" fmla="*/ 704705 w 3508865"/>
                  <a:gd name="connsiteY2" fmla="*/ 10152 h 964059"/>
                  <a:gd name="connsiteX3" fmla="*/ 1114799 w 3508865"/>
                  <a:gd name="connsiteY3" fmla="*/ 60028 h 964059"/>
                  <a:gd name="connsiteX4" fmla="*/ 1281054 w 3508865"/>
                  <a:gd name="connsiteY4" fmla="*/ 104363 h 964059"/>
                  <a:gd name="connsiteX5" fmla="*/ 1596937 w 3508865"/>
                  <a:gd name="connsiteY5" fmla="*/ 242908 h 964059"/>
                  <a:gd name="connsiteX6" fmla="*/ 2040283 w 3508865"/>
                  <a:gd name="connsiteY6" fmla="*/ 525541 h 964059"/>
                  <a:gd name="connsiteX7" fmla="*/ 2378334 w 3508865"/>
                  <a:gd name="connsiteY7" fmla="*/ 708421 h 964059"/>
                  <a:gd name="connsiteX8" fmla="*/ 2827221 w 3508865"/>
                  <a:gd name="connsiteY8" fmla="*/ 824799 h 964059"/>
                  <a:gd name="connsiteX9" fmla="*/ 3231774 w 3508865"/>
                  <a:gd name="connsiteY9" fmla="*/ 957803 h 964059"/>
                  <a:gd name="connsiteX10" fmla="*/ 3508865 w 3508865"/>
                  <a:gd name="connsiteY10" fmla="*/ 930094 h 964059"/>
                  <a:gd name="connsiteX0" fmla="*/ 0 w 3508865"/>
                  <a:gd name="connsiteY0" fmla="*/ 316917 h 957569"/>
                  <a:gd name="connsiteX1" fmla="*/ 321505 w 3508865"/>
                  <a:gd name="connsiteY1" fmla="*/ 160253 h 957569"/>
                  <a:gd name="connsiteX2" fmla="*/ 704705 w 3508865"/>
                  <a:gd name="connsiteY2" fmla="*/ 3662 h 957569"/>
                  <a:gd name="connsiteX3" fmla="*/ 1114799 w 3508865"/>
                  <a:gd name="connsiteY3" fmla="*/ 53538 h 957569"/>
                  <a:gd name="connsiteX4" fmla="*/ 1281054 w 3508865"/>
                  <a:gd name="connsiteY4" fmla="*/ 97873 h 957569"/>
                  <a:gd name="connsiteX5" fmla="*/ 1596937 w 3508865"/>
                  <a:gd name="connsiteY5" fmla="*/ 236418 h 957569"/>
                  <a:gd name="connsiteX6" fmla="*/ 2040283 w 3508865"/>
                  <a:gd name="connsiteY6" fmla="*/ 519051 h 957569"/>
                  <a:gd name="connsiteX7" fmla="*/ 2378334 w 3508865"/>
                  <a:gd name="connsiteY7" fmla="*/ 701931 h 957569"/>
                  <a:gd name="connsiteX8" fmla="*/ 2827221 w 3508865"/>
                  <a:gd name="connsiteY8" fmla="*/ 818309 h 957569"/>
                  <a:gd name="connsiteX9" fmla="*/ 3231774 w 3508865"/>
                  <a:gd name="connsiteY9" fmla="*/ 951313 h 957569"/>
                  <a:gd name="connsiteX10" fmla="*/ 3508865 w 35088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552465"/>
                  <a:gd name="connsiteY0" fmla="*/ 469317 h 957569"/>
                  <a:gd name="connsiteX1" fmla="*/ 365105 w 3552465"/>
                  <a:gd name="connsiteY1" fmla="*/ 160253 h 957569"/>
                  <a:gd name="connsiteX2" fmla="*/ 748305 w 3552465"/>
                  <a:gd name="connsiteY2" fmla="*/ 3662 h 957569"/>
                  <a:gd name="connsiteX3" fmla="*/ 1158399 w 3552465"/>
                  <a:gd name="connsiteY3" fmla="*/ 53538 h 957569"/>
                  <a:gd name="connsiteX4" fmla="*/ 1324654 w 3552465"/>
                  <a:gd name="connsiteY4" fmla="*/ 97873 h 957569"/>
                  <a:gd name="connsiteX5" fmla="*/ 1640537 w 3552465"/>
                  <a:gd name="connsiteY5" fmla="*/ 236418 h 957569"/>
                  <a:gd name="connsiteX6" fmla="*/ 2083883 w 3552465"/>
                  <a:gd name="connsiteY6" fmla="*/ 519051 h 957569"/>
                  <a:gd name="connsiteX7" fmla="*/ 2421934 w 3552465"/>
                  <a:gd name="connsiteY7" fmla="*/ 701931 h 957569"/>
                  <a:gd name="connsiteX8" fmla="*/ 2870821 w 3552465"/>
                  <a:gd name="connsiteY8" fmla="*/ 818309 h 957569"/>
                  <a:gd name="connsiteX9" fmla="*/ 3275374 w 3552465"/>
                  <a:gd name="connsiteY9" fmla="*/ 951313 h 957569"/>
                  <a:gd name="connsiteX10" fmla="*/ 3552465 w 3552465"/>
                  <a:gd name="connsiteY10" fmla="*/ 923604 h 957569"/>
                  <a:gd name="connsiteX0" fmla="*/ 0 w 3187360"/>
                  <a:gd name="connsiteY0" fmla="*/ 160253 h 957569"/>
                  <a:gd name="connsiteX1" fmla="*/ 383200 w 3187360"/>
                  <a:gd name="connsiteY1" fmla="*/ 3662 h 957569"/>
                  <a:gd name="connsiteX2" fmla="*/ 793294 w 3187360"/>
                  <a:gd name="connsiteY2" fmla="*/ 53538 h 957569"/>
                  <a:gd name="connsiteX3" fmla="*/ 959549 w 3187360"/>
                  <a:gd name="connsiteY3" fmla="*/ 97873 h 957569"/>
                  <a:gd name="connsiteX4" fmla="*/ 1275432 w 3187360"/>
                  <a:gd name="connsiteY4" fmla="*/ 236418 h 957569"/>
                  <a:gd name="connsiteX5" fmla="*/ 1718778 w 3187360"/>
                  <a:gd name="connsiteY5" fmla="*/ 519051 h 957569"/>
                  <a:gd name="connsiteX6" fmla="*/ 2056829 w 3187360"/>
                  <a:gd name="connsiteY6" fmla="*/ 701931 h 957569"/>
                  <a:gd name="connsiteX7" fmla="*/ 2505716 w 3187360"/>
                  <a:gd name="connsiteY7" fmla="*/ 818309 h 957569"/>
                  <a:gd name="connsiteX8" fmla="*/ 2910269 w 3187360"/>
                  <a:gd name="connsiteY8" fmla="*/ 951313 h 957569"/>
                  <a:gd name="connsiteX9" fmla="*/ 3187360 w 3187360"/>
                  <a:gd name="connsiteY9" fmla="*/ 923604 h 957569"/>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27158"/>
                  <a:gd name="connsiteY0" fmla="*/ 74836 h 954214"/>
                  <a:gd name="connsiteX1" fmla="*/ 622998 w 3427158"/>
                  <a:gd name="connsiteY1" fmla="*/ 307 h 954214"/>
                  <a:gd name="connsiteX2" fmla="*/ 1033092 w 3427158"/>
                  <a:gd name="connsiteY2" fmla="*/ 50183 h 954214"/>
                  <a:gd name="connsiteX3" fmla="*/ 1199347 w 3427158"/>
                  <a:gd name="connsiteY3" fmla="*/ 94518 h 954214"/>
                  <a:gd name="connsiteX4" fmla="*/ 1515230 w 3427158"/>
                  <a:gd name="connsiteY4" fmla="*/ 233063 h 954214"/>
                  <a:gd name="connsiteX5" fmla="*/ 1958576 w 3427158"/>
                  <a:gd name="connsiteY5" fmla="*/ 515696 h 954214"/>
                  <a:gd name="connsiteX6" fmla="*/ 2296627 w 3427158"/>
                  <a:gd name="connsiteY6" fmla="*/ 698576 h 954214"/>
                  <a:gd name="connsiteX7" fmla="*/ 2745514 w 3427158"/>
                  <a:gd name="connsiteY7" fmla="*/ 814954 h 954214"/>
                  <a:gd name="connsiteX8" fmla="*/ 3150067 w 3427158"/>
                  <a:gd name="connsiteY8" fmla="*/ 947958 h 954214"/>
                  <a:gd name="connsiteX9" fmla="*/ 3427158 w 3427158"/>
                  <a:gd name="connsiteY9" fmla="*/ 920249 h 954214"/>
                  <a:gd name="connsiteX0" fmla="*/ 0 w 3405358"/>
                  <a:gd name="connsiteY0" fmla="*/ 82849 h 954411"/>
                  <a:gd name="connsiteX1" fmla="*/ 601198 w 3405358"/>
                  <a:gd name="connsiteY1" fmla="*/ 504 h 954411"/>
                  <a:gd name="connsiteX2" fmla="*/ 1011292 w 3405358"/>
                  <a:gd name="connsiteY2" fmla="*/ 50380 h 954411"/>
                  <a:gd name="connsiteX3" fmla="*/ 1177547 w 3405358"/>
                  <a:gd name="connsiteY3" fmla="*/ 94715 h 954411"/>
                  <a:gd name="connsiteX4" fmla="*/ 1493430 w 3405358"/>
                  <a:gd name="connsiteY4" fmla="*/ 233260 h 954411"/>
                  <a:gd name="connsiteX5" fmla="*/ 1936776 w 3405358"/>
                  <a:gd name="connsiteY5" fmla="*/ 515893 h 954411"/>
                  <a:gd name="connsiteX6" fmla="*/ 2274827 w 3405358"/>
                  <a:gd name="connsiteY6" fmla="*/ 698773 h 954411"/>
                  <a:gd name="connsiteX7" fmla="*/ 2723714 w 3405358"/>
                  <a:gd name="connsiteY7" fmla="*/ 815151 h 954411"/>
                  <a:gd name="connsiteX8" fmla="*/ 3128267 w 3405358"/>
                  <a:gd name="connsiteY8" fmla="*/ 948155 h 954411"/>
                  <a:gd name="connsiteX9" fmla="*/ 3405358 w 3405358"/>
                  <a:gd name="connsiteY9" fmla="*/ 920446 h 954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5358" h="954411">
                    <a:moveTo>
                      <a:pt x="0" y="82849"/>
                    </a:moveTo>
                    <a:cubicBezTo>
                      <a:pt x="190116" y="130287"/>
                      <a:pt x="432649" y="5915"/>
                      <a:pt x="601198" y="504"/>
                    </a:cubicBezTo>
                    <a:cubicBezTo>
                      <a:pt x="769747" y="-4907"/>
                      <a:pt x="915234" y="34678"/>
                      <a:pt x="1011292" y="50380"/>
                    </a:cubicBezTo>
                    <a:cubicBezTo>
                      <a:pt x="1107350" y="66082"/>
                      <a:pt x="1097191" y="64235"/>
                      <a:pt x="1177547" y="94715"/>
                    </a:cubicBezTo>
                    <a:cubicBezTo>
                      <a:pt x="1257903" y="125195"/>
                      <a:pt x="1366892" y="163064"/>
                      <a:pt x="1493430" y="233260"/>
                    </a:cubicBezTo>
                    <a:cubicBezTo>
                      <a:pt x="1619968" y="303456"/>
                      <a:pt x="1806543" y="438308"/>
                      <a:pt x="1936776" y="515893"/>
                    </a:cubicBezTo>
                    <a:cubicBezTo>
                      <a:pt x="2067009" y="593478"/>
                      <a:pt x="2143671" y="648897"/>
                      <a:pt x="2274827" y="698773"/>
                    </a:cubicBezTo>
                    <a:cubicBezTo>
                      <a:pt x="2405983" y="748649"/>
                      <a:pt x="2581474" y="773587"/>
                      <a:pt x="2723714" y="815151"/>
                    </a:cubicBezTo>
                    <a:cubicBezTo>
                      <a:pt x="2865954" y="856715"/>
                      <a:pt x="3014660" y="930606"/>
                      <a:pt x="3128267" y="948155"/>
                    </a:cubicBezTo>
                    <a:cubicBezTo>
                      <a:pt x="3241874" y="965704"/>
                      <a:pt x="3323616" y="943075"/>
                      <a:pt x="3405358" y="920446"/>
                    </a:cubicBezTo>
                  </a:path>
                </a:pathLst>
              </a:custGeom>
              <a:noFill/>
              <a:ln w="38100" cap="rnd">
                <a:solidFill>
                  <a:schemeClr val="accent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477" name="Group 1476">
                <a:extLst>
                  <a:ext uri="{FF2B5EF4-FFF2-40B4-BE49-F238E27FC236}">
                    <a16:creationId xmlns:a16="http://schemas.microsoft.com/office/drawing/2014/main" id="{369D2CAB-ED7D-4DDB-93E5-7ADFB808F8EA}"/>
                  </a:ext>
                </a:extLst>
              </p:cNvPr>
              <p:cNvGrpSpPr/>
              <p:nvPr/>
            </p:nvGrpSpPr>
            <p:grpSpPr>
              <a:xfrm>
                <a:off x="356836" y="1788502"/>
                <a:ext cx="8450881" cy="2095461"/>
                <a:chOff x="356836" y="4541501"/>
                <a:chExt cx="8450881" cy="2095461"/>
              </a:xfrm>
            </p:grpSpPr>
            <p:sp>
              <p:nvSpPr>
                <p:cNvPr id="1478" name="Freeform: Shape 1477">
                  <a:extLst>
                    <a:ext uri="{FF2B5EF4-FFF2-40B4-BE49-F238E27FC236}">
                      <a16:creationId xmlns:a16="http://schemas.microsoft.com/office/drawing/2014/main" id="{DD317029-FB1E-4CCE-86FF-7E38BF48BEBC}"/>
                    </a:ext>
                  </a:extLst>
                </p:cNvPr>
                <p:cNvSpPr/>
                <p:nvPr/>
              </p:nvSpPr>
              <p:spPr>
                <a:xfrm>
                  <a:off x="4220637" y="4541501"/>
                  <a:ext cx="2958362" cy="1762900"/>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804979"/>
                    <a:gd name="connsiteY0" fmla="*/ 1394835 h 1450809"/>
                    <a:gd name="connsiteX1" fmla="*/ 363682 w 3804979"/>
                    <a:gd name="connsiteY1" fmla="*/ 1443376 h 1450809"/>
                    <a:gd name="connsiteX2" fmla="*/ 741339 w 3804979"/>
                    <a:gd name="connsiteY2" fmla="*/ 1394835 h 1450809"/>
                    <a:gd name="connsiteX3" fmla="*/ 1075234 w 3804979"/>
                    <a:gd name="connsiteY3" fmla="*/ 1450090 h 1450809"/>
                    <a:gd name="connsiteX4" fmla="*/ 1585296 w 3804979"/>
                    <a:gd name="connsiteY4" fmla="*/ 1346527 h 1450809"/>
                    <a:gd name="connsiteX5" fmla="*/ 1883262 w 3804979"/>
                    <a:gd name="connsiteY5" fmla="*/ 1110337 h 1450809"/>
                    <a:gd name="connsiteX6" fmla="*/ 2035581 w 3804979"/>
                    <a:gd name="connsiteY6" fmla="*/ 656549 h 1450809"/>
                    <a:gd name="connsiteX7" fmla="*/ 2178887 w 3804979"/>
                    <a:gd name="connsiteY7" fmla="*/ 349418 h 1450809"/>
                    <a:gd name="connsiteX8" fmla="*/ 2356043 w 3804979"/>
                    <a:gd name="connsiteY8" fmla="*/ 55693 h 1450809"/>
                    <a:gd name="connsiteX9" fmla="*/ 2603492 w 3804979"/>
                    <a:gd name="connsiteY9" fmla="*/ 18463 h 1450809"/>
                    <a:gd name="connsiteX10" fmla="*/ 2848384 w 3804979"/>
                    <a:gd name="connsiteY10" fmla="*/ 269065 h 1450809"/>
                    <a:gd name="connsiteX11" fmla="*/ 3092758 w 3804979"/>
                    <a:gd name="connsiteY11" fmla="*/ 582231 h 1450809"/>
                    <a:gd name="connsiteX12" fmla="*/ 3253582 w 3804979"/>
                    <a:gd name="connsiteY12" fmla="*/ 802790 h 1450809"/>
                    <a:gd name="connsiteX13" fmla="*/ 3359267 w 3804979"/>
                    <a:gd name="connsiteY13" fmla="*/ 981994 h 1450809"/>
                    <a:gd name="connsiteX14" fmla="*/ 3804979 w 3804979"/>
                    <a:gd name="connsiteY14" fmla="*/ 1239313 h 1450809"/>
                    <a:gd name="connsiteX0" fmla="*/ 0 w 3441297"/>
                    <a:gd name="connsiteY0" fmla="*/ 1443376 h 1450809"/>
                    <a:gd name="connsiteX1" fmla="*/ 377657 w 3441297"/>
                    <a:gd name="connsiteY1" fmla="*/ 1394835 h 1450809"/>
                    <a:gd name="connsiteX2" fmla="*/ 711552 w 3441297"/>
                    <a:gd name="connsiteY2" fmla="*/ 1450090 h 1450809"/>
                    <a:gd name="connsiteX3" fmla="*/ 1221614 w 3441297"/>
                    <a:gd name="connsiteY3" fmla="*/ 1346527 h 1450809"/>
                    <a:gd name="connsiteX4" fmla="*/ 1519580 w 3441297"/>
                    <a:gd name="connsiteY4" fmla="*/ 1110337 h 1450809"/>
                    <a:gd name="connsiteX5" fmla="*/ 1671899 w 3441297"/>
                    <a:gd name="connsiteY5" fmla="*/ 656549 h 1450809"/>
                    <a:gd name="connsiteX6" fmla="*/ 1815205 w 3441297"/>
                    <a:gd name="connsiteY6" fmla="*/ 349418 h 1450809"/>
                    <a:gd name="connsiteX7" fmla="*/ 1992361 w 3441297"/>
                    <a:gd name="connsiteY7" fmla="*/ 55693 h 1450809"/>
                    <a:gd name="connsiteX8" fmla="*/ 2239810 w 3441297"/>
                    <a:gd name="connsiteY8" fmla="*/ 18463 h 1450809"/>
                    <a:gd name="connsiteX9" fmla="*/ 2484702 w 3441297"/>
                    <a:gd name="connsiteY9" fmla="*/ 269065 h 1450809"/>
                    <a:gd name="connsiteX10" fmla="*/ 2729076 w 3441297"/>
                    <a:gd name="connsiteY10" fmla="*/ 582231 h 1450809"/>
                    <a:gd name="connsiteX11" fmla="*/ 2889900 w 3441297"/>
                    <a:gd name="connsiteY11" fmla="*/ 802790 h 1450809"/>
                    <a:gd name="connsiteX12" fmla="*/ 2995585 w 3441297"/>
                    <a:gd name="connsiteY12" fmla="*/ 981994 h 1450809"/>
                    <a:gd name="connsiteX13" fmla="*/ 3441297 w 3441297"/>
                    <a:gd name="connsiteY13" fmla="*/ 1239313 h 1450809"/>
                    <a:gd name="connsiteX0" fmla="*/ 0 w 3063640"/>
                    <a:gd name="connsiteY0" fmla="*/ 1394835 h 1450809"/>
                    <a:gd name="connsiteX1" fmla="*/ 333895 w 3063640"/>
                    <a:gd name="connsiteY1" fmla="*/ 1450090 h 1450809"/>
                    <a:gd name="connsiteX2" fmla="*/ 843957 w 3063640"/>
                    <a:gd name="connsiteY2" fmla="*/ 1346527 h 1450809"/>
                    <a:gd name="connsiteX3" fmla="*/ 1141923 w 3063640"/>
                    <a:gd name="connsiteY3" fmla="*/ 1110337 h 1450809"/>
                    <a:gd name="connsiteX4" fmla="*/ 1294242 w 3063640"/>
                    <a:gd name="connsiteY4" fmla="*/ 656549 h 1450809"/>
                    <a:gd name="connsiteX5" fmla="*/ 1437548 w 3063640"/>
                    <a:gd name="connsiteY5" fmla="*/ 349418 h 1450809"/>
                    <a:gd name="connsiteX6" fmla="*/ 1614704 w 3063640"/>
                    <a:gd name="connsiteY6" fmla="*/ 55693 h 1450809"/>
                    <a:gd name="connsiteX7" fmla="*/ 1862153 w 3063640"/>
                    <a:gd name="connsiteY7" fmla="*/ 18463 h 1450809"/>
                    <a:gd name="connsiteX8" fmla="*/ 2107045 w 3063640"/>
                    <a:gd name="connsiteY8" fmla="*/ 269065 h 1450809"/>
                    <a:gd name="connsiteX9" fmla="*/ 2351419 w 3063640"/>
                    <a:gd name="connsiteY9" fmla="*/ 582231 h 1450809"/>
                    <a:gd name="connsiteX10" fmla="*/ 2512243 w 3063640"/>
                    <a:gd name="connsiteY10" fmla="*/ 802790 h 1450809"/>
                    <a:gd name="connsiteX11" fmla="*/ 2617928 w 3063640"/>
                    <a:gd name="connsiteY11" fmla="*/ 981994 h 1450809"/>
                    <a:gd name="connsiteX12" fmla="*/ 3063640 w 3063640"/>
                    <a:gd name="connsiteY12" fmla="*/ 1239313 h 1450809"/>
                    <a:gd name="connsiteX0" fmla="*/ 0 w 2729745"/>
                    <a:gd name="connsiteY0" fmla="*/ 1450090 h 1450090"/>
                    <a:gd name="connsiteX1" fmla="*/ 510062 w 2729745"/>
                    <a:gd name="connsiteY1" fmla="*/ 1346527 h 1450090"/>
                    <a:gd name="connsiteX2" fmla="*/ 808028 w 2729745"/>
                    <a:gd name="connsiteY2" fmla="*/ 1110337 h 1450090"/>
                    <a:gd name="connsiteX3" fmla="*/ 960347 w 2729745"/>
                    <a:gd name="connsiteY3" fmla="*/ 656549 h 1450090"/>
                    <a:gd name="connsiteX4" fmla="*/ 1103653 w 2729745"/>
                    <a:gd name="connsiteY4" fmla="*/ 349418 h 1450090"/>
                    <a:gd name="connsiteX5" fmla="*/ 1280809 w 2729745"/>
                    <a:gd name="connsiteY5" fmla="*/ 55693 h 1450090"/>
                    <a:gd name="connsiteX6" fmla="*/ 1528258 w 2729745"/>
                    <a:gd name="connsiteY6" fmla="*/ 18463 h 1450090"/>
                    <a:gd name="connsiteX7" fmla="*/ 1773150 w 2729745"/>
                    <a:gd name="connsiteY7" fmla="*/ 269065 h 1450090"/>
                    <a:gd name="connsiteX8" fmla="*/ 2017524 w 2729745"/>
                    <a:gd name="connsiteY8" fmla="*/ 582231 h 1450090"/>
                    <a:gd name="connsiteX9" fmla="*/ 2178348 w 2729745"/>
                    <a:gd name="connsiteY9" fmla="*/ 802790 h 1450090"/>
                    <a:gd name="connsiteX10" fmla="*/ 2284033 w 2729745"/>
                    <a:gd name="connsiteY10" fmla="*/ 981994 h 1450090"/>
                    <a:gd name="connsiteX11" fmla="*/ 2729745 w 2729745"/>
                    <a:gd name="connsiteY11" fmla="*/ 1239313 h 1450090"/>
                    <a:gd name="connsiteX0" fmla="*/ 0 w 2219683"/>
                    <a:gd name="connsiteY0" fmla="*/ 1346527 h 1346527"/>
                    <a:gd name="connsiteX1" fmla="*/ 297966 w 2219683"/>
                    <a:gd name="connsiteY1" fmla="*/ 1110337 h 1346527"/>
                    <a:gd name="connsiteX2" fmla="*/ 450285 w 2219683"/>
                    <a:gd name="connsiteY2" fmla="*/ 656549 h 1346527"/>
                    <a:gd name="connsiteX3" fmla="*/ 593591 w 2219683"/>
                    <a:gd name="connsiteY3" fmla="*/ 349418 h 1346527"/>
                    <a:gd name="connsiteX4" fmla="*/ 770747 w 2219683"/>
                    <a:gd name="connsiteY4" fmla="*/ 55693 h 1346527"/>
                    <a:gd name="connsiteX5" fmla="*/ 1018196 w 2219683"/>
                    <a:gd name="connsiteY5" fmla="*/ 18463 h 1346527"/>
                    <a:gd name="connsiteX6" fmla="*/ 1263088 w 2219683"/>
                    <a:gd name="connsiteY6" fmla="*/ 269065 h 1346527"/>
                    <a:gd name="connsiteX7" fmla="*/ 1507462 w 2219683"/>
                    <a:gd name="connsiteY7" fmla="*/ 582231 h 1346527"/>
                    <a:gd name="connsiteX8" fmla="*/ 1668286 w 2219683"/>
                    <a:gd name="connsiteY8" fmla="*/ 802790 h 1346527"/>
                    <a:gd name="connsiteX9" fmla="*/ 1773971 w 2219683"/>
                    <a:gd name="connsiteY9" fmla="*/ 981994 h 1346527"/>
                    <a:gd name="connsiteX10" fmla="*/ 2219683 w 2219683"/>
                    <a:gd name="connsiteY10" fmla="*/ 1239313 h 1346527"/>
                    <a:gd name="connsiteX0" fmla="*/ 0 w 1921717"/>
                    <a:gd name="connsiteY0" fmla="*/ 1110337 h 1239313"/>
                    <a:gd name="connsiteX1" fmla="*/ 152319 w 1921717"/>
                    <a:gd name="connsiteY1" fmla="*/ 656549 h 1239313"/>
                    <a:gd name="connsiteX2" fmla="*/ 295625 w 1921717"/>
                    <a:gd name="connsiteY2" fmla="*/ 349418 h 1239313"/>
                    <a:gd name="connsiteX3" fmla="*/ 472781 w 1921717"/>
                    <a:gd name="connsiteY3" fmla="*/ 55693 h 1239313"/>
                    <a:gd name="connsiteX4" fmla="*/ 720230 w 1921717"/>
                    <a:gd name="connsiteY4" fmla="*/ 18463 h 1239313"/>
                    <a:gd name="connsiteX5" fmla="*/ 965122 w 1921717"/>
                    <a:gd name="connsiteY5" fmla="*/ 269065 h 1239313"/>
                    <a:gd name="connsiteX6" fmla="*/ 1209496 w 1921717"/>
                    <a:gd name="connsiteY6" fmla="*/ 582231 h 1239313"/>
                    <a:gd name="connsiteX7" fmla="*/ 1370320 w 1921717"/>
                    <a:gd name="connsiteY7" fmla="*/ 802790 h 1239313"/>
                    <a:gd name="connsiteX8" fmla="*/ 1476005 w 1921717"/>
                    <a:gd name="connsiteY8" fmla="*/ 981994 h 1239313"/>
                    <a:gd name="connsiteX9" fmla="*/ 1921717 w 1921717"/>
                    <a:gd name="connsiteY9" fmla="*/ 1239313 h 1239313"/>
                    <a:gd name="connsiteX0" fmla="*/ 0 w 1769398"/>
                    <a:gd name="connsiteY0" fmla="*/ 656549 h 1239313"/>
                    <a:gd name="connsiteX1" fmla="*/ 143306 w 1769398"/>
                    <a:gd name="connsiteY1" fmla="*/ 349418 h 1239313"/>
                    <a:gd name="connsiteX2" fmla="*/ 320462 w 1769398"/>
                    <a:gd name="connsiteY2" fmla="*/ 55693 h 1239313"/>
                    <a:gd name="connsiteX3" fmla="*/ 567911 w 1769398"/>
                    <a:gd name="connsiteY3" fmla="*/ 18463 h 1239313"/>
                    <a:gd name="connsiteX4" fmla="*/ 812803 w 1769398"/>
                    <a:gd name="connsiteY4" fmla="*/ 269065 h 1239313"/>
                    <a:gd name="connsiteX5" fmla="*/ 1057177 w 1769398"/>
                    <a:gd name="connsiteY5" fmla="*/ 582231 h 1239313"/>
                    <a:gd name="connsiteX6" fmla="*/ 1218001 w 1769398"/>
                    <a:gd name="connsiteY6" fmla="*/ 802790 h 1239313"/>
                    <a:gd name="connsiteX7" fmla="*/ 1323686 w 1769398"/>
                    <a:gd name="connsiteY7" fmla="*/ 981994 h 1239313"/>
                    <a:gd name="connsiteX8" fmla="*/ 1769398 w 1769398"/>
                    <a:gd name="connsiteY8" fmla="*/ 1239313 h 123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9398" h="1239313">
                      <a:moveTo>
                        <a:pt x="0" y="656549"/>
                      </a:moveTo>
                      <a:cubicBezTo>
                        <a:pt x="36189" y="560977"/>
                        <a:pt x="89896" y="449561"/>
                        <a:pt x="143306" y="349418"/>
                      </a:cubicBezTo>
                      <a:cubicBezTo>
                        <a:pt x="196716" y="249275"/>
                        <a:pt x="249695" y="110852"/>
                        <a:pt x="320462" y="55693"/>
                      </a:cubicBezTo>
                      <a:cubicBezTo>
                        <a:pt x="391229" y="534"/>
                        <a:pt x="485854" y="-17099"/>
                        <a:pt x="567911" y="18463"/>
                      </a:cubicBezTo>
                      <a:cubicBezTo>
                        <a:pt x="649968" y="54025"/>
                        <a:pt x="731259" y="175104"/>
                        <a:pt x="812803" y="269065"/>
                      </a:cubicBezTo>
                      <a:cubicBezTo>
                        <a:pt x="894347" y="363026"/>
                        <a:pt x="989644" y="493277"/>
                        <a:pt x="1057177" y="582231"/>
                      </a:cubicBezTo>
                      <a:cubicBezTo>
                        <a:pt x="1124710" y="671185"/>
                        <a:pt x="1173583" y="736163"/>
                        <a:pt x="1218001" y="802790"/>
                      </a:cubicBezTo>
                      <a:cubicBezTo>
                        <a:pt x="1262419" y="869417"/>
                        <a:pt x="1231787" y="909240"/>
                        <a:pt x="1323686" y="981994"/>
                      </a:cubicBezTo>
                      <a:cubicBezTo>
                        <a:pt x="1415586" y="1054748"/>
                        <a:pt x="1598618" y="1158135"/>
                        <a:pt x="1769398" y="1239313"/>
                      </a:cubicBezTo>
                    </a:path>
                  </a:pathLst>
                </a:custGeom>
                <a:noFill/>
                <a:ln w="38100" cap="rnd">
                  <a:solidFill>
                    <a:schemeClr val="accent5"/>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79" name="Freeform: Shape 1478">
                  <a:extLst>
                    <a:ext uri="{FF2B5EF4-FFF2-40B4-BE49-F238E27FC236}">
                      <a16:creationId xmlns:a16="http://schemas.microsoft.com/office/drawing/2014/main" id="{ED71C593-3186-4054-82B9-C2EEFB9B7165}"/>
                    </a:ext>
                  </a:extLst>
                </p:cNvPr>
                <p:cNvSpPr/>
                <p:nvPr/>
              </p:nvSpPr>
              <p:spPr>
                <a:xfrm>
                  <a:off x="356836" y="5473621"/>
                  <a:ext cx="3863796" cy="1129821"/>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659304"/>
                    <a:gd name="connsiteY0" fmla="*/ 1386352 h 1469061"/>
                    <a:gd name="connsiteX1" fmla="*/ 275358 w 4659304"/>
                    <a:gd name="connsiteY1" fmla="*/ 1394835 h 1469061"/>
                    <a:gd name="connsiteX2" fmla="*/ 639040 w 4659304"/>
                    <a:gd name="connsiteY2" fmla="*/ 1443376 h 1469061"/>
                    <a:gd name="connsiteX3" fmla="*/ 1016697 w 4659304"/>
                    <a:gd name="connsiteY3" fmla="*/ 1394835 h 1469061"/>
                    <a:gd name="connsiteX4" fmla="*/ 1350592 w 4659304"/>
                    <a:gd name="connsiteY4" fmla="*/ 1450090 h 1469061"/>
                    <a:gd name="connsiteX5" fmla="*/ 1860654 w 4659304"/>
                    <a:gd name="connsiteY5" fmla="*/ 1346527 h 1469061"/>
                    <a:gd name="connsiteX6" fmla="*/ 2158620 w 4659304"/>
                    <a:gd name="connsiteY6" fmla="*/ 1110337 h 1469061"/>
                    <a:gd name="connsiteX7" fmla="*/ 2310939 w 4659304"/>
                    <a:gd name="connsiteY7" fmla="*/ 656549 h 1469061"/>
                    <a:gd name="connsiteX8" fmla="*/ 2454245 w 4659304"/>
                    <a:gd name="connsiteY8" fmla="*/ 349418 h 1469061"/>
                    <a:gd name="connsiteX9" fmla="*/ 2631401 w 4659304"/>
                    <a:gd name="connsiteY9" fmla="*/ 55693 h 1469061"/>
                    <a:gd name="connsiteX10" fmla="*/ 2878850 w 4659304"/>
                    <a:gd name="connsiteY10" fmla="*/ 18463 h 1469061"/>
                    <a:gd name="connsiteX11" fmla="*/ 3123742 w 4659304"/>
                    <a:gd name="connsiteY11" fmla="*/ 269065 h 1469061"/>
                    <a:gd name="connsiteX12" fmla="*/ 3368116 w 4659304"/>
                    <a:gd name="connsiteY12" fmla="*/ 582231 h 1469061"/>
                    <a:gd name="connsiteX13" fmla="*/ 3528940 w 4659304"/>
                    <a:gd name="connsiteY13" fmla="*/ 802790 h 1469061"/>
                    <a:gd name="connsiteX14" fmla="*/ 3634625 w 4659304"/>
                    <a:gd name="connsiteY14" fmla="*/ 981994 h 1469061"/>
                    <a:gd name="connsiteX15" fmla="*/ 4080337 w 4659304"/>
                    <a:gd name="connsiteY15" fmla="*/ 1239313 h 1469061"/>
                    <a:gd name="connsiteX16" fmla="*/ 4659304 w 4659304"/>
                    <a:gd name="connsiteY16" fmla="*/ 1469061 h 1469061"/>
                    <a:gd name="connsiteX0" fmla="*/ 0 w 4080337"/>
                    <a:gd name="connsiteY0" fmla="*/ 1386352 h 1450809"/>
                    <a:gd name="connsiteX1" fmla="*/ 275358 w 4080337"/>
                    <a:gd name="connsiteY1" fmla="*/ 1394835 h 1450809"/>
                    <a:gd name="connsiteX2" fmla="*/ 639040 w 4080337"/>
                    <a:gd name="connsiteY2" fmla="*/ 1443376 h 1450809"/>
                    <a:gd name="connsiteX3" fmla="*/ 1016697 w 4080337"/>
                    <a:gd name="connsiteY3" fmla="*/ 1394835 h 1450809"/>
                    <a:gd name="connsiteX4" fmla="*/ 1350592 w 4080337"/>
                    <a:gd name="connsiteY4" fmla="*/ 1450090 h 1450809"/>
                    <a:gd name="connsiteX5" fmla="*/ 1860654 w 4080337"/>
                    <a:gd name="connsiteY5" fmla="*/ 1346527 h 1450809"/>
                    <a:gd name="connsiteX6" fmla="*/ 2158620 w 4080337"/>
                    <a:gd name="connsiteY6" fmla="*/ 1110337 h 1450809"/>
                    <a:gd name="connsiteX7" fmla="*/ 2310939 w 4080337"/>
                    <a:gd name="connsiteY7" fmla="*/ 656549 h 1450809"/>
                    <a:gd name="connsiteX8" fmla="*/ 2454245 w 4080337"/>
                    <a:gd name="connsiteY8" fmla="*/ 349418 h 1450809"/>
                    <a:gd name="connsiteX9" fmla="*/ 2631401 w 4080337"/>
                    <a:gd name="connsiteY9" fmla="*/ 55693 h 1450809"/>
                    <a:gd name="connsiteX10" fmla="*/ 2878850 w 4080337"/>
                    <a:gd name="connsiteY10" fmla="*/ 18463 h 1450809"/>
                    <a:gd name="connsiteX11" fmla="*/ 3123742 w 4080337"/>
                    <a:gd name="connsiteY11" fmla="*/ 269065 h 1450809"/>
                    <a:gd name="connsiteX12" fmla="*/ 3368116 w 4080337"/>
                    <a:gd name="connsiteY12" fmla="*/ 582231 h 1450809"/>
                    <a:gd name="connsiteX13" fmla="*/ 3528940 w 4080337"/>
                    <a:gd name="connsiteY13" fmla="*/ 802790 h 1450809"/>
                    <a:gd name="connsiteX14" fmla="*/ 3634625 w 4080337"/>
                    <a:gd name="connsiteY14" fmla="*/ 981994 h 1450809"/>
                    <a:gd name="connsiteX15" fmla="*/ 4080337 w 4080337"/>
                    <a:gd name="connsiteY15" fmla="*/ 1239313 h 1450809"/>
                    <a:gd name="connsiteX0" fmla="*/ 0 w 3634625"/>
                    <a:gd name="connsiteY0" fmla="*/ 1386352 h 1450809"/>
                    <a:gd name="connsiteX1" fmla="*/ 275358 w 3634625"/>
                    <a:gd name="connsiteY1" fmla="*/ 1394835 h 1450809"/>
                    <a:gd name="connsiteX2" fmla="*/ 639040 w 3634625"/>
                    <a:gd name="connsiteY2" fmla="*/ 1443376 h 1450809"/>
                    <a:gd name="connsiteX3" fmla="*/ 1016697 w 3634625"/>
                    <a:gd name="connsiteY3" fmla="*/ 1394835 h 1450809"/>
                    <a:gd name="connsiteX4" fmla="*/ 1350592 w 3634625"/>
                    <a:gd name="connsiteY4" fmla="*/ 1450090 h 1450809"/>
                    <a:gd name="connsiteX5" fmla="*/ 1860654 w 3634625"/>
                    <a:gd name="connsiteY5" fmla="*/ 1346527 h 1450809"/>
                    <a:gd name="connsiteX6" fmla="*/ 2158620 w 3634625"/>
                    <a:gd name="connsiteY6" fmla="*/ 1110337 h 1450809"/>
                    <a:gd name="connsiteX7" fmla="*/ 2310939 w 3634625"/>
                    <a:gd name="connsiteY7" fmla="*/ 656549 h 1450809"/>
                    <a:gd name="connsiteX8" fmla="*/ 2454245 w 3634625"/>
                    <a:gd name="connsiteY8" fmla="*/ 349418 h 1450809"/>
                    <a:gd name="connsiteX9" fmla="*/ 2631401 w 3634625"/>
                    <a:gd name="connsiteY9" fmla="*/ 55693 h 1450809"/>
                    <a:gd name="connsiteX10" fmla="*/ 2878850 w 3634625"/>
                    <a:gd name="connsiteY10" fmla="*/ 18463 h 1450809"/>
                    <a:gd name="connsiteX11" fmla="*/ 3123742 w 3634625"/>
                    <a:gd name="connsiteY11" fmla="*/ 269065 h 1450809"/>
                    <a:gd name="connsiteX12" fmla="*/ 3368116 w 3634625"/>
                    <a:gd name="connsiteY12" fmla="*/ 582231 h 1450809"/>
                    <a:gd name="connsiteX13" fmla="*/ 3528940 w 3634625"/>
                    <a:gd name="connsiteY13" fmla="*/ 802790 h 1450809"/>
                    <a:gd name="connsiteX14" fmla="*/ 3634625 w 3634625"/>
                    <a:gd name="connsiteY14" fmla="*/ 981994 h 1450809"/>
                    <a:gd name="connsiteX0" fmla="*/ 0 w 3528940"/>
                    <a:gd name="connsiteY0" fmla="*/ 1386352 h 1450809"/>
                    <a:gd name="connsiteX1" fmla="*/ 275358 w 3528940"/>
                    <a:gd name="connsiteY1" fmla="*/ 1394835 h 1450809"/>
                    <a:gd name="connsiteX2" fmla="*/ 639040 w 3528940"/>
                    <a:gd name="connsiteY2" fmla="*/ 1443376 h 1450809"/>
                    <a:gd name="connsiteX3" fmla="*/ 1016697 w 3528940"/>
                    <a:gd name="connsiteY3" fmla="*/ 1394835 h 1450809"/>
                    <a:gd name="connsiteX4" fmla="*/ 1350592 w 3528940"/>
                    <a:gd name="connsiteY4" fmla="*/ 1450090 h 1450809"/>
                    <a:gd name="connsiteX5" fmla="*/ 1860654 w 3528940"/>
                    <a:gd name="connsiteY5" fmla="*/ 1346527 h 1450809"/>
                    <a:gd name="connsiteX6" fmla="*/ 2158620 w 3528940"/>
                    <a:gd name="connsiteY6" fmla="*/ 1110337 h 1450809"/>
                    <a:gd name="connsiteX7" fmla="*/ 2310939 w 3528940"/>
                    <a:gd name="connsiteY7" fmla="*/ 656549 h 1450809"/>
                    <a:gd name="connsiteX8" fmla="*/ 2454245 w 3528940"/>
                    <a:gd name="connsiteY8" fmla="*/ 349418 h 1450809"/>
                    <a:gd name="connsiteX9" fmla="*/ 2631401 w 3528940"/>
                    <a:gd name="connsiteY9" fmla="*/ 55693 h 1450809"/>
                    <a:gd name="connsiteX10" fmla="*/ 2878850 w 3528940"/>
                    <a:gd name="connsiteY10" fmla="*/ 18463 h 1450809"/>
                    <a:gd name="connsiteX11" fmla="*/ 3123742 w 3528940"/>
                    <a:gd name="connsiteY11" fmla="*/ 269065 h 1450809"/>
                    <a:gd name="connsiteX12" fmla="*/ 3368116 w 3528940"/>
                    <a:gd name="connsiteY12" fmla="*/ 582231 h 1450809"/>
                    <a:gd name="connsiteX13" fmla="*/ 3528940 w 3528940"/>
                    <a:gd name="connsiteY13" fmla="*/ 802790 h 1450809"/>
                    <a:gd name="connsiteX0" fmla="*/ 0 w 3368116"/>
                    <a:gd name="connsiteY0" fmla="*/ 1386352 h 1450809"/>
                    <a:gd name="connsiteX1" fmla="*/ 275358 w 3368116"/>
                    <a:gd name="connsiteY1" fmla="*/ 1394835 h 1450809"/>
                    <a:gd name="connsiteX2" fmla="*/ 639040 w 3368116"/>
                    <a:gd name="connsiteY2" fmla="*/ 1443376 h 1450809"/>
                    <a:gd name="connsiteX3" fmla="*/ 1016697 w 3368116"/>
                    <a:gd name="connsiteY3" fmla="*/ 1394835 h 1450809"/>
                    <a:gd name="connsiteX4" fmla="*/ 1350592 w 3368116"/>
                    <a:gd name="connsiteY4" fmla="*/ 1450090 h 1450809"/>
                    <a:gd name="connsiteX5" fmla="*/ 1860654 w 3368116"/>
                    <a:gd name="connsiteY5" fmla="*/ 1346527 h 1450809"/>
                    <a:gd name="connsiteX6" fmla="*/ 2158620 w 3368116"/>
                    <a:gd name="connsiteY6" fmla="*/ 1110337 h 1450809"/>
                    <a:gd name="connsiteX7" fmla="*/ 2310939 w 3368116"/>
                    <a:gd name="connsiteY7" fmla="*/ 656549 h 1450809"/>
                    <a:gd name="connsiteX8" fmla="*/ 2454245 w 3368116"/>
                    <a:gd name="connsiteY8" fmla="*/ 349418 h 1450809"/>
                    <a:gd name="connsiteX9" fmla="*/ 2631401 w 3368116"/>
                    <a:gd name="connsiteY9" fmla="*/ 55693 h 1450809"/>
                    <a:gd name="connsiteX10" fmla="*/ 2878850 w 3368116"/>
                    <a:gd name="connsiteY10" fmla="*/ 18463 h 1450809"/>
                    <a:gd name="connsiteX11" fmla="*/ 3123742 w 3368116"/>
                    <a:gd name="connsiteY11" fmla="*/ 269065 h 1450809"/>
                    <a:gd name="connsiteX12" fmla="*/ 3368116 w 3368116"/>
                    <a:gd name="connsiteY12" fmla="*/ 582231 h 1450809"/>
                    <a:gd name="connsiteX0" fmla="*/ 0 w 3123742"/>
                    <a:gd name="connsiteY0" fmla="*/ 1386352 h 1450809"/>
                    <a:gd name="connsiteX1" fmla="*/ 275358 w 3123742"/>
                    <a:gd name="connsiteY1" fmla="*/ 1394835 h 1450809"/>
                    <a:gd name="connsiteX2" fmla="*/ 639040 w 3123742"/>
                    <a:gd name="connsiteY2" fmla="*/ 1443376 h 1450809"/>
                    <a:gd name="connsiteX3" fmla="*/ 1016697 w 3123742"/>
                    <a:gd name="connsiteY3" fmla="*/ 1394835 h 1450809"/>
                    <a:gd name="connsiteX4" fmla="*/ 1350592 w 3123742"/>
                    <a:gd name="connsiteY4" fmla="*/ 1450090 h 1450809"/>
                    <a:gd name="connsiteX5" fmla="*/ 1860654 w 3123742"/>
                    <a:gd name="connsiteY5" fmla="*/ 1346527 h 1450809"/>
                    <a:gd name="connsiteX6" fmla="*/ 2158620 w 3123742"/>
                    <a:gd name="connsiteY6" fmla="*/ 1110337 h 1450809"/>
                    <a:gd name="connsiteX7" fmla="*/ 2310939 w 3123742"/>
                    <a:gd name="connsiteY7" fmla="*/ 656549 h 1450809"/>
                    <a:gd name="connsiteX8" fmla="*/ 2454245 w 3123742"/>
                    <a:gd name="connsiteY8" fmla="*/ 349418 h 1450809"/>
                    <a:gd name="connsiteX9" fmla="*/ 2631401 w 3123742"/>
                    <a:gd name="connsiteY9" fmla="*/ 55693 h 1450809"/>
                    <a:gd name="connsiteX10" fmla="*/ 2878850 w 3123742"/>
                    <a:gd name="connsiteY10" fmla="*/ 18463 h 1450809"/>
                    <a:gd name="connsiteX11" fmla="*/ 3123742 w 3123742"/>
                    <a:gd name="connsiteY11" fmla="*/ 269065 h 1450809"/>
                    <a:gd name="connsiteX0" fmla="*/ 0 w 2878850"/>
                    <a:gd name="connsiteY0" fmla="*/ 1386352 h 1450809"/>
                    <a:gd name="connsiteX1" fmla="*/ 275358 w 2878850"/>
                    <a:gd name="connsiteY1" fmla="*/ 1394835 h 1450809"/>
                    <a:gd name="connsiteX2" fmla="*/ 639040 w 2878850"/>
                    <a:gd name="connsiteY2" fmla="*/ 1443376 h 1450809"/>
                    <a:gd name="connsiteX3" fmla="*/ 1016697 w 2878850"/>
                    <a:gd name="connsiteY3" fmla="*/ 1394835 h 1450809"/>
                    <a:gd name="connsiteX4" fmla="*/ 1350592 w 2878850"/>
                    <a:gd name="connsiteY4" fmla="*/ 1450090 h 1450809"/>
                    <a:gd name="connsiteX5" fmla="*/ 1860654 w 2878850"/>
                    <a:gd name="connsiteY5" fmla="*/ 1346527 h 1450809"/>
                    <a:gd name="connsiteX6" fmla="*/ 2158620 w 2878850"/>
                    <a:gd name="connsiteY6" fmla="*/ 1110337 h 1450809"/>
                    <a:gd name="connsiteX7" fmla="*/ 2310939 w 2878850"/>
                    <a:gd name="connsiteY7" fmla="*/ 656549 h 1450809"/>
                    <a:gd name="connsiteX8" fmla="*/ 2454245 w 2878850"/>
                    <a:gd name="connsiteY8" fmla="*/ 349418 h 1450809"/>
                    <a:gd name="connsiteX9" fmla="*/ 2631401 w 2878850"/>
                    <a:gd name="connsiteY9" fmla="*/ 55693 h 1450809"/>
                    <a:gd name="connsiteX10" fmla="*/ 2878850 w 2878850"/>
                    <a:gd name="connsiteY10" fmla="*/ 18463 h 1450809"/>
                    <a:gd name="connsiteX0" fmla="*/ 0 w 2631401"/>
                    <a:gd name="connsiteY0" fmla="*/ 1330659 h 1395116"/>
                    <a:gd name="connsiteX1" fmla="*/ 275358 w 2631401"/>
                    <a:gd name="connsiteY1" fmla="*/ 1339142 h 1395116"/>
                    <a:gd name="connsiteX2" fmla="*/ 639040 w 2631401"/>
                    <a:gd name="connsiteY2" fmla="*/ 1387683 h 1395116"/>
                    <a:gd name="connsiteX3" fmla="*/ 1016697 w 2631401"/>
                    <a:gd name="connsiteY3" fmla="*/ 1339142 h 1395116"/>
                    <a:gd name="connsiteX4" fmla="*/ 1350592 w 2631401"/>
                    <a:gd name="connsiteY4" fmla="*/ 1394397 h 1395116"/>
                    <a:gd name="connsiteX5" fmla="*/ 1860654 w 2631401"/>
                    <a:gd name="connsiteY5" fmla="*/ 1290834 h 1395116"/>
                    <a:gd name="connsiteX6" fmla="*/ 2158620 w 2631401"/>
                    <a:gd name="connsiteY6" fmla="*/ 1054644 h 1395116"/>
                    <a:gd name="connsiteX7" fmla="*/ 2310939 w 2631401"/>
                    <a:gd name="connsiteY7" fmla="*/ 600856 h 1395116"/>
                    <a:gd name="connsiteX8" fmla="*/ 2454245 w 2631401"/>
                    <a:gd name="connsiteY8" fmla="*/ 293725 h 1395116"/>
                    <a:gd name="connsiteX9" fmla="*/ 2631401 w 2631401"/>
                    <a:gd name="connsiteY9" fmla="*/ 0 h 1395116"/>
                    <a:gd name="connsiteX0" fmla="*/ 0 w 2454245"/>
                    <a:gd name="connsiteY0" fmla="*/ 1036934 h 1101391"/>
                    <a:gd name="connsiteX1" fmla="*/ 275358 w 2454245"/>
                    <a:gd name="connsiteY1" fmla="*/ 1045417 h 1101391"/>
                    <a:gd name="connsiteX2" fmla="*/ 639040 w 2454245"/>
                    <a:gd name="connsiteY2" fmla="*/ 1093958 h 1101391"/>
                    <a:gd name="connsiteX3" fmla="*/ 1016697 w 2454245"/>
                    <a:gd name="connsiteY3" fmla="*/ 1045417 h 1101391"/>
                    <a:gd name="connsiteX4" fmla="*/ 1350592 w 2454245"/>
                    <a:gd name="connsiteY4" fmla="*/ 1100672 h 1101391"/>
                    <a:gd name="connsiteX5" fmla="*/ 1860654 w 2454245"/>
                    <a:gd name="connsiteY5" fmla="*/ 997109 h 1101391"/>
                    <a:gd name="connsiteX6" fmla="*/ 2158620 w 2454245"/>
                    <a:gd name="connsiteY6" fmla="*/ 760919 h 1101391"/>
                    <a:gd name="connsiteX7" fmla="*/ 2310939 w 2454245"/>
                    <a:gd name="connsiteY7" fmla="*/ 307131 h 1101391"/>
                    <a:gd name="connsiteX8" fmla="*/ 2454245 w 2454245"/>
                    <a:gd name="connsiteY8" fmla="*/ 0 h 1101391"/>
                    <a:gd name="connsiteX0" fmla="*/ 0 w 2310939"/>
                    <a:gd name="connsiteY0" fmla="*/ 729803 h 794260"/>
                    <a:gd name="connsiteX1" fmla="*/ 275358 w 2310939"/>
                    <a:gd name="connsiteY1" fmla="*/ 738286 h 794260"/>
                    <a:gd name="connsiteX2" fmla="*/ 639040 w 2310939"/>
                    <a:gd name="connsiteY2" fmla="*/ 786827 h 794260"/>
                    <a:gd name="connsiteX3" fmla="*/ 1016697 w 2310939"/>
                    <a:gd name="connsiteY3" fmla="*/ 738286 h 794260"/>
                    <a:gd name="connsiteX4" fmla="*/ 1350592 w 2310939"/>
                    <a:gd name="connsiteY4" fmla="*/ 793541 h 794260"/>
                    <a:gd name="connsiteX5" fmla="*/ 1860654 w 2310939"/>
                    <a:gd name="connsiteY5" fmla="*/ 689978 h 794260"/>
                    <a:gd name="connsiteX6" fmla="*/ 2158620 w 2310939"/>
                    <a:gd name="connsiteY6" fmla="*/ 453788 h 794260"/>
                    <a:gd name="connsiteX7" fmla="*/ 2310939 w 2310939"/>
                    <a:gd name="connsiteY7" fmla="*/ 0 h 794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0939" h="794260">
                      <a:moveTo>
                        <a:pt x="0" y="729803"/>
                      </a:moveTo>
                      <a:cubicBezTo>
                        <a:pt x="101772" y="826178"/>
                        <a:pt x="168851" y="728782"/>
                        <a:pt x="275358" y="738286"/>
                      </a:cubicBezTo>
                      <a:cubicBezTo>
                        <a:pt x="381865" y="747790"/>
                        <a:pt x="515484" y="786827"/>
                        <a:pt x="639040" y="786827"/>
                      </a:cubicBezTo>
                      <a:cubicBezTo>
                        <a:pt x="762596" y="786827"/>
                        <a:pt x="898105" y="737167"/>
                        <a:pt x="1016697" y="738286"/>
                      </a:cubicBezTo>
                      <a:cubicBezTo>
                        <a:pt x="1135289" y="739405"/>
                        <a:pt x="1209933" y="801592"/>
                        <a:pt x="1350592" y="793541"/>
                      </a:cubicBezTo>
                      <a:cubicBezTo>
                        <a:pt x="1491252" y="785490"/>
                        <a:pt x="1725983" y="746603"/>
                        <a:pt x="1860654" y="689978"/>
                      </a:cubicBezTo>
                      <a:cubicBezTo>
                        <a:pt x="1995325" y="633353"/>
                        <a:pt x="2083573" y="568784"/>
                        <a:pt x="2158620" y="453788"/>
                      </a:cubicBezTo>
                      <a:cubicBezTo>
                        <a:pt x="2233667" y="338792"/>
                        <a:pt x="2259558" y="152116"/>
                        <a:pt x="2310939" y="0"/>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80" name="Freeform: Shape 1479">
                  <a:extLst>
                    <a:ext uri="{FF2B5EF4-FFF2-40B4-BE49-F238E27FC236}">
                      <a16:creationId xmlns:a16="http://schemas.microsoft.com/office/drawing/2014/main" id="{249616AD-E4A0-48F6-BCC1-A1148B68CEB5}"/>
                    </a:ext>
                  </a:extLst>
                </p:cNvPr>
                <p:cNvSpPr/>
                <p:nvPr/>
              </p:nvSpPr>
              <p:spPr>
                <a:xfrm>
                  <a:off x="7179003" y="6302860"/>
                  <a:ext cx="1628714" cy="334102"/>
                </a:xfrm>
                <a:custGeom>
                  <a:avLst/>
                  <a:gdLst>
                    <a:gd name="connsiteX0" fmla="*/ 0 w 6625953"/>
                    <a:gd name="connsiteY0" fmla="*/ 1493326 h 1554109"/>
                    <a:gd name="connsiteX1" fmla="*/ 147039 w 6625953"/>
                    <a:gd name="connsiteY1" fmla="*/ 1502516 h 1554109"/>
                    <a:gd name="connsiteX2" fmla="*/ 358408 w 6625953"/>
                    <a:gd name="connsiteY2" fmla="*/ 1465756 h 1554109"/>
                    <a:gd name="connsiteX3" fmla="*/ 624916 w 6625953"/>
                    <a:gd name="connsiteY3" fmla="*/ 1520895 h 1554109"/>
                    <a:gd name="connsiteX4" fmla="*/ 1006299 w 6625953"/>
                    <a:gd name="connsiteY4" fmla="*/ 1465756 h 1554109"/>
                    <a:gd name="connsiteX5" fmla="*/ 1167123 w 6625953"/>
                    <a:gd name="connsiteY5" fmla="*/ 1520895 h 1554109"/>
                    <a:gd name="connsiteX6" fmla="*/ 1580671 w 6625953"/>
                    <a:gd name="connsiteY6" fmla="*/ 1332501 h 1554109"/>
                    <a:gd name="connsiteX7" fmla="*/ 1851775 w 6625953"/>
                    <a:gd name="connsiteY7" fmla="*/ 1088968 h 1554109"/>
                    <a:gd name="connsiteX8" fmla="*/ 2099903 w 6625953"/>
                    <a:gd name="connsiteY8" fmla="*/ 794889 h 1554109"/>
                    <a:gd name="connsiteX9" fmla="*/ 2586971 w 6625953"/>
                    <a:gd name="connsiteY9" fmla="*/ 294037 h 1554109"/>
                    <a:gd name="connsiteX10" fmla="*/ 2830504 w 6625953"/>
                    <a:gd name="connsiteY10" fmla="*/ 78073 h 1554109"/>
                    <a:gd name="connsiteX11" fmla="*/ 3060253 w 6625953"/>
                    <a:gd name="connsiteY11" fmla="*/ 4554 h 1554109"/>
                    <a:gd name="connsiteX12" fmla="*/ 3340546 w 6625953"/>
                    <a:gd name="connsiteY12" fmla="*/ 192948 h 1554109"/>
                    <a:gd name="connsiteX13" fmla="*/ 3726524 w 6625953"/>
                    <a:gd name="connsiteY13" fmla="*/ 661635 h 1554109"/>
                    <a:gd name="connsiteX14" fmla="*/ 3887348 w 6625953"/>
                    <a:gd name="connsiteY14" fmla="*/ 882194 h 1554109"/>
                    <a:gd name="connsiteX15" fmla="*/ 3993033 w 6625953"/>
                    <a:gd name="connsiteY15" fmla="*/ 1061398 h 1554109"/>
                    <a:gd name="connsiteX16" fmla="*/ 4438745 w 6625953"/>
                    <a:gd name="connsiteY16" fmla="*/ 1318717 h 1554109"/>
                    <a:gd name="connsiteX17" fmla="*/ 5017712 w 6625953"/>
                    <a:gd name="connsiteY17" fmla="*/ 1548465 h 1554109"/>
                    <a:gd name="connsiteX18" fmla="*/ 5412880 w 6625953"/>
                    <a:gd name="connsiteY18" fmla="*/ 1484136 h 1554109"/>
                    <a:gd name="connsiteX19" fmla="*/ 5858593 w 6625953"/>
                    <a:gd name="connsiteY19" fmla="*/ 1553060 h 1554109"/>
                    <a:gd name="connsiteX20" fmla="*/ 6359445 w 6625953"/>
                    <a:gd name="connsiteY20" fmla="*/ 1525490 h 1554109"/>
                    <a:gd name="connsiteX21" fmla="*/ 6625953 w 6625953"/>
                    <a:gd name="connsiteY21" fmla="*/ 1520895 h 1554109"/>
                    <a:gd name="connsiteX0" fmla="*/ 0 w 6478914"/>
                    <a:gd name="connsiteY0" fmla="*/ 1502516 h 1554109"/>
                    <a:gd name="connsiteX1" fmla="*/ 211369 w 6478914"/>
                    <a:gd name="connsiteY1" fmla="*/ 1465756 h 1554109"/>
                    <a:gd name="connsiteX2" fmla="*/ 477877 w 6478914"/>
                    <a:gd name="connsiteY2" fmla="*/ 1520895 h 1554109"/>
                    <a:gd name="connsiteX3" fmla="*/ 859260 w 6478914"/>
                    <a:gd name="connsiteY3" fmla="*/ 1465756 h 1554109"/>
                    <a:gd name="connsiteX4" fmla="*/ 1020084 w 6478914"/>
                    <a:gd name="connsiteY4" fmla="*/ 1520895 h 1554109"/>
                    <a:gd name="connsiteX5" fmla="*/ 1433632 w 6478914"/>
                    <a:gd name="connsiteY5" fmla="*/ 1332501 h 1554109"/>
                    <a:gd name="connsiteX6" fmla="*/ 1704736 w 6478914"/>
                    <a:gd name="connsiteY6" fmla="*/ 1088968 h 1554109"/>
                    <a:gd name="connsiteX7" fmla="*/ 1952864 w 6478914"/>
                    <a:gd name="connsiteY7" fmla="*/ 794889 h 1554109"/>
                    <a:gd name="connsiteX8" fmla="*/ 2439932 w 6478914"/>
                    <a:gd name="connsiteY8" fmla="*/ 294037 h 1554109"/>
                    <a:gd name="connsiteX9" fmla="*/ 2683465 w 6478914"/>
                    <a:gd name="connsiteY9" fmla="*/ 78073 h 1554109"/>
                    <a:gd name="connsiteX10" fmla="*/ 2913214 w 6478914"/>
                    <a:gd name="connsiteY10" fmla="*/ 4554 h 1554109"/>
                    <a:gd name="connsiteX11" fmla="*/ 3193507 w 6478914"/>
                    <a:gd name="connsiteY11" fmla="*/ 192948 h 1554109"/>
                    <a:gd name="connsiteX12" fmla="*/ 3579485 w 6478914"/>
                    <a:gd name="connsiteY12" fmla="*/ 661635 h 1554109"/>
                    <a:gd name="connsiteX13" fmla="*/ 3740309 w 6478914"/>
                    <a:gd name="connsiteY13" fmla="*/ 882194 h 1554109"/>
                    <a:gd name="connsiteX14" fmla="*/ 3845994 w 6478914"/>
                    <a:gd name="connsiteY14" fmla="*/ 1061398 h 1554109"/>
                    <a:gd name="connsiteX15" fmla="*/ 4291706 w 6478914"/>
                    <a:gd name="connsiteY15" fmla="*/ 1318717 h 1554109"/>
                    <a:gd name="connsiteX16" fmla="*/ 4870673 w 6478914"/>
                    <a:gd name="connsiteY16" fmla="*/ 1548465 h 1554109"/>
                    <a:gd name="connsiteX17" fmla="*/ 5265841 w 6478914"/>
                    <a:gd name="connsiteY17" fmla="*/ 1484136 h 1554109"/>
                    <a:gd name="connsiteX18" fmla="*/ 5711554 w 6478914"/>
                    <a:gd name="connsiteY18" fmla="*/ 1553060 h 1554109"/>
                    <a:gd name="connsiteX19" fmla="*/ 6212406 w 6478914"/>
                    <a:gd name="connsiteY19" fmla="*/ 1525490 h 1554109"/>
                    <a:gd name="connsiteX20" fmla="*/ 6478914 w 6478914"/>
                    <a:gd name="connsiteY20" fmla="*/ 1520895 h 1554109"/>
                    <a:gd name="connsiteX0" fmla="*/ 0 w 6267545"/>
                    <a:gd name="connsiteY0" fmla="*/ 1465756 h 1554109"/>
                    <a:gd name="connsiteX1" fmla="*/ 266508 w 6267545"/>
                    <a:gd name="connsiteY1" fmla="*/ 1520895 h 1554109"/>
                    <a:gd name="connsiteX2" fmla="*/ 647891 w 6267545"/>
                    <a:gd name="connsiteY2" fmla="*/ 1465756 h 1554109"/>
                    <a:gd name="connsiteX3" fmla="*/ 808715 w 6267545"/>
                    <a:gd name="connsiteY3" fmla="*/ 1520895 h 1554109"/>
                    <a:gd name="connsiteX4" fmla="*/ 1222263 w 6267545"/>
                    <a:gd name="connsiteY4" fmla="*/ 1332501 h 1554109"/>
                    <a:gd name="connsiteX5" fmla="*/ 1493367 w 6267545"/>
                    <a:gd name="connsiteY5" fmla="*/ 1088968 h 1554109"/>
                    <a:gd name="connsiteX6" fmla="*/ 1741495 w 6267545"/>
                    <a:gd name="connsiteY6" fmla="*/ 794889 h 1554109"/>
                    <a:gd name="connsiteX7" fmla="*/ 2228563 w 6267545"/>
                    <a:gd name="connsiteY7" fmla="*/ 294037 h 1554109"/>
                    <a:gd name="connsiteX8" fmla="*/ 2472096 w 6267545"/>
                    <a:gd name="connsiteY8" fmla="*/ 78073 h 1554109"/>
                    <a:gd name="connsiteX9" fmla="*/ 2701845 w 6267545"/>
                    <a:gd name="connsiteY9" fmla="*/ 4554 h 1554109"/>
                    <a:gd name="connsiteX10" fmla="*/ 2982138 w 6267545"/>
                    <a:gd name="connsiteY10" fmla="*/ 192948 h 1554109"/>
                    <a:gd name="connsiteX11" fmla="*/ 3368116 w 6267545"/>
                    <a:gd name="connsiteY11" fmla="*/ 661635 h 1554109"/>
                    <a:gd name="connsiteX12" fmla="*/ 3528940 w 6267545"/>
                    <a:gd name="connsiteY12" fmla="*/ 882194 h 1554109"/>
                    <a:gd name="connsiteX13" fmla="*/ 3634625 w 6267545"/>
                    <a:gd name="connsiteY13" fmla="*/ 1061398 h 1554109"/>
                    <a:gd name="connsiteX14" fmla="*/ 4080337 w 6267545"/>
                    <a:gd name="connsiteY14" fmla="*/ 1318717 h 1554109"/>
                    <a:gd name="connsiteX15" fmla="*/ 4659304 w 6267545"/>
                    <a:gd name="connsiteY15" fmla="*/ 1548465 h 1554109"/>
                    <a:gd name="connsiteX16" fmla="*/ 5054472 w 6267545"/>
                    <a:gd name="connsiteY16" fmla="*/ 1484136 h 1554109"/>
                    <a:gd name="connsiteX17" fmla="*/ 5500185 w 6267545"/>
                    <a:gd name="connsiteY17" fmla="*/ 1553060 h 1554109"/>
                    <a:gd name="connsiteX18" fmla="*/ 6001037 w 6267545"/>
                    <a:gd name="connsiteY18" fmla="*/ 1525490 h 1554109"/>
                    <a:gd name="connsiteX19" fmla="*/ 6267545 w 6267545"/>
                    <a:gd name="connsiteY19" fmla="*/ 1520895 h 1554109"/>
                    <a:gd name="connsiteX0" fmla="*/ 0 w 6001037"/>
                    <a:gd name="connsiteY0" fmla="*/ 1465756 h 1554109"/>
                    <a:gd name="connsiteX1" fmla="*/ 266508 w 6001037"/>
                    <a:gd name="connsiteY1" fmla="*/ 1520895 h 1554109"/>
                    <a:gd name="connsiteX2" fmla="*/ 647891 w 6001037"/>
                    <a:gd name="connsiteY2" fmla="*/ 1465756 h 1554109"/>
                    <a:gd name="connsiteX3" fmla="*/ 808715 w 6001037"/>
                    <a:gd name="connsiteY3" fmla="*/ 1520895 h 1554109"/>
                    <a:gd name="connsiteX4" fmla="*/ 1222263 w 6001037"/>
                    <a:gd name="connsiteY4" fmla="*/ 1332501 h 1554109"/>
                    <a:gd name="connsiteX5" fmla="*/ 1493367 w 6001037"/>
                    <a:gd name="connsiteY5" fmla="*/ 1088968 h 1554109"/>
                    <a:gd name="connsiteX6" fmla="*/ 1741495 w 6001037"/>
                    <a:gd name="connsiteY6" fmla="*/ 794889 h 1554109"/>
                    <a:gd name="connsiteX7" fmla="*/ 2228563 w 6001037"/>
                    <a:gd name="connsiteY7" fmla="*/ 294037 h 1554109"/>
                    <a:gd name="connsiteX8" fmla="*/ 2472096 w 6001037"/>
                    <a:gd name="connsiteY8" fmla="*/ 78073 h 1554109"/>
                    <a:gd name="connsiteX9" fmla="*/ 2701845 w 6001037"/>
                    <a:gd name="connsiteY9" fmla="*/ 4554 h 1554109"/>
                    <a:gd name="connsiteX10" fmla="*/ 2982138 w 6001037"/>
                    <a:gd name="connsiteY10" fmla="*/ 192948 h 1554109"/>
                    <a:gd name="connsiteX11" fmla="*/ 3368116 w 6001037"/>
                    <a:gd name="connsiteY11" fmla="*/ 661635 h 1554109"/>
                    <a:gd name="connsiteX12" fmla="*/ 3528940 w 6001037"/>
                    <a:gd name="connsiteY12" fmla="*/ 882194 h 1554109"/>
                    <a:gd name="connsiteX13" fmla="*/ 3634625 w 6001037"/>
                    <a:gd name="connsiteY13" fmla="*/ 1061398 h 1554109"/>
                    <a:gd name="connsiteX14" fmla="*/ 4080337 w 6001037"/>
                    <a:gd name="connsiteY14" fmla="*/ 1318717 h 1554109"/>
                    <a:gd name="connsiteX15" fmla="*/ 4659304 w 6001037"/>
                    <a:gd name="connsiteY15" fmla="*/ 1548465 h 1554109"/>
                    <a:gd name="connsiteX16" fmla="*/ 5054472 w 6001037"/>
                    <a:gd name="connsiteY16" fmla="*/ 1484136 h 1554109"/>
                    <a:gd name="connsiteX17" fmla="*/ 5500185 w 6001037"/>
                    <a:gd name="connsiteY17" fmla="*/ 1553060 h 1554109"/>
                    <a:gd name="connsiteX18" fmla="*/ 6001037 w 6001037"/>
                    <a:gd name="connsiteY18" fmla="*/ 1525490 h 1554109"/>
                    <a:gd name="connsiteX0" fmla="*/ 0 w 5500185"/>
                    <a:gd name="connsiteY0" fmla="*/ 1465756 h 1553590"/>
                    <a:gd name="connsiteX1" fmla="*/ 266508 w 5500185"/>
                    <a:gd name="connsiteY1" fmla="*/ 1520895 h 1553590"/>
                    <a:gd name="connsiteX2" fmla="*/ 647891 w 5500185"/>
                    <a:gd name="connsiteY2" fmla="*/ 1465756 h 1553590"/>
                    <a:gd name="connsiteX3" fmla="*/ 808715 w 5500185"/>
                    <a:gd name="connsiteY3" fmla="*/ 1520895 h 1553590"/>
                    <a:gd name="connsiteX4" fmla="*/ 1222263 w 5500185"/>
                    <a:gd name="connsiteY4" fmla="*/ 1332501 h 1553590"/>
                    <a:gd name="connsiteX5" fmla="*/ 1493367 w 5500185"/>
                    <a:gd name="connsiteY5" fmla="*/ 1088968 h 1553590"/>
                    <a:gd name="connsiteX6" fmla="*/ 1741495 w 5500185"/>
                    <a:gd name="connsiteY6" fmla="*/ 794889 h 1553590"/>
                    <a:gd name="connsiteX7" fmla="*/ 2228563 w 5500185"/>
                    <a:gd name="connsiteY7" fmla="*/ 294037 h 1553590"/>
                    <a:gd name="connsiteX8" fmla="*/ 2472096 w 5500185"/>
                    <a:gd name="connsiteY8" fmla="*/ 78073 h 1553590"/>
                    <a:gd name="connsiteX9" fmla="*/ 2701845 w 5500185"/>
                    <a:gd name="connsiteY9" fmla="*/ 4554 h 1553590"/>
                    <a:gd name="connsiteX10" fmla="*/ 2982138 w 5500185"/>
                    <a:gd name="connsiteY10" fmla="*/ 192948 h 1553590"/>
                    <a:gd name="connsiteX11" fmla="*/ 3368116 w 5500185"/>
                    <a:gd name="connsiteY11" fmla="*/ 661635 h 1553590"/>
                    <a:gd name="connsiteX12" fmla="*/ 3528940 w 5500185"/>
                    <a:gd name="connsiteY12" fmla="*/ 882194 h 1553590"/>
                    <a:gd name="connsiteX13" fmla="*/ 3634625 w 5500185"/>
                    <a:gd name="connsiteY13" fmla="*/ 1061398 h 1553590"/>
                    <a:gd name="connsiteX14" fmla="*/ 4080337 w 5500185"/>
                    <a:gd name="connsiteY14" fmla="*/ 1318717 h 1553590"/>
                    <a:gd name="connsiteX15" fmla="*/ 4659304 w 5500185"/>
                    <a:gd name="connsiteY15" fmla="*/ 1548465 h 1553590"/>
                    <a:gd name="connsiteX16" fmla="*/ 5054472 w 5500185"/>
                    <a:gd name="connsiteY16" fmla="*/ 1484136 h 1553590"/>
                    <a:gd name="connsiteX17" fmla="*/ 5500185 w 5500185"/>
                    <a:gd name="connsiteY17" fmla="*/ 1553060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222263 w 5054472"/>
                    <a:gd name="connsiteY4" fmla="*/ 1332501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493367 w 5054472"/>
                    <a:gd name="connsiteY5" fmla="*/ 1088968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741495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5756 h 1553590"/>
                    <a:gd name="connsiteX1" fmla="*/ 266508 w 5054472"/>
                    <a:gd name="connsiteY1" fmla="*/ 1520895 h 1553590"/>
                    <a:gd name="connsiteX2" fmla="*/ 647891 w 5054472"/>
                    <a:gd name="connsiteY2" fmla="*/ 1465756 h 1553590"/>
                    <a:gd name="connsiteX3" fmla="*/ 808715 w 5054472"/>
                    <a:gd name="connsiteY3" fmla="*/ 1520895 h 1553590"/>
                    <a:gd name="connsiteX4" fmla="*/ 1310766 w 5054472"/>
                    <a:gd name="connsiteY4" fmla="*/ 1394709 h 1553590"/>
                    <a:gd name="connsiteX5" fmla="*/ 1634972 w 5054472"/>
                    <a:gd name="connsiteY5" fmla="*/ 1083784 h 1553590"/>
                    <a:gd name="connsiteX6" fmla="*/ 1993728 w 5054472"/>
                    <a:gd name="connsiteY6" fmla="*/ 794889 h 1553590"/>
                    <a:gd name="connsiteX7" fmla="*/ 2228563 w 5054472"/>
                    <a:gd name="connsiteY7" fmla="*/ 294037 h 1553590"/>
                    <a:gd name="connsiteX8" fmla="*/ 2472096 w 5054472"/>
                    <a:gd name="connsiteY8" fmla="*/ 78073 h 1553590"/>
                    <a:gd name="connsiteX9" fmla="*/ 2701845 w 5054472"/>
                    <a:gd name="connsiteY9" fmla="*/ 4554 h 1553590"/>
                    <a:gd name="connsiteX10" fmla="*/ 2982138 w 5054472"/>
                    <a:gd name="connsiteY10" fmla="*/ 192948 h 1553590"/>
                    <a:gd name="connsiteX11" fmla="*/ 3368116 w 5054472"/>
                    <a:gd name="connsiteY11" fmla="*/ 661635 h 1553590"/>
                    <a:gd name="connsiteX12" fmla="*/ 3528940 w 5054472"/>
                    <a:gd name="connsiteY12" fmla="*/ 882194 h 1553590"/>
                    <a:gd name="connsiteX13" fmla="*/ 3634625 w 5054472"/>
                    <a:gd name="connsiteY13" fmla="*/ 1061398 h 1553590"/>
                    <a:gd name="connsiteX14" fmla="*/ 4080337 w 5054472"/>
                    <a:gd name="connsiteY14" fmla="*/ 1318717 h 1553590"/>
                    <a:gd name="connsiteX15" fmla="*/ 4659304 w 5054472"/>
                    <a:gd name="connsiteY15" fmla="*/ 1548465 h 1553590"/>
                    <a:gd name="connsiteX16" fmla="*/ 5054472 w 5054472"/>
                    <a:gd name="connsiteY16" fmla="*/ 1484136 h 1553590"/>
                    <a:gd name="connsiteX0" fmla="*/ 0 w 5054472"/>
                    <a:gd name="connsiteY0" fmla="*/ 1466261 h 1554095"/>
                    <a:gd name="connsiteX1" fmla="*/ 266508 w 5054472"/>
                    <a:gd name="connsiteY1" fmla="*/ 1521400 h 1554095"/>
                    <a:gd name="connsiteX2" fmla="*/ 647891 w 5054472"/>
                    <a:gd name="connsiteY2" fmla="*/ 1466261 h 1554095"/>
                    <a:gd name="connsiteX3" fmla="*/ 808715 w 5054472"/>
                    <a:gd name="connsiteY3" fmla="*/ 1521400 h 1554095"/>
                    <a:gd name="connsiteX4" fmla="*/ 1310766 w 5054472"/>
                    <a:gd name="connsiteY4" fmla="*/ 1395214 h 1554095"/>
                    <a:gd name="connsiteX5" fmla="*/ 1634972 w 5054472"/>
                    <a:gd name="connsiteY5" fmla="*/ 1084289 h 1554095"/>
                    <a:gd name="connsiteX6" fmla="*/ 1993728 w 5054472"/>
                    <a:gd name="connsiteY6" fmla="*/ 795394 h 1554095"/>
                    <a:gd name="connsiteX7" fmla="*/ 2401143 w 5054472"/>
                    <a:gd name="connsiteY7" fmla="*/ 336014 h 1554095"/>
                    <a:gd name="connsiteX8" fmla="*/ 2472096 w 5054472"/>
                    <a:gd name="connsiteY8" fmla="*/ 78578 h 1554095"/>
                    <a:gd name="connsiteX9" fmla="*/ 2701845 w 5054472"/>
                    <a:gd name="connsiteY9" fmla="*/ 5059 h 1554095"/>
                    <a:gd name="connsiteX10" fmla="*/ 2982138 w 5054472"/>
                    <a:gd name="connsiteY10" fmla="*/ 193453 h 1554095"/>
                    <a:gd name="connsiteX11" fmla="*/ 3368116 w 5054472"/>
                    <a:gd name="connsiteY11" fmla="*/ 662140 h 1554095"/>
                    <a:gd name="connsiteX12" fmla="*/ 3528940 w 5054472"/>
                    <a:gd name="connsiteY12" fmla="*/ 882699 h 1554095"/>
                    <a:gd name="connsiteX13" fmla="*/ 3634625 w 5054472"/>
                    <a:gd name="connsiteY13" fmla="*/ 1061903 h 1554095"/>
                    <a:gd name="connsiteX14" fmla="*/ 4080337 w 5054472"/>
                    <a:gd name="connsiteY14" fmla="*/ 1319222 h 1554095"/>
                    <a:gd name="connsiteX15" fmla="*/ 4659304 w 5054472"/>
                    <a:gd name="connsiteY15" fmla="*/ 1548970 h 1554095"/>
                    <a:gd name="connsiteX16" fmla="*/ 5054472 w 5054472"/>
                    <a:gd name="connsiteY16" fmla="*/ 1484641 h 1554095"/>
                    <a:gd name="connsiteX0" fmla="*/ 0 w 5054472"/>
                    <a:gd name="connsiteY0" fmla="*/ 1461956 h 1549790"/>
                    <a:gd name="connsiteX1" fmla="*/ 266508 w 5054472"/>
                    <a:gd name="connsiteY1" fmla="*/ 1517095 h 1549790"/>
                    <a:gd name="connsiteX2" fmla="*/ 647891 w 5054472"/>
                    <a:gd name="connsiteY2" fmla="*/ 1461956 h 1549790"/>
                    <a:gd name="connsiteX3" fmla="*/ 808715 w 5054472"/>
                    <a:gd name="connsiteY3" fmla="*/ 1517095 h 1549790"/>
                    <a:gd name="connsiteX4" fmla="*/ 1310766 w 5054472"/>
                    <a:gd name="connsiteY4" fmla="*/ 1390909 h 1549790"/>
                    <a:gd name="connsiteX5" fmla="*/ 1634972 w 5054472"/>
                    <a:gd name="connsiteY5" fmla="*/ 1079984 h 1549790"/>
                    <a:gd name="connsiteX6" fmla="*/ 1993728 w 5054472"/>
                    <a:gd name="connsiteY6" fmla="*/ 791089 h 1549790"/>
                    <a:gd name="connsiteX7" fmla="*/ 2401143 w 5054472"/>
                    <a:gd name="connsiteY7" fmla="*/ 331709 h 1549790"/>
                    <a:gd name="connsiteX8" fmla="*/ 2631401 w 5054472"/>
                    <a:gd name="connsiteY8" fmla="*/ 131297 h 1549790"/>
                    <a:gd name="connsiteX9" fmla="*/ 2701845 w 5054472"/>
                    <a:gd name="connsiteY9" fmla="*/ 754 h 1549790"/>
                    <a:gd name="connsiteX10" fmla="*/ 2982138 w 5054472"/>
                    <a:gd name="connsiteY10" fmla="*/ 189148 h 1549790"/>
                    <a:gd name="connsiteX11" fmla="*/ 3368116 w 5054472"/>
                    <a:gd name="connsiteY11" fmla="*/ 657835 h 1549790"/>
                    <a:gd name="connsiteX12" fmla="*/ 3528940 w 5054472"/>
                    <a:gd name="connsiteY12" fmla="*/ 878394 h 1549790"/>
                    <a:gd name="connsiteX13" fmla="*/ 3634625 w 5054472"/>
                    <a:gd name="connsiteY13" fmla="*/ 1057598 h 1549790"/>
                    <a:gd name="connsiteX14" fmla="*/ 4080337 w 5054472"/>
                    <a:gd name="connsiteY14" fmla="*/ 1314917 h 1549790"/>
                    <a:gd name="connsiteX15" fmla="*/ 4659304 w 5054472"/>
                    <a:gd name="connsiteY15" fmla="*/ 1544665 h 1549790"/>
                    <a:gd name="connsiteX16" fmla="*/ 5054472 w 5054472"/>
                    <a:gd name="connsiteY16" fmla="*/ 1480336 h 1549790"/>
                    <a:gd name="connsiteX0" fmla="*/ 0 w 5054472"/>
                    <a:gd name="connsiteY0" fmla="*/ 1371712 h 1459546"/>
                    <a:gd name="connsiteX1" fmla="*/ 266508 w 5054472"/>
                    <a:gd name="connsiteY1" fmla="*/ 1426851 h 1459546"/>
                    <a:gd name="connsiteX2" fmla="*/ 647891 w 5054472"/>
                    <a:gd name="connsiteY2" fmla="*/ 1371712 h 1459546"/>
                    <a:gd name="connsiteX3" fmla="*/ 808715 w 5054472"/>
                    <a:gd name="connsiteY3" fmla="*/ 1426851 h 1459546"/>
                    <a:gd name="connsiteX4" fmla="*/ 1310766 w 5054472"/>
                    <a:gd name="connsiteY4" fmla="*/ 1300665 h 1459546"/>
                    <a:gd name="connsiteX5" fmla="*/ 1634972 w 5054472"/>
                    <a:gd name="connsiteY5" fmla="*/ 989740 h 1459546"/>
                    <a:gd name="connsiteX6" fmla="*/ 1993728 w 5054472"/>
                    <a:gd name="connsiteY6" fmla="*/ 700845 h 1459546"/>
                    <a:gd name="connsiteX7" fmla="*/ 2401143 w 5054472"/>
                    <a:gd name="connsiteY7" fmla="*/ 241465 h 1459546"/>
                    <a:gd name="connsiteX8" fmla="*/ 2631401 w 5054472"/>
                    <a:gd name="connsiteY8" fmla="*/ 41053 h 1459546"/>
                    <a:gd name="connsiteX9" fmla="*/ 2878850 w 5054472"/>
                    <a:gd name="connsiteY9" fmla="*/ 3823 h 1459546"/>
                    <a:gd name="connsiteX10" fmla="*/ 2982138 w 5054472"/>
                    <a:gd name="connsiteY10" fmla="*/ 98904 h 1459546"/>
                    <a:gd name="connsiteX11" fmla="*/ 3368116 w 5054472"/>
                    <a:gd name="connsiteY11" fmla="*/ 567591 h 1459546"/>
                    <a:gd name="connsiteX12" fmla="*/ 3528940 w 5054472"/>
                    <a:gd name="connsiteY12" fmla="*/ 788150 h 1459546"/>
                    <a:gd name="connsiteX13" fmla="*/ 3634625 w 5054472"/>
                    <a:gd name="connsiteY13" fmla="*/ 967354 h 1459546"/>
                    <a:gd name="connsiteX14" fmla="*/ 4080337 w 5054472"/>
                    <a:gd name="connsiteY14" fmla="*/ 1224673 h 1459546"/>
                    <a:gd name="connsiteX15" fmla="*/ 4659304 w 5054472"/>
                    <a:gd name="connsiteY15" fmla="*/ 1454421 h 1459546"/>
                    <a:gd name="connsiteX16" fmla="*/ 5054472 w 5054472"/>
                    <a:gd name="connsiteY16" fmla="*/ 1390092 h 1459546"/>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1993728 w 5054472"/>
                    <a:gd name="connsiteY6" fmla="*/ 712148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634972 w 5054472"/>
                    <a:gd name="connsiteY5" fmla="*/ 1001043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10766 w 5054472"/>
                    <a:gd name="connsiteY4" fmla="*/ 1311968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66508 w 5054472"/>
                    <a:gd name="connsiteY1" fmla="*/ 1438154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0849"/>
                    <a:gd name="connsiteX1" fmla="*/ 275358 w 5054472"/>
                    <a:gd name="connsiteY1" fmla="*/ 1391498 h 1470849"/>
                    <a:gd name="connsiteX2" fmla="*/ 647891 w 5054472"/>
                    <a:gd name="connsiteY2" fmla="*/ 1383015 h 1470849"/>
                    <a:gd name="connsiteX3" fmla="*/ 808715 w 5054472"/>
                    <a:gd name="connsiteY3" fmla="*/ 1438154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3015 h 1477330"/>
                    <a:gd name="connsiteX1" fmla="*/ 275358 w 5054472"/>
                    <a:gd name="connsiteY1" fmla="*/ 1391498 h 1477330"/>
                    <a:gd name="connsiteX2" fmla="*/ 639040 w 5054472"/>
                    <a:gd name="connsiteY2" fmla="*/ 1440039 h 1477330"/>
                    <a:gd name="connsiteX3" fmla="*/ 808715 w 5054472"/>
                    <a:gd name="connsiteY3" fmla="*/ 1438154 h 1477330"/>
                    <a:gd name="connsiteX4" fmla="*/ 1350592 w 5054472"/>
                    <a:gd name="connsiteY4" fmla="*/ 1446753 h 1477330"/>
                    <a:gd name="connsiteX5" fmla="*/ 1860654 w 5054472"/>
                    <a:gd name="connsiteY5" fmla="*/ 1343190 h 1477330"/>
                    <a:gd name="connsiteX6" fmla="*/ 2139758 w 5054472"/>
                    <a:gd name="connsiteY6" fmla="*/ 826197 h 1477330"/>
                    <a:gd name="connsiteX7" fmla="*/ 2401143 w 5054472"/>
                    <a:gd name="connsiteY7" fmla="*/ 252768 h 1477330"/>
                    <a:gd name="connsiteX8" fmla="*/ 2631401 w 5054472"/>
                    <a:gd name="connsiteY8" fmla="*/ 52356 h 1477330"/>
                    <a:gd name="connsiteX9" fmla="*/ 2878850 w 5054472"/>
                    <a:gd name="connsiteY9" fmla="*/ 15126 h 1477330"/>
                    <a:gd name="connsiteX10" fmla="*/ 3123742 w 5054472"/>
                    <a:gd name="connsiteY10" fmla="*/ 265728 h 1477330"/>
                    <a:gd name="connsiteX11" fmla="*/ 3368116 w 5054472"/>
                    <a:gd name="connsiteY11" fmla="*/ 578894 h 1477330"/>
                    <a:gd name="connsiteX12" fmla="*/ 3528940 w 5054472"/>
                    <a:gd name="connsiteY12" fmla="*/ 799453 h 1477330"/>
                    <a:gd name="connsiteX13" fmla="*/ 3634625 w 5054472"/>
                    <a:gd name="connsiteY13" fmla="*/ 978657 h 1477330"/>
                    <a:gd name="connsiteX14" fmla="*/ 4080337 w 5054472"/>
                    <a:gd name="connsiteY14" fmla="*/ 1235976 h 1477330"/>
                    <a:gd name="connsiteX15" fmla="*/ 4659304 w 5054472"/>
                    <a:gd name="connsiteY15" fmla="*/ 1465724 h 1477330"/>
                    <a:gd name="connsiteX16" fmla="*/ 5054472 w 5054472"/>
                    <a:gd name="connsiteY16" fmla="*/ 1401395 h 1477330"/>
                    <a:gd name="connsiteX0" fmla="*/ 0 w 5054472"/>
                    <a:gd name="connsiteY0" fmla="*/ 1383015 h 1470849"/>
                    <a:gd name="connsiteX1" fmla="*/ 275358 w 5054472"/>
                    <a:gd name="connsiteY1" fmla="*/ 1391498 h 1470849"/>
                    <a:gd name="connsiteX2" fmla="*/ 639040 w 5054472"/>
                    <a:gd name="connsiteY2" fmla="*/ 1440039 h 1470849"/>
                    <a:gd name="connsiteX3" fmla="*/ 1016697 w 5054472"/>
                    <a:gd name="connsiteY3" fmla="*/ 1391498 h 1470849"/>
                    <a:gd name="connsiteX4" fmla="*/ 1350592 w 5054472"/>
                    <a:gd name="connsiteY4" fmla="*/ 1446753 h 1470849"/>
                    <a:gd name="connsiteX5" fmla="*/ 1860654 w 5054472"/>
                    <a:gd name="connsiteY5" fmla="*/ 1343190 h 1470849"/>
                    <a:gd name="connsiteX6" fmla="*/ 2139758 w 5054472"/>
                    <a:gd name="connsiteY6" fmla="*/ 826197 h 1470849"/>
                    <a:gd name="connsiteX7" fmla="*/ 2401143 w 5054472"/>
                    <a:gd name="connsiteY7" fmla="*/ 252768 h 1470849"/>
                    <a:gd name="connsiteX8" fmla="*/ 2631401 w 5054472"/>
                    <a:gd name="connsiteY8" fmla="*/ 52356 h 1470849"/>
                    <a:gd name="connsiteX9" fmla="*/ 2878850 w 5054472"/>
                    <a:gd name="connsiteY9" fmla="*/ 15126 h 1470849"/>
                    <a:gd name="connsiteX10" fmla="*/ 3123742 w 5054472"/>
                    <a:gd name="connsiteY10" fmla="*/ 265728 h 1470849"/>
                    <a:gd name="connsiteX11" fmla="*/ 3368116 w 5054472"/>
                    <a:gd name="connsiteY11" fmla="*/ 578894 h 1470849"/>
                    <a:gd name="connsiteX12" fmla="*/ 3528940 w 5054472"/>
                    <a:gd name="connsiteY12" fmla="*/ 799453 h 1470849"/>
                    <a:gd name="connsiteX13" fmla="*/ 3634625 w 5054472"/>
                    <a:gd name="connsiteY13" fmla="*/ 978657 h 1470849"/>
                    <a:gd name="connsiteX14" fmla="*/ 4080337 w 5054472"/>
                    <a:gd name="connsiteY14" fmla="*/ 1235976 h 1470849"/>
                    <a:gd name="connsiteX15" fmla="*/ 4659304 w 5054472"/>
                    <a:gd name="connsiteY15" fmla="*/ 1465724 h 1470849"/>
                    <a:gd name="connsiteX16" fmla="*/ 5054472 w 5054472"/>
                    <a:gd name="connsiteY16" fmla="*/ 1401395 h 1470849"/>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39758 w 5054472"/>
                    <a:gd name="connsiteY6" fmla="*/ 829534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454245 w 5054472"/>
                    <a:gd name="connsiteY7" fmla="*/ 349418 h 1474186"/>
                    <a:gd name="connsiteX8" fmla="*/ 2631401 w 5054472"/>
                    <a:gd name="connsiteY8" fmla="*/ 55693 h 1474186"/>
                    <a:gd name="connsiteX9" fmla="*/ 2878850 w 5054472"/>
                    <a:gd name="connsiteY9" fmla="*/ 18463 h 1474186"/>
                    <a:gd name="connsiteX10" fmla="*/ 3123742 w 5054472"/>
                    <a:gd name="connsiteY10" fmla="*/ 269065 h 1474186"/>
                    <a:gd name="connsiteX11" fmla="*/ 3368116 w 5054472"/>
                    <a:gd name="connsiteY11" fmla="*/ 582231 h 1474186"/>
                    <a:gd name="connsiteX12" fmla="*/ 3528940 w 5054472"/>
                    <a:gd name="connsiteY12" fmla="*/ 802790 h 1474186"/>
                    <a:gd name="connsiteX13" fmla="*/ 3634625 w 5054472"/>
                    <a:gd name="connsiteY13" fmla="*/ 981994 h 1474186"/>
                    <a:gd name="connsiteX14" fmla="*/ 4080337 w 5054472"/>
                    <a:gd name="connsiteY14" fmla="*/ 1239313 h 1474186"/>
                    <a:gd name="connsiteX15" fmla="*/ 4659304 w 5054472"/>
                    <a:gd name="connsiteY15" fmla="*/ 1469061 h 1474186"/>
                    <a:gd name="connsiteX16" fmla="*/ 5054472 w 5054472"/>
                    <a:gd name="connsiteY16"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37111 w 5054472"/>
                    <a:gd name="connsiteY6" fmla="*/ 922847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21066 w 5054472"/>
                    <a:gd name="connsiteY7" fmla="*/ 641668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209259 w 5054472"/>
                    <a:gd name="connsiteY6" fmla="*/ 1006176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76344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5054472"/>
                    <a:gd name="connsiteY0" fmla="*/ 1386352 h 1474186"/>
                    <a:gd name="connsiteX1" fmla="*/ 275358 w 5054472"/>
                    <a:gd name="connsiteY1" fmla="*/ 1394835 h 1474186"/>
                    <a:gd name="connsiteX2" fmla="*/ 639040 w 5054472"/>
                    <a:gd name="connsiteY2" fmla="*/ 1443376 h 1474186"/>
                    <a:gd name="connsiteX3" fmla="*/ 1016697 w 5054472"/>
                    <a:gd name="connsiteY3" fmla="*/ 1394835 h 1474186"/>
                    <a:gd name="connsiteX4" fmla="*/ 1350592 w 5054472"/>
                    <a:gd name="connsiteY4" fmla="*/ 1450090 h 1474186"/>
                    <a:gd name="connsiteX5" fmla="*/ 1860654 w 5054472"/>
                    <a:gd name="connsiteY5" fmla="*/ 1346527 h 1474186"/>
                    <a:gd name="connsiteX6" fmla="*/ 2158620 w 5054472"/>
                    <a:gd name="connsiteY6" fmla="*/ 1110337 h 1474186"/>
                    <a:gd name="connsiteX7" fmla="*/ 2310939 w 5054472"/>
                    <a:gd name="connsiteY7" fmla="*/ 656549 h 1474186"/>
                    <a:gd name="connsiteX8" fmla="*/ 2454245 w 5054472"/>
                    <a:gd name="connsiteY8" fmla="*/ 349418 h 1474186"/>
                    <a:gd name="connsiteX9" fmla="*/ 2631401 w 5054472"/>
                    <a:gd name="connsiteY9" fmla="*/ 55693 h 1474186"/>
                    <a:gd name="connsiteX10" fmla="*/ 2878850 w 5054472"/>
                    <a:gd name="connsiteY10" fmla="*/ 18463 h 1474186"/>
                    <a:gd name="connsiteX11" fmla="*/ 3123742 w 5054472"/>
                    <a:gd name="connsiteY11" fmla="*/ 269065 h 1474186"/>
                    <a:gd name="connsiteX12" fmla="*/ 3368116 w 5054472"/>
                    <a:gd name="connsiteY12" fmla="*/ 582231 h 1474186"/>
                    <a:gd name="connsiteX13" fmla="*/ 3528940 w 5054472"/>
                    <a:gd name="connsiteY13" fmla="*/ 802790 h 1474186"/>
                    <a:gd name="connsiteX14" fmla="*/ 3634625 w 5054472"/>
                    <a:gd name="connsiteY14" fmla="*/ 981994 h 1474186"/>
                    <a:gd name="connsiteX15" fmla="*/ 4080337 w 5054472"/>
                    <a:gd name="connsiteY15" fmla="*/ 1239313 h 1474186"/>
                    <a:gd name="connsiteX16" fmla="*/ 4659304 w 5054472"/>
                    <a:gd name="connsiteY16" fmla="*/ 1469061 h 1474186"/>
                    <a:gd name="connsiteX17" fmla="*/ 5054472 w 5054472"/>
                    <a:gd name="connsiteY17" fmla="*/ 1404732 h 1474186"/>
                    <a:gd name="connsiteX0" fmla="*/ 0 w 4779114"/>
                    <a:gd name="connsiteY0" fmla="*/ 1394835 h 1474186"/>
                    <a:gd name="connsiteX1" fmla="*/ 363682 w 4779114"/>
                    <a:gd name="connsiteY1" fmla="*/ 1443376 h 1474186"/>
                    <a:gd name="connsiteX2" fmla="*/ 741339 w 4779114"/>
                    <a:gd name="connsiteY2" fmla="*/ 1394835 h 1474186"/>
                    <a:gd name="connsiteX3" fmla="*/ 1075234 w 4779114"/>
                    <a:gd name="connsiteY3" fmla="*/ 1450090 h 1474186"/>
                    <a:gd name="connsiteX4" fmla="*/ 1585296 w 4779114"/>
                    <a:gd name="connsiteY4" fmla="*/ 1346527 h 1474186"/>
                    <a:gd name="connsiteX5" fmla="*/ 1883262 w 4779114"/>
                    <a:gd name="connsiteY5" fmla="*/ 1110337 h 1474186"/>
                    <a:gd name="connsiteX6" fmla="*/ 2035581 w 4779114"/>
                    <a:gd name="connsiteY6" fmla="*/ 656549 h 1474186"/>
                    <a:gd name="connsiteX7" fmla="*/ 2178887 w 4779114"/>
                    <a:gd name="connsiteY7" fmla="*/ 349418 h 1474186"/>
                    <a:gd name="connsiteX8" fmla="*/ 2356043 w 4779114"/>
                    <a:gd name="connsiteY8" fmla="*/ 55693 h 1474186"/>
                    <a:gd name="connsiteX9" fmla="*/ 2603492 w 4779114"/>
                    <a:gd name="connsiteY9" fmla="*/ 18463 h 1474186"/>
                    <a:gd name="connsiteX10" fmla="*/ 2848384 w 4779114"/>
                    <a:gd name="connsiteY10" fmla="*/ 269065 h 1474186"/>
                    <a:gd name="connsiteX11" fmla="*/ 3092758 w 4779114"/>
                    <a:gd name="connsiteY11" fmla="*/ 582231 h 1474186"/>
                    <a:gd name="connsiteX12" fmla="*/ 3253582 w 4779114"/>
                    <a:gd name="connsiteY12" fmla="*/ 802790 h 1474186"/>
                    <a:gd name="connsiteX13" fmla="*/ 3359267 w 4779114"/>
                    <a:gd name="connsiteY13" fmla="*/ 981994 h 1474186"/>
                    <a:gd name="connsiteX14" fmla="*/ 3804979 w 4779114"/>
                    <a:gd name="connsiteY14" fmla="*/ 1239313 h 1474186"/>
                    <a:gd name="connsiteX15" fmla="*/ 4383946 w 4779114"/>
                    <a:gd name="connsiteY15" fmla="*/ 1469061 h 1474186"/>
                    <a:gd name="connsiteX16" fmla="*/ 4779114 w 4779114"/>
                    <a:gd name="connsiteY16" fmla="*/ 1404732 h 1474186"/>
                    <a:gd name="connsiteX0" fmla="*/ 0 w 4415432"/>
                    <a:gd name="connsiteY0" fmla="*/ 1443376 h 1474186"/>
                    <a:gd name="connsiteX1" fmla="*/ 377657 w 4415432"/>
                    <a:gd name="connsiteY1" fmla="*/ 1394835 h 1474186"/>
                    <a:gd name="connsiteX2" fmla="*/ 711552 w 4415432"/>
                    <a:gd name="connsiteY2" fmla="*/ 1450090 h 1474186"/>
                    <a:gd name="connsiteX3" fmla="*/ 1221614 w 4415432"/>
                    <a:gd name="connsiteY3" fmla="*/ 1346527 h 1474186"/>
                    <a:gd name="connsiteX4" fmla="*/ 1519580 w 4415432"/>
                    <a:gd name="connsiteY4" fmla="*/ 1110337 h 1474186"/>
                    <a:gd name="connsiteX5" fmla="*/ 1671899 w 4415432"/>
                    <a:gd name="connsiteY5" fmla="*/ 656549 h 1474186"/>
                    <a:gd name="connsiteX6" fmla="*/ 1815205 w 4415432"/>
                    <a:gd name="connsiteY6" fmla="*/ 349418 h 1474186"/>
                    <a:gd name="connsiteX7" fmla="*/ 1992361 w 4415432"/>
                    <a:gd name="connsiteY7" fmla="*/ 55693 h 1474186"/>
                    <a:gd name="connsiteX8" fmla="*/ 2239810 w 4415432"/>
                    <a:gd name="connsiteY8" fmla="*/ 18463 h 1474186"/>
                    <a:gd name="connsiteX9" fmla="*/ 2484702 w 4415432"/>
                    <a:gd name="connsiteY9" fmla="*/ 269065 h 1474186"/>
                    <a:gd name="connsiteX10" fmla="*/ 2729076 w 4415432"/>
                    <a:gd name="connsiteY10" fmla="*/ 582231 h 1474186"/>
                    <a:gd name="connsiteX11" fmla="*/ 2889900 w 4415432"/>
                    <a:gd name="connsiteY11" fmla="*/ 802790 h 1474186"/>
                    <a:gd name="connsiteX12" fmla="*/ 2995585 w 4415432"/>
                    <a:gd name="connsiteY12" fmla="*/ 981994 h 1474186"/>
                    <a:gd name="connsiteX13" fmla="*/ 3441297 w 4415432"/>
                    <a:gd name="connsiteY13" fmla="*/ 1239313 h 1474186"/>
                    <a:gd name="connsiteX14" fmla="*/ 4020264 w 4415432"/>
                    <a:gd name="connsiteY14" fmla="*/ 1469061 h 1474186"/>
                    <a:gd name="connsiteX15" fmla="*/ 4415432 w 4415432"/>
                    <a:gd name="connsiteY15" fmla="*/ 1404732 h 1474186"/>
                    <a:gd name="connsiteX0" fmla="*/ 0 w 4037775"/>
                    <a:gd name="connsiteY0" fmla="*/ 1394835 h 1474186"/>
                    <a:gd name="connsiteX1" fmla="*/ 333895 w 4037775"/>
                    <a:gd name="connsiteY1" fmla="*/ 1450090 h 1474186"/>
                    <a:gd name="connsiteX2" fmla="*/ 843957 w 4037775"/>
                    <a:gd name="connsiteY2" fmla="*/ 1346527 h 1474186"/>
                    <a:gd name="connsiteX3" fmla="*/ 1141923 w 4037775"/>
                    <a:gd name="connsiteY3" fmla="*/ 1110337 h 1474186"/>
                    <a:gd name="connsiteX4" fmla="*/ 1294242 w 4037775"/>
                    <a:gd name="connsiteY4" fmla="*/ 656549 h 1474186"/>
                    <a:gd name="connsiteX5" fmla="*/ 1437548 w 4037775"/>
                    <a:gd name="connsiteY5" fmla="*/ 349418 h 1474186"/>
                    <a:gd name="connsiteX6" fmla="*/ 1614704 w 4037775"/>
                    <a:gd name="connsiteY6" fmla="*/ 55693 h 1474186"/>
                    <a:gd name="connsiteX7" fmla="*/ 1862153 w 4037775"/>
                    <a:gd name="connsiteY7" fmla="*/ 18463 h 1474186"/>
                    <a:gd name="connsiteX8" fmla="*/ 2107045 w 4037775"/>
                    <a:gd name="connsiteY8" fmla="*/ 269065 h 1474186"/>
                    <a:gd name="connsiteX9" fmla="*/ 2351419 w 4037775"/>
                    <a:gd name="connsiteY9" fmla="*/ 582231 h 1474186"/>
                    <a:gd name="connsiteX10" fmla="*/ 2512243 w 4037775"/>
                    <a:gd name="connsiteY10" fmla="*/ 802790 h 1474186"/>
                    <a:gd name="connsiteX11" fmla="*/ 2617928 w 4037775"/>
                    <a:gd name="connsiteY11" fmla="*/ 981994 h 1474186"/>
                    <a:gd name="connsiteX12" fmla="*/ 3063640 w 4037775"/>
                    <a:gd name="connsiteY12" fmla="*/ 1239313 h 1474186"/>
                    <a:gd name="connsiteX13" fmla="*/ 3642607 w 4037775"/>
                    <a:gd name="connsiteY13" fmla="*/ 1469061 h 1474186"/>
                    <a:gd name="connsiteX14" fmla="*/ 4037775 w 4037775"/>
                    <a:gd name="connsiteY14" fmla="*/ 1404732 h 1474186"/>
                    <a:gd name="connsiteX0" fmla="*/ 0 w 3703880"/>
                    <a:gd name="connsiteY0" fmla="*/ 1450090 h 1474186"/>
                    <a:gd name="connsiteX1" fmla="*/ 510062 w 3703880"/>
                    <a:gd name="connsiteY1" fmla="*/ 1346527 h 1474186"/>
                    <a:gd name="connsiteX2" fmla="*/ 808028 w 3703880"/>
                    <a:gd name="connsiteY2" fmla="*/ 1110337 h 1474186"/>
                    <a:gd name="connsiteX3" fmla="*/ 960347 w 3703880"/>
                    <a:gd name="connsiteY3" fmla="*/ 656549 h 1474186"/>
                    <a:gd name="connsiteX4" fmla="*/ 1103653 w 3703880"/>
                    <a:gd name="connsiteY4" fmla="*/ 349418 h 1474186"/>
                    <a:gd name="connsiteX5" fmla="*/ 1280809 w 3703880"/>
                    <a:gd name="connsiteY5" fmla="*/ 55693 h 1474186"/>
                    <a:gd name="connsiteX6" fmla="*/ 1528258 w 3703880"/>
                    <a:gd name="connsiteY6" fmla="*/ 18463 h 1474186"/>
                    <a:gd name="connsiteX7" fmla="*/ 1773150 w 3703880"/>
                    <a:gd name="connsiteY7" fmla="*/ 269065 h 1474186"/>
                    <a:gd name="connsiteX8" fmla="*/ 2017524 w 3703880"/>
                    <a:gd name="connsiteY8" fmla="*/ 582231 h 1474186"/>
                    <a:gd name="connsiteX9" fmla="*/ 2178348 w 3703880"/>
                    <a:gd name="connsiteY9" fmla="*/ 802790 h 1474186"/>
                    <a:gd name="connsiteX10" fmla="*/ 2284033 w 3703880"/>
                    <a:gd name="connsiteY10" fmla="*/ 981994 h 1474186"/>
                    <a:gd name="connsiteX11" fmla="*/ 2729745 w 3703880"/>
                    <a:gd name="connsiteY11" fmla="*/ 1239313 h 1474186"/>
                    <a:gd name="connsiteX12" fmla="*/ 3308712 w 3703880"/>
                    <a:gd name="connsiteY12" fmla="*/ 1469061 h 1474186"/>
                    <a:gd name="connsiteX13" fmla="*/ 3703880 w 3703880"/>
                    <a:gd name="connsiteY13" fmla="*/ 1404732 h 1474186"/>
                    <a:gd name="connsiteX0" fmla="*/ 0 w 3193818"/>
                    <a:gd name="connsiteY0" fmla="*/ 1346527 h 1474186"/>
                    <a:gd name="connsiteX1" fmla="*/ 297966 w 3193818"/>
                    <a:gd name="connsiteY1" fmla="*/ 1110337 h 1474186"/>
                    <a:gd name="connsiteX2" fmla="*/ 450285 w 3193818"/>
                    <a:gd name="connsiteY2" fmla="*/ 656549 h 1474186"/>
                    <a:gd name="connsiteX3" fmla="*/ 593591 w 3193818"/>
                    <a:gd name="connsiteY3" fmla="*/ 349418 h 1474186"/>
                    <a:gd name="connsiteX4" fmla="*/ 770747 w 3193818"/>
                    <a:gd name="connsiteY4" fmla="*/ 55693 h 1474186"/>
                    <a:gd name="connsiteX5" fmla="*/ 1018196 w 3193818"/>
                    <a:gd name="connsiteY5" fmla="*/ 18463 h 1474186"/>
                    <a:gd name="connsiteX6" fmla="*/ 1263088 w 3193818"/>
                    <a:gd name="connsiteY6" fmla="*/ 269065 h 1474186"/>
                    <a:gd name="connsiteX7" fmla="*/ 1507462 w 3193818"/>
                    <a:gd name="connsiteY7" fmla="*/ 582231 h 1474186"/>
                    <a:gd name="connsiteX8" fmla="*/ 1668286 w 3193818"/>
                    <a:gd name="connsiteY8" fmla="*/ 802790 h 1474186"/>
                    <a:gd name="connsiteX9" fmla="*/ 1773971 w 3193818"/>
                    <a:gd name="connsiteY9" fmla="*/ 981994 h 1474186"/>
                    <a:gd name="connsiteX10" fmla="*/ 2219683 w 3193818"/>
                    <a:gd name="connsiteY10" fmla="*/ 1239313 h 1474186"/>
                    <a:gd name="connsiteX11" fmla="*/ 2798650 w 3193818"/>
                    <a:gd name="connsiteY11" fmla="*/ 1469061 h 1474186"/>
                    <a:gd name="connsiteX12" fmla="*/ 3193818 w 3193818"/>
                    <a:gd name="connsiteY12" fmla="*/ 1404732 h 1474186"/>
                    <a:gd name="connsiteX0" fmla="*/ 0 w 2895852"/>
                    <a:gd name="connsiteY0" fmla="*/ 1110337 h 1474186"/>
                    <a:gd name="connsiteX1" fmla="*/ 152319 w 2895852"/>
                    <a:gd name="connsiteY1" fmla="*/ 656549 h 1474186"/>
                    <a:gd name="connsiteX2" fmla="*/ 295625 w 2895852"/>
                    <a:gd name="connsiteY2" fmla="*/ 349418 h 1474186"/>
                    <a:gd name="connsiteX3" fmla="*/ 472781 w 2895852"/>
                    <a:gd name="connsiteY3" fmla="*/ 55693 h 1474186"/>
                    <a:gd name="connsiteX4" fmla="*/ 720230 w 2895852"/>
                    <a:gd name="connsiteY4" fmla="*/ 18463 h 1474186"/>
                    <a:gd name="connsiteX5" fmla="*/ 965122 w 2895852"/>
                    <a:gd name="connsiteY5" fmla="*/ 269065 h 1474186"/>
                    <a:gd name="connsiteX6" fmla="*/ 1209496 w 2895852"/>
                    <a:gd name="connsiteY6" fmla="*/ 582231 h 1474186"/>
                    <a:gd name="connsiteX7" fmla="*/ 1370320 w 2895852"/>
                    <a:gd name="connsiteY7" fmla="*/ 802790 h 1474186"/>
                    <a:gd name="connsiteX8" fmla="*/ 1476005 w 2895852"/>
                    <a:gd name="connsiteY8" fmla="*/ 981994 h 1474186"/>
                    <a:gd name="connsiteX9" fmla="*/ 1921717 w 2895852"/>
                    <a:gd name="connsiteY9" fmla="*/ 1239313 h 1474186"/>
                    <a:gd name="connsiteX10" fmla="*/ 2500684 w 2895852"/>
                    <a:gd name="connsiteY10" fmla="*/ 1469061 h 1474186"/>
                    <a:gd name="connsiteX11" fmla="*/ 2895852 w 2895852"/>
                    <a:gd name="connsiteY11" fmla="*/ 1404732 h 1474186"/>
                    <a:gd name="connsiteX0" fmla="*/ 0 w 2743533"/>
                    <a:gd name="connsiteY0" fmla="*/ 656549 h 1474186"/>
                    <a:gd name="connsiteX1" fmla="*/ 143306 w 2743533"/>
                    <a:gd name="connsiteY1" fmla="*/ 349418 h 1474186"/>
                    <a:gd name="connsiteX2" fmla="*/ 320462 w 2743533"/>
                    <a:gd name="connsiteY2" fmla="*/ 55693 h 1474186"/>
                    <a:gd name="connsiteX3" fmla="*/ 567911 w 2743533"/>
                    <a:gd name="connsiteY3" fmla="*/ 18463 h 1474186"/>
                    <a:gd name="connsiteX4" fmla="*/ 812803 w 2743533"/>
                    <a:gd name="connsiteY4" fmla="*/ 269065 h 1474186"/>
                    <a:gd name="connsiteX5" fmla="*/ 1057177 w 2743533"/>
                    <a:gd name="connsiteY5" fmla="*/ 582231 h 1474186"/>
                    <a:gd name="connsiteX6" fmla="*/ 1218001 w 2743533"/>
                    <a:gd name="connsiteY6" fmla="*/ 802790 h 1474186"/>
                    <a:gd name="connsiteX7" fmla="*/ 1323686 w 2743533"/>
                    <a:gd name="connsiteY7" fmla="*/ 981994 h 1474186"/>
                    <a:gd name="connsiteX8" fmla="*/ 1769398 w 2743533"/>
                    <a:gd name="connsiteY8" fmla="*/ 1239313 h 1474186"/>
                    <a:gd name="connsiteX9" fmla="*/ 2348365 w 2743533"/>
                    <a:gd name="connsiteY9" fmla="*/ 1469061 h 1474186"/>
                    <a:gd name="connsiteX10" fmla="*/ 2743533 w 2743533"/>
                    <a:gd name="connsiteY10" fmla="*/ 1404732 h 1474186"/>
                    <a:gd name="connsiteX0" fmla="*/ 0 w 2600227"/>
                    <a:gd name="connsiteY0" fmla="*/ 349418 h 1474186"/>
                    <a:gd name="connsiteX1" fmla="*/ 177156 w 2600227"/>
                    <a:gd name="connsiteY1" fmla="*/ 55693 h 1474186"/>
                    <a:gd name="connsiteX2" fmla="*/ 424605 w 2600227"/>
                    <a:gd name="connsiteY2" fmla="*/ 18463 h 1474186"/>
                    <a:gd name="connsiteX3" fmla="*/ 669497 w 2600227"/>
                    <a:gd name="connsiteY3" fmla="*/ 269065 h 1474186"/>
                    <a:gd name="connsiteX4" fmla="*/ 913871 w 2600227"/>
                    <a:gd name="connsiteY4" fmla="*/ 582231 h 1474186"/>
                    <a:gd name="connsiteX5" fmla="*/ 1074695 w 2600227"/>
                    <a:gd name="connsiteY5" fmla="*/ 802790 h 1474186"/>
                    <a:gd name="connsiteX6" fmla="*/ 1180380 w 2600227"/>
                    <a:gd name="connsiteY6" fmla="*/ 981994 h 1474186"/>
                    <a:gd name="connsiteX7" fmla="*/ 1626092 w 2600227"/>
                    <a:gd name="connsiteY7" fmla="*/ 1239313 h 1474186"/>
                    <a:gd name="connsiteX8" fmla="*/ 2205059 w 2600227"/>
                    <a:gd name="connsiteY8" fmla="*/ 1469061 h 1474186"/>
                    <a:gd name="connsiteX9" fmla="*/ 2600227 w 2600227"/>
                    <a:gd name="connsiteY9" fmla="*/ 1404732 h 1474186"/>
                    <a:gd name="connsiteX0" fmla="*/ 0 w 2423071"/>
                    <a:gd name="connsiteY0" fmla="*/ 55693 h 1474186"/>
                    <a:gd name="connsiteX1" fmla="*/ 247449 w 2423071"/>
                    <a:gd name="connsiteY1" fmla="*/ 18463 h 1474186"/>
                    <a:gd name="connsiteX2" fmla="*/ 492341 w 2423071"/>
                    <a:gd name="connsiteY2" fmla="*/ 269065 h 1474186"/>
                    <a:gd name="connsiteX3" fmla="*/ 736715 w 2423071"/>
                    <a:gd name="connsiteY3" fmla="*/ 582231 h 1474186"/>
                    <a:gd name="connsiteX4" fmla="*/ 897539 w 2423071"/>
                    <a:gd name="connsiteY4" fmla="*/ 802790 h 1474186"/>
                    <a:gd name="connsiteX5" fmla="*/ 1003224 w 2423071"/>
                    <a:gd name="connsiteY5" fmla="*/ 981994 h 1474186"/>
                    <a:gd name="connsiteX6" fmla="*/ 1448936 w 2423071"/>
                    <a:gd name="connsiteY6" fmla="*/ 1239313 h 1474186"/>
                    <a:gd name="connsiteX7" fmla="*/ 2027903 w 2423071"/>
                    <a:gd name="connsiteY7" fmla="*/ 1469061 h 1474186"/>
                    <a:gd name="connsiteX8" fmla="*/ 2423071 w 2423071"/>
                    <a:gd name="connsiteY8" fmla="*/ 1404732 h 1474186"/>
                    <a:gd name="connsiteX0" fmla="*/ 0 w 2175622"/>
                    <a:gd name="connsiteY0" fmla="*/ 0 h 1455723"/>
                    <a:gd name="connsiteX1" fmla="*/ 244892 w 2175622"/>
                    <a:gd name="connsiteY1" fmla="*/ 250602 h 1455723"/>
                    <a:gd name="connsiteX2" fmla="*/ 489266 w 2175622"/>
                    <a:gd name="connsiteY2" fmla="*/ 563768 h 1455723"/>
                    <a:gd name="connsiteX3" fmla="*/ 650090 w 2175622"/>
                    <a:gd name="connsiteY3" fmla="*/ 784327 h 1455723"/>
                    <a:gd name="connsiteX4" fmla="*/ 755775 w 2175622"/>
                    <a:gd name="connsiteY4" fmla="*/ 963531 h 1455723"/>
                    <a:gd name="connsiteX5" fmla="*/ 1201487 w 2175622"/>
                    <a:gd name="connsiteY5" fmla="*/ 1220850 h 1455723"/>
                    <a:gd name="connsiteX6" fmla="*/ 1780454 w 2175622"/>
                    <a:gd name="connsiteY6" fmla="*/ 1450598 h 1455723"/>
                    <a:gd name="connsiteX7" fmla="*/ 2175622 w 2175622"/>
                    <a:gd name="connsiteY7" fmla="*/ 1386269 h 1455723"/>
                    <a:gd name="connsiteX0" fmla="*/ 0 w 1930730"/>
                    <a:gd name="connsiteY0" fmla="*/ 0 h 1205121"/>
                    <a:gd name="connsiteX1" fmla="*/ 244374 w 1930730"/>
                    <a:gd name="connsiteY1" fmla="*/ 313166 h 1205121"/>
                    <a:gd name="connsiteX2" fmla="*/ 405198 w 1930730"/>
                    <a:gd name="connsiteY2" fmla="*/ 533725 h 1205121"/>
                    <a:gd name="connsiteX3" fmla="*/ 510883 w 1930730"/>
                    <a:gd name="connsiteY3" fmla="*/ 712929 h 1205121"/>
                    <a:gd name="connsiteX4" fmla="*/ 956595 w 1930730"/>
                    <a:gd name="connsiteY4" fmla="*/ 970248 h 1205121"/>
                    <a:gd name="connsiteX5" fmla="*/ 1535562 w 1930730"/>
                    <a:gd name="connsiteY5" fmla="*/ 1199996 h 1205121"/>
                    <a:gd name="connsiteX6" fmla="*/ 1930730 w 1930730"/>
                    <a:gd name="connsiteY6" fmla="*/ 1135667 h 1205121"/>
                    <a:gd name="connsiteX0" fmla="*/ 0 w 1686356"/>
                    <a:gd name="connsiteY0" fmla="*/ 0 h 891955"/>
                    <a:gd name="connsiteX1" fmla="*/ 160824 w 1686356"/>
                    <a:gd name="connsiteY1" fmla="*/ 220559 h 891955"/>
                    <a:gd name="connsiteX2" fmla="*/ 266509 w 1686356"/>
                    <a:gd name="connsiteY2" fmla="*/ 399763 h 891955"/>
                    <a:gd name="connsiteX3" fmla="*/ 712221 w 1686356"/>
                    <a:gd name="connsiteY3" fmla="*/ 657082 h 891955"/>
                    <a:gd name="connsiteX4" fmla="*/ 1291188 w 1686356"/>
                    <a:gd name="connsiteY4" fmla="*/ 886830 h 891955"/>
                    <a:gd name="connsiteX5" fmla="*/ 1686356 w 1686356"/>
                    <a:gd name="connsiteY5" fmla="*/ 822501 h 891955"/>
                    <a:gd name="connsiteX0" fmla="*/ 0 w 1525532"/>
                    <a:gd name="connsiteY0" fmla="*/ 0 h 671396"/>
                    <a:gd name="connsiteX1" fmla="*/ 105685 w 1525532"/>
                    <a:gd name="connsiteY1" fmla="*/ 179204 h 671396"/>
                    <a:gd name="connsiteX2" fmla="*/ 551397 w 1525532"/>
                    <a:gd name="connsiteY2" fmla="*/ 436523 h 671396"/>
                    <a:gd name="connsiteX3" fmla="*/ 1130364 w 1525532"/>
                    <a:gd name="connsiteY3" fmla="*/ 666271 h 671396"/>
                    <a:gd name="connsiteX4" fmla="*/ 1525532 w 1525532"/>
                    <a:gd name="connsiteY4" fmla="*/ 601942 h 671396"/>
                    <a:gd name="connsiteX0" fmla="*/ 0 w 1419847"/>
                    <a:gd name="connsiteY0" fmla="*/ 0 h 492192"/>
                    <a:gd name="connsiteX1" fmla="*/ 445712 w 1419847"/>
                    <a:gd name="connsiteY1" fmla="*/ 257319 h 492192"/>
                    <a:gd name="connsiteX2" fmla="*/ 1024679 w 1419847"/>
                    <a:gd name="connsiteY2" fmla="*/ 487067 h 492192"/>
                    <a:gd name="connsiteX3" fmla="*/ 1419847 w 1419847"/>
                    <a:gd name="connsiteY3" fmla="*/ 422738 h 492192"/>
                    <a:gd name="connsiteX0" fmla="*/ 0 w 974135"/>
                    <a:gd name="connsiteY0" fmla="*/ 0 h 234873"/>
                    <a:gd name="connsiteX1" fmla="*/ 578967 w 974135"/>
                    <a:gd name="connsiteY1" fmla="*/ 229748 h 234873"/>
                    <a:gd name="connsiteX2" fmla="*/ 974135 w 974135"/>
                    <a:gd name="connsiteY2" fmla="*/ 165419 h 234873"/>
                  </a:gdLst>
                  <a:ahLst/>
                  <a:cxnLst>
                    <a:cxn ang="0">
                      <a:pos x="connsiteX0" y="connsiteY0"/>
                    </a:cxn>
                    <a:cxn ang="0">
                      <a:pos x="connsiteX1" y="connsiteY1"/>
                    </a:cxn>
                    <a:cxn ang="0">
                      <a:pos x="connsiteX2" y="connsiteY2"/>
                    </a:cxn>
                  </a:cxnLst>
                  <a:rect l="l" t="t" r="r" b="b"/>
                  <a:pathLst>
                    <a:path w="974135" h="234873">
                      <a:moveTo>
                        <a:pt x="0" y="0"/>
                      </a:moveTo>
                      <a:cubicBezTo>
                        <a:pt x="170780" y="81178"/>
                        <a:pt x="416611" y="202178"/>
                        <a:pt x="578967" y="229748"/>
                      </a:cubicBezTo>
                      <a:cubicBezTo>
                        <a:pt x="741323" y="257318"/>
                        <a:pt x="833988" y="164653"/>
                        <a:pt x="974135" y="165419"/>
                      </a:cubicBezTo>
                    </a:path>
                  </a:pathLst>
                </a:custGeom>
                <a:noFill/>
                <a:ln w="38100" cap="rnd">
                  <a:solidFill>
                    <a:schemeClr val="accent5"/>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sp>
          <p:nvSpPr>
            <p:cNvPr id="1399" name="Freeform: Shape 1398">
              <a:extLst>
                <a:ext uri="{FF2B5EF4-FFF2-40B4-BE49-F238E27FC236}">
                  <a16:creationId xmlns:a16="http://schemas.microsoft.com/office/drawing/2014/main" id="{9A17A313-09BC-4E8D-AD11-BC35EE4C62C3}"/>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nvGrpSpPr>
            <p:cNvPr id="1400" name="Group 1399">
              <a:extLst>
                <a:ext uri="{FF2B5EF4-FFF2-40B4-BE49-F238E27FC236}">
                  <a16:creationId xmlns:a16="http://schemas.microsoft.com/office/drawing/2014/main" id="{F41BE322-FB1D-46B8-83AF-862DC56C7F6D}"/>
                </a:ext>
              </a:extLst>
            </p:cNvPr>
            <p:cNvGrpSpPr/>
            <p:nvPr/>
          </p:nvGrpSpPr>
          <p:grpSpPr>
            <a:xfrm>
              <a:off x="3855067" y="2174102"/>
              <a:ext cx="2746127" cy="1865069"/>
              <a:chOff x="3855067" y="2174102"/>
              <a:chExt cx="2746127" cy="1865069"/>
            </a:xfrm>
          </p:grpSpPr>
          <p:sp>
            <p:nvSpPr>
              <p:cNvPr id="1474" name="Freeform: Shape 1473">
                <a:extLst>
                  <a:ext uri="{FF2B5EF4-FFF2-40B4-BE49-F238E27FC236}">
                    <a16:creationId xmlns:a16="http://schemas.microsoft.com/office/drawing/2014/main" id="{DEEEE64C-9BD0-4E34-951E-F55A9CCB1102}"/>
                  </a:ext>
                </a:extLst>
              </p:cNvPr>
              <p:cNvSpPr/>
              <p:nvPr/>
            </p:nvSpPr>
            <p:spPr>
              <a:xfrm flipV="1">
                <a:off x="3855067" y="2419821"/>
                <a:ext cx="2507514" cy="1619350"/>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40960"/>
                  <a:gd name="connsiteY0" fmla="*/ 1381608 h 1423246"/>
                  <a:gd name="connsiteX1" fmla="*/ 284246 w 3840960"/>
                  <a:gd name="connsiteY1" fmla="*/ 1281424 h 1423246"/>
                  <a:gd name="connsiteX2" fmla="*/ 648237 w 3840960"/>
                  <a:gd name="connsiteY2" fmla="*/ 1403676 h 1423246"/>
                  <a:gd name="connsiteX3" fmla="*/ 933816 w 3840960"/>
                  <a:gd name="connsiteY3" fmla="*/ 1380326 h 1423246"/>
                  <a:gd name="connsiteX4" fmla="*/ 1424942 w 3840960"/>
                  <a:gd name="connsiteY4" fmla="*/ 1410147 h 1423246"/>
                  <a:gd name="connsiteX5" fmla="*/ 1692690 w 3840960"/>
                  <a:gd name="connsiteY5" fmla="*/ 1190949 h 1423246"/>
                  <a:gd name="connsiteX6" fmla="*/ 1855145 w 3840960"/>
                  <a:gd name="connsiteY6" fmla="*/ 1060632 h 1423246"/>
                  <a:gd name="connsiteX7" fmla="*/ 1992494 w 3840960"/>
                  <a:gd name="connsiteY7" fmla="*/ 618982 h 1423246"/>
                  <a:gd name="connsiteX8" fmla="*/ 2107761 w 3840960"/>
                  <a:gd name="connsiteY8" fmla="*/ 235349 h 1423246"/>
                  <a:gd name="connsiteX9" fmla="*/ 2258061 w 3840960"/>
                  <a:gd name="connsiteY9" fmla="*/ 4849 h 1423246"/>
                  <a:gd name="connsiteX10" fmla="*/ 2423231 w 3840960"/>
                  <a:gd name="connsiteY10" fmla="*/ 105487 h 1423246"/>
                  <a:gd name="connsiteX11" fmla="*/ 2544080 w 3840960"/>
                  <a:gd name="connsiteY11" fmla="*/ 415225 h 1423246"/>
                  <a:gd name="connsiteX12" fmla="*/ 2635337 w 3840960"/>
                  <a:gd name="connsiteY12" fmla="*/ 762928 h 1423246"/>
                  <a:gd name="connsiteX13" fmla="*/ 2804315 w 3840960"/>
                  <a:gd name="connsiteY13" fmla="*/ 952447 h 1423246"/>
                  <a:gd name="connsiteX14" fmla="*/ 2917511 w 3840960"/>
                  <a:gd name="connsiteY14" fmla="*/ 1179556 h 1423246"/>
                  <a:gd name="connsiteX15" fmla="*/ 3034064 w 3840960"/>
                  <a:gd name="connsiteY15" fmla="*/ 1372842 h 1423246"/>
                  <a:gd name="connsiteX16" fmla="*/ 3257790 w 3840960"/>
                  <a:gd name="connsiteY16" fmla="*/ 1409007 h 1423246"/>
                  <a:gd name="connsiteX17" fmla="*/ 3518323 w 3840960"/>
                  <a:gd name="connsiteY17" fmla="*/ 1421447 h 1423246"/>
                  <a:gd name="connsiteX18" fmla="*/ 3840960 w 3840960"/>
                  <a:gd name="connsiteY18" fmla="*/ 1372871 h 1423246"/>
                  <a:gd name="connsiteX0" fmla="*/ 0 w 3518323"/>
                  <a:gd name="connsiteY0" fmla="*/ 1381608 h 1423246"/>
                  <a:gd name="connsiteX1" fmla="*/ 284246 w 3518323"/>
                  <a:gd name="connsiteY1" fmla="*/ 1281424 h 1423246"/>
                  <a:gd name="connsiteX2" fmla="*/ 648237 w 3518323"/>
                  <a:gd name="connsiteY2" fmla="*/ 1403676 h 1423246"/>
                  <a:gd name="connsiteX3" fmla="*/ 933816 w 3518323"/>
                  <a:gd name="connsiteY3" fmla="*/ 1380326 h 1423246"/>
                  <a:gd name="connsiteX4" fmla="*/ 1424942 w 3518323"/>
                  <a:gd name="connsiteY4" fmla="*/ 1410147 h 1423246"/>
                  <a:gd name="connsiteX5" fmla="*/ 1692690 w 3518323"/>
                  <a:gd name="connsiteY5" fmla="*/ 1190949 h 1423246"/>
                  <a:gd name="connsiteX6" fmla="*/ 1855145 w 3518323"/>
                  <a:gd name="connsiteY6" fmla="*/ 1060632 h 1423246"/>
                  <a:gd name="connsiteX7" fmla="*/ 1992494 w 3518323"/>
                  <a:gd name="connsiteY7" fmla="*/ 618982 h 1423246"/>
                  <a:gd name="connsiteX8" fmla="*/ 2107761 w 3518323"/>
                  <a:gd name="connsiteY8" fmla="*/ 235349 h 1423246"/>
                  <a:gd name="connsiteX9" fmla="*/ 2258061 w 3518323"/>
                  <a:gd name="connsiteY9" fmla="*/ 4849 h 1423246"/>
                  <a:gd name="connsiteX10" fmla="*/ 2423231 w 3518323"/>
                  <a:gd name="connsiteY10" fmla="*/ 105487 h 1423246"/>
                  <a:gd name="connsiteX11" fmla="*/ 2544080 w 3518323"/>
                  <a:gd name="connsiteY11" fmla="*/ 415225 h 1423246"/>
                  <a:gd name="connsiteX12" fmla="*/ 2635337 w 3518323"/>
                  <a:gd name="connsiteY12" fmla="*/ 762928 h 1423246"/>
                  <a:gd name="connsiteX13" fmla="*/ 2804315 w 3518323"/>
                  <a:gd name="connsiteY13" fmla="*/ 952447 h 1423246"/>
                  <a:gd name="connsiteX14" fmla="*/ 2917511 w 3518323"/>
                  <a:gd name="connsiteY14" fmla="*/ 1179556 h 1423246"/>
                  <a:gd name="connsiteX15" fmla="*/ 3034064 w 3518323"/>
                  <a:gd name="connsiteY15" fmla="*/ 1372842 h 1423246"/>
                  <a:gd name="connsiteX16" fmla="*/ 3257790 w 3518323"/>
                  <a:gd name="connsiteY16" fmla="*/ 1409007 h 1423246"/>
                  <a:gd name="connsiteX17" fmla="*/ 3518323 w 3518323"/>
                  <a:gd name="connsiteY17" fmla="*/ 1421447 h 1423246"/>
                  <a:gd name="connsiteX0" fmla="*/ 0 w 3257790"/>
                  <a:gd name="connsiteY0" fmla="*/ 1381608 h 1419278"/>
                  <a:gd name="connsiteX1" fmla="*/ 284246 w 3257790"/>
                  <a:gd name="connsiteY1" fmla="*/ 1281424 h 1419278"/>
                  <a:gd name="connsiteX2" fmla="*/ 648237 w 3257790"/>
                  <a:gd name="connsiteY2" fmla="*/ 1403676 h 1419278"/>
                  <a:gd name="connsiteX3" fmla="*/ 933816 w 3257790"/>
                  <a:gd name="connsiteY3" fmla="*/ 1380326 h 1419278"/>
                  <a:gd name="connsiteX4" fmla="*/ 1424942 w 3257790"/>
                  <a:gd name="connsiteY4" fmla="*/ 1410147 h 1419278"/>
                  <a:gd name="connsiteX5" fmla="*/ 1692690 w 3257790"/>
                  <a:gd name="connsiteY5" fmla="*/ 1190949 h 1419278"/>
                  <a:gd name="connsiteX6" fmla="*/ 1855145 w 3257790"/>
                  <a:gd name="connsiteY6" fmla="*/ 1060632 h 1419278"/>
                  <a:gd name="connsiteX7" fmla="*/ 1992494 w 3257790"/>
                  <a:gd name="connsiteY7" fmla="*/ 618982 h 1419278"/>
                  <a:gd name="connsiteX8" fmla="*/ 2107761 w 3257790"/>
                  <a:gd name="connsiteY8" fmla="*/ 235349 h 1419278"/>
                  <a:gd name="connsiteX9" fmla="*/ 2258061 w 3257790"/>
                  <a:gd name="connsiteY9" fmla="*/ 4849 h 1419278"/>
                  <a:gd name="connsiteX10" fmla="*/ 2423231 w 3257790"/>
                  <a:gd name="connsiteY10" fmla="*/ 105487 h 1419278"/>
                  <a:gd name="connsiteX11" fmla="*/ 2544080 w 3257790"/>
                  <a:gd name="connsiteY11" fmla="*/ 415225 h 1419278"/>
                  <a:gd name="connsiteX12" fmla="*/ 2635337 w 3257790"/>
                  <a:gd name="connsiteY12" fmla="*/ 762928 h 1419278"/>
                  <a:gd name="connsiteX13" fmla="*/ 2804315 w 3257790"/>
                  <a:gd name="connsiteY13" fmla="*/ 952447 h 1419278"/>
                  <a:gd name="connsiteX14" fmla="*/ 2917511 w 3257790"/>
                  <a:gd name="connsiteY14" fmla="*/ 1179556 h 1419278"/>
                  <a:gd name="connsiteX15" fmla="*/ 3034064 w 3257790"/>
                  <a:gd name="connsiteY15" fmla="*/ 1372842 h 1419278"/>
                  <a:gd name="connsiteX16" fmla="*/ 3257790 w 3257790"/>
                  <a:gd name="connsiteY16" fmla="*/ 1409007 h 1419278"/>
                  <a:gd name="connsiteX0" fmla="*/ 0 w 2973544"/>
                  <a:gd name="connsiteY0" fmla="*/ 1281424 h 1419278"/>
                  <a:gd name="connsiteX1" fmla="*/ 363991 w 2973544"/>
                  <a:gd name="connsiteY1" fmla="*/ 1403676 h 1419278"/>
                  <a:gd name="connsiteX2" fmla="*/ 649570 w 2973544"/>
                  <a:gd name="connsiteY2" fmla="*/ 1380326 h 1419278"/>
                  <a:gd name="connsiteX3" fmla="*/ 1140696 w 2973544"/>
                  <a:gd name="connsiteY3" fmla="*/ 1410147 h 1419278"/>
                  <a:gd name="connsiteX4" fmla="*/ 1408444 w 2973544"/>
                  <a:gd name="connsiteY4" fmla="*/ 1190949 h 1419278"/>
                  <a:gd name="connsiteX5" fmla="*/ 1570899 w 2973544"/>
                  <a:gd name="connsiteY5" fmla="*/ 1060632 h 1419278"/>
                  <a:gd name="connsiteX6" fmla="*/ 1708248 w 2973544"/>
                  <a:gd name="connsiteY6" fmla="*/ 618982 h 1419278"/>
                  <a:gd name="connsiteX7" fmla="*/ 1823515 w 2973544"/>
                  <a:gd name="connsiteY7" fmla="*/ 235349 h 1419278"/>
                  <a:gd name="connsiteX8" fmla="*/ 1973815 w 2973544"/>
                  <a:gd name="connsiteY8" fmla="*/ 4849 h 1419278"/>
                  <a:gd name="connsiteX9" fmla="*/ 2138985 w 2973544"/>
                  <a:gd name="connsiteY9" fmla="*/ 105487 h 1419278"/>
                  <a:gd name="connsiteX10" fmla="*/ 2259834 w 2973544"/>
                  <a:gd name="connsiteY10" fmla="*/ 415225 h 1419278"/>
                  <a:gd name="connsiteX11" fmla="*/ 2351091 w 2973544"/>
                  <a:gd name="connsiteY11" fmla="*/ 762928 h 1419278"/>
                  <a:gd name="connsiteX12" fmla="*/ 2520069 w 2973544"/>
                  <a:gd name="connsiteY12" fmla="*/ 952447 h 1419278"/>
                  <a:gd name="connsiteX13" fmla="*/ 2633265 w 2973544"/>
                  <a:gd name="connsiteY13" fmla="*/ 1179556 h 1419278"/>
                  <a:gd name="connsiteX14" fmla="*/ 2749818 w 2973544"/>
                  <a:gd name="connsiteY14" fmla="*/ 1372842 h 1419278"/>
                  <a:gd name="connsiteX15" fmla="*/ 2973544 w 2973544"/>
                  <a:gd name="connsiteY15" fmla="*/ 1409007 h 1419278"/>
                  <a:gd name="connsiteX0" fmla="*/ 0 w 2609553"/>
                  <a:gd name="connsiteY0" fmla="*/ 1403676 h 1419278"/>
                  <a:gd name="connsiteX1" fmla="*/ 285579 w 2609553"/>
                  <a:gd name="connsiteY1" fmla="*/ 1380326 h 1419278"/>
                  <a:gd name="connsiteX2" fmla="*/ 776705 w 2609553"/>
                  <a:gd name="connsiteY2" fmla="*/ 1410147 h 1419278"/>
                  <a:gd name="connsiteX3" fmla="*/ 1044453 w 2609553"/>
                  <a:gd name="connsiteY3" fmla="*/ 1190949 h 1419278"/>
                  <a:gd name="connsiteX4" fmla="*/ 1206908 w 2609553"/>
                  <a:gd name="connsiteY4" fmla="*/ 1060632 h 1419278"/>
                  <a:gd name="connsiteX5" fmla="*/ 1344257 w 2609553"/>
                  <a:gd name="connsiteY5" fmla="*/ 618982 h 1419278"/>
                  <a:gd name="connsiteX6" fmla="*/ 1459524 w 2609553"/>
                  <a:gd name="connsiteY6" fmla="*/ 235349 h 1419278"/>
                  <a:gd name="connsiteX7" fmla="*/ 1609824 w 2609553"/>
                  <a:gd name="connsiteY7" fmla="*/ 4849 h 1419278"/>
                  <a:gd name="connsiteX8" fmla="*/ 1774994 w 2609553"/>
                  <a:gd name="connsiteY8" fmla="*/ 105487 h 1419278"/>
                  <a:gd name="connsiteX9" fmla="*/ 1895843 w 2609553"/>
                  <a:gd name="connsiteY9" fmla="*/ 415225 h 1419278"/>
                  <a:gd name="connsiteX10" fmla="*/ 1987100 w 2609553"/>
                  <a:gd name="connsiteY10" fmla="*/ 762928 h 1419278"/>
                  <a:gd name="connsiteX11" fmla="*/ 2156078 w 2609553"/>
                  <a:gd name="connsiteY11" fmla="*/ 952447 h 1419278"/>
                  <a:gd name="connsiteX12" fmla="*/ 2269274 w 2609553"/>
                  <a:gd name="connsiteY12" fmla="*/ 1179556 h 1419278"/>
                  <a:gd name="connsiteX13" fmla="*/ 2385827 w 2609553"/>
                  <a:gd name="connsiteY13" fmla="*/ 1372842 h 1419278"/>
                  <a:gd name="connsiteX14" fmla="*/ 2609553 w 2609553"/>
                  <a:gd name="connsiteY14" fmla="*/ 1409007 h 1419278"/>
                  <a:gd name="connsiteX0" fmla="*/ 0 w 2323974"/>
                  <a:gd name="connsiteY0" fmla="*/ 1380326 h 1419278"/>
                  <a:gd name="connsiteX1" fmla="*/ 491126 w 2323974"/>
                  <a:gd name="connsiteY1" fmla="*/ 1410147 h 1419278"/>
                  <a:gd name="connsiteX2" fmla="*/ 758874 w 2323974"/>
                  <a:gd name="connsiteY2" fmla="*/ 1190949 h 1419278"/>
                  <a:gd name="connsiteX3" fmla="*/ 921329 w 2323974"/>
                  <a:gd name="connsiteY3" fmla="*/ 1060632 h 1419278"/>
                  <a:gd name="connsiteX4" fmla="*/ 1058678 w 2323974"/>
                  <a:gd name="connsiteY4" fmla="*/ 618982 h 1419278"/>
                  <a:gd name="connsiteX5" fmla="*/ 1173945 w 2323974"/>
                  <a:gd name="connsiteY5" fmla="*/ 235349 h 1419278"/>
                  <a:gd name="connsiteX6" fmla="*/ 1324245 w 2323974"/>
                  <a:gd name="connsiteY6" fmla="*/ 4849 h 1419278"/>
                  <a:gd name="connsiteX7" fmla="*/ 1489415 w 2323974"/>
                  <a:gd name="connsiteY7" fmla="*/ 105487 h 1419278"/>
                  <a:gd name="connsiteX8" fmla="*/ 1610264 w 2323974"/>
                  <a:gd name="connsiteY8" fmla="*/ 415225 h 1419278"/>
                  <a:gd name="connsiteX9" fmla="*/ 1701521 w 2323974"/>
                  <a:gd name="connsiteY9" fmla="*/ 762928 h 1419278"/>
                  <a:gd name="connsiteX10" fmla="*/ 1870499 w 2323974"/>
                  <a:gd name="connsiteY10" fmla="*/ 952447 h 1419278"/>
                  <a:gd name="connsiteX11" fmla="*/ 1983695 w 2323974"/>
                  <a:gd name="connsiteY11" fmla="*/ 1179556 h 1419278"/>
                  <a:gd name="connsiteX12" fmla="*/ 2100248 w 2323974"/>
                  <a:gd name="connsiteY12" fmla="*/ 1372842 h 1419278"/>
                  <a:gd name="connsiteX13" fmla="*/ 2323974 w 2323974"/>
                  <a:gd name="connsiteY13" fmla="*/ 1409007 h 1419278"/>
                  <a:gd name="connsiteX0" fmla="*/ 0 w 1832848"/>
                  <a:gd name="connsiteY0" fmla="*/ 1410147 h 1410147"/>
                  <a:gd name="connsiteX1" fmla="*/ 267748 w 1832848"/>
                  <a:gd name="connsiteY1" fmla="*/ 1190949 h 1410147"/>
                  <a:gd name="connsiteX2" fmla="*/ 430203 w 1832848"/>
                  <a:gd name="connsiteY2" fmla="*/ 1060632 h 1410147"/>
                  <a:gd name="connsiteX3" fmla="*/ 567552 w 1832848"/>
                  <a:gd name="connsiteY3" fmla="*/ 618982 h 1410147"/>
                  <a:gd name="connsiteX4" fmla="*/ 682819 w 1832848"/>
                  <a:gd name="connsiteY4" fmla="*/ 235349 h 1410147"/>
                  <a:gd name="connsiteX5" fmla="*/ 833119 w 1832848"/>
                  <a:gd name="connsiteY5" fmla="*/ 4849 h 1410147"/>
                  <a:gd name="connsiteX6" fmla="*/ 998289 w 1832848"/>
                  <a:gd name="connsiteY6" fmla="*/ 105487 h 1410147"/>
                  <a:gd name="connsiteX7" fmla="*/ 1119138 w 1832848"/>
                  <a:gd name="connsiteY7" fmla="*/ 415225 h 1410147"/>
                  <a:gd name="connsiteX8" fmla="*/ 1210395 w 1832848"/>
                  <a:gd name="connsiteY8" fmla="*/ 762928 h 1410147"/>
                  <a:gd name="connsiteX9" fmla="*/ 1379373 w 1832848"/>
                  <a:gd name="connsiteY9" fmla="*/ 952447 h 1410147"/>
                  <a:gd name="connsiteX10" fmla="*/ 1492569 w 1832848"/>
                  <a:gd name="connsiteY10" fmla="*/ 1179556 h 1410147"/>
                  <a:gd name="connsiteX11" fmla="*/ 1609122 w 1832848"/>
                  <a:gd name="connsiteY11" fmla="*/ 1372842 h 1410147"/>
                  <a:gd name="connsiteX12" fmla="*/ 1832848 w 1832848"/>
                  <a:gd name="connsiteY12" fmla="*/ 1409007 h 1410147"/>
                  <a:gd name="connsiteX0" fmla="*/ 0 w 1609122"/>
                  <a:gd name="connsiteY0" fmla="*/ 1410147 h 1410147"/>
                  <a:gd name="connsiteX1" fmla="*/ 267748 w 1609122"/>
                  <a:gd name="connsiteY1" fmla="*/ 1190949 h 1410147"/>
                  <a:gd name="connsiteX2" fmla="*/ 430203 w 1609122"/>
                  <a:gd name="connsiteY2" fmla="*/ 1060632 h 1410147"/>
                  <a:gd name="connsiteX3" fmla="*/ 567552 w 1609122"/>
                  <a:gd name="connsiteY3" fmla="*/ 618982 h 1410147"/>
                  <a:gd name="connsiteX4" fmla="*/ 682819 w 1609122"/>
                  <a:gd name="connsiteY4" fmla="*/ 235349 h 1410147"/>
                  <a:gd name="connsiteX5" fmla="*/ 833119 w 1609122"/>
                  <a:gd name="connsiteY5" fmla="*/ 4849 h 1410147"/>
                  <a:gd name="connsiteX6" fmla="*/ 998289 w 1609122"/>
                  <a:gd name="connsiteY6" fmla="*/ 105487 h 1410147"/>
                  <a:gd name="connsiteX7" fmla="*/ 1119138 w 1609122"/>
                  <a:gd name="connsiteY7" fmla="*/ 415225 h 1410147"/>
                  <a:gd name="connsiteX8" fmla="*/ 1210395 w 1609122"/>
                  <a:gd name="connsiteY8" fmla="*/ 762928 h 1410147"/>
                  <a:gd name="connsiteX9" fmla="*/ 1379373 w 1609122"/>
                  <a:gd name="connsiteY9" fmla="*/ 952447 h 1410147"/>
                  <a:gd name="connsiteX10" fmla="*/ 1492569 w 1609122"/>
                  <a:gd name="connsiteY10" fmla="*/ 1179556 h 1410147"/>
                  <a:gd name="connsiteX11" fmla="*/ 1609122 w 1609122"/>
                  <a:gd name="connsiteY11" fmla="*/ 1372842 h 1410147"/>
                  <a:gd name="connsiteX0" fmla="*/ 0 w 1492569"/>
                  <a:gd name="connsiteY0" fmla="*/ 1410147 h 1410147"/>
                  <a:gd name="connsiteX1" fmla="*/ 267748 w 1492569"/>
                  <a:gd name="connsiteY1" fmla="*/ 1190949 h 1410147"/>
                  <a:gd name="connsiteX2" fmla="*/ 430203 w 1492569"/>
                  <a:gd name="connsiteY2" fmla="*/ 1060632 h 1410147"/>
                  <a:gd name="connsiteX3" fmla="*/ 567552 w 1492569"/>
                  <a:gd name="connsiteY3" fmla="*/ 618982 h 1410147"/>
                  <a:gd name="connsiteX4" fmla="*/ 682819 w 1492569"/>
                  <a:gd name="connsiteY4" fmla="*/ 235349 h 1410147"/>
                  <a:gd name="connsiteX5" fmla="*/ 833119 w 1492569"/>
                  <a:gd name="connsiteY5" fmla="*/ 4849 h 1410147"/>
                  <a:gd name="connsiteX6" fmla="*/ 998289 w 1492569"/>
                  <a:gd name="connsiteY6" fmla="*/ 105487 h 1410147"/>
                  <a:gd name="connsiteX7" fmla="*/ 1119138 w 1492569"/>
                  <a:gd name="connsiteY7" fmla="*/ 415225 h 1410147"/>
                  <a:gd name="connsiteX8" fmla="*/ 1210395 w 1492569"/>
                  <a:gd name="connsiteY8" fmla="*/ 762928 h 1410147"/>
                  <a:gd name="connsiteX9" fmla="*/ 1379373 w 1492569"/>
                  <a:gd name="connsiteY9" fmla="*/ 952447 h 1410147"/>
                  <a:gd name="connsiteX10" fmla="*/ 1492569 w 1492569"/>
                  <a:gd name="connsiteY10" fmla="*/ 1179556 h 1410147"/>
                  <a:gd name="connsiteX0" fmla="*/ 0 w 1224821"/>
                  <a:gd name="connsiteY0" fmla="*/ 1190949 h 1190949"/>
                  <a:gd name="connsiteX1" fmla="*/ 162455 w 1224821"/>
                  <a:gd name="connsiteY1" fmla="*/ 1060632 h 1190949"/>
                  <a:gd name="connsiteX2" fmla="*/ 299804 w 1224821"/>
                  <a:gd name="connsiteY2" fmla="*/ 618982 h 1190949"/>
                  <a:gd name="connsiteX3" fmla="*/ 415071 w 1224821"/>
                  <a:gd name="connsiteY3" fmla="*/ 235349 h 1190949"/>
                  <a:gd name="connsiteX4" fmla="*/ 565371 w 1224821"/>
                  <a:gd name="connsiteY4" fmla="*/ 4849 h 1190949"/>
                  <a:gd name="connsiteX5" fmla="*/ 730541 w 1224821"/>
                  <a:gd name="connsiteY5" fmla="*/ 105487 h 1190949"/>
                  <a:gd name="connsiteX6" fmla="*/ 851390 w 1224821"/>
                  <a:gd name="connsiteY6" fmla="*/ 415225 h 1190949"/>
                  <a:gd name="connsiteX7" fmla="*/ 942647 w 1224821"/>
                  <a:gd name="connsiteY7" fmla="*/ 762928 h 1190949"/>
                  <a:gd name="connsiteX8" fmla="*/ 1111625 w 1224821"/>
                  <a:gd name="connsiteY8" fmla="*/ 952447 h 1190949"/>
                  <a:gd name="connsiteX9" fmla="*/ 1224821 w 1224821"/>
                  <a:gd name="connsiteY9" fmla="*/ 1179556 h 119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4821" h="1190949">
                    <a:moveTo>
                      <a:pt x="0" y="1190949"/>
                    </a:moveTo>
                    <a:cubicBezTo>
                      <a:pt x="71701" y="1132696"/>
                      <a:pt x="112488" y="1155960"/>
                      <a:pt x="162455" y="1060632"/>
                    </a:cubicBezTo>
                    <a:cubicBezTo>
                      <a:pt x="212422" y="965304"/>
                      <a:pt x="257701" y="756529"/>
                      <a:pt x="299804" y="618982"/>
                    </a:cubicBezTo>
                    <a:cubicBezTo>
                      <a:pt x="341907" y="481435"/>
                      <a:pt x="370810" y="337704"/>
                      <a:pt x="415071" y="235349"/>
                    </a:cubicBezTo>
                    <a:cubicBezTo>
                      <a:pt x="459332" y="132994"/>
                      <a:pt x="512793" y="26493"/>
                      <a:pt x="565371" y="4849"/>
                    </a:cubicBezTo>
                    <a:cubicBezTo>
                      <a:pt x="617949" y="-16795"/>
                      <a:pt x="682871" y="37091"/>
                      <a:pt x="730541" y="105487"/>
                    </a:cubicBezTo>
                    <a:cubicBezTo>
                      <a:pt x="778211" y="173883"/>
                      <a:pt x="816039" y="305652"/>
                      <a:pt x="851390" y="415225"/>
                    </a:cubicBezTo>
                    <a:cubicBezTo>
                      <a:pt x="886741" y="524798"/>
                      <a:pt x="899275" y="673391"/>
                      <a:pt x="942647" y="762928"/>
                    </a:cubicBezTo>
                    <a:cubicBezTo>
                      <a:pt x="986019" y="852465"/>
                      <a:pt x="1064596" y="883009"/>
                      <a:pt x="1111625" y="952447"/>
                    </a:cubicBezTo>
                    <a:cubicBezTo>
                      <a:pt x="1158654" y="1021885"/>
                      <a:pt x="1186529" y="1109490"/>
                      <a:pt x="1224821" y="117955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sp>
            <p:nvSpPr>
              <p:cNvPr id="1475" name="Freeform: Shape 1474">
                <a:extLst>
                  <a:ext uri="{FF2B5EF4-FFF2-40B4-BE49-F238E27FC236}">
                    <a16:creationId xmlns:a16="http://schemas.microsoft.com/office/drawing/2014/main" id="{D58AEEAA-4C3E-4A79-92F2-67476D1EE95E}"/>
                  </a:ext>
                </a:extLst>
              </p:cNvPr>
              <p:cNvSpPr/>
              <p:nvPr/>
            </p:nvSpPr>
            <p:spPr>
              <a:xfrm flipV="1">
                <a:off x="6362581" y="2174102"/>
                <a:ext cx="238613" cy="262813"/>
              </a:xfrm>
              <a:custGeom>
                <a:avLst/>
                <a:gdLst>
                  <a:gd name="connsiteX0" fmla="*/ 0 w 6621358"/>
                  <a:gd name="connsiteY0" fmla="*/ 1349074 h 1362859"/>
                  <a:gd name="connsiteX1" fmla="*/ 330838 w 6621358"/>
                  <a:gd name="connsiteY1" fmla="*/ 1312314 h 1362859"/>
                  <a:gd name="connsiteX2" fmla="*/ 624916 w 6621358"/>
                  <a:gd name="connsiteY2" fmla="*/ 1330694 h 1362859"/>
                  <a:gd name="connsiteX3" fmla="*/ 923590 w 6621358"/>
                  <a:gd name="connsiteY3" fmla="*/ 1284744 h 1362859"/>
                  <a:gd name="connsiteX4" fmla="*/ 1291188 w 6621358"/>
                  <a:gd name="connsiteY4" fmla="*/ 1298529 h 1362859"/>
                  <a:gd name="connsiteX5" fmla="*/ 1612836 w 6621358"/>
                  <a:gd name="connsiteY5" fmla="*/ 1307719 h 1362859"/>
                  <a:gd name="connsiteX6" fmla="*/ 1883939 w 6621358"/>
                  <a:gd name="connsiteY6" fmla="*/ 1142300 h 1362859"/>
                  <a:gd name="connsiteX7" fmla="*/ 2072333 w 6621358"/>
                  <a:gd name="connsiteY7" fmla="*/ 1004451 h 1362859"/>
                  <a:gd name="connsiteX8" fmla="*/ 2223968 w 6621358"/>
                  <a:gd name="connsiteY8" fmla="*/ 884981 h 1362859"/>
                  <a:gd name="connsiteX9" fmla="*/ 2320462 w 6621358"/>
                  <a:gd name="connsiteY9" fmla="*/ 742537 h 1362859"/>
                  <a:gd name="connsiteX10" fmla="*/ 2439931 w 6621358"/>
                  <a:gd name="connsiteY10" fmla="*/ 567928 h 1362859"/>
                  <a:gd name="connsiteX11" fmla="*/ 2527236 w 6621358"/>
                  <a:gd name="connsiteY11" fmla="*/ 356559 h 1362859"/>
                  <a:gd name="connsiteX12" fmla="*/ 2711035 w 6621358"/>
                  <a:gd name="connsiteY12" fmla="*/ 168165 h 1362859"/>
                  <a:gd name="connsiteX13" fmla="*/ 2839694 w 6621358"/>
                  <a:gd name="connsiteY13" fmla="*/ 2746 h 1362859"/>
                  <a:gd name="connsiteX14" fmla="*/ 3087823 w 6621358"/>
                  <a:gd name="connsiteY14" fmla="*/ 76266 h 1362859"/>
                  <a:gd name="connsiteX15" fmla="*/ 3280812 w 6621358"/>
                  <a:gd name="connsiteY15" fmla="*/ 223305 h 1362859"/>
                  <a:gd name="connsiteX16" fmla="*/ 3386496 w 6621358"/>
                  <a:gd name="connsiteY16" fmla="*/ 370344 h 1362859"/>
                  <a:gd name="connsiteX17" fmla="*/ 3501371 w 6621358"/>
                  <a:gd name="connsiteY17" fmla="*/ 462244 h 1362859"/>
                  <a:gd name="connsiteX18" fmla="*/ 3574890 w 6621358"/>
                  <a:gd name="connsiteY18" fmla="*/ 586308 h 1362859"/>
                  <a:gd name="connsiteX19" fmla="*/ 3731119 w 6621358"/>
                  <a:gd name="connsiteY19" fmla="*/ 687397 h 1362859"/>
                  <a:gd name="connsiteX20" fmla="*/ 3832209 w 6621358"/>
                  <a:gd name="connsiteY20" fmla="*/ 907956 h 1362859"/>
                  <a:gd name="connsiteX21" fmla="*/ 4020603 w 6621358"/>
                  <a:gd name="connsiteY21" fmla="*/ 1169870 h 1362859"/>
                  <a:gd name="connsiteX22" fmla="*/ 4346846 w 6621358"/>
                  <a:gd name="connsiteY22" fmla="*/ 1349074 h 1362859"/>
                  <a:gd name="connsiteX23" fmla="*/ 4751204 w 6621358"/>
                  <a:gd name="connsiteY23" fmla="*/ 1339884 h 1362859"/>
                  <a:gd name="connsiteX24" fmla="*/ 5072852 w 6621358"/>
                  <a:gd name="connsiteY24" fmla="*/ 1321504 h 1362859"/>
                  <a:gd name="connsiteX25" fmla="*/ 5490995 w 6621358"/>
                  <a:gd name="connsiteY25" fmla="*/ 1353669 h 1362859"/>
                  <a:gd name="connsiteX26" fmla="*/ 5872378 w 6621358"/>
                  <a:gd name="connsiteY26" fmla="*/ 1312314 h 1362859"/>
                  <a:gd name="connsiteX27" fmla="*/ 6143481 w 6621358"/>
                  <a:gd name="connsiteY27" fmla="*/ 1353669 h 1362859"/>
                  <a:gd name="connsiteX28" fmla="*/ 6442154 w 6621358"/>
                  <a:gd name="connsiteY28" fmla="*/ 1326099 h 1362859"/>
                  <a:gd name="connsiteX29" fmla="*/ 6621358 w 6621358"/>
                  <a:gd name="connsiteY29" fmla="*/ 1362859 h 1362859"/>
                  <a:gd name="connsiteX0" fmla="*/ 0 w 6290520"/>
                  <a:gd name="connsiteY0" fmla="*/ 1312314 h 1362859"/>
                  <a:gd name="connsiteX1" fmla="*/ 294078 w 6290520"/>
                  <a:gd name="connsiteY1" fmla="*/ 1330694 h 1362859"/>
                  <a:gd name="connsiteX2" fmla="*/ 592752 w 6290520"/>
                  <a:gd name="connsiteY2" fmla="*/ 1284744 h 1362859"/>
                  <a:gd name="connsiteX3" fmla="*/ 960350 w 6290520"/>
                  <a:gd name="connsiteY3" fmla="*/ 1298529 h 1362859"/>
                  <a:gd name="connsiteX4" fmla="*/ 1281998 w 6290520"/>
                  <a:gd name="connsiteY4" fmla="*/ 1307719 h 1362859"/>
                  <a:gd name="connsiteX5" fmla="*/ 1553101 w 6290520"/>
                  <a:gd name="connsiteY5" fmla="*/ 1142300 h 1362859"/>
                  <a:gd name="connsiteX6" fmla="*/ 1741495 w 6290520"/>
                  <a:gd name="connsiteY6" fmla="*/ 1004451 h 1362859"/>
                  <a:gd name="connsiteX7" fmla="*/ 1893130 w 6290520"/>
                  <a:gd name="connsiteY7" fmla="*/ 884981 h 1362859"/>
                  <a:gd name="connsiteX8" fmla="*/ 1989624 w 6290520"/>
                  <a:gd name="connsiteY8" fmla="*/ 742537 h 1362859"/>
                  <a:gd name="connsiteX9" fmla="*/ 2109093 w 6290520"/>
                  <a:gd name="connsiteY9" fmla="*/ 567928 h 1362859"/>
                  <a:gd name="connsiteX10" fmla="*/ 2196398 w 6290520"/>
                  <a:gd name="connsiteY10" fmla="*/ 356559 h 1362859"/>
                  <a:gd name="connsiteX11" fmla="*/ 2380197 w 6290520"/>
                  <a:gd name="connsiteY11" fmla="*/ 168165 h 1362859"/>
                  <a:gd name="connsiteX12" fmla="*/ 2508856 w 6290520"/>
                  <a:gd name="connsiteY12" fmla="*/ 2746 h 1362859"/>
                  <a:gd name="connsiteX13" fmla="*/ 2756985 w 6290520"/>
                  <a:gd name="connsiteY13" fmla="*/ 76266 h 1362859"/>
                  <a:gd name="connsiteX14" fmla="*/ 2949974 w 6290520"/>
                  <a:gd name="connsiteY14" fmla="*/ 223305 h 1362859"/>
                  <a:gd name="connsiteX15" fmla="*/ 3055658 w 6290520"/>
                  <a:gd name="connsiteY15" fmla="*/ 370344 h 1362859"/>
                  <a:gd name="connsiteX16" fmla="*/ 3170533 w 6290520"/>
                  <a:gd name="connsiteY16" fmla="*/ 462244 h 1362859"/>
                  <a:gd name="connsiteX17" fmla="*/ 3244052 w 6290520"/>
                  <a:gd name="connsiteY17" fmla="*/ 586308 h 1362859"/>
                  <a:gd name="connsiteX18" fmla="*/ 3400281 w 6290520"/>
                  <a:gd name="connsiteY18" fmla="*/ 687397 h 1362859"/>
                  <a:gd name="connsiteX19" fmla="*/ 3501371 w 6290520"/>
                  <a:gd name="connsiteY19" fmla="*/ 907956 h 1362859"/>
                  <a:gd name="connsiteX20" fmla="*/ 3689765 w 6290520"/>
                  <a:gd name="connsiteY20" fmla="*/ 1169870 h 1362859"/>
                  <a:gd name="connsiteX21" fmla="*/ 4016008 w 6290520"/>
                  <a:gd name="connsiteY21" fmla="*/ 1349074 h 1362859"/>
                  <a:gd name="connsiteX22" fmla="*/ 4420366 w 6290520"/>
                  <a:gd name="connsiteY22" fmla="*/ 1339884 h 1362859"/>
                  <a:gd name="connsiteX23" fmla="*/ 4742014 w 6290520"/>
                  <a:gd name="connsiteY23" fmla="*/ 1321504 h 1362859"/>
                  <a:gd name="connsiteX24" fmla="*/ 5160157 w 6290520"/>
                  <a:gd name="connsiteY24" fmla="*/ 1353669 h 1362859"/>
                  <a:gd name="connsiteX25" fmla="*/ 5541540 w 6290520"/>
                  <a:gd name="connsiteY25" fmla="*/ 1312314 h 1362859"/>
                  <a:gd name="connsiteX26" fmla="*/ 5812643 w 6290520"/>
                  <a:gd name="connsiteY26" fmla="*/ 1353669 h 1362859"/>
                  <a:gd name="connsiteX27" fmla="*/ 6111316 w 6290520"/>
                  <a:gd name="connsiteY27" fmla="*/ 1326099 h 1362859"/>
                  <a:gd name="connsiteX28" fmla="*/ 6290520 w 6290520"/>
                  <a:gd name="connsiteY28" fmla="*/ 1362859 h 1362859"/>
                  <a:gd name="connsiteX0" fmla="*/ 0 w 5996442"/>
                  <a:gd name="connsiteY0" fmla="*/ 1330694 h 1362859"/>
                  <a:gd name="connsiteX1" fmla="*/ 298674 w 5996442"/>
                  <a:gd name="connsiteY1" fmla="*/ 1284744 h 1362859"/>
                  <a:gd name="connsiteX2" fmla="*/ 666272 w 5996442"/>
                  <a:gd name="connsiteY2" fmla="*/ 1298529 h 1362859"/>
                  <a:gd name="connsiteX3" fmla="*/ 987920 w 5996442"/>
                  <a:gd name="connsiteY3" fmla="*/ 1307719 h 1362859"/>
                  <a:gd name="connsiteX4" fmla="*/ 1259023 w 5996442"/>
                  <a:gd name="connsiteY4" fmla="*/ 1142300 h 1362859"/>
                  <a:gd name="connsiteX5" fmla="*/ 1447417 w 5996442"/>
                  <a:gd name="connsiteY5" fmla="*/ 1004451 h 1362859"/>
                  <a:gd name="connsiteX6" fmla="*/ 1599052 w 5996442"/>
                  <a:gd name="connsiteY6" fmla="*/ 884981 h 1362859"/>
                  <a:gd name="connsiteX7" fmla="*/ 1695546 w 5996442"/>
                  <a:gd name="connsiteY7" fmla="*/ 742537 h 1362859"/>
                  <a:gd name="connsiteX8" fmla="*/ 1815015 w 5996442"/>
                  <a:gd name="connsiteY8" fmla="*/ 567928 h 1362859"/>
                  <a:gd name="connsiteX9" fmla="*/ 1902320 w 5996442"/>
                  <a:gd name="connsiteY9" fmla="*/ 356559 h 1362859"/>
                  <a:gd name="connsiteX10" fmla="*/ 2086119 w 5996442"/>
                  <a:gd name="connsiteY10" fmla="*/ 168165 h 1362859"/>
                  <a:gd name="connsiteX11" fmla="*/ 2214778 w 5996442"/>
                  <a:gd name="connsiteY11" fmla="*/ 2746 h 1362859"/>
                  <a:gd name="connsiteX12" fmla="*/ 2462907 w 5996442"/>
                  <a:gd name="connsiteY12" fmla="*/ 76266 h 1362859"/>
                  <a:gd name="connsiteX13" fmla="*/ 2655896 w 5996442"/>
                  <a:gd name="connsiteY13" fmla="*/ 223305 h 1362859"/>
                  <a:gd name="connsiteX14" fmla="*/ 2761580 w 5996442"/>
                  <a:gd name="connsiteY14" fmla="*/ 370344 h 1362859"/>
                  <a:gd name="connsiteX15" fmla="*/ 2876455 w 5996442"/>
                  <a:gd name="connsiteY15" fmla="*/ 462244 h 1362859"/>
                  <a:gd name="connsiteX16" fmla="*/ 2949974 w 5996442"/>
                  <a:gd name="connsiteY16" fmla="*/ 586308 h 1362859"/>
                  <a:gd name="connsiteX17" fmla="*/ 3106203 w 5996442"/>
                  <a:gd name="connsiteY17" fmla="*/ 687397 h 1362859"/>
                  <a:gd name="connsiteX18" fmla="*/ 3207293 w 5996442"/>
                  <a:gd name="connsiteY18" fmla="*/ 907956 h 1362859"/>
                  <a:gd name="connsiteX19" fmla="*/ 3395687 w 5996442"/>
                  <a:gd name="connsiteY19" fmla="*/ 1169870 h 1362859"/>
                  <a:gd name="connsiteX20" fmla="*/ 3721930 w 5996442"/>
                  <a:gd name="connsiteY20" fmla="*/ 1349074 h 1362859"/>
                  <a:gd name="connsiteX21" fmla="*/ 4126288 w 5996442"/>
                  <a:gd name="connsiteY21" fmla="*/ 1339884 h 1362859"/>
                  <a:gd name="connsiteX22" fmla="*/ 4447936 w 5996442"/>
                  <a:gd name="connsiteY22" fmla="*/ 1321504 h 1362859"/>
                  <a:gd name="connsiteX23" fmla="*/ 4866079 w 5996442"/>
                  <a:gd name="connsiteY23" fmla="*/ 1353669 h 1362859"/>
                  <a:gd name="connsiteX24" fmla="*/ 5247462 w 5996442"/>
                  <a:gd name="connsiteY24" fmla="*/ 1312314 h 1362859"/>
                  <a:gd name="connsiteX25" fmla="*/ 5518565 w 5996442"/>
                  <a:gd name="connsiteY25" fmla="*/ 1353669 h 1362859"/>
                  <a:gd name="connsiteX26" fmla="*/ 5817238 w 5996442"/>
                  <a:gd name="connsiteY26" fmla="*/ 1326099 h 1362859"/>
                  <a:gd name="connsiteX27" fmla="*/ 5996442 w 5996442"/>
                  <a:gd name="connsiteY27" fmla="*/ 1362859 h 1362859"/>
                  <a:gd name="connsiteX0" fmla="*/ 0 w 5817238"/>
                  <a:gd name="connsiteY0" fmla="*/ 1330694 h 1360456"/>
                  <a:gd name="connsiteX1" fmla="*/ 298674 w 5817238"/>
                  <a:gd name="connsiteY1" fmla="*/ 1284744 h 1360456"/>
                  <a:gd name="connsiteX2" fmla="*/ 666272 w 5817238"/>
                  <a:gd name="connsiteY2" fmla="*/ 1298529 h 1360456"/>
                  <a:gd name="connsiteX3" fmla="*/ 987920 w 5817238"/>
                  <a:gd name="connsiteY3" fmla="*/ 1307719 h 1360456"/>
                  <a:gd name="connsiteX4" fmla="*/ 1259023 w 5817238"/>
                  <a:gd name="connsiteY4" fmla="*/ 1142300 h 1360456"/>
                  <a:gd name="connsiteX5" fmla="*/ 1447417 w 5817238"/>
                  <a:gd name="connsiteY5" fmla="*/ 1004451 h 1360456"/>
                  <a:gd name="connsiteX6" fmla="*/ 1599052 w 5817238"/>
                  <a:gd name="connsiteY6" fmla="*/ 884981 h 1360456"/>
                  <a:gd name="connsiteX7" fmla="*/ 1695546 w 5817238"/>
                  <a:gd name="connsiteY7" fmla="*/ 742537 h 1360456"/>
                  <a:gd name="connsiteX8" fmla="*/ 1815015 w 5817238"/>
                  <a:gd name="connsiteY8" fmla="*/ 567928 h 1360456"/>
                  <a:gd name="connsiteX9" fmla="*/ 1902320 w 5817238"/>
                  <a:gd name="connsiteY9" fmla="*/ 356559 h 1360456"/>
                  <a:gd name="connsiteX10" fmla="*/ 2086119 w 5817238"/>
                  <a:gd name="connsiteY10" fmla="*/ 168165 h 1360456"/>
                  <a:gd name="connsiteX11" fmla="*/ 2214778 w 5817238"/>
                  <a:gd name="connsiteY11" fmla="*/ 2746 h 1360456"/>
                  <a:gd name="connsiteX12" fmla="*/ 2462907 w 5817238"/>
                  <a:gd name="connsiteY12" fmla="*/ 76266 h 1360456"/>
                  <a:gd name="connsiteX13" fmla="*/ 2655896 w 5817238"/>
                  <a:gd name="connsiteY13" fmla="*/ 223305 h 1360456"/>
                  <a:gd name="connsiteX14" fmla="*/ 2761580 w 5817238"/>
                  <a:gd name="connsiteY14" fmla="*/ 370344 h 1360456"/>
                  <a:gd name="connsiteX15" fmla="*/ 2876455 w 5817238"/>
                  <a:gd name="connsiteY15" fmla="*/ 462244 h 1360456"/>
                  <a:gd name="connsiteX16" fmla="*/ 2949974 w 5817238"/>
                  <a:gd name="connsiteY16" fmla="*/ 586308 h 1360456"/>
                  <a:gd name="connsiteX17" fmla="*/ 3106203 w 5817238"/>
                  <a:gd name="connsiteY17" fmla="*/ 687397 h 1360456"/>
                  <a:gd name="connsiteX18" fmla="*/ 3207293 w 5817238"/>
                  <a:gd name="connsiteY18" fmla="*/ 907956 h 1360456"/>
                  <a:gd name="connsiteX19" fmla="*/ 3395687 w 5817238"/>
                  <a:gd name="connsiteY19" fmla="*/ 1169870 h 1360456"/>
                  <a:gd name="connsiteX20" fmla="*/ 3721930 w 5817238"/>
                  <a:gd name="connsiteY20" fmla="*/ 1349074 h 1360456"/>
                  <a:gd name="connsiteX21" fmla="*/ 4126288 w 5817238"/>
                  <a:gd name="connsiteY21" fmla="*/ 1339884 h 1360456"/>
                  <a:gd name="connsiteX22" fmla="*/ 4447936 w 5817238"/>
                  <a:gd name="connsiteY22" fmla="*/ 1321504 h 1360456"/>
                  <a:gd name="connsiteX23" fmla="*/ 4866079 w 5817238"/>
                  <a:gd name="connsiteY23" fmla="*/ 1353669 h 1360456"/>
                  <a:gd name="connsiteX24" fmla="*/ 5247462 w 5817238"/>
                  <a:gd name="connsiteY24" fmla="*/ 1312314 h 1360456"/>
                  <a:gd name="connsiteX25" fmla="*/ 5518565 w 5817238"/>
                  <a:gd name="connsiteY25" fmla="*/ 1353669 h 1360456"/>
                  <a:gd name="connsiteX26" fmla="*/ 5817238 w 5817238"/>
                  <a:gd name="connsiteY26" fmla="*/ 1326099 h 1360456"/>
                  <a:gd name="connsiteX0" fmla="*/ 0 w 5518565"/>
                  <a:gd name="connsiteY0" fmla="*/ 1330694 h 1360456"/>
                  <a:gd name="connsiteX1" fmla="*/ 298674 w 5518565"/>
                  <a:gd name="connsiteY1" fmla="*/ 1284744 h 1360456"/>
                  <a:gd name="connsiteX2" fmla="*/ 666272 w 5518565"/>
                  <a:gd name="connsiteY2" fmla="*/ 1298529 h 1360456"/>
                  <a:gd name="connsiteX3" fmla="*/ 987920 w 5518565"/>
                  <a:gd name="connsiteY3" fmla="*/ 1307719 h 1360456"/>
                  <a:gd name="connsiteX4" fmla="*/ 1259023 w 5518565"/>
                  <a:gd name="connsiteY4" fmla="*/ 1142300 h 1360456"/>
                  <a:gd name="connsiteX5" fmla="*/ 1447417 w 5518565"/>
                  <a:gd name="connsiteY5" fmla="*/ 1004451 h 1360456"/>
                  <a:gd name="connsiteX6" fmla="*/ 1599052 w 5518565"/>
                  <a:gd name="connsiteY6" fmla="*/ 884981 h 1360456"/>
                  <a:gd name="connsiteX7" fmla="*/ 1695546 w 5518565"/>
                  <a:gd name="connsiteY7" fmla="*/ 742537 h 1360456"/>
                  <a:gd name="connsiteX8" fmla="*/ 1815015 w 5518565"/>
                  <a:gd name="connsiteY8" fmla="*/ 567928 h 1360456"/>
                  <a:gd name="connsiteX9" fmla="*/ 1902320 w 5518565"/>
                  <a:gd name="connsiteY9" fmla="*/ 356559 h 1360456"/>
                  <a:gd name="connsiteX10" fmla="*/ 2086119 w 5518565"/>
                  <a:gd name="connsiteY10" fmla="*/ 168165 h 1360456"/>
                  <a:gd name="connsiteX11" fmla="*/ 2214778 w 5518565"/>
                  <a:gd name="connsiteY11" fmla="*/ 2746 h 1360456"/>
                  <a:gd name="connsiteX12" fmla="*/ 2462907 w 5518565"/>
                  <a:gd name="connsiteY12" fmla="*/ 76266 h 1360456"/>
                  <a:gd name="connsiteX13" fmla="*/ 2655896 w 5518565"/>
                  <a:gd name="connsiteY13" fmla="*/ 223305 h 1360456"/>
                  <a:gd name="connsiteX14" fmla="*/ 2761580 w 5518565"/>
                  <a:gd name="connsiteY14" fmla="*/ 370344 h 1360456"/>
                  <a:gd name="connsiteX15" fmla="*/ 2876455 w 5518565"/>
                  <a:gd name="connsiteY15" fmla="*/ 462244 h 1360456"/>
                  <a:gd name="connsiteX16" fmla="*/ 2949974 w 5518565"/>
                  <a:gd name="connsiteY16" fmla="*/ 586308 h 1360456"/>
                  <a:gd name="connsiteX17" fmla="*/ 3106203 w 5518565"/>
                  <a:gd name="connsiteY17" fmla="*/ 687397 h 1360456"/>
                  <a:gd name="connsiteX18" fmla="*/ 3207293 w 5518565"/>
                  <a:gd name="connsiteY18" fmla="*/ 907956 h 1360456"/>
                  <a:gd name="connsiteX19" fmla="*/ 3395687 w 5518565"/>
                  <a:gd name="connsiteY19" fmla="*/ 1169870 h 1360456"/>
                  <a:gd name="connsiteX20" fmla="*/ 3721930 w 5518565"/>
                  <a:gd name="connsiteY20" fmla="*/ 1349074 h 1360456"/>
                  <a:gd name="connsiteX21" fmla="*/ 4126288 w 5518565"/>
                  <a:gd name="connsiteY21" fmla="*/ 1339884 h 1360456"/>
                  <a:gd name="connsiteX22" fmla="*/ 4447936 w 5518565"/>
                  <a:gd name="connsiteY22" fmla="*/ 1321504 h 1360456"/>
                  <a:gd name="connsiteX23" fmla="*/ 4866079 w 5518565"/>
                  <a:gd name="connsiteY23" fmla="*/ 1353669 h 1360456"/>
                  <a:gd name="connsiteX24" fmla="*/ 5247462 w 5518565"/>
                  <a:gd name="connsiteY24" fmla="*/ 1312314 h 1360456"/>
                  <a:gd name="connsiteX25" fmla="*/ 5518565 w 5518565"/>
                  <a:gd name="connsiteY25" fmla="*/ 1353669 h 1360456"/>
                  <a:gd name="connsiteX0" fmla="*/ 0 w 5247462"/>
                  <a:gd name="connsiteY0" fmla="*/ 1330694 h 1360456"/>
                  <a:gd name="connsiteX1" fmla="*/ 298674 w 5247462"/>
                  <a:gd name="connsiteY1" fmla="*/ 1284744 h 1360456"/>
                  <a:gd name="connsiteX2" fmla="*/ 666272 w 5247462"/>
                  <a:gd name="connsiteY2" fmla="*/ 1298529 h 1360456"/>
                  <a:gd name="connsiteX3" fmla="*/ 987920 w 5247462"/>
                  <a:gd name="connsiteY3" fmla="*/ 1307719 h 1360456"/>
                  <a:gd name="connsiteX4" fmla="*/ 1259023 w 5247462"/>
                  <a:gd name="connsiteY4" fmla="*/ 1142300 h 1360456"/>
                  <a:gd name="connsiteX5" fmla="*/ 1447417 w 5247462"/>
                  <a:gd name="connsiteY5" fmla="*/ 1004451 h 1360456"/>
                  <a:gd name="connsiteX6" fmla="*/ 1599052 w 5247462"/>
                  <a:gd name="connsiteY6" fmla="*/ 884981 h 1360456"/>
                  <a:gd name="connsiteX7" fmla="*/ 1695546 w 5247462"/>
                  <a:gd name="connsiteY7" fmla="*/ 742537 h 1360456"/>
                  <a:gd name="connsiteX8" fmla="*/ 1815015 w 5247462"/>
                  <a:gd name="connsiteY8" fmla="*/ 567928 h 1360456"/>
                  <a:gd name="connsiteX9" fmla="*/ 1902320 w 5247462"/>
                  <a:gd name="connsiteY9" fmla="*/ 356559 h 1360456"/>
                  <a:gd name="connsiteX10" fmla="*/ 2086119 w 5247462"/>
                  <a:gd name="connsiteY10" fmla="*/ 168165 h 1360456"/>
                  <a:gd name="connsiteX11" fmla="*/ 2214778 w 5247462"/>
                  <a:gd name="connsiteY11" fmla="*/ 2746 h 1360456"/>
                  <a:gd name="connsiteX12" fmla="*/ 2462907 w 5247462"/>
                  <a:gd name="connsiteY12" fmla="*/ 76266 h 1360456"/>
                  <a:gd name="connsiteX13" fmla="*/ 2655896 w 5247462"/>
                  <a:gd name="connsiteY13" fmla="*/ 223305 h 1360456"/>
                  <a:gd name="connsiteX14" fmla="*/ 2761580 w 5247462"/>
                  <a:gd name="connsiteY14" fmla="*/ 370344 h 1360456"/>
                  <a:gd name="connsiteX15" fmla="*/ 2876455 w 5247462"/>
                  <a:gd name="connsiteY15" fmla="*/ 462244 h 1360456"/>
                  <a:gd name="connsiteX16" fmla="*/ 2949974 w 5247462"/>
                  <a:gd name="connsiteY16" fmla="*/ 586308 h 1360456"/>
                  <a:gd name="connsiteX17" fmla="*/ 3106203 w 5247462"/>
                  <a:gd name="connsiteY17" fmla="*/ 687397 h 1360456"/>
                  <a:gd name="connsiteX18" fmla="*/ 3207293 w 5247462"/>
                  <a:gd name="connsiteY18" fmla="*/ 907956 h 1360456"/>
                  <a:gd name="connsiteX19" fmla="*/ 3395687 w 5247462"/>
                  <a:gd name="connsiteY19" fmla="*/ 1169870 h 1360456"/>
                  <a:gd name="connsiteX20" fmla="*/ 3721930 w 5247462"/>
                  <a:gd name="connsiteY20" fmla="*/ 1349074 h 1360456"/>
                  <a:gd name="connsiteX21" fmla="*/ 4126288 w 5247462"/>
                  <a:gd name="connsiteY21" fmla="*/ 1339884 h 1360456"/>
                  <a:gd name="connsiteX22" fmla="*/ 4447936 w 5247462"/>
                  <a:gd name="connsiteY22" fmla="*/ 1321504 h 1360456"/>
                  <a:gd name="connsiteX23" fmla="*/ 4866079 w 5247462"/>
                  <a:gd name="connsiteY23" fmla="*/ 1353669 h 1360456"/>
                  <a:gd name="connsiteX24" fmla="*/ 5247462 w 5247462"/>
                  <a:gd name="connsiteY24" fmla="*/ 1312314 h 1360456"/>
                  <a:gd name="connsiteX0" fmla="*/ 0 w 4866079"/>
                  <a:gd name="connsiteY0" fmla="*/ 1330694 h 1360456"/>
                  <a:gd name="connsiteX1" fmla="*/ 298674 w 4866079"/>
                  <a:gd name="connsiteY1" fmla="*/ 1284744 h 1360456"/>
                  <a:gd name="connsiteX2" fmla="*/ 666272 w 4866079"/>
                  <a:gd name="connsiteY2" fmla="*/ 1298529 h 1360456"/>
                  <a:gd name="connsiteX3" fmla="*/ 987920 w 4866079"/>
                  <a:gd name="connsiteY3" fmla="*/ 1307719 h 1360456"/>
                  <a:gd name="connsiteX4" fmla="*/ 1259023 w 4866079"/>
                  <a:gd name="connsiteY4" fmla="*/ 1142300 h 1360456"/>
                  <a:gd name="connsiteX5" fmla="*/ 1447417 w 4866079"/>
                  <a:gd name="connsiteY5" fmla="*/ 1004451 h 1360456"/>
                  <a:gd name="connsiteX6" fmla="*/ 1599052 w 4866079"/>
                  <a:gd name="connsiteY6" fmla="*/ 884981 h 1360456"/>
                  <a:gd name="connsiteX7" fmla="*/ 1695546 w 4866079"/>
                  <a:gd name="connsiteY7" fmla="*/ 742537 h 1360456"/>
                  <a:gd name="connsiteX8" fmla="*/ 1815015 w 4866079"/>
                  <a:gd name="connsiteY8" fmla="*/ 567928 h 1360456"/>
                  <a:gd name="connsiteX9" fmla="*/ 1902320 w 4866079"/>
                  <a:gd name="connsiteY9" fmla="*/ 356559 h 1360456"/>
                  <a:gd name="connsiteX10" fmla="*/ 2086119 w 4866079"/>
                  <a:gd name="connsiteY10" fmla="*/ 168165 h 1360456"/>
                  <a:gd name="connsiteX11" fmla="*/ 2214778 w 4866079"/>
                  <a:gd name="connsiteY11" fmla="*/ 2746 h 1360456"/>
                  <a:gd name="connsiteX12" fmla="*/ 2462907 w 4866079"/>
                  <a:gd name="connsiteY12" fmla="*/ 76266 h 1360456"/>
                  <a:gd name="connsiteX13" fmla="*/ 2655896 w 4866079"/>
                  <a:gd name="connsiteY13" fmla="*/ 223305 h 1360456"/>
                  <a:gd name="connsiteX14" fmla="*/ 2761580 w 4866079"/>
                  <a:gd name="connsiteY14" fmla="*/ 370344 h 1360456"/>
                  <a:gd name="connsiteX15" fmla="*/ 2876455 w 4866079"/>
                  <a:gd name="connsiteY15" fmla="*/ 462244 h 1360456"/>
                  <a:gd name="connsiteX16" fmla="*/ 2949974 w 4866079"/>
                  <a:gd name="connsiteY16" fmla="*/ 586308 h 1360456"/>
                  <a:gd name="connsiteX17" fmla="*/ 3106203 w 4866079"/>
                  <a:gd name="connsiteY17" fmla="*/ 687397 h 1360456"/>
                  <a:gd name="connsiteX18" fmla="*/ 3207293 w 4866079"/>
                  <a:gd name="connsiteY18" fmla="*/ 907956 h 1360456"/>
                  <a:gd name="connsiteX19" fmla="*/ 3395687 w 4866079"/>
                  <a:gd name="connsiteY19" fmla="*/ 1169870 h 1360456"/>
                  <a:gd name="connsiteX20" fmla="*/ 3721930 w 4866079"/>
                  <a:gd name="connsiteY20" fmla="*/ 1349074 h 1360456"/>
                  <a:gd name="connsiteX21" fmla="*/ 4126288 w 4866079"/>
                  <a:gd name="connsiteY21" fmla="*/ 1339884 h 1360456"/>
                  <a:gd name="connsiteX22" fmla="*/ 4447936 w 4866079"/>
                  <a:gd name="connsiteY22" fmla="*/ 1321504 h 1360456"/>
                  <a:gd name="connsiteX23" fmla="*/ 4866079 w 4866079"/>
                  <a:gd name="connsiteY23" fmla="*/ 1353669 h 1360456"/>
                  <a:gd name="connsiteX0" fmla="*/ 0 w 4447936"/>
                  <a:gd name="connsiteY0" fmla="*/ 1330694 h 1360456"/>
                  <a:gd name="connsiteX1" fmla="*/ 298674 w 4447936"/>
                  <a:gd name="connsiteY1" fmla="*/ 1284744 h 1360456"/>
                  <a:gd name="connsiteX2" fmla="*/ 666272 w 4447936"/>
                  <a:gd name="connsiteY2" fmla="*/ 1298529 h 1360456"/>
                  <a:gd name="connsiteX3" fmla="*/ 987920 w 4447936"/>
                  <a:gd name="connsiteY3" fmla="*/ 1307719 h 1360456"/>
                  <a:gd name="connsiteX4" fmla="*/ 1259023 w 4447936"/>
                  <a:gd name="connsiteY4" fmla="*/ 1142300 h 1360456"/>
                  <a:gd name="connsiteX5" fmla="*/ 1447417 w 4447936"/>
                  <a:gd name="connsiteY5" fmla="*/ 1004451 h 1360456"/>
                  <a:gd name="connsiteX6" fmla="*/ 1599052 w 4447936"/>
                  <a:gd name="connsiteY6" fmla="*/ 884981 h 1360456"/>
                  <a:gd name="connsiteX7" fmla="*/ 1695546 w 4447936"/>
                  <a:gd name="connsiteY7" fmla="*/ 742537 h 1360456"/>
                  <a:gd name="connsiteX8" fmla="*/ 1815015 w 4447936"/>
                  <a:gd name="connsiteY8" fmla="*/ 567928 h 1360456"/>
                  <a:gd name="connsiteX9" fmla="*/ 1902320 w 4447936"/>
                  <a:gd name="connsiteY9" fmla="*/ 356559 h 1360456"/>
                  <a:gd name="connsiteX10" fmla="*/ 2086119 w 4447936"/>
                  <a:gd name="connsiteY10" fmla="*/ 168165 h 1360456"/>
                  <a:gd name="connsiteX11" fmla="*/ 2214778 w 4447936"/>
                  <a:gd name="connsiteY11" fmla="*/ 2746 h 1360456"/>
                  <a:gd name="connsiteX12" fmla="*/ 2462907 w 4447936"/>
                  <a:gd name="connsiteY12" fmla="*/ 76266 h 1360456"/>
                  <a:gd name="connsiteX13" fmla="*/ 2655896 w 4447936"/>
                  <a:gd name="connsiteY13" fmla="*/ 223305 h 1360456"/>
                  <a:gd name="connsiteX14" fmla="*/ 2761580 w 4447936"/>
                  <a:gd name="connsiteY14" fmla="*/ 370344 h 1360456"/>
                  <a:gd name="connsiteX15" fmla="*/ 2876455 w 4447936"/>
                  <a:gd name="connsiteY15" fmla="*/ 462244 h 1360456"/>
                  <a:gd name="connsiteX16" fmla="*/ 2949974 w 4447936"/>
                  <a:gd name="connsiteY16" fmla="*/ 586308 h 1360456"/>
                  <a:gd name="connsiteX17" fmla="*/ 3106203 w 4447936"/>
                  <a:gd name="connsiteY17" fmla="*/ 687397 h 1360456"/>
                  <a:gd name="connsiteX18" fmla="*/ 3207293 w 4447936"/>
                  <a:gd name="connsiteY18" fmla="*/ 907956 h 1360456"/>
                  <a:gd name="connsiteX19" fmla="*/ 3395687 w 4447936"/>
                  <a:gd name="connsiteY19" fmla="*/ 1169870 h 1360456"/>
                  <a:gd name="connsiteX20" fmla="*/ 3721930 w 4447936"/>
                  <a:gd name="connsiteY20" fmla="*/ 1349074 h 1360456"/>
                  <a:gd name="connsiteX21" fmla="*/ 4126288 w 4447936"/>
                  <a:gd name="connsiteY21" fmla="*/ 1339884 h 1360456"/>
                  <a:gd name="connsiteX22" fmla="*/ 4447936 w 4447936"/>
                  <a:gd name="connsiteY22" fmla="*/ 1321504 h 1360456"/>
                  <a:gd name="connsiteX0" fmla="*/ 0 w 4126288"/>
                  <a:gd name="connsiteY0" fmla="*/ 1330694 h 1360456"/>
                  <a:gd name="connsiteX1" fmla="*/ 298674 w 4126288"/>
                  <a:gd name="connsiteY1" fmla="*/ 1284744 h 1360456"/>
                  <a:gd name="connsiteX2" fmla="*/ 666272 w 4126288"/>
                  <a:gd name="connsiteY2" fmla="*/ 1298529 h 1360456"/>
                  <a:gd name="connsiteX3" fmla="*/ 987920 w 4126288"/>
                  <a:gd name="connsiteY3" fmla="*/ 1307719 h 1360456"/>
                  <a:gd name="connsiteX4" fmla="*/ 1259023 w 4126288"/>
                  <a:gd name="connsiteY4" fmla="*/ 1142300 h 1360456"/>
                  <a:gd name="connsiteX5" fmla="*/ 1447417 w 4126288"/>
                  <a:gd name="connsiteY5" fmla="*/ 1004451 h 1360456"/>
                  <a:gd name="connsiteX6" fmla="*/ 1599052 w 4126288"/>
                  <a:gd name="connsiteY6" fmla="*/ 884981 h 1360456"/>
                  <a:gd name="connsiteX7" fmla="*/ 1695546 w 4126288"/>
                  <a:gd name="connsiteY7" fmla="*/ 742537 h 1360456"/>
                  <a:gd name="connsiteX8" fmla="*/ 1815015 w 4126288"/>
                  <a:gd name="connsiteY8" fmla="*/ 567928 h 1360456"/>
                  <a:gd name="connsiteX9" fmla="*/ 1902320 w 4126288"/>
                  <a:gd name="connsiteY9" fmla="*/ 356559 h 1360456"/>
                  <a:gd name="connsiteX10" fmla="*/ 2086119 w 4126288"/>
                  <a:gd name="connsiteY10" fmla="*/ 168165 h 1360456"/>
                  <a:gd name="connsiteX11" fmla="*/ 2214778 w 4126288"/>
                  <a:gd name="connsiteY11" fmla="*/ 2746 h 1360456"/>
                  <a:gd name="connsiteX12" fmla="*/ 2462907 w 4126288"/>
                  <a:gd name="connsiteY12" fmla="*/ 76266 h 1360456"/>
                  <a:gd name="connsiteX13" fmla="*/ 2655896 w 4126288"/>
                  <a:gd name="connsiteY13" fmla="*/ 223305 h 1360456"/>
                  <a:gd name="connsiteX14" fmla="*/ 2761580 w 4126288"/>
                  <a:gd name="connsiteY14" fmla="*/ 370344 h 1360456"/>
                  <a:gd name="connsiteX15" fmla="*/ 2876455 w 4126288"/>
                  <a:gd name="connsiteY15" fmla="*/ 462244 h 1360456"/>
                  <a:gd name="connsiteX16" fmla="*/ 2949974 w 4126288"/>
                  <a:gd name="connsiteY16" fmla="*/ 586308 h 1360456"/>
                  <a:gd name="connsiteX17" fmla="*/ 3106203 w 4126288"/>
                  <a:gd name="connsiteY17" fmla="*/ 687397 h 1360456"/>
                  <a:gd name="connsiteX18" fmla="*/ 3207293 w 4126288"/>
                  <a:gd name="connsiteY18" fmla="*/ 907956 h 1360456"/>
                  <a:gd name="connsiteX19" fmla="*/ 3395687 w 4126288"/>
                  <a:gd name="connsiteY19" fmla="*/ 1169870 h 1360456"/>
                  <a:gd name="connsiteX20" fmla="*/ 3721930 w 4126288"/>
                  <a:gd name="connsiteY20" fmla="*/ 1349074 h 1360456"/>
                  <a:gd name="connsiteX21" fmla="*/ 4126288 w 4126288"/>
                  <a:gd name="connsiteY21" fmla="*/ 1339884 h 1360456"/>
                  <a:gd name="connsiteX0" fmla="*/ 0 w 4126288"/>
                  <a:gd name="connsiteY0" fmla="*/ 1330694 h 1424581"/>
                  <a:gd name="connsiteX1" fmla="*/ 298674 w 4126288"/>
                  <a:gd name="connsiteY1" fmla="*/ 1284744 h 1424581"/>
                  <a:gd name="connsiteX2" fmla="*/ 666272 w 4126288"/>
                  <a:gd name="connsiteY2" fmla="*/ 1298529 h 1424581"/>
                  <a:gd name="connsiteX3" fmla="*/ 987920 w 4126288"/>
                  <a:gd name="connsiteY3" fmla="*/ 1307719 h 1424581"/>
                  <a:gd name="connsiteX4" fmla="*/ 1439370 w 4126288"/>
                  <a:gd name="connsiteY4" fmla="*/ 1413467 h 1424581"/>
                  <a:gd name="connsiteX5" fmla="*/ 1447417 w 4126288"/>
                  <a:gd name="connsiteY5" fmla="*/ 1004451 h 1424581"/>
                  <a:gd name="connsiteX6" fmla="*/ 1599052 w 4126288"/>
                  <a:gd name="connsiteY6" fmla="*/ 884981 h 1424581"/>
                  <a:gd name="connsiteX7" fmla="*/ 1695546 w 4126288"/>
                  <a:gd name="connsiteY7" fmla="*/ 742537 h 1424581"/>
                  <a:gd name="connsiteX8" fmla="*/ 1815015 w 4126288"/>
                  <a:gd name="connsiteY8" fmla="*/ 567928 h 1424581"/>
                  <a:gd name="connsiteX9" fmla="*/ 1902320 w 4126288"/>
                  <a:gd name="connsiteY9" fmla="*/ 356559 h 1424581"/>
                  <a:gd name="connsiteX10" fmla="*/ 2086119 w 4126288"/>
                  <a:gd name="connsiteY10" fmla="*/ 168165 h 1424581"/>
                  <a:gd name="connsiteX11" fmla="*/ 2214778 w 4126288"/>
                  <a:gd name="connsiteY11" fmla="*/ 2746 h 1424581"/>
                  <a:gd name="connsiteX12" fmla="*/ 2462907 w 4126288"/>
                  <a:gd name="connsiteY12" fmla="*/ 76266 h 1424581"/>
                  <a:gd name="connsiteX13" fmla="*/ 2655896 w 4126288"/>
                  <a:gd name="connsiteY13" fmla="*/ 223305 h 1424581"/>
                  <a:gd name="connsiteX14" fmla="*/ 2761580 w 4126288"/>
                  <a:gd name="connsiteY14" fmla="*/ 370344 h 1424581"/>
                  <a:gd name="connsiteX15" fmla="*/ 2876455 w 4126288"/>
                  <a:gd name="connsiteY15" fmla="*/ 462244 h 1424581"/>
                  <a:gd name="connsiteX16" fmla="*/ 2949974 w 4126288"/>
                  <a:gd name="connsiteY16" fmla="*/ 586308 h 1424581"/>
                  <a:gd name="connsiteX17" fmla="*/ 3106203 w 4126288"/>
                  <a:gd name="connsiteY17" fmla="*/ 687397 h 1424581"/>
                  <a:gd name="connsiteX18" fmla="*/ 3207293 w 4126288"/>
                  <a:gd name="connsiteY18" fmla="*/ 907956 h 1424581"/>
                  <a:gd name="connsiteX19" fmla="*/ 3395687 w 4126288"/>
                  <a:gd name="connsiteY19" fmla="*/ 1169870 h 1424581"/>
                  <a:gd name="connsiteX20" fmla="*/ 3721930 w 4126288"/>
                  <a:gd name="connsiteY20" fmla="*/ 1349074 h 1424581"/>
                  <a:gd name="connsiteX21" fmla="*/ 4126288 w 4126288"/>
                  <a:gd name="connsiteY21" fmla="*/ 1339884 h 1424581"/>
                  <a:gd name="connsiteX0" fmla="*/ 0 w 4126288"/>
                  <a:gd name="connsiteY0" fmla="*/ 1330694 h 1451922"/>
                  <a:gd name="connsiteX1" fmla="*/ 298674 w 4126288"/>
                  <a:gd name="connsiteY1" fmla="*/ 1284744 h 1451922"/>
                  <a:gd name="connsiteX2" fmla="*/ 666272 w 4126288"/>
                  <a:gd name="connsiteY2" fmla="*/ 1298529 h 1451922"/>
                  <a:gd name="connsiteX3" fmla="*/ 926602 w 4126288"/>
                  <a:gd name="connsiteY3" fmla="*/ 1421609 h 1451922"/>
                  <a:gd name="connsiteX4" fmla="*/ 1439370 w 4126288"/>
                  <a:gd name="connsiteY4" fmla="*/ 1413467 h 1451922"/>
                  <a:gd name="connsiteX5" fmla="*/ 1447417 w 4126288"/>
                  <a:gd name="connsiteY5" fmla="*/ 1004451 h 1451922"/>
                  <a:gd name="connsiteX6" fmla="*/ 1599052 w 4126288"/>
                  <a:gd name="connsiteY6" fmla="*/ 884981 h 1451922"/>
                  <a:gd name="connsiteX7" fmla="*/ 1695546 w 4126288"/>
                  <a:gd name="connsiteY7" fmla="*/ 742537 h 1451922"/>
                  <a:gd name="connsiteX8" fmla="*/ 1815015 w 4126288"/>
                  <a:gd name="connsiteY8" fmla="*/ 567928 h 1451922"/>
                  <a:gd name="connsiteX9" fmla="*/ 1902320 w 4126288"/>
                  <a:gd name="connsiteY9" fmla="*/ 356559 h 1451922"/>
                  <a:gd name="connsiteX10" fmla="*/ 2086119 w 4126288"/>
                  <a:gd name="connsiteY10" fmla="*/ 168165 h 1451922"/>
                  <a:gd name="connsiteX11" fmla="*/ 2214778 w 4126288"/>
                  <a:gd name="connsiteY11" fmla="*/ 2746 h 1451922"/>
                  <a:gd name="connsiteX12" fmla="*/ 2462907 w 4126288"/>
                  <a:gd name="connsiteY12" fmla="*/ 76266 h 1451922"/>
                  <a:gd name="connsiteX13" fmla="*/ 2655896 w 4126288"/>
                  <a:gd name="connsiteY13" fmla="*/ 223305 h 1451922"/>
                  <a:gd name="connsiteX14" fmla="*/ 2761580 w 4126288"/>
                  <a:gd name="connsiteY14" fmla="*/ 370344 h 1451922"/>
                  <a:gd name="connsiteX15" fmla="*/ 2876455 w 4126288"/>
                  <a:gd name="connsiteY15" fmla="*/ 462244 h 1451922"/>
                  <a:gd name="connsiteX16" fmla="*/ 2949974 w 4126288"/>
                  <a:gd name="connsiteY16" fmla="*/ 586308 h 1451922"/>
                  <a:gd name="connsiteX17" fmla="*/ 3106203 w 4126288"/>
                  <a:gd name="connsiteY17" fmla="*/ 687397 h 1451922"/>
                  <a:gd name="connsiteX18" fmla="*/ 3207293 w 4126288"/>
                  <a:gd name="connsiteY18" fmla="*/ 907956 h 1451922"/>
                  <a:gd name="connsiteX19" fmla="*/ 3395687 w 4126288"/>
                  <a:gd name="connsiteY19" fmla="*/ 1169870 h 1451922"/>
                  <a:gd name="connsiteX20" fmla="*/ 3721930 w 4126288"/>
                  <a:gd name="connsiteY20" fmla="*/ 1349074 h 1451922"/>
                  <a:gd name="connsiteX21" fmla="*/ 4126288 w 4126288"/>
                  <a:gd name="connsiteY21" fmla="*/ 1339884 h 1451922"/>
                  <a:gd name="connsiteX0" fmla="*/ 0 w 4126288"/>
                  <a:gd name="connsiteY0" fmla="*/ 1330694 h 1446900"/>
                  <a:gd name="connsiteX1" fmla="*/ 298674 w 4126288"/>
                  <a:gd name="connsiteY1" fmla="*/ 1284744 h 1446900"/>
                  <a:gd name="connsiteX2" fmla="*/ 662665 w 4126288"/>
                  <a:gd name="connsiteY2" fmla="*/ 1406996 h 1446900"/>
                  <a:gd name="connsiteX3" fmla="*/ 926602 w 4126288"/>
                  <a:gd name="connsiteY3" fmla="*/ 1421609 h 1446900"/>
                  <a:gd name="connsiteX4" fmla="*/ 1439370 w 4126288"/>
                  <a:gd name="connsiteY4" fmla="*/ 1413467 h 1446900"/>
                  <a:gd name="connsiteX5" fmla="*/ 1447417 w 4126288"/>
                  <a:gd name="connsiteY5" fmla="*/ 1004451 h 1446900"/>
                  <a:gd name="connsiteX6" fmla="*/ 1599052 w 4126288"/>
                  <a:gd name="connsiteY6" fmla="*/ 884981 h 1446900"/>
                  <a:gd name="connsiteX7" fmla="*/ 1695546 w 4126288"/>
                  <a:gd name="connsiteY7" fmla="*/ 742537 h 1446900"/>
                  <a:gd name="connsiteX8" fmla="*/ 1815015 w 4126288"/>
                  <a:gd name="connsiteY8" fmla="*/ 567928 h 1446900"/>
                  <a:gd name="connsiteX9" fmla="*/ 1902320 w 4126288"/>
                  <a:gd name="connsiteY9" fmla="*/ 356559 h 1446900"/>
                  <a:gd name="connsiteX10" fmla="*/ 2086119 w 4126288"/>
                  <a:gd name="connsiteY10" fmla="*/ 168165 h 1446900"/>
                  <a:gd name="connsiteX11" fmla="*/ 2214778 w 4126288"/>
                  <a:gd name="connsiteY11" fmla="*/ 2746 h 1446900"/>
                  <a:gd name="connsiteX12" fmla="*/ 2462907 w 4126288"/>
                  <a:gd name="connsiteY12" fmla="*/ 76266 h 1446900"/>
                  <a:gd name="connsiteX13" fmla="*/ 2655896 w 4126288"/>
                  <a:gd name="connsiteY13" fmla="*/ 223305 h 1446900"/>
                  <a:gd name="connsiteX14" fmla="*/ 2761580 w 4126288"/>
                  <a:gd name="connsiteY14" fmla="*/ 370344 h 1446900"/>
                  <a:gd name="connsiteX15" fmla="*/ 2876455 w 4126288"/>
                  <a:gd name="connsiteY15" fmla="*/ 462244 h 1446900"/>
                  <a:gd name="connsiteX16" fmla="*/ 2949974 w 4126288"/>
                  <a:gd name="connsiteY16" fmla="*/ 586308 h 1446900"/>
                  <a:gd name="connsiteX17" fmla="*/ 3106203 w 4126288"/>
                  <a:gd name="connsiteY17" fmla="*/ 687397 h 1446900"/>
                  <a:gd name="connsiteX18" fmla="*/ 3207293 w 4126288"/>
                  <a:gd name="connsiteY18" fmla="*/ 907956 h 1446900"/>
                  <a:gd name="connsiteX19" fmla="*/ 3395687 w 4126288"/>
                  <a:gd name="connsiteY19" fmla="*/ 1169870 h 1446900"/>
                  <a:gd name="connsiteX20" fmla="*/ 3721930 w 4126288"/>
                  <a:gd name="connsiteY20" fmla="*/ 1349074 h 1446900"/>
                  <a:gd name="connsiteX21" fmla="*/ 4126288 w 4126288"/>
                  <a:gd name="connsiteY21" fmla="*/ 1339884 h 1446900"/>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599052 w 4126288"/>
                  <a:gd name="connsiteY6" fmla="*/ 884981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695546 w 4126288"/>
                  <a:gd name="connsiteY7" fmla="*/ 742537 h 1429898"/>
                  <a:gd name="connsiteX8" fmla="*/ 1815015 w 4126288"/>
                  <a:gd name="connsiteY8" fmla="*/ 567928 h 1429898"/>
                  <a:gd name="connsiteX9" fmla="*/ 1902320 w 4126288"/>
                  <a:gd name="connsiteY9" fmla="*/ 356559 h 1429898"/>
                  <a:gd name="connsiteX10" fmla="*/ 2086119 w 4126288"/>
                  <a:gd name="connsiteY10" fmla="*/ 168165 h 1429898"/>
                  <a:gd name="connsiteX11" fmla="*/ 2214778 w 4126288"/>
                  <a:gd name="connsiteY11" fmla="*/ 2746 h 1429898"/>
                  <a:gd name="connsiteX12" fmla="*/ 2462907 w 4126288"/>
                  <a:gd name="connsiteY12" fmla="*/ 76266 h 1429898"/>
                  <a:gd name="connsiteX13" fmla="*/ 2655896 w 4126288"/>
                  <a:gd name="connsiteY13" fmla="*/ 223305 h 1429898"/>
                  <a:gd name="connsiteX14" fmla="*/ 2761580 w 4126288"/>
                  <a:gd name="connsiteY14" fmla="*/ 370344 h 1429898"/>
                  <a:gd name="connsiteX15" fmla="*/ 2876455 w 4126288"/>
                  <a:gd name="connsiteY15" fmla="*/ 462244 h 1429898"/>
                  <a:gd name="connsiteX16" fmla="*/ 2949974 w 4126288"/>
                  <a:gd name="connsiteY16" fmla="*/ 586308 h 1429898"/>
                  <a:gd name="connsiteX17" fmla="*/ 3106203 w 4126288"/>
                  <a:gd name="connsiteY17" fmla="*/ 687397 h 1429898"/>
                  <a:gd name="connsiteX18" fmla="*/ 3207293 w 4126288"/>
                  <a:gd name="connsiteY18" fmla="*/ 907956 h 1429898"/>
                  <a:gd name="connsiteX19" fmla="*/ 3395687 w 4126288"/>
                  <a:gd name="connsiteY19" fmla="*/ 1169870 h 1429898"/>
                  <a:gd name="connsiteX20" fmla="*/ 3721930 w 4126288"/>
                  <a:gd name="connsiteY20" fmla="*/ 1349074 h 1429898"/>
                  <a:gd name="connsiteX21" fmla="*/ 4126288 w 4126288"/>
                  <a:gd name="connsiteY21"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15015 w 4126288"/>
                  <a:gd name="connsiteY7" fmla="*/ 567928 h 1429898"/>
                  <a:gd name="connsiteX8" fmla="*/ 1902320 w 4126288"/>
                  <a:gd name="connsiteY8" fmla="*/ 356559 h 1429898"/>
                  <a:gd name="connsiteX9" fmla="*/ 2086119 w 4126288"/>
                  <a:gd name="connsiteY9" fmla="*/ 168165 h 1429898"/>
                  <a:gd name="connsiteX10" fmla="*/ 2214778 w 4126288"/>
                  <a:gd name="connsiteY10" fmla="*/ 2746 h 1429898"/>
                  <a:gd name="connsiteX11" fmla="*/ 2462907 w 4126288"/>
                  <a:gd name="connsiteY11" fmla="*/ 76266 h 1429898"/>
                  <a:gd name="connsiteX12" fmla="*/ 2655896 w 4126288"/>
                  <a:gd name="connsiteY12" fmla="*/ 223305 h 1429898"/>
                  <a:gd name="connsiteX13" fmla="*/ 2761580 w 4126288"/>
                  <a:gd name="connsiteY13" fmla="*/ 370344 h 1429898"/>
                  <a:gd name="connsiteX14" fmla="*/ 2876455 w 4126288"/>
                  <a:gd name="connsiteY14" fmla="*/ 462244 h 1429898"/>
                  <a:gd name="connsiteX15" fmla="*/ 2949974 w 4126288"/>
                  <a:gd name="connsiteY15" fmla="*/ 586308 h 1429898"/>
                  <a:gd name="connsiteX16" fmla="*/ 3106203 w 4126288"/>
                  <a:gd name="connsiteY16" fmla="*/ 687397 h 1429898"/>
                  <a:gd name="connsiteX17" fmla="*/ 3207293 w 4126288"/>
                  <a:gd name="connsiteY17" fmla="*/ 907956 h 1429898"/>
                  <a:gd name="connsiteX18" fmla="*/ 3395687 w 4126288"/>
                  <a:gd name="connsiteY18" fmla="*/ 1169870 h 1429898"/>
                  <a:gd name="connsiteX19" fmla="*/ 3721930 w 4126288"/>
                  <a:gd name="connsiteY19" fmla="*/ 1349074 h 1429898"/>
                  <a:gd name="connsiteX20" fmla="*/ 4126288 w 4126288"/>
                  <a:gd name="connsiteY20"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902320 w 4126288"/>
                  <a:gd name="connsiteY7" fmla="*/ 356559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26288"/>
                  <a:gd name="connsiteY0" fmla="*/ 1330694 h 1429898"/>
                  <a:gd name="connsiteX1" fmla="*/ 298674 w 4126288"/>
                  <a:gd name="connsiteY1" fmla="*/ 1284744 h 1429898"/>
                  <a:gd name="connsiteX2" fmla="*/ 662665 w 4126288"/>
                  <a:gd name="connsiteY2" fmla="*/ 1406996 h 1429898"/>
                  <a:gd name="connsiteX3" fmla="*/ 926602 w 4126288"/>
                  <a:gd name="connsiteY3" fmla="*/ 1421609 h 1429898"/>
                  <a:gd name="connsiteX4" fmla="*/ 1439370 w 4126288"/>
                  <a:gd name="connsiteY4" fmla="*/ 1413467 h 1429898"/>
                  <a:gd name="connsiteX5" fmla="*/ 1656620 w 4126288"/>
                  <a:gd name="connsiteY5" fmla="*/ 1237655 h 1429898"/>
                  <a:gd name="connsiteX6" fmla="*/ 1786613 w 4126288"/>
                  <a:gd name="connsiteY6" fmla="*/ 982602 h 1429898"/>
                  <a:gd name="connsiteX7" fmla="*/ 1891500 w 4126288"/>
                  <a:gd name="connsiteY7" fmla="*/ 627725 h 1429898"/>
                  <a:gd name="connsiteX8" fmla="*/ 2086119 w 4126288"/>
                  <a:gd name="connsiteY8" fmla="*/ 168165 h 1429898"/>
                  <a:gd name="connsiteX9" fmla="*/ 2214778 w 4126288"/>
                  <a:gd name="connsiteY9" fmla="*/ 2746 h 1429898"/>
                  <a:gd name="connsiteX10" fmla="*/ 2462907 w 4126288"/>
                  <a:gd name="connsiteY10" fmla="*/ 76266 h 1429898"/>
                  <a:gd name="connsiteX11" fmla="*/ 2655896 w 4126288"/>
                  <a:gd name="connsiteY11" fmla="*/ 223305 h 1429898"/>
                  <a:gd name="connsiteX12" fmla="*/ 2761580 w 4126288"/>
                  <a:gd name="connsiteY12" fmla="*/ 370344 h 1429898"/>
                  <a:gd name="connsiteX13" fmla="*/ 2876455 w 4126288"/>
                  <a:gd name="connsiteY13" fmla="*/ 462244 h 1429898"/>
                  <a:gd name="connsiteX14" fmla="*/ 2949974 w 4126288"/>
                  <a:gd name="connsiteY14" fmla="*/ 586308 h 1429898"/>
                  <a:gd name="connsiteX15" fmla="*/ 3106203 w 4126288"/>
                  <a:gd name="connsiteY15" fmla="*/ 687397 h 1429898"/>
                  <a:gd name="connsiteX16" fmla="*/ 3207293 w 4126288"/>
                  <a:gd name="connsiteY16" fmla="*/ 907956 h 1429898"/>
                  <a:gd name="connsiteX17" fmla="*/ 3395687 w 4126288"/>
                  <a:gd name="connsiteY17" fmla="*/ 1169870 h 1429898"/>
                  <a:gd name="connsiteX18" fmla="*/ 3721930 w 4126288"/>
                  <a:gd name="connsiteY18" fmla="*/ 1349074 h 1429898"/>
                  <a:gd name="connsiteX19" fmla="*/ 4126288 w 4126288"/>
                  <a:gd name="connsiteY19" fmla="*/ 1339884 h 1429898"/>
                  <a:gd name="connsiteX0" fmla="*/ 0 w 4111860"/>
                  <a:gd name="connsiteY0" fmla="*/ 1384928 h 1429898"/>
                  <a:gd name="connsiteX1" fmla="*/ 284246 w 4111860"/>
                  <a:gd name="connsiteY1" fmla="*/ 1284744 h 1429898"/>
                  <a:gd name="connsiteX2" fmla="*/ 648237 w 4111860"/>
                  <a:gd name="connsiteY2" fmla="*/ 1406996 h 1429898"/>
                  <a:gd name="connsiteX3" fmla="*/ 912174 w 4111860"/>
                  <a:gd name="connsiteY3" fmla="*/ 1421609 h 1429898"/>
                  <a:gd name="connsiteX4" fmla="*/ 1424942 w 4111860"/>
                  <a:gd name="connsiteY4" fmla="*/ 1413467 h 1429898"/>
                  <a:gd name="connsiteX5" fmla="*/ 1642192 w 4111860"/>
                  <a:gd name="connsiteY5" fmla="*/ 1237655 h 1429898"/>
                  <a:gd name="connsiteX6" fmla="*/ 1772185 w 4111860"/>
                  <a:gd name="connsiteY6" fmla="*/ 982602 h 1429898"/>
                  <a:gd name="connsiteX7" fmla="*/ 1877072 w 4111860"/>
                  <a:gd name="connsiteY7" fmla="*/ 627725 h 1429898"/>
                  <a:gd name="connsiteX8" fmla="*/ 2071691 w 4111860"/>
                  <a:gd name="connsiteY8" fmla="*/ 168165 h 1429898"/>
                  <a:gd name="connsiteX9" fmla="*/ 2200350 w 4111860"/>
                  <a:gd name="connsiteY9" fmla="*/ 2746 h 1429898"/>
                  <a:gd name="connsiteX10" fmla="*/ 2448479 w 4111860"/>
                  <a:gd name="connsiteY10" fmla="*/ 76266 h 1429898"/>
                  <a:gd name="connsiteX11" fmla="*/ 2641468 w 4111860"/>
                  <a:gd name="connsiteY11" fmla="*/ 223305 h 1429898"/>
                  <a:gd name="connsiteX12" fmla="*/ 2747152 w 4111860"/>
                  <a:gd name="connsiteY12" fmla="*/ 370344 h 1429898"/>
                  <a:gd name="connsiteX13" fmla="*/ 2862027 w 4111860"/>
                  <a:gd name="connsiteY13" fmla="*/ 462244 h 1429898"/>
                  <a:gd name="connsiteX14" fmla="*/ 2935546 w 4111860"/>
                  <a:gd name="connsiteY14" fmla="*/ 586308 h 1429898"/>
                  <a:gd name="connsiteX15" fmla="*/ 3091775 w 4111860"/>
                  <a:gd name="connsiteY15" fmla="*/ 687397 h 1429898"/>
                  <a:gd name="connsiteX16" fmla="*/ 3192865 w 4111860"/>
                  <a:gd name="connsiteY16" fmla="*/ 907956 h 1429898"/>
                  <a:gd name="connsiteX17" fmla="*/ 3381259 w 4111860"/>
                  <a:gd name="connsiteY17" fmla="*/ 1169870 h 1429898"/>
                  <a:gd name="connsiteX18" fmla="*/ 3707502 w 4111860"/>
                  <a:gd name="connsiteY18" fmla="*/ 1349074 h 1429898"/>
                  <a:gd name="connsiteX19" fmla="*/ 4111860 w 4111860"/>
                  <a:gd name="connsiteY19" fmla="*/ 1339884 h 1429898"/>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877072 w 4111860"/>
                  <a:gd name="connsiteY7" fmla="*/ 627725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772185 w 4111860"/>
                  <a:gd name="connsiteY6" fmla="*/ 98260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19843"/>
                  <a:gd name="connsiteX1" fmla="*/ 284246 w 4111860"/>
                  <a:gd name="connsiteY1" fmla="*/ 1284744 h 1419843"/>
                  <a:gd name="connsiteX2" fmla="*/ 648237 w 4111860"/>
                  <a:gd name="connsiteY2" fmla="*/ 1406996 h 1419843"/>
                  <a:gd name="connsiteX3" fmla="*/ 933816 w 4111860"/>
                  <a:gd name="connsiteY3" fmla="*/ 1383646 h 1419843"/>
                  <a:gd name="connsiteX4" fmla="*/ 1424942 w 4111860"/>
                  <a:gd name="connsiteY4" fmla="*/ 1413467 h 1419843"/>
                  <a:gd name="connsiteX5" fmla="*/ 1642192 w 4111860"/>
                  <a:gd name="connsiteY5" fmla="*/ 1237655 h 1419843"/>
                  <a:gd name="connsiteX6" fmla="*/ 1855145 w 4111860"/>
                  <a:gd name="connsiteY6" fmla="*/ 1063952 h 1419843"/>
                  <a:gd name="connsiteX7" fmla="*/ 1992494 w 4111860"/>
                  <a:gd name="connsiteY7" fmla="*/ 622302 h 1419843"/>
                  <a:gd name="connsiteX8" fmla="*/ 2071691 w 4111860"/>
                  <a:gd name="connsiteY8" fmla="*/ 168165 h 1419843"/>
                  <a:gd name="connsiteX9" fmla="*/ 2200350 w 4111860"/>
                  <a:gd name="connsiteY9" fmla="*/ 2746 h 1419843"/>
                  <a:gd name="connsiteX10" fmla="*/ 2448479 w 4111860"/>
                  <a:gd name="connsiteY10" fmla="*/ 76266 h 1419843"/>
                  <a:gd name="connsiteX11" fmla="*/ 2641468 w 4111860"/>
                  <a:gd name="connsiteY11" fmla="*/ 223305 h 1419843"/>
                  <a:gd name="connsiteX12" fmla="*/ 2747152 w 4111860"/>
                  <a:gd name="connsiteY12" fmla="*/ 370344 h 1419843"/>
                  <a:gd name="connsiteX13" fmla="*/ 2862027 w 4111860"/>
                  <a:gd name="connsiteY13" fmla="*/ 462244 h 1419843"/>
                  <a:gd name="connsiteX14" fmla="*/ 2935546 w 4111860"/>
                  <a:gd name="connsiteY14" fmla="*/ 586308 h 1419843"/>
                  <a:gd name="connsiteX15" fmla="*/ 3091775 w 4111860"/>
                  <a:gd name="connsiteY15" fmla="*/ 687397 h 1419843"/>
                  <a:gd name="connsiteX16" fmla="*/ 3192865 w 4111860"/>
                  <a:gd name="connsiteY16" fmla="*/ 907956 h 1419843"/>
                  <a:gd name="connsiteX17" fmla="*/ 3381259 w 4111860"/>
                  <a:gd name="connsiteY17" fmla="*/ 1169870 h 1419843"/>
                  <a:gd name="connsiteX18" fmla="*/ 3707502 w 4111860"/>
                  <a:gd name="connsiteY18" fmla="*/ 1349074 h 1419843"/>
                  <a:gd name="connsiteX19" fmla="*/ 4111860 w 4111860"/>
                  <a:gd name="connsiteY19" fmla="*/ 1339884 h 1419843"/>
                  <a:gd name="connsiteX0" fmla="*/ 0 w 4111860"/>
                  <a:gd name="connsiteY0" fmla="*/ 1384928 h 1422598"/>
                  <a:gd name="connsiteX1" fmla="*/ 284246 w 4111860"/>
                  <a:gd name="connsiteY1" fmla="*/ 1284744 h 1422598"/>
                  <a:gd name="connsiteX2" fmla="*/ 648237 w 4111860"/>
                  <a:gd name="connsiteY2" fmla="*/ 1406996 h 1422598"/>
                  <a:gd name="connsiteX3" fmla="*/ 933816 w 4111860"/>
                  <a:gd name="connsiteY3" fmla="*/ 1383646 h 1422598"/>
                  <a:gd name="connsiteX4" fmla="*/ 1424942 w 4111860"/>
                  <a:gd name="connsiteY4" fmla="*/ 1413467 h 1422598"/>
                  <a:gd name="connsiteX5" fmla="*/ 1692690 w 4111860"/>
                  <a:gd name="connsiteY5" fmla="*/ 1194269 h 1422598"/>
                  <a:gd name="connsiteX6" fmla="*/ 1855145 w 4111860"/>
                  <a:gd name="connsiteY6" fmla="*/ 1063952 h 1422598"/>
                  <a:gd name="connsiteX7" fmla="*/ 1992494 w 4111860"/>
                  <a:gd name="connsiteY7" fmla="*/ 622302 h 1422598"/>
                  <a:gd name="connsiteX8" fmla="*/ 2071691 w 4111860"/>
                  <a:gd name="connsiteY8" fmla="*/ 168165 h 1422598"/>
                  <a:gd name="connsiteX9" fmla="*/ 2200350 w 4111860"/>
                  <a:gd name="connsiteY9" fmla="*/ 2746 h 1422598"/>
                  <a:gd name="connsiteX10" fmla="*/ 2448479 w 4111860"/>
                  <a:gd name="connsiteY10" fmla="*/ 76266 h 1422598"/>
                  <a:gd name="connsiteX11" fmla="*/ 2641468 w 4111860"/>
                  <a:gd name="connsiteY11" fmla="*/ 223305 h 1422598"/>
                  <a:gd name="connsiteX12" fmla="*/ 2747152 w 4111860"/>
                  <a:gd name="connsiteY12" fmla="*/ 370344 h 1422598"/>
                  <a:gd name="connsiteX13" fmla="*/ 2862027 w 4111860"/>
                  <a:gd name="connsiteY13" fmla="*/ 462244 h 1422598"/>
                  <a:gd name="connsiteX14" fmla="*/ 2935546 w 4111860"/>
                  <a:gd name="connsiteY14" fmla="*/ 586308 h 1422598"/>
                  <a:gd name="connsiteX15" fmla="*/ 3091775 w 4111860"/>
                  <a:gd name="connsiteY15" fmla="*/ 687397 h 1422598"/>
                  <a:gd name="connsiteX16" fmla="*/ 3192865 w 4111860"/>
                  <a:gd name="connsiteY16" fmla="*/ 907956 h 1422598"/>
                  <a:gd name="connsiteX17" fmla="*/ 3381259 w 4111860"/>
                  <a:gd name="connsiteY17" fmla="*/ 1169870 h 1422598"/>
                  <a:gd name="connsiteX18" fmla="*/ 3707502 w 4111860"/>
                  <a:gd name="connsiteY18" fmla="*/ 1349074 h 1422598"/>
                  <a:gd name="connsiteX19" fmla="*/ 4111860 w 4111860"/>
                  <a:gd name="connsiteY19" fmla="*/ 1339884 h 1422598"/>
                  <a:gd name="connsiteX0" fmla="*/ 0 w 4111860"/>
                  <a:gd name="connsiteY0" fmla="*/ 1379710 h 1417380"/>
                  <a:gd name="connsiteX1" fmla="*/ 284246 w 4111860"/>
                  <a:gd name="connsiteY1" fmla="*/ 1279526 h 1417380"/>
                  <a:gd name="connsiteX2" fmla="*/ 648237 w 4111860"/>
                  <a:gd name="connsiteY2" fmla="*/ 1401778 h 1417380"/>
                  <a:gd name="connsiteX3" fmla="*/ 933816 w 4111860"/>
                  <a:gd name="connsiteY3" fmla="*/ 1378428 h 1417380"/>
                  <a:gd name="connsiteX4" fmla="*/ 1424942 w 4111860"/>
                  <a:gd name="connsiteY4" fmla="*/ 1408249 h 1417380"/>
                  <a:gd name="connsiteX5" fmla="*/ 1692690 w 4111860"/>
                  <a:gd name="connsiteY5" fmla="*/ 1189051 h 1417380"/>
                  <a:gd name="connsiteX6" fmla="*/ 1855145 w 4111860"/>
                  <a:gd name="connsiteY6" fmla="*/ 1058734 h 1417380"/>
                  <a:gd name="connsiteX7" fmla="*/ 1992494 w 4111860"/>
                  <a:gd name="connsiteY7" fmla="*/ 617084 h 1417380"/>
                  <a:gd name="connsiteX8" fmla="*/ 2071691 w 4111860"/>
                  <a:gd name="connsiteY8" fmla="*/ 162947 h 1417380"/>
                  <a:gd name="connsiteX9" fmla="*/ 2258061 w 4111860"/>
                  <a:gd name="connsiteY9" fmla="*/ 2951 h 1417380"/>
                  <a:gd name="connsiteX10" fmla="*/ 2448479 w 4111860"/>
                  <a:gd name="connsiteY10" fmla="*/ 71048 h 1417380"/>
                  <a:gd name="connsiteX11" fmla="*/ 2641468 w 4111860"/>
                  <a:gd name="connsiteY11" fmla="*/ 218087 h 1417380"/>
                  <a:gd name="connsiteX12" fmla="*/ 2747152 w 4111860"/>
                  <a:gd name="connsiteY12" fmla="*/ 365126 h 1417380"/>
                  <a:gd name="connsiteX13" fmla="*/ 2862027 w 4111860"/>
                  <a:gd name="connsiteY13" fmla="*/ 457026 h 1417380"/>
                  <a:gd name="connsiteX14" fmla="*/ 2935546 w 4111860"/>
                  <a:gd name="connsiteY14" fmla="*/ 581090 h 1417380"/>
                  <a:gd name="connsiteX15" fmla="*/ 3091775 w 4111860"/>
                  <a:gd name="connsiteY15" fmla="*/ 682179 h 1417380"/>
                  <a:gd name="connsiteX16" fmla="*/ 3192865 w 4111860"/>
                  <a:gd name="connsiteY16" fmla="*/ 902738 h 1417380"/>
                  <a:gd name="connsiteX17" fmla="*/ 3381259 w 4111860"/>
                  <a:gd name="connsiteY17" fmla="*/ 1164652 h 1417380"/>
                  <a:gd name="connsiteX18" fmla="*/ 3707502 w 4111860"/>
                  <a:gd name="connsiteY18" fmla="*/ 1343856 h 1417380"/>
                  <a:gd name="connsiteX19" fmla="*/ 4111860 w 4111860"/>
                  <a:gd name="connsiteY19" fmla="*/ 1334666 h 1417380"/>
                  <a:gd name="connsiteX0" fmla="*/ 0 w 4111860"/>
                  <a:gd name="connsiteY0" fmla="*/ 1383622 h 1421292"/>
                  <a:gd name="connsiteX1" fmla="*/ 284246 w 4111860"/>
                  <a:gd name="connsiteY1" fmla="*/ 1283438 h 1421292"/>
                  <a:gd name="connsiteX2" fmla="*/ 648237 w 4111860"/>
                  <a:gd name="connsiteY2" fmla="*/ 1405690 h 1421292"/>
                  <a:gd name="connsiteX3" fmla="*/ 933816 w 4111860"/>
                  <a:gd name="connsiteY3" fmla="*/ 1382340 h 1421292"/>
                  <a:gd name="connsiteX4" fmla="*/ 1424942 w 4111860"/>
                  <a:gd name="connsiteY4" fmla="*/ 1412161 h 1421292"/>
                  <a:gd name="connsiteX5" fmla="*/ 1692690 w 4111860"/>
                  <a:gd name="connsiteY5" fmla="*/ 1192963 h 1421292"/>
                  <a:gd name="connsiteX6" fmla="*/ 1855145 w 4111860"/>
                  <a:gd name="connsiteY6" fmla="*/ 1062646 h 1421292"/>
                  <a:gd name="connsiteX7" fmla="*/ 1992494 w 4111860"/>
                  <a:gd name="connsiteY7" fmla="*/ 620996 h 1421292"/>
                  <a:gd name="connsiteX8" fmla="*/ 2107761 w 4111860"/>
                  <a:gd name="connsiteY8" fmla="*/ 237363 h 1421292"/>
                  <a:gd name="connsiteX9" fmla="*/ 2258061 w 4111860"/>
                  <a:gd name="connsiteY9" fmla="*/ 6863 h 1421292"/>
                  <a:gd name="connsiteX10" fmla="*/ 2448479 w 4111860"/>
                  <a:gd name="connsiteY10" fmla="*/ 74960 h 1421292"/>
                  <a:gd name="connsiteX11" fmla="*/ 2641468 w 4111860"/>
                  <a:gd name="connsiteY11" fmla="*/ 221999 h 1421292"/>
                  <a:gd name="connsiteX12" fmla="*/ 2747152 w 4111860"/>
                  <a:gd name="connsiteY12" fmla="*/ 369038 h 1421292"/>
                  <a:gd name="connsiteX13" fmla="*/ 2862027 w 4111860"/>
                  <a:gd name="connsiteY13" fmla="*/ 460938 h 1421292"/>
                  <a:gd name="connsiteX14" fmla="*/ 2935546 w 4111860"/>
                  <a:gd name="connsiteY14" fmla="*/ 585002 h 1421292"/>
                  <a:gd name="connsiteX15" fmla="*/ 3091775 w 4111860"/>
                  <a:gd name="connsiteY15" fmla="*/ 686091 h 1421292"/>
                  <a:gd name="connsiteX16" fmla="*/ 3192865 w 4111860"/>
                  <a:gd name="connsiteY16" fmla="*/ 906650 h 1421292"/>
                  <a:gd name="connsiteX17" fmla="*/ 3381259 w 4111860"/>
                  <a:gd name="connsiteY17" fmla="*/ 1168564 h 1421292"/>
                  <a:gd name="connsiteX18" fmla="*/ 3707502 w 4111860"/>
                  <a:gd name="connsiteY18" fmla="*/ 1347768 h 1421292"/>
                  <a:gd name="connsiteX19" fmla="*/ 4111860 w 4111860"/>
                  <a:gd name="connsiteY19" fmla="*/ 1338578 h 1421292"/>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747152 w 4111860"/>
                  <a:gd name="connsiteY12" fmla="*/ 372584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62027 w 4111860"/>
                  <a:gd name="connsiteY13" fmla="*/ 464484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35546 w 4111860"/>
                  <a:gd name="connsiteY14" fmla="*/ 588548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91775 w 4111860"/>
                  <a:gd name="connsiteY15" fmla="*/ 689637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4838"/>
                  <a:gd name="connsiteX1" fmla="*/ 284246 w 4111860"/>
                  <a:gd name="connsiteY1" fmla="*/ 1286984 h 1424838"/>
                  <a:gd name="connsiteX2" fmla="*/ 648237 w 4111860"/>
                  <a:gd name="connsiteY2" fmla="*/ 1409236 h 1424838"/>
                  <a:gd name="connsiteX3" fmla="*/ 933816 w 4111860"/>
                  <a:gd name="connsiteY3" fmla="*/ 1385886 h 1424838"/>
                  <a:gd name="connsiteX4" fmla="*/ 1424942 w 4111860"/>
                  <a:gd name="connsiteY4" fmla="*/ 1415707 h 1424838"/>
                  <a:gd name="connsiteX5" fmla="*/ 1692690 w 4111860"/>
                  <a:gd name="connsiteY5" fmla="*/ 1196509 h 1424838"/>
                  <a:gd name="connsiteX6" fmla="*/ 1855145 w 4111860"/>
                  <a:gd name="connsiteY6" fmla="*/ 1066192 h 1424838"/>
                  <a:gd name="connsiteX7" fmla="*/ 1992494 w 4111860"/>
                  <a:gd name="connsiteY7" fmla="*/ 624542 h 1424838"/>
                  <a:gd name="connsiteX8" fmla="*/ 2107761 w 4111860"/>
                  <a:gd name="connsiteY8" fmla="*/ 240909 h 1424838"/>
                  <a:gd name="connsiteX9" fmla="*/ 2258061 w 4111860"/>
                  <a:gd name="connsiteY9" fmla="*/ 10409 h 1424838"/>
                  <a:gd name="connsiteX10" fmla="*/ 2448479 w 4111860"/>
                  <a:gd name="connsiteY10" fmla="*/ 78506 h 1424838"/>
                  <a:gd name="connsiteX11" fmla="*/ 2544080 w 4111860"/>
                  <a:gd name="connsiteY11" fmla="*/ 420785 h 1424838"/>
                  <a:gd name="connsiteX12" fmla="*/ 2660585 w 4111860"/>
                  <a:gd name="connsiteY12" fmla="*/ 687138 h 1424838"/>
                  <a:gd name="connsiteX13" fmla="*/ 2804315 w 4111860"/>
                  <a:gd name="connsiteY13" fmla="*/ 958007 h 1424838"/>
                  <a:gd name="connsiteX14" fmla="*/ 2917511 w 4111860"/>
                  <a:gd name="connsiteY14" fmla="*/ 1185116 h 1424838"/>
                  <a:gd name="connsiteX15" fmla="*/ 3034064 w 4111860"/>
                  <a:gd name="connsiteY15" fmla="*/ 1378402 h 1424838"/>
                  <a:gd name="connsiteX16" fmla="*/ 3192865 w 4111860"/>
                  <a:gd name="connsiteY16" fmla="*/ 910196 h 1424838"/>
                  <a:gd name="connsiteX17" fmla="*/ 3381259 w 4111860"/>
                  <a:gd name="connsiteY17" fmla="*/ 1172110 h 1424838"/>
                  <a:gd name="connsiteX18" fmla="*/ 3707502 w 4111860"/>
                  <a:gd name="connsiteY18" fmla="*/ 1351314 h 1424838"/>
                  <a:gd name="connsiteX19" fmla="*/ 4111860 w 4111860"/>
                  <a:gd name="connsiteY19" fmla="*/ 1342124 h 1424838"/>
                  <a:gd name="connsiteX0" fmla="*/ 0 w 4111860"/>
                  <a:gd name="connsiteY0" fmla="*/ 1387168 h 1429145"/>
                  <a:gd name="connsiteX1" fmla="*/ 284246 w 4111860"/>
                  <a:gd name="connsiteY1" fmla="*/ 1286984 h 1429145"/>
                  <a:gd name="connsiteX2" fmla="*/ 648237 w 4111860"/>
                  <a:gd name="connsiteY2" fmla="*/ 1409236 h 1429145"/>
                  <a:gd name="connsiteX3" fmla="*/ 933816 w 4111860"/>
                  <a:gd name="connsiteY3" fmla="*/ 1385886 h 1429145"/>
                  <a:gd name="connsiteX4" fmla="*/ 1424942 w 4111860"/>
                  <a:gd name="connsiteY4" fmla="*/ 1415707 h 1429145"/>
                  <a:gd name="connsiteX5" fmla="*/ 1692690 w 4111860"/>
                  <a:gd name="connsiteY5" fmla="*/ 1196509 h 1429145"/>
                  <a:gd name="connsiteX6" fmla="*/ 1855145 w 4111860"/>
                  <a:gd name="connsiteY6" fmla="*/ 1066192 h 1429145"/>
                  <a:gd name="connsiteX7" fmla="*/ 1992494 w 4111860"/>
                  <a:gd name="connsiteY7" fmla="*/ 624542 h 1429145"/>
                  <a:gd name="connsiteX8" fmla="*/ 2107761 w 4111860"/>
                  <a:gd name="connsiteY8" fmla="*/ 240909 h 1429145"/>
                  <a:gd name="connsiteX9" fmla="*/ 2258061 w 4111860"/>
                  <a:gd name="connsiteY9" fmla="*/ 10409 h 1429145"/>
                  <a:gd name="connsiteX10" fmla="*/ 2448479 w 4111860"/>
                  <a:gd name="connsiteY10" fmla="*/ 78506 h 1429145"/>
                  <a:gd name="connsiteX11" fmla="*/ 2544080 w 4111860"/>
                  <a:gd name="connsiteY11" fmla="*/ 420785 h 1429145"/>
                  <a:gd name="connsiteX12" fmla="*/ 2660585 w 4111860"/>
                  <a:gd name="connsiteY12" fmla="*/ 687138 h 1429145"/>
                  <a:gd name="connsiteX13" fmla="*/ 2804315 w 4111860"/>
                  <a:gd name="connsiteY13" fmla="*/ 958007 h 1429145"/>
                  <a:gd name="connsiteX14" fmla="*/ 2917511 w 4111860"/>
                  <a:gd name="connsiteY14" fmla="*/ 1185116 h 1429145"/>
                  <a:gd name="connsiteX15" fmla="*/ 3034064 w 4111860"/>
                  <a:gd name="connsiteY15" fmla="*/ 1378402 h 1429145"/>
                  <a:gd name="connsiteX16" fmla="*/ 3257790 w 4111860"/>
                  <a:gd name="connsiteY16" fmla="*/ 1414567 h 1429145"/>
                  <a:gd name="connsiteX17" fmla="*/ 3381259 w 4111860"/>
                  <a:gd name="connsiteY17" fmla="*/ 1172110 h 1429145"/>
                  <a:gd name="connsiteX18" fmla="*/ 3707502 w 4111860"/>
                  <a:gd name="connsiteY18" fmla="*/ 1351314 h 1429145"/>
                  <a:gd name="connsiteX19" fmla="*/ 4111860 w 4111860"/>
                  <a:gd name="connsiteY19" fmla="*/ 1342124 h 1429145"/>
                  <a:gd name="connsiteX0" fmla="*/ 0 w 4111860"/>
                  <a:gd name="connsiteY0" fmla="*/ 1387168 h 1430650"/>
                  <a:gd name="connsiteX1" fmla="*/ 284246 w 4111860"/>
                  <a:gd name="connsiteY1" fmla="*/ 1286984 h 1430650"/>
                  <a:gd name="connsiteX2" fmla="*/ 648237 w 4111860"/>
                  <a:gd name="connsiteY2" fmla="*/ 1409236 h 1430650"/>
                  <a:gd name="connsiteX3" fmla="*/ 933816 w 4111860"/>
                  <a:gd name="connsiteY3" fmla="*/ 1385886 h 1430650"/>
                  <a:gd name="connsiteX4" fmla="*/ 1424942 w 4111860"/>
                  <a:gd name="connsiteY4" fmla="*/ 1415707 h 1430650"/>
                  <a:gd name="connsiteX5" fmla="*/ 1692690 w 4111860"/>
                  <a:gd name="connsiteY5" fmla="*/ 1196509 h 1430650"/>
                  <a:gd name="connsiteX6" fmla="*/ 1855145 w 4111860"/>
                  <a:gd name="connsiteY6" fmla="*/ 1066192 h 1430650"/>
                  <a:gd name="connsiteX7" fmla="*/ 1992494 w 4111860"/>
                  <a:gd name="connsiteY7" fmla="*/ 624542 h 1430650"/>
                  <a:gd name="connsiteX8" fmla="*/ 2107761 w 4111860"/>
                  <a:gd name="connsiteY8" fmla="*/ 240909 h 1430650"/>
                  <a:gd name="connsiteX9" fmla="*/ 2258061 w 4111860"/>
                  <a:gd name="connsiteY9" fmla="*/ 10409 h 1430650"/>
                  <a:gd name="connsiteX10" fmla="*/ 2448479 w 4111860"/>
                  <a:gd name="connsiteY10" fmla="*/ 78506 h 1430650"/>
                  <a:gd name="connsiteX11" fmla="*/ 2544080 w 4111860"/>
                  <a:gd name="connsiteY11" fmla="*/ 420785 h 1430650"/>
                  <a:gd name="connsiteX12" fmla="*/ 2660585 w 4111860"/>
                  <a:gd name="connsiteY12" fmla="*/ 687138 h 1430650"/>
                  <a:gd name="connsiteX13" fmla="*/ 2804315 w 4111860"/>
                  <a:gd name="connsiteY13" fmla="*/ 958007 h 1430650"/>
                  <a:gd name="connsiteX14" fmla="*/ 2917511 w 4111860"/>
                  <a:gd name="connsiteY14" fmla="*/ 1185116 h 1430650"/>
                  <a:gd name="connsiteX15" fmla="*/ 3034064 w 4111860"/>
                  <a:gd name="connsiteY15" fmla="*/ 1378402 h 1430650"/>
                  <a:gd name="connsiteX16" fmla="*/ 3257790 w 4111860"/>
                  <a:gd name="connsiteY16" fmla="*/ 1414567 h 1430650"/>
                  <a:gd name="connsiteX17" fmla="*/ 3518323 w 4111860"/>
                  <a:gd name="connsiteY17" fmla="*/ 1427007 h 1430650"/>
                  <a:gd name="connsiteX18" fmla="*/ 3707502 w 4111860"/>
                  <a:gd name="connsiteY18" fmla="*/ 1351314 h 1430650"/>
                  <a:gd name="connsiteX19" fmla="*/ 4111860 w 4111860"/>
                  <a:gd name="connsiteY19" fmla="*/ 1342124 h 1430650"/>
                  <a:gd name="connsiteX0" fmla="*/ 0 w 4111860"/>
                  <a:gd name="connsiteY0" fmla="*/ 1387168 h 1430208"/>
                  <a:gd name="connsiteX1" fmla="*/ 284246 w 4111860"/>
                  <a:gd name="connsiteY1" fmla="*/ 1286984 h 1430208"/>
                  <a:gd name="connsiteX2" fmla="*/ 648237 w 4111860"/>
                  <a:gd name="connsiteY2" fmla="*/ 1409236 h 1430208"/>
                  <a:gd name="connsiteX3" fmla="*/ 933816 w 4111860"/>
                  <a:gd name="connsiteY3" fmla="*/ 1385886 h 1430208"/>
                  <a:gd name="connsiteX4" fmla="*/ 1424942 w 4111860"/>
                  <a:gd name="connsiteY4" fmla="*/ 1415707 h 1430208"/>
                  <a:gd name="connsiteX5" fmla="*/ 1692690 w 4111860"/>
                  <a:gd name="connsiteY5" fmla="*/ 1196509 h 1430208"/>
                  <a:gd name="connsiteX6" fmla="*/ 1855145 w 4111860"/>
                  <a:gd name="connsiteY6" fmla="*/ 1066192 h 1430208"/>
                  <a:gd name="connsiteX7" fmla="*/ 1992494 w 4111860"/>
                  <a:gd name="connsiteY7" fmla="*/ 624542 h 1430208"/>
                  <a:gd name="connsiteX8" fmla="*/ 2107761 w 4111860"/>
                  <a:gd name="connsiteY8" fmla="*/ 240909 h 1430208"/>
                  <a:gd name="connsiteX9" fmla="*/ 2258061 w 4111860"/>
                  <a:gd name="connsiteY9" fmla="*/ 10409 h 1430208"/>
                  <a:gd name="connsiteX10" fmla="*/ 2448479 w 4111860"/>
                  <a:gd name="connsiteY10" fmla="*/ 78506 h 1430208"/>
                  <a:gd name="connsiteX11" fmla="*/ 2544080 w 4111860"/>
                  <a:gd name="connsiteY11" fmla="*/ 420785 h 1430208"/>
                  <a:gd name="connsiteX12" fmla="*/ 2660585 w 4111860"/>
                  <a:gd name="connsiteY12" fmla="*/ 687138 h 1430208"/>
                  <a:gd name="connsiteX13" fmla="*/ 2804315 w 4111860"/>
                  <a:gd name="connsiteY13" fmla="*/ 958007 h 1430208"/>
                  <a:gd name="connsiteX14" fmla="*/ 2917511 w 4111860"/>
                  <a:gd name="connsiteY14" fmla="*/ 1185116 h 1430208"/>
                  <a:gd name="connsiteX15" fmla="*/ 3034064 w 4111860"/>
                  <a:gd name="connsiteY15" fmla="*/ 1378402 h 1430208"/>
                  <a:gd name="connsiteX16" fmla="*/ 3257790 w 4111860"/>
                  <a:gd name="connsiteY16" fmla="*/ 1414567 h 1430208"/>
                  <a:gd name="connsiteX17" fmla="*/ 3518323 w 4111860"/>
                  <a:gd name="connsiteY17" fmla="*/ 1427007 h 1430208"/>
                  <a:gd name="connsiteX18" fmla="*/ 3848173 w 4111860"/>
                  <a:gd name="connsiteY18" fmla="*/ 1421818 h 1430208"/>
                  <a:gd name="connsiteX19" fmla="*/ 4111860 w 4111860"/>
                  <a:gd name="connsiteY19" fmla="*/ 1342124 h 1430208"/>
                  <a:gd name="connsiteX0" fmla="*/ 0 w 4111860"/>
                  <a:gd name="connsiteY0" fmla="*/ 1387168 h 1435153"/>
                  <a:gd name="connsiteX1" fmla="*/ 284246 w 4111860"/>
                  <a:gd name="connsiteY1" fmla="*/ 1286984 h 1435153"/>
                  <a:gd name="connsiteX2" fmla="*/ 648237 w 4111860"/>
                  <a:gd name="connsiteY2" fmla="*/ 1409236 h 1435153"/>
                  <a:gd name="connsiteX3" fmla="*/ 933816 w 4111860"/>
                  <a:gd name="connsiteY3" fmla="*/ 1385886 h 1435153"/>
                  <a:gd name="connsiteX4" fmla="*/ 1424942 w 4111860"/>
                  <a:gd name="connsiteY4" fmla="*/ 1415707 h 1435153"/>
                  <a:gd name="connsiteX5" fmla="*/ 1692690 w 4111860"/>
                  <a:gd name="connsiteY5" fmla="*/ 1196509 h 1435153"/>
                  <a:gd name="connsiteX6" fmla="*/ 1855145 w 4111860"/>
                  <a:gd name="connsiteY6" fmla="*/ 1066192 h 1435153"/>
                  <a:gd name="connsiteX7" fmla="*/ 1992494 w 4111860"/>
                  <a:gd name="connsiteY7" fmla="*/ 624542 h 1435153"/>
                  <a:gd name="connsiteX8" fmla="*/ 2107761 w 4111860"/>
                  <a:gd name="connsiteY8" fmla="*/ 240909 h 1435153"/>
                  <a:gd name="connsiteX9" fmla="*/ 2258061 w 4111860"/>
                  <a:gd name="connsiteY9" fmla="*/ 10409 h 1435153"/>
                  <a:gd name="connsiteX10" fmla="*/ 2448479 w 4111860"/>
                  <a:gd name="connsiteY10" fmla="*/ 78506 h 1435153"/>
                  <a:gd name="connsiteX11" fmla="*/ 2544080 w 4111860"/>
                  <a:gd name="connsiteY11" fmla="*/ 420785 h 1435153"/>
                  <a:gd name="connsiteX12" fmla="*/ 2660585 w 4111860"/>
                  <a:gd name="connsiteY12" fmla="*/ 687138 h 1435153"/>
                  <a:gd name="connsiteX13" fmla="*/ 2804315 w 4111860"/>
                  <a:gd name="connsiteY13" fmla="*/ 958007 h 1435153"/>
                  <a:gd name="connsiteX14" fmla="*/ 2917511 w 4111860"/>
                  <a:gd name="connsiteY14" fmla="*/ 1185116 h 1435153"/>
                  <a:gd name="connsiteX15" fmla="*/ 3034064 w 4111860"/>
                  <a:gd name="connsiteY15" fmla="*/ 1378402 h 1435153"/>
                  <a:gd name="connsiteX16" fmla="*/ 3257790 w 4111860"/>
                  <a:gd name="connsiteY16" fmla="*/ 1414567 h 1435153"/>
                  <a:gd name="connsiteX17" fmla="*/ 3518323 w 4111860"/>
                  <a:gd name="connsiteY17" fmla="*/ 1427007 h 1435153"/>
                  <a:gd name="connsiteX18" fmla="*/ 3848173 w 4111860"/>
                  <a:gd name="connsiteY18" fmla="*/ 1421818 h 1435153"/>
                  <a:gd name="connsiteX19" fmla="*/ 4111860 w 4111860"/>
                  <a:gd name="connsiteY19" fmla="*/ 1434321 h 1435153"/>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60585 w 4111860"/>
                  <a:gd name="connsiteY12" fmla="*/ 68713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7168 h 1434574"/>
                  <a:gd name="connsiteX1" fmla="*/ 284246 w 4111860"/>
                  <a:gd name="connsiteY1" fmla="*/ 1286984 h 1434574"/>
                  <a:gd name="connsiteX2" fmla="*/ 648237 w 4111860"/>
                  <a:gd name="connsiteY2" fmla="*/ 1409236 h 1434574"/>
                  <a:gd name="connsiteX3" fmla="*/ 933816 w 4111860"/>
                  <a:gd name="connsiteY3" fmla="*/ 1385886 h 1434574"/>
                  <a:gd name="connsiteX4" fmla="*/ 1424942 w 4111860"/>
                  <a:gd name="connsiteY4" fmla="*/ 1415707 h 1434574"/>
                  <a:gd name="connsiteX5" fmla="*/ 1692690 w 4111860"/>
                  <a:gd name="connsiteY5" fmla="*/ 1196509 h 1434574"/>
                  <a:gd name="connsiteX6" fmla="*/ 1855145 w 4111860"/>
                  <a:gd name="connsiteY6" fmla="*/ 1066192 h 1434574"/>
                  <a:gd name="connsiteX7" fmla="*/ 1992494 w 4111860"/>
                  <a:gd name="connsiteY7" fmla="*/ 624542 h 1434574"/>
                  <a:gd name="connsiteX8" fmla="*/ 2107761 w 4111860"/>
                  <a:gd name="connsiteY8" fmla="*/ 240909 h 1434574"/>
                  <a:gd name="connsiteX9" fmla="*/ 2258061 w 4111860"/>
                  <a:gd name="connsiteY9" fmla="*/ 10409 h 1434574"/>
                  <a:gd name="connsiteX10" fmla="*/ 2448479 w 4111860"/>
                  <a:gd name="connsiteY10" fmla="*/ 78506 h 1434574"/>
                  <a:gd name="connsiteX11" fmla="*/ 2544080 w 4111860"/>
                  <a:gd name="connsiteY11" fmla="*/ 420785 h 1434574"/>
                  <a:gd name="connsiteX12" fmla="*/ 2635337 w 4111860"/>
                  <a:gd name="connsiteY12" fmla="*/ 768488 h 1434574"/>
                  <a:gd name="connsiteX13" fmla="*/ 2804315 w 4111860"/>
                  <a:gd name="connsiteY13" fmla="*/ 958007 h 1434574"/>
                  <a:gd name="connsiteX14" fmla="*/ 2917511 w 4111860"/>
                  <a:gd name="connsiteY14" fmla="*/ 1185116 h 1434574"/>
                  <a:gd name="connsiteX15" fmla="*/ 3034064 w 4111860"/>
                  <a:gd name="connsiteY15" fmla="*/ 1378402 h 1434574"/>
                  <a:gd name="connsiteX16" fmla="*/ 3257790 w 4111860"/>
                  <a:gd name="connsiteY16" fmla="*/ 1414567 h 1434574"/>
                  <a:gd name="connsiteX17" fmla="*/ 3518323 w 4111860"/>
                  <a:gd name="connsiteY17" fmla="*/ 1427007 h 1434574"/>
                  <a:gd name="connsiteX18" fmla="*/ 3840960 w 4111860"/>
                  <a:gd name="connsiteY18" fmla="*/ 1378431 h 1434574"/>
                  <a:gd name="connsiteX19" fmla="*/ 4111860 w 4111860"/>
                  <a:gd name="connsiteY19" fmla="*/ 1434321 h 1434574"/>
                  <a:gd name="connsiteX0" fmla="*/ 0 w 4111860"/>
                  <a:gd name="connsiteY0" fmla="*/ 1381608 h 1429014"/>
                  <a:gd name="connsiteX1" fmla="*/ 284246 w 4111860"/>
                  <a:gd name="connsiteY1" fmla="*/ 1281424 h 1429014"/>
                  <a:gd name="connsiteX2" fmla="*/ 648237 w 4111860"/>
                  <a:gd name="connsiteY2" fmla="*/ 1403676 h 1429014"/>
                  <a:gd name="connsiteX3" fmla="*/ 933816 w 4111860"/>
                  <a:gd name="connsiteY3" fmla="*/ 1380326 h 1429014"/>
                  <a:gd name="connsiteX4" fmla="*/ 1424942 w 4111860"/>
                  <a:gd name="connsiteY4" fmla="*/ 1410147 h 1429014"/>
                  <a:gd name="connsiteX5" fmla="*/ 1692690 w 4111860"/>
                  <a:gd name="connsiteY5" fmla="*/ 1190949 h 1429014"/>
                  <a:gd name="connsiteX6" fmla="*/ 1855145 w 4111860"/>
                  <a:gd name="connsiteY6" fmla="*/ 1060632 h 1429014"/>
                  <a:gd name="connsiteX7" fmla="*/ 1992494 w 4111860"/>
                  <a:gd name="connsiteY7" fmla="*/ 618982 h 1429014"/>
                  <a:gd name="connsiteX8" fmla="*/ 2107761 w 4111860"/>
                  <a:gd name="connsiteY8" fmla="*/ 235349 h 1429014"/>
                  <a:gd name="connsiteX9" fmla="*/ 2258061 w 4111860"/>
                  <a:gd name="connsiteY9" fmla="*/ 4849 h 1429014"/>
                  <a:gd name="connsiteX10" fmla="*/ 2423231 w 4111860"/>
                  <a:gd name="connsiteY10" fmla="*/ 105487 h 1429014"/>
                  <a:gd name="connsiteX11" fmla="*/ 2544080 w 4111860"/>
                  <a:gd name="connsiteY11" fmla="*/ 415225 h 1429014"/>
                  <a:gd name="connsiteX12" fmla="*/ 2635337 w 4111860"/>
                  <a:gd name="connsiteY12" fmla="*/ 762928 h 1429014"/>
                  <a:gd name="connsiteX13" fmla="*/ 2804315 w 4111860"/>
                  <a:gd name="connsiteY13" fmla="*/ 952447 h 1429014"/>
                  <a:gd name="connsiteX14" fmla="*/ 2917511 w 4111860"/>
                  <a:gd name="connsiteY14" fmla="*/ 1179556 h 1429014"/>
                  <a:gd name="connsiteX15" fmla="*/ 3034064 w 4111860"/>
                  <a:gd name="connsiteY15" fmla="*/ 1372842 h 1429014"/>
                  <a:gd name="connsiteX16" fmla="*/ 3257790 w 4111860"/>
                  <a:gd name="connsiteY16" fmla="*/ 1409007 h 1429014"/>
                  <a:gd name="connsiteX17" fmla="*/ 3518323 w 4111860"/>
                  <a:gd name="connsiteY17" fmla="*/ 1421447 h 1429014"/>
                  <a:gd name="connsiteX18" fmla="*/ 3840960 w 4111860"/>
                  <a:gd name="connsiteY18" fmla="*/ 1372871 h 1429014"/>
                  <a:gd name="connsiteX19" fmla="*/ 4111860 w 4111860"/>
                  <a:gd name="connsiteY19" fmla="*/ 1428761 h 1429014"/>
                  <a:gd name="connsiteX0" fmla="*/ 0 w 3827614"/>
                  <a:gd name="connsiteY0" fmla="*/ 1281424 h 1429014"/>
                  <a:gd name="connsiteX1" fmla="*/ 363991 w 3827614"/>
                  <a:gd name="connsiteY1" fmla="*/ 1403676 h 1429014"/>
                  <a:gd name="connsiteX2" fmla="*/ 649570 w 3827614"/>
                  <a:gd name="connsiteY2" fmla="*/ 1380326 h 1429014"/>
                  <a:gd name="connsiteX3" fmla="*/ 1140696 w 3827614"/>
                  <a:gd name="connsiteY3" fmla="*/ 1410147 h 1429014"/>
                  <a:gd name="connsiteX4" fmla="*/ 1408444 w 3827614"/>
                  <a:gd name="connsiteY4" fmla="*/ 1190949 h 1429014"/>
                  <a:gd name="connsiteX5" fmla="*/ 1570899 w 3827614"/>
                  <a:gd name="connsiteY5" fmla="*/ 1060632 h 1429014"/>
                  <a:gd name="connsiteX6" fmla="*/ 1708248 w 3827614"/>
                  <a:gd name="connsiteY6" fmla="*/ 618982 h 1429014"/>
                  <a:gd name="connsiteX7" fmla="*/ 1823515 w 3827614"/>
                  <a:gd name="connsiteY7" fmla="*/ 235349 h 1429014"/>
                  <a:gd name="connsiteX8" fmla="*/ 1973815 w 3827614"/>
                  <a:gd name="connsiteY8" fmla="*/ 4849 h 1429014"/>
                  <a:gd name="connsiteX9" fmla="*/ 2138985 w 3827614"/>
                  <a:gd name="connsiteY9" fmla="*/ 105487 h 1429014"/>
                  <a:gd name="connsiteX10" fmla="*/ 2259834 w 3827614"/>
                  <a:gd name="connsiteY10" fmla="*/ 415225 h 1429014"/>
                  <a:gd name="connsiteX11" fmla="*/ 2351091 w 3827614"/>
                  <a:gd name="connsiteY11" fmla="*/ 762928 h 1429014"/>
                  <a:gd name="connsiteX12" fmla="*/ 2520069 w 3827614"/>
                  <a:gd name="connsiteY12" fmla="*/ 952447 h 1429014"/>
                  <a:gd name="connsiteX13" fmla="*/ 2633265 w 3827614"/>
                  <a:gd name="connsiteY13" fmla="*/ 1179556 h 1429014"/>
                  <a:gd name="connsiteX14" fmla="*/ 2749818 w 3827614"/>
                  <a:gd name="connsiteY14" fmla="*/ 1372842 h 1429014"/>
                  <a:gd name="connsiteX15" fmla="*/ 2973544 w 3827614"/>
                  <a:gd name="connsiteY15" fmla="*/ 1409007 h 1429014"/>
                  <a:gd name="connsiteX16" fmla="*/ 3234077 w 3827614"/>
                  <a:gd name="connsiteY16" fmla="*/ 1421447 h 1429014"/>
                  <a:gd name="connsiteX17" fmla="*/ 3556714 w 3827614"/>
                  <a:gd name="connsiteY17" fmla="*/ 1372871 h 1429014"/>
                  <a:gd name="connsiteX18" fmla="*/ 3827614 w 3827614"/>
                  <a:gd name="connsiteY18" fmla="*/ 1428761 h 1429014"/>
                  <a:gd name="connsiteX0" fmla="*/ 0 w 3463623"/>
                  <a:gd name="connsiteY0" fmla="*/ 1403676 h 1429014"/>
                  <a:gd name="connsiteX1" fmla="*/ 285579 w 3463623"/>
                  <a:gd name="connsiteY1" fmla="*/ 1380326 h 1429014"/>
                  <a:gd name="connsiteX2" fmla="*/ 776705 w 3463623"/>
                  <a:gd name="connsiteY2" fmla="*/ 1410147 h 1429014"/>
                  <a:gd name="connsiteX3" fmla="*/ 1044453 w 3463623"/>
                  <a:gd name="connsiteY3" fmla="*/ 1190949 h 1429014"/>
                  <a:gd name="connsiteX4" fmla="*/ 1206908 w 3463623"/>
                  <a:gd name="connsiteY4" fmla="*/ 1060632 h 1429014"/>
                  <a:gd name="connsiteX5" fmla="*/ 1344257 w 3463623"/>
                  <a:gd name="connsiteY5" fmla="*/ 618982 h 1429014"/>
                  <a:gd name="connsiteX6" fmla="*/ 1459524 w 3463623"/>
                  <a:gd name="connsiteY6" fmla="*/ 235349 h 1429014"/>
                  <a:gd name="connsiteX7" fmla="*/ 1609824 w 3463623"/>
                  <a:gd name="connsiteY7" fmla="*/ 4849 h 1429014"/>
                  <a:gd name="connsiteX8" fmla="*/ 1774994 w 3463623"/>
                  <a:gd name="connsiteY8" fmla="*/ 105487 h 1429014"/>
                  <a:gd name="connsiteX9" fmla="*/ 1895843 w 3463623"/>
                  <a:gd name="connsiteY9" fmla="*/ 415225 h 1429014"/>
                  <a:gd name="connsiteX10" fmla="*/ 1987100 w 3463623"/>
                  <a:gd name="connsiteY10" fmla="*/ 762928 h 1429014"/>
                  <a:gd name="connsiteX11" fmla="*/ 2156078 w 3463623"/>
                  <a:gd name="connsiteY11" fmla="*/ 952447 h 1429014"/>
                  <a:gd name="connsiteX12" fmla="*/ 2269274 w 3463623"/>
                  <a:gd name="connsiteY12" fmla="*/ 1179556 h 1429014"/>
                  <a:gd name="connsiteX13" fmla="*/ 2385827 w 3463623"/>
                  <a:gd name="connsiteY13" fmla="*/ 1372842 h 1429014"/>
                  <a:gd name="connsiteX14" fmla="*/ 2609553 w 3463623"/>
                  <a:gd name="connsiteY14" fmla="*/ 1409007 h 1429014"/>
                  <a:gd name="connsiteX15" fmla="*/ 2870086 w 3463623"/>
                  <a:gd name="connsiteY15" fmla="*/ 1421447 h 1429014"/>
                  <a:gd name="connsiteX16" fmla="*/ 3192723 w 3463623"/>
                  <a:gd name="connsiteY16" fmla="*/ 1372871 h 1429014"/>
                  <a:gd name="connsiteX17" fmla="*/ 3463623 w 3463623"/>
                  <a:gd name="connsiteY17" fmla="*/ 1428761 h 1429014"/>
                  <a:gd name="connsiteX0" fmla="*/ 0 w 3178044"/>
                  <a:gd name="connsiteY0" fmla="*/ 1380326 h 1429014"/>
                  <a:gd name="connsiteX1" fmla="*/ 491126 w 3178044"/>
                  <a:gd name="connsiteY1" fmla="*/ 1410147 h 1429014"/>
                  <a:gd name="connsiteX2" fmla="*/ 758874 w 3178044"/>
                  <a:gd name="connsiteY2" fmla="*/ 1190949 h 1429014"/>
                  <a:gd name="connsiteX3" fmla="*/ 921329 w 3178044"/>
                  <a:gd name="connsiteY3" fmla="*/ 1060632 h 1429014"/>
                  <a:gd name="connsiteX4" fmla="*/ 1058678 w 3178044"/>
                  <a:gd name="connsiteY4" fmla="*/ 618982 h 1429014"/>
                  <a:gd name="connsiteX5" fmla="*/ 1173945 w 3178044"/>
                  <a:gd name="connsiteY5" fmla="*/ 235349 h 1429014"/>
                  <a:gd name="connsiteX6" fmla="*/ 1324245 w 3178044"/>
                  <a:gd name="connsiteY6" fmla="*/ 4849 h 1429014"/>
                  <a:gd name="connsiteX7" fmla="*/ 1489415 w 3178044"/>
                  <a:gd name="connsiteY7" fmla="*/ 105487 h 1429014"/>
                  <a:gd name="connsiteX8" fmla="*/ 1610264 w 3178044"/>
                  <a:gd name="connsiteY8" fmla="*/ 415225 h 1429014"/>
                  <a:gd name="connsiteX9" fmla="*/ 1701521 w 3178044"/>
                  <a:gd name="connsiteY9" fmla="*/ 762928 h 1429014"/>
                  <a:gd name="connsiteX10" fmla="*/ 1870499 w 3178044"/>
                  <a:gd name="connsiteY10" fmla="*/ 952447 h 1429014"/>
                  <a:gd name="connsiteX11" fmla="*/ 1983695 w 3178044"/>
                  <a:gd name="connsiteY11" fmla="*/ 1179556 h 1429014"/>
                  <a:gd name="connsiteX12" fmla="*/ 2100248 w 3178044"/>
                  <a:gd name="connsiteY12" fmla="*/ 1372842 h 1429014"/>
                  <a:gd name="connsiteX13" fmla="*/ 2323974 w 3178044"/>
                  <a:gd name="connsiteY13" fmla="*/ 1409007 h 1429014"/>
                  <a:gd name="connsiteX14" fmla="*/ 2584507 w 3178044"/>
                  <a:gd name="connsiteY14" fmla="*/ 1421447 h 1429014"/>
                  <a:gd name="connsiteX15" fmla="*/ 2907144 w 3178044"/>
                  <a:gd name="connsiteY15" fmla="*/ 1372871 h 1429014"/>
                  <a:gd name="connsiteX16" fmla="*/ 3178044 w 3178044"/>
                  <a:gd name="connsiteY16" fmla="*/ 1428761 h 1429014"/>
                  <a:gd name="connsiteX0" fmla="*/ 0 w 2686918"/>
                  <a:gd name="connsiteY0" fmla="*/ 1410147 h 1429014"/>
                  <a:gd name="connsiteX1" fmla="*/ 267748 w 2686918"/>
                  <a:gd name="connsiteY1" fmla="*/ 1190949 h 1429014"/>
                  <a:gd name="connsiteX2" fmla="*/ 430203 w 2686918"/>
                  <a:gd name="connsiteY2" fmla="*/ 1060632 h 1429014"/>
                  <a:gd name="connsiteX3" fmla="*/ 567552 w 2686918"/>
                  <a:gd name="connsiteY3" fmla="*/ 618982 h 1429014"/>
                  <a:gd name="connsiteX4" fmla="*/ 682819 w 2686918"/>
                  <a:gd name="connsiteY4" fmla="*/ 235349 h 1429014"/>
                  <a:gd name="connsiteX5" fmla="*/ 833119 w 2686918"/>
                  <a:gd name="connsiteY5" fmla="*/ 4849 h 1429014"/>
                  <a:gd name="connsiteX6" fmla="*/ 998289 w 2686918"/>
                  <a:gd name="connsiteY6" fmla="*/ 105487 h 1429014"/>
                  <a:gd name="connsiteX7" fmla="*/ 1119138 w 2686918"/>
                  <a:gd name="connsiteY7" fmla="*/ 415225 h 1429014"/>
                  <a:gd name="connsiteX8" fmla="*/ 1210395 w 2686918"/>
                  <a:gd name="connsiteY8" fmla="*/ 762928 h 1429014"/>
                  <a:gd name="connsiteX9" fmla="*/ 1379373 w 2686918"/>
                  <a:gd name="connsiteY9" fmla="*/ 952447 h 1429014"/>
                  <a:gd name="connsiteX10" fmla="*/ 1492569 w 2686918"/>
                  <a:gd name="connsiteY10" fmla="*/ 1179556 h 1429014"/>
                  <a:gd name="connsiteX11" fmla="*/ 1609122 w 2686918"/>
                  <a:gd name="connsiteY11" fmla="*/ 1372842 h 1429014"/>
                  <a:gd name="connsiteX12" fmla="*/ 1832848 w 2686918"/>
                  <a:gd name="connsiteY12" fmla="*/ 1409007 h 1429014"/>
                  <a:gd name="connsiteX13" fmla="*/ 2093381 w 2686918"/>
                  <a:gd name="connsiteY13" fmla="*/ 1421447 h 1429014"/>
                  <a:gd name="connsiteX14" fmla="*/ 2416018 w 2686918"/>
                  <a:gd name="connsiteY14" fmla="*/ 1372871 h 1429014"/>
                  <a:gd name="connsiteX15" fmla="*/ 2686918 w 2686918"/>
                  <a:gd name="connsiteY15" fmla="*/ 1428761 h 1429014"/>
                  <a:gd name="connsiteX0" fmla="*/ 0 w 2419170"/>
                  <a:gd name="connsiteY0" fmla="*/ 1190949 h 1429014"/>
                  <a:gd name="connsiteX1" fmla="*/ 162455 w 2419170"/>
                  <a:gd name="connsiteY1" fmla="*/ 1060632 h 1429014"/>
                  <a:gd name="connsiteX2" fmla="*/ 299804 w 2419170"/>
                  <a:gd name="connsiteY2" fmla="*/ 618982 h 1429014"/>
                  <a:gd name="connsiteX3" fmla="*/ 415071 w 2419170"/>
                  <a:gd name="connsiteY3" fmla="*/ 235349 h 1429014"/>
                  <a:gd name="connsiteX4" fmla="*/ 565371 w 2419170"/>
                  <a:gd name="connsiteY4" fmla="*/ 4849 h 1429014"/>
                  <a:gd name="connsiteX5" fmla="*/ 730541 w 2419170"/>
                  <a:gd name="connsiteY5" fmla="*/ 105487 h 1429014"/>
                  <a:gd name="connsiteX6" fmla="*/ 851390 w 2419170"/>
                  <a:gd name="connsiteY6" fmla="*/ 415225 h 1429014"/>
                  <a:gd name="connsiteX7" fmla="*/ 942647 w 2419170"/>
                  <a:gd name="connsiteY7" fmla="*/ 762928 h 1429014"/>
                  <a:gd name="connsiteX8" fmla="*/ 1111625 w 2419170"/>
                  <a:gd name="connsiteY8" fmla="*/ 952447 h 1429014"/>
                  <a:gd name="connsiteX9" fmla="*/ 1224821 w 2419170"/>
                  <a:gd name="connsiteY9" fmla="*/ 1179556 h 1429014"/>
                  <a:gd name="connsiteX10" fmla="*/ 1341374 w 2419170"/>
                  <a:gd name="connsiteY10" fmla="*/ 1372842 h 1429014"/>
                  <a:gd name="connsiteX11" fmla="*/ 1565100 w 2419170"/>
                  <a:gd name="connsiteY11" fmla="*/ 1409007 h 1429014"/>
                  <a:gd name="connsiteX12" fmla="*/ 1825633 w 2419170"/>
                  <a:gd name="connsiteY12" fmla="*/ 1421447 h 1429014"/>
                  <a:gd name="connsiteX13" fmla="*/ 2148270 w 2419170"/>
                  <a:gd name="connsiteY13" fmla="*/ 1372871 h 1429014"/>
                  <a:gd name="connsiteX14" fmla="*/ 2419170 w 2419170"/>
                  <a:gd name="connsiteY14" fmla="*/ 1428761 h 1429014"/>
                  <a:gd name="connsiteX0" fmla="*/ 0 w 2256715"/>
                  <a:gd name="connsiteY0" fmla="*/ 1060632 h 1429014"/>
                  <a:gd name="connsiteX1" fmla="*/ 137349 w 2256715"/>
                  <a:gd name="connsiteY1" fmla="*/ 618982 h 1429014"/>
                  <a:gd name="connsiteX2" fmla="*/ 252616 w 2256715"/>
                  <a:gd name="connsiteY2" fmla="*/ 235349 h 1429014"/>
                  <a:gd name="connsiteX3" fmla="*/ 402916 w 2256715"/>
                  <a:gd name="connsiteY3" fmla="*/ 4849 h 1429014"/>
                  <a:gd name="connsiteX4" fmla="*/ 568086 w 2256715"/>
                  <a:gd name="connsiteY4" fmla="*/ 105487 h 1429014"/>
                  <a:gd name="connsiteX5" fmla="*/ 688935 w 2256715"/>
                  <a:gd name="connsiteY5" fmla="*/ 415225 h 1429014"/>
                  <a:gd name="connsiteX6" fmla="*/ 780192 w 2256715"/>
                  <a:gd name="connsiteY6" fmla="*/ 762928 h 1429014"/>
                  <a:gd name="connsiteX7" fmla="*/ 949170 w 2256715"/>
                  <a:gd name="connsiteY7" fmla="*/ 952447 h 1429014"/>
                  <a:gd name="connsiteX8" fmla="*/ 1062366 w 2256715"/>
                  <a:gd name="connsiteY8" fmla="*/ 1179556 h 1429014"/>
                  <a:gd name="connsiteX9" fmla="*/ 1178919 w 2256715"/>
                  <a:gd name="connsiteY9" fmla="*/ 1372842 h 1429014"/>
                  <a:gd name="connsiteX10" fmla="*/ 1402645 w 2256715"/>
                  <a:gd name="connsiteY10" fmla="*/ 1409007 h 1429014"/>
                  <a:gd name="connsiteX11" fmla="*/ 1663178 w 2256715"/>
                  <a:gd name="connsiteY11" fmla="*/ 1421447 h 1429014"/>
                  <a:gd name="connsiteX12" fmla="*/ 1985815 w 2256715"/>
                  <a:gd name="connsiteY12" fmla="*/ 1372871 h 1429014"/>
                  <a:gd name="connsiteX13" fmla="*/ 2256715 w 2256715"/>
                  <a:gd name="connsiteY13" fmla="*/ 1428761 h 1429014"/>
                  <a:gd name="connsiteX0" fmla="*/ 0 w 2119366"/>
                  <a:gd name="connsiteY0" fmla="*/ 618982 h 1429014"/>
                  <a:gd name="connsiteX1" fmla="*/ 115267 w 2119366"/>
                  <a:gd name="connsiteY1" fmla="*/ 235349 h 1429014"/>
                  <a:gd name="connsiteX2" fmla="*/ 265567 w 2119366"/>
                  <a:gd name="connsiteY2" fmla="*/ 4849 h 1429014"/>
                  <a:gd name="connsiteX3" fmla="*/ 430737 w 2119366"/>
                  <a:gd name="connsiteY3" fmla="*/ 105487 h 1429014"/>
                  <a:gd name="connsiteX4" fmla="*/ 551586 w 2119366"/>
                  <a:gd name="connsiteY4" fmla="*/ 415225 h 1429014"/>
                  <a:gd name="connsiteX5" fmla="*/ 642843 w 2119366"/>
                  <a:gd name="connsiteY5" fmla="*/ 762928 h 1429014"/>
                  <a:gd name="connsiteX6" fmla="*/ 811821 w 2119366"/>
                  <a:gd name="connsiteY6" fmla="*/ 952447 h 1429014"/>
                  <a:gd name="connsiteX7" fmla="*/ 925017 w 2119366"/>
                  <a:gd name="connsiteY7" fmla="*/ 1179556 h 1429014"/>
                  <a:gd name="connsiteX8" fmla="*/ 1041570 w 2119366"/>
                  <a:gd name="connsiteY8" fmla="*/ 1372842 h 1429014"/>
                  <a:gd name="connsiteX9" fmla="*/ 1265296 w 2119366"/>
                  <a:gd name="connsiteY9" fmla="*/ 1409007 h 1429014"/>
                  <a:gd name="connsiteX10" fmla="*/ 1525829 w 2119366"/>
                  <a:gd name="connsiteY10" fmla="*/ 1421447 h 1429014"/>
                  <a:gd name="connsiteX11" fmla="*/ 1848466 w 2119366"/>
                  <a:gd name="connsiteY11" fmla="*/ 1372871 h 1429014"/>
                  <a:gd name="connsiteX12" fmla="*/ 2119366 w 2119366"/>
                  <a:gd name="connsiteY12" fmla="*/ 1428761 h 1429014"/>
                  <a:gd name="connsiteX0" fmla="*/ 0 w 2004099"/>
                  <a:gd name="connsiteY0" fmla="*/ 235349 h 1429014"/>
                  <a:gd name="connsiteX1" fmla="*/ 150300 w 2004099"/>
                  <a:gd name="connsiteY1" fmla="*/ 4849 h 1429014"/>
                  <a:gd name="connsiteX2" fmla="*/ 315470 w 2004099"/>
                  <a:gd name="connsiteY2" fmla="*/ 105487 h 1429014"/>
                  <a:gd name="connsiteX3" fmla="*/ 436319 w 2004099"/>
                  <a:gd name="connsiteY3" fmla="*/ 415225 h 1429014"/>
                  <a:gd name="connsiteX4" fmla="*/ 527576 w 2004099"/>
                  <a:gd name="connsiteY4" fmla="*/ 762928 h 1429014"/>
                  <a:gd name="connsiteX5" fmla="*/ 696554 w 2004099"/>
                  <a:gd name="connsiteY5" fmla="*/ 952447 h 1429014"/>
                  <a:gd name="connsiteX6" fmla="*/ 809750 w 2004099"/>
                  <a:gd name="connsiteY6" fmla="*/ 1179556 h 1429014"/>
                  <a:gd name="connsiteX7" fmla="*/ 926303 w 2004099"/>
                  <a:gd name="connsiteY7" fmla="*/ 1372842 h 1429014"/>
                  <a:gd name="connsiteX8" fmla="*/ 1150029 w 2004099"/>
                  <a:gd name="connsiteY8" fmla="*/ 1409007 h 1429014"/>
                  <a:gd name="connsiteX9" fmla="*/ 1410562 w 2004099"/>
                  <a:gd name="connsiteY9" fmla="*/ 1421447 h 1429014"/>
                  <a:gd name="connsiteX10" fmla="*/ 1733199 w 2004099"/>
                  <a:gd name="connsiteY10" fmla="*/ 1372871 h 1429014"/>
                  <a:gd name="connsiteX11" fmla="*/ 2004099 w 2004099"/>
                  <a:gd name="connsiteY11" fmla="*/ 1428761 h 1429014"/>
                  <a:gd name="connsiteX0" fmla="*/ 0 w 1853799"/>
                  <a:gd name="connsiteY0" fmla="*/ 4849 h 1429014"/>
                  <a:gd name="connsiteX1" fmla="*/ 165170 w 1853799"/>
                  <a:gd name="connsiteY1" fmla="*/ 105487 h 1429014"/>
                  <a:gd name="connsiteX2" fmla="*/ 286019 w 1853799"/>
                  <a:gd name="connsiteY2" fmla="*/ 415225 h 1429014"/>
                  <a:gd name="connsiteX3" fmla="*/ 377276 w 1853799"/>
                  <a:gd name="connsiteY3" fmla="*/ 762928 h 1429014"/>
                  <a:gd name="connsiteX4" fmla="*/ 546254 w 1853799"/>
                  <a:gd name="connsiteY4" fmla="*/ 952447 h 1429014"/>
                  <a:gd name="connsiteX5" fmla="*/ 659450 w 1853799"/>
                  <a:gd name="connsiteY5" fmla="*/ 1179556 h 1429014"/>
                  <a:gd name="connsiteX6" fmla="*/ 776003 w 1853799"/>
                  <a:gd name="connsiteY6" fmla="*/ 1372842 h 1429014"/>
                  <a:gd name="connsiteX7" fmla="*/ 999729 w 1853799"/>
                  <a:gd name="connsiteY7" fmla="*/ 1409007 h 1429014"/>
                  <a:gd name="connsiteX8" fmla="*/ 1260262 w 1853799"/>
                  <a:gd name="connsiteY8" fmla="*/ 1421447 h 1429014"/>
                  <a:gd name="connsiteX9" fmla="*/ 1582899 w 1853799"/>
                  <a:gd name="connsiteY9" fmla="*/ 1372871 h 1429014"/>
                  <a:gd name="connsiteX10" fmla="*/ 1853799 w 1853799"/>
                  <a:gd name="connsiteY10" fmla="*/ 1428761 h 1429014"/>
                  <a:gd name="connsiteX0" fmla="*/ 0 w 1688629"/>
                  <a:gd name="connsiteY0" fmla="*/ 0 h 1323527"/>
                  <a:gd name="connsiteX1" fmla="*/ 120849 w 1688629"/>
                  <a:gd name="connsiteY1" fmla="*/ 309738 h 1323527"/>
                  <a:gd name="connsiteX2" fmla="*/ 212106 w 1688629"/>
                  <a:gd name="connsiteY2" fmla="*/ 657441 h 1323527"/>
                  <a:gd name="connsiteX3" fmla="*/ 381084 w 1688629"/>
                  <a:gd name="connsiteY3" fmla="*/ 846960 h 1323527"/>
                  <a:gd name="connsiteX4" fmla="*/ 494280 w 1688629"/>
                  <a:gd name="connsiteY4" fmla="*/ 1074069 h 1323527"/>
                  <a:gd name="connsiteX5" fmla="*/ 610833 w 1688629"/>
                  <a:gd name="connsiteY5" fmla="*/ 1267355 h 1323527"/>
                  <a:gd name="connsiteX6" fmla="*/ 834559 w 1688629"/>
                  <a:gd name="connsiteY6" fmla="*/ 1303520 h 1323527"/>
                  <a:gd name="connsiteX7" fmla="*/ 1095092 w 1688629"/>
                  <a:gd name="connsiteY7" fmla="*/ 1315960 h 1323527"/>
                  <a:gd name="connsiteX8" fmla="*/ 1417729 w 1688629"/>
                  <a:gd name="connsiteY8" fmla="*/ 1267384 h 1323527"/>
                  <a:gd name="connsiteX9" fmla="*/ 1688629 w 1688629"/>
                  <a:gd name="connsiteY9" fmla="*/ 1323274 h 1323527"/>
                  <a:gd name="connsiteX0" fmla="*/ 0 w 1567780"/>
                  <a:gd name="connsiteY0" fmla="*/ 0 h 1013789"/>
                  <a:gd name="connsiteX1" fmla="*/ 91257 w 1567780"/>
                  <a:gd name="connsiteY1" fmla="*/ 347703 h 1013789"/>
                  <a:gd name="connsiteX2" fmla="*/ 260235 w 1567780"/>
                  <a:gd name="connsiteY2" fmla="*/ 537222 h 1013789"/>
                  <a:gd name="connsiteX3" fmla="*/ 373431 w 1567780"/>
                  <a:gd name="connsiteY3" fmla="*/ 764331 h 1013789"/>
                  <a:gd name="connsiteX4" fmla="*/ 489984 w 1567780"/>
                  <a:gd name="connsiteY4" fmla="*/ 957617 h 1013789"/>
                  <a:gd name="connsiteX5" fmla="*/ 713710 w 1567780"/>
                  <a:gd name="connsiteY5" fmla="*/ 993782 h 1013789"/>
                  <a:gd name="connsiteX6" fmla="*/ 974243 w 1567780"/>
                  <a:gd name="connsiteY6" fmla="*/ 1006222 h 1013789"/>
                  <a:gd name="connsiteX7" fmla="*/ 1296880 w 1567780"/>
                  <a:gd name="connsiteY7" fmla="*/ 957646 h 1013789"/>
                  <a:gd name="connsiteX8" fmla="*/ 1567780 w 1567780"/>
                  <a:gd name="connsiteY8" fmla="*/ 1013536 h 1013789"/>
                  <a:gd name="connsiteX0" fmla="*/ 0 w 1476523"/>
                  <a:gd name="connsiteY0" fmla="*/ 0 h 666086"/>
                  <a:gd name="connsiteX1" fmla="*/ 168978 w 1476523"/>
                  <a:gd name="connsiteY1" fmla="*/ 189519 h 666086"/>
                  <a:gd name="connsiteX2" fmla="*/ 282174 w 1476523"/>
                  <a:gd name="connsiteY2" fmla="*/ 416628 h 666086"/>
                  <a:gd name="connsiteX3" fmla="*/ 398727 w 1476523"/>
                  <a:gd name="connsiteY3" fmla="*/ 609914 h 666086"/>
                  <a:gd name="connsiteX4" fmla="*/ 622453 w 1476523"/>
                  <a:gd name="connsiteY4" fmla="*/ 646079 h 666086"/>
                  <a:gd name="connsiteX5" fmla="*/ 882986 w 1476523"/>
                  <a:gd name="connsiteY5" fmla="*/ 658519 h 666086"/>
                  <a:gd name="connsiteX6" fmla="*/ 1205623 w 1476523"/>
                  <a:gd name="connsiteY6" fmla="*/ 609943 h 666086"/>
                  <a:gd name="connsiteX7" fmla="*/ 1476523 w 1476523"/>
                  <a:gd name="connsiteY7" fmla="*/ 665833 h 666086"/>
                  <a:gd name="connsiteX0" fmla="*/ 0 w 1307545"/>
                  <a:gd name="connsiteY0" fmla="*/ 0 h 476567"/>
                  <a:gd name="connsiteX1" fmla="*/ 113196 w 1307545"/>
                  <a:gd name="connsiteY1" fmla="*/ 227109 h 476567"/>
                  <a:gd name="connsiteX2" fmla="*/ 229749 w 1307545"/>
                  <a:gd name="connsiteY2" fmla="*/ 420395 h 476567"/>
                  <a:gd name="connsiteX3" fmla="*/ 453475 w 1307545"/>
                  <a:gd name="connsiteY3" fmla="*/ 456560 h 476567"/>
                  <a:gd name="connsiteX4" fmla="*/ 714008 w 1307545"/>
                  <a:gd name="connsiteY4" fmla="*/ 469000 h 476567"/>
                  <a:gd name="connsiteX5" fmla="*/ 1036645 w 1307545"/>
                  <a:gd name="connsiteY5" fmla="*/ 420424 h 476567"/>
                  <a:gd name="connsiteX6" fmla="*/ 1307545 w 1307545"/>
                  <a:gd name="connsiteY6" fmla="*/ 476314 h 476567"/>
                  <a:gd name="connsiteX0" fmla="*/ 0 w 1194349"/>
                  <a:gd name="connsiteY0" fmla="*/ 0 h 249458"/>
                  <a:gd name="connsiteX1" fmla="*/ 116553 w 1194349"/>
                  <a:gd name="connsiteY1" fmla="*/ 193286 h 249458"/>
                  <a:gd name="connsiteX2" fmla="*/ 340279 w 1194349"/>
                  <a:gd name="connsiteY2" fmla="*/ 229451 h 249458"/>
                  <a:gd name="connsiteX3" fmla="*/ 600812 w 1194349"/>
                  <a:gd name="connsiteY3" fmla="*/ 241891 h 249458"/>
                  <a:gd name="connsiteX4" fmla="*/ 923449 w 1194349"/>
                  <a:gd name="connsiteY4" fmla="*/ 193315 h 249458"/>
                  <a:gd name="connsiteX5" fmla="*/ 1194349 w 1194349"/>
                  <a:gd name="connsiteY5" fmla="*/ 249205 h 249458"/>
                  <a:gd name="connsiteX0" fmla="*/ 0 w 923449"/>
                  <a:gd name="connsiteY0" fmla="*/ 0 h 243690"/>
                  <a:gd name="connsiteX1" fmla="*/ 116553 w 923449"/>
                  <a:gd name="connsiteY1" fmla="*/ 193286 h 243690"/>
                  <a:gd name="connsiteX2" fmla="*/ 340279 w 923449"/>
                  <a:gd name="connsiteY2" fmla="*/ 229451 h 243690"/>
                  <a:gd name="connsiteX3" fmla="*/ 600812 w 923449"/>
                  <a:gd name="connsiteY3" fmla="*/ 241891 h 243690"/>
                  <a:gd name="connsiteX4" fmla="*/ 923449 w 923449"/>
                  <a:gd name="connsiteY4" fmla="*/ 193315 h 243690"/>
                  <a:gd name="connsiteX0" fmla="*/ 0 w 600812"/>
                  <a:gd name="connsiteY0" fmla="*/ 0 h 243690"/>
                  <a:gd name="connsiteX1" fmla="*/ 116553 w 600812"/>
                  <a:gd name="connsiteY1" fmla="*/ 193286 h 243690"/>
                  <a:gd name="connsiteX2" fmla="*/ 340279 w 600812"/>
                  <a:gd name="connsiteY2" fmla="*/ 229451 h 243690"/>
                  <a:gd name="connsiteX3" fmla="*/ 600812 w 600812"/>
                  <a:gd name="connsiteY3" fmla="*/ 241891 h 243690"/>
                  <a:gd name="connsiteX0" fmla="*/ 0 w 340279"/>
                  <a:gd name="connsiteY0" fmla="*/ 0 h 229451"/>
                  <a:gd name="connsiteX1" fmla="*/ 116553 w 340279"/>
                  <a:gd name="connsiteY1" fmla="*/ 193286 h 229451"/>
                  <a:gd name="connsiteX2" fmla="*/ 340279 w 340279"/>
                  <a:gd name="connsiteY2" fmla="*/ 229451 h 229451"/>
                  <a:gd name="connsiteX0" fmla="*/ 0 w 116553"/>
                  <a:gd name="connsiteY0" fmla="*/ 0 h 193286"/>
                  <a:gd name="connsiteX1" fmla="*/ 116553 w 116553"/>
                  <a:gd name="connsiteY1" fmla="*/ 193286 h 193286"/>
                </a:gdLst>
                <a:ahLst/>
                <a:cxnLst>
                  <a:cxn ang="0">
                    <a:pos x="connsiteX0" y="connsiteY0"/>
                  </a:cxn>
                  <a:cxn ang="0">
                    <a:pos x="connsiteX1" y="connsiteY1"/>
                  </a:cxn>
                </a:cxnLst>
                <a:rect l="l" t="t" r="r" b="b"/>
                <a:pathLst>
                  <a:path w="116553" h="193286">
                    <a:moveTo>
                      <a:pt x="0" y="0"/>
                    </a:moveTo>
                    <a:cubicBezTo>
                      <a:pt x="38292" y="70066"/>
                      <a:pt x="59840" y="155044"/>
                      <a:pt x="116553" y="193286"/>
                    </a:cubicBezTo>
                  </a:path>
                </a:pathLst>
              </a:custGeom>
              <a:noFill/>
              <a:ln w="38100" cap="rnd">
                <a:solidFill>
                  <a:schemeClr val="accent3"/>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65D2DF">
                      <a:lumMod val="50000"/>
                    </a:srgbClr>
                  </a:solidFill>
                  <a:effectLst/>
                  <a:uLnTx/>
                  <a:uFillTx/>
                  <a:latin typeface="Arial"/>
                  <a:ea typeface="+mn-ea"/>
                  <a:cs typeface="+mn-cs"/>
                </a:endParaRPr>
              </a:p>
            </p:txBody>
          </p:sp>
        </p:grpSp>
        <p:grpSp>
          <p:nvGrpSpPr>
            <p:cNvPr id="1401" name="Group 1400">
              <a:extLst>
                <a:ext uri="{FF2B5EF4-FFF2-40B4-BE49-F238E27FC236}">
                  <a16:creationId xmlns:a16="http://schemas.microsoft.com/office/drawing/2014/main" id="{48A7FADD-F3B9-405E-B569-BEF1ECBBA83B}"/>
                </a:ext>
              </a:extLst>
            </p:cNvPr>
            <p:cNvGrpSpPr/>
            <p:nvPr/>
          </p:nvGrpSpPr>
          <p:grpSpPr>
            <a:xfrm>
              <a:off x="3724621" y="2454630"/>
              <a:ext cx="447985" cy="935019"/>
              <a:chOff x="3904830" y="2805527"/>
              <a:chExt cx="447985" cy="935019"/>
            </a:xfrm>
          </p:grpSpPr>
          <p:grpSp>
            <p:nvGrpSpPr>
              <p:cNvPr id="1402" name="Group 1401">
                <a:extLst>
                  <a:ext uri="{FF2B5EF4-FFF2-40B4-BE49-F238E27FC236}">
                    <a16:creationId xmlns:a16="http://schemas.microsoft.com/office/drawing/2014/main" id="{22637871-66F2-49CA-B4CA-D76F5B0DD6E2}"/>
                  </a:ext>
                </a:extLst>
              </p:cNvPr>
              <p:cNvGrpSpPr/>
              <p:nvPr/>
            </p:nvGrpSpPr>
            <p:grpSpPr>
              <a:xfrm>
                <a:off x="3904830" y="3462257"/>
                <a:ext cx="115744" cy="278289"/>
                <a:chOff x="-756191" y="1385595"/>
                <a:chExt cx="365125" cy="877888"/>
              </a:xfrm>
            </p:grpSpPr>
            <p:sp>
              <p:nvSpPr>
                <p:cNvPr id="1457" name="Freeform 26">
                  <a:extLst>
                    <a:ext uri="{FF2B5EF4-FFF2-40B4-BE49-F238E27FC236}">
                      <a16:creationId xmlns:a16="http://schemas.microsoft.com/office/drawing/2014/main" id="{4C9D1916-3A14-41A2-8C78-B4960F6AD405}"/>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8" name="Freeform 27">
                  <a:extLst>
                    <a:ext uri="{FF2B5EF4-FFF2-40B4-BE49-F238E27FC236}">
                      <a16:creationId xmlns:a16="http://schemas.microsoft.com/office/drawing/2014/main" id="{5630375E-DB0F-496A-8BC4-CD5B09929894}"/>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9" name="Freeform 28">
                  <a:extLst>
                    <a:ext uri="{FF2B5EF4-FFF2-40B4-BE49-F238E27FC236}">
                      <a16:creationId xmlns:a16="http://schemas.microsoft.com/office/drawing/2014/main" id="{CAB43A43-CA43-4F2C-B5B1-CADBDD90CC8D}"/>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0" name="Freeform 29">
                  <a:extLst>
                    <a:ext uri="{FF2B5EF4-FFF2-40B4-BE49-F238E27FC236}">
                      <a16:creationId xmlns:a16="http://schemas.microsoft.com/office/drawing/2014/main" id="{10BB70B3-EA18-4B6B-9CE9-CE8C06DD910C}"/>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1" name="Freeform 30">
                  <a:extLst>
                    <a:ext uri="{FF2B5EF4-FFF2-40B4-BE49-F238E27FC236}">
                      <a16:creationId xmlns:a16="http://schemas.microsoft.com/office/drawing/2014/main" id="{50607AA3-16D9-4AA3-B326-DD7ABF0C4CC8}"/>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2" name="Freeform 31">
                  <a:extLst>
                    <a:ext uri="{FF2B5EF4-FFF2-40B4-BE49-F238E27FC236}">
                      <a16:creationId xmlns:a16="http://schemas.microsoft.com/office/drawing/2014/main" id="{75680F9E-DA36-4A83-81A2-132F69782E1B}"/>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3" name="Freeform 32">
                  <a:extLst>
                    <a:ext uri="{FF2B5EF4-FFF2-40B4-BE49-F238E27FC236}">
                      <a16:creationId xmlns:a16="http://schemas.microsoft.com/office/drawing/2014/main" id="{168010AE-CD70-41E1-BF14-B5FAA3308171}"/>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4" name="Freeform 33">
                  <a:extLst>
                    <a:ext uri="{FF2B5EF4-FFF2-40B4-BE49-F238E27FC236}">
                      <a16:creationId xmlns:a16="http://schemas.microsoft.com/office/drawing/2014/main" id="{27347142-A03C-4AA3-A1F5-E008EC74F8BE}"/>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5" name="Freeform 34">
                  <a:extLst>
                    <a:ext uri="{FF2B5EF4-FFF2-40B4-BE49-F238E27FC236}">
                      <a16:creationId xmlns:a16="http://schemas.microsoft.com/office/drawing/2014/main" id="{59168C63-9CD3-4377-B018-D98BF2F13109}"/>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6" name="Freeform 35">
                  <a:extLst>
                    <a:ext uri="{FF2B5EF4-FFF2-40B4-BE49-F238E27FC236}">
                      <a16:creationId xmlns:a16="http://schemas.microsoft.com/office/drawing/2014/main" id="{7B3B7696-4D54-4A1E-9767-13970D57C856}"/>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7" name="Freeform 36">
                  <a:extLst>
                    <a:ext uri="{FF2B5EF4-FFF2-40B4-BE49-F238E27FC236}">
                      <a16:creationId xmlns:a16="http://schemas.microsoft.com/office/drawing/2014/main" id="{0FF3EA15-23B4-4EA1-9116-86BDF29F9B68}"/>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8" name="Freeform 37">
                  <a:extLst>
                    <a:ext uri="{FF2B5EF4-FFF2-40B4-BE49-F238E27FC236}">
                      <a16:creationId xmlns:a16="http://schemas.microsoft.com/office/drawing/2014/main" id="{94A7FC40-0A8D-4609-9729-939FAC497669}"/>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69" name="Freeform 38">
                  <a:extLst>
                    <a:ext uri="{FF2B5EF4-FFF2-40B4-BE49-F238E27FC236}">
                      <a16:creationId xmlns:a16="http://schemas.microsoft.com/office/drawing/2014/main" id="{CEE1BA96-674E-4530-80B2-5FC8C4AEADEA}"/>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70" name="Freeform 39">
                  <a:extLst>
                    <a:ext uri="{FF2B5EF4-FFF2-40B4-BE49-F238E27FC236}">
                      <a16:creationId xmlns:a16="http://schemas.microsoft.com/office/drawing/2014/main" id="{BACFD325-913B-46AF-BCCC-34A858A97102}"/>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71" name="Freeform 40">
                  <a:extLst>
                    <a:ext uri="{FF2B5EF4-FFF2-40B4-BE49-F238E27FC236}">
                      <a16:creationId xmlns:a16="http://schemas.microsoft.com/office/drawing/2014/main" id="{B3A812C2-9D6A-40C7-BA4F-5A0EA1C9E555}"/>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72" name="Freeform 41">
                  <a:extLst>
                    <a:ext uri="{FF2B5EF4-FFF2-40B4-BE49-F238E27FC236}">
                      <a16:creationId xmlns:a16="http://schemas.microsoft.com/office/drawing/2014/main" id="{6BD0C6F9-E0E0-47BE-AE45-2952D2281A1B}"/>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73" name="Freeform 42">
                  <a:extLst>
                    <a:ext uri="{FF2B5EF4-FFF2-40B4-BE49-F238E27FC236}">
                      <a16:creationId xmlns:a16="http://schemas.microsoft.com/office/drawing/2014/main" id="{BFCBB877-FDC5-4397-BCE3-2819800B8C9A}"/>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403" name="Group 1402">
                <a:extLst>
                  <a:ext uri="{FF2B5EF4-FFF2-40B4-BE49-F238E27FC236}">
                    <a16:creationId xmlns:a16="http://schemas.microsoft.com/office/drawing/2014/main" id="{8C424DE9-AEC7-4901-9641-B882DF04BA1E}"/>
                  </a:ext>
                </a:extLst>
              </p:cNvPr>
              <p:cNvGrpSpPr/>
              <p:nvPr/>
            </p:nvGrpSpPr>
            <p:grpSpPr>
              <a:xfrm>
                <a:off x="4048237" y="3288826"/>
                <a:ext cx="115744" cy="278289"/>
                <a:chOff x="-756191" y="1385595"/>
                <a:chExt cx="365125" cy="877888"/>
              </a:xfrm>
            </p:grpSpPr>
            <p:sp>
              <p:nvSpPr>
                <p:cNvPr id="1440" name="Freeform 26">
                  <a:extLst>
                    <a:ext uri="{FF2B5EF4-FFF2-40B4-BE49-F238E27FC236}">
                      <a16:creationId xmlns:a16="http://schemas.microsoft.com/office/drawing/2014/main" id="{D563F55A-BF4C-46E1-B9B5-B827040B0B0C}"/>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1" name="Freeform 27">
                  <a:extLst>
                    <a:ext uri="{FF2B5EF4-FFF2-40B4-BE49-F238E27FC236}">
                      <a16:creationId xmlns:a16="http://schemas.microsoft.com/office/drawing/2014/main" id="{5EA09222-44DA-49BC-A30B-1AAC5ADE3E7D}"/>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2" name="Freeform 28">
                  <a:extLst>
                    <a:ext uri="{FF2B5EF4-FFF2-40B4-BE49-F238E27FC236}">
                      <a16:creationId xmlns:a16="http://schemas.microsoft.com/office/drawing/2014/main" id="{2611D57D-FEFF-4F2E-90BB-0F55B0F580AA}"/>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3" name="Freeform 29">
                  <a:extLst>
                    <a:ext uri="{FF2B5EF4-FFF2-40B4-BE49-F238E27FC236}">
                      <a16:creationId xmlns:a16="http://schemas.microsoft.com/office/drawing/2014/main" id="{4948D5C9-72DB-45A1-8DA1-81DE3AB4D82D}"/>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4" name="Freeform 30">
                  <a:extLst>
                    <a:ext uri="{FF2B5EF4-FFF2-40B4-BE49-F238E27FC236}">
                      <a16:creationId xmlns:a16="http://schemas.microsoft.com/office/drawing/2014/main" id="{6A5C1109-0B16-4228-B392-FCC8775C8BF6}"/>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5" name="Freeform 31">
                  <a:extLst>
                    <a:ext uri="{FF2B5EF4-FFF2-40B4-BE49-F238E27FC236}">
                      <a16:creationId xmlns:a16="http://schemas.microsoft.com/office/drawing/2014/main" id="{B4437075-72B8-48B5-BE49-A1420412A804}"/>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6" name="Freeform 32">
                  <a:extLst>
                    <a:ext uri="{FF2B5EF4-FFF2-40B4-BE49-F238E27FC236}">
                      <a16:creationId xmlns:a16="http://schemas.microsoft.com/office/drawing/2014/main" id="{E2AE62C3-75E9-45BD-B24E-F3CE06B35857}"/>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7" name="Freeform 33">
                  <a:extLst>
                    <a:ext uri="{FF2B5EF4-FFF2-40B4-BE49-F238E27FC236}">
                      <a16:creationId xmlns:a16="http://schemas.microsoft.com/office/drawing/2014/main" id="{E2C90FBA-6C87-4EC9-B1A1-17B6CFC6A83D}"/>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8" name="Freeform 34">
                  <a:extLst>
                    <a:ext uri="{FF2B5EF4-FFF2-40B4-BE49-F238E27FC236}">
                      <a16:creationId xmlns:a16="http://schemas.microsoft.com/office/drawing/2014/main" id="{23B25099-0785-4D4A-B320-445CAC290398}"/>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49" name="Freeform 35">
                  <a:extLst>
                    <a:ext uri="{FF2B5EF4-FFF2-40B4-BE49-F238E27FC236}">
                      <a16:creationId xmlns:a16="http://schemas.microsoft.com/office/drawing/2014/main" id="{47E4F546-2A99-403E-8FAD-5C7A9879F27B}"/>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0" name="Freeform 36">
                  <a:extLst>
                    <a:ext uri="{FF2B5EF4-FFF2-40B4-BE49-F238E27FC236}">
                      <a16:creationId xmlns:a16="http://schemas.microsoft.com/office/drawing/2014/main" id="{3A1C0D30-DC8D-4DD2-88BE-7870E966871D}"/>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1" name="Freeform 37">
                  <a:extLst>
                    <a:ext uri="{FF2B5EF4-FFF2-40B4-BE49-F238E27FC236}">
                      <a16:creationId xmlns:a16="http://schemas.microsoft.com/office/drawing/2014/main" id="{12DFFA81-F281-4241-9449-CC7CF3D0E654}"/>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2" name="Freeform 38">
                  <a:extLst>
                    <a:ext uri="{FF2B5EF4-FFF2-40B4-BE49-F238E27FC236}">
                      <a16:creationId xmlns:a16="http://schemas.microsoft.com/office/drawing/2014/main" id="{2F1C1825-3B95-4499-A6B4-0D28B0F19350}"/>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3" name="Freeform 39">
                  <a:extLst>
                    <a:ext uri="{FF2B5EF4-FFF2-40B4-BE49-F238E27FC236}">
                      <a16:creationId xmlns:a16="http://schemas.microsoft.com/office/drawing/2014/main" id="{274BF4E5-6D09-4832-A778-3C539F9EB39A}"/>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4" name="Freeform 40">
                  <a:extLst>
                    <a:ext uri="{FF2B5EF4-FFF2-40B4-BE49-F238E27FC236}">
                      <a16:creationId xmlns:a16="http://schemas.microsoft.com/office/drawing/2014/main" id="{C96CA73F-639B-4FDE-A8E0-9634DEA456D4}"/>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5" name="Freeform 41">
                  <a:extLst>
                    <a:ext uri="{FF2B5EF4-FFF2-40B4-BE49-F238E27FC236}">
                      <a16:creationId xmlns:a16="http://schemas.microsoft.com/office/drawing/2014/main" id="{C2FCB935-EF37-4EA6-A665-DF67A9AB48E2}"/>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56" name="Freeform 42">
                  <a:extLst>
                    <a:ext uri="{FF2B5EF4-FFF2-40B4-BE49-F238E27FC236}">
                      <a16:creationId xmlns:a16="http://schemas.microsoft.com/office/drawing/2014/main" id="{BE00469B-945C-4208-9195-847E0B612251}"/>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404" name="Group 1403">
                <a:extLst>
                  <a:ext uri="{FF2B5EF4-FFF2-40B4-BE49-F238E27FC236}">
                    <a16:creationId xmlns:a16="http://schemas.microsoft.com/office/drawing/2014/main" id="{2861DF09-E5C7-491E-8F1A-6AE8AC8F8693}"/>
                  </a:ext>
                </a:extLst>
              </p:cNvPr>
              <p:cNvGrpSpPr/>
              <p:nvPr/>
            </p:nvGrpSpPr>
            <p:grpSpPr>
              <a:xfrm>
                <a:off x="4093897" y="3012405"/>
                <a:ext cx="115744" cy="278289"/>
                <a:chOff x="-756191" y="1385595"/>
                <a:chExt cx="365125" cy="877888"/>
              </a:xfrm>
            </p:grpSpPr>
            <p:sp>
              <p:nvSpPr>
                <p:cNvPr id="1423" name="Freeform 26">
                  <a:extLst>
                    <a:ext uri="{FF2B5EF4-FFF2-40B4-BE49-F238E27FC236}">
                      <a16:creationId xmlns:a16="http://schemas.microsoft.com/office/drawing/2014/main" id="{2B89772A-CF38-45FC-A676-3ED84B7194D6}"/>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4" name="Freeform 27">
                  <a:extLst>
                    <a:ext uri="{FF2B5EF4-FFF2-40B4-BE49-F238E27FC236}">
                      <a16:creationId xmlns:a16="http://schemas.microsoft.com/office/drawing/2014/main" id="{93AC4D63-6ED4-4B80-8BC9-D6427C2C79CD}"/>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5" name="Freeform 28">
                  <a:extLst>
                    <a:ext uri="{FF2B5EF4-FFF2-40B4-BE49-F238E27FC236}">
                      <a16:creationId xmlns:a16="http://schemas.microsoft.com/office/drawing/2014/main" id="{256A394B-626B-4BDA-9271-59F6C329A9D8}"/>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6" name="Freeform 29">
                  <a:extLst>
                    <a:ext uri="{FF2B5EF4-FFF2-40B4-BE49-F238E27FC236}">
                      <a16:creationId xmlns:a16="http://schemas.microsoft.com/office/drawing/2014/main" id="{D223AC88-8799-40F9-8F05-ABBF0033ADE3}"/>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7" name="Freeform 30">
                  <a:extLst>
                    <a:ext uri="{FF2B5EF4-FFF2-40B4-BE49-F238E27FC236}">
                      <a16:creationId xmlns:a16="http://schemas.microsoft.com/office/drawing/2014/main" id="{4970E624-D57D-4867-B9C0-DA083E82AF5C}"/>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8" name="Freeform 31">
                  <a:extLst>
                    <a:ext uri="{FF2B5EF4-FFF2-40B4-BE49-F238E27FC236}">
                      <a16:creationId xmlns:a16="http://schemas.microsoft.com/office/drawing/2014/main" id="{7DBEA7E1-56C4-4CF8-B539-4788349DA870}"/>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9" name="Freeform 32">
                  <a:extLst>
                    <a:ext uri="{FF2B5EF4-FFF2-40B4-BE49-F238E27FC236}">
                      <a16:creationId xmlns:a16="http://schemas.microsoft.com/office/drawing/2014/main" id="{8A29D3FE-F115-4ABD-A7A9-201DF3799FCA}"/>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0" name="Freeform 33">
                  <a:extLst>
                    <a:ext uri="{FF2B5EF4-FFF2-40B4-BE49-F238E27FC236}">
                      <a16:creationId xmlns:a16="http://schemas.microsoft.com/office/drawing/2014/main" id="{C0DD21B4-8E5B-4FA2-8F62-27E0EB107702}"/>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1" name="Freeform 34">
                  <a:extLst>
                    <a:ext uri="{FF2B5EF4-FFF2-40B4-BE49-F238E27FC236}">
                      <a16:creationId xmlns:a16="http://schemas.microsoft.com/office/drawing/2014/main" id="{82558D4F-D524-4263-9589-3793563E7247}"/>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2" name="Freeform 35">
                  <a:extLst>
                    <a:ext uri="{FF2B5EF4-FFF2-40B4-BE49-F238E27FC236}">
                      <a16:creationId xmlns:a16="http://schemas.microsoft.com/office/drawing/2014/main" id="{1D6790A6-1F37-40E5-965F-1BA71B592EB9}"/>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3" name="Freeform 36">
                  <a:extLst>
                    <a:ext uri="{FF2B5EF4-FFF2-40B4-BE49-F238E27FC236}">
                      <a16:creationId xmlns:a16="http://schemas.microsoft.com/office/drawing/2014/main" id="{A5C91E4F-08BE-4886-98B2-8B23E40D0342}"/>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4" name="Freeform 37">
                  <a:extLst>
                    <a:ext uri="{FF2B5EF4-FFF2-40B4-BE49-F238E27FC236}">
                      <a16:creationId xmlns:a16="http://schemas.microsoft.com/office/drawing/2014/main" id="{3618D5B1-8601-4D22-AD7F-C2FE5A801141}"/>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5" name="Freeform 38">
                  <a:extLst>
                    <a:ext uri="{FF2B5EF4-FFF2-40B4-BE49-F238E27FC236}">
                      <a16:creationId xmlns:a16="http://schemas.microsoft.com/office/drawing/2014/main" id="{0F9244F3-76A0-4647-986C-452CF4034BC6}"/>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6" name="Freeform 39">
                  <a:extLst>
                    <a:ext uri="{FF2B5EF4-FFF2-40B4-BE49-F238E27FC236}">
                      <a16:creationId xmlns:a16="http://schemas.microsoft.com/office/drawing/2014/main" id="{80401787-2A23-41A9-951E-C1D0A44865FA}"/>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7" name="Freeform 40">
                  <a:extLst>
                    <a:ext uri="{FF2B5EF4-FFF2-40B4-BE49-F238E27FC236}">
                      <a16:creationId xmlns:a16="http://schemas.microsoft.com/office/drawing/2014/main" id="{C5F0C84D-5B3E-483C-B0AA-9670F749F7FF}"/>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8" name="Freeform 41">
                  <a:extLst>
                    <a:ext uri="{FF2B5EF4-FFF2-40B4-BE49-F238E27FC236}">
                      <a16:creationId xmlns:a16="http://schemas.microsoft.com/office/drawing/2014/main" id="{F02C6B87-D13A-4BAC-BF89-02090CAC11DE}"/>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39" name="Freeform 42">
                  <a:extLst>
                    <a:ext uri="{FF2B5EF4-FFF2-40B4-BE49-F238E27FC236}">
                      <a16:creationId xmlns:a16="http://schemas.microsoft.com/office/drawing/2014/main" id="{70E223E9-F7C2-468D-9B2B-0C2C1D2F1D6D}"/>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405" name="Group 1404">
                <a:extLst>
                  <a:ext uri="{FF2B5EF4-FFF2-40B4-BE49-F238E27FC236}">
                    <a16:creationId xmlns:a16="http://schemas.microsoft.com/office/drawing/2014/main" id="{16B580A6-5D69-4F89-A7E7-637207A67AFD}"/>
                  </a:ext>
                </a:extLst>
              </p:cNvPr>
              <p:cNvGrpSpPr/>
              <p:nvPr/>
            </p:nvGrpSpPr>
            <p:grpSpPr>
              <a:xfrm>
                <a:off x="4237071" y="2805527"/>
                <a:ext cx="115744" cy="278289"/>
                <a:chOff x="-756191" y="1385595"/>
                <a:chExt cx="365125" cy="877888"/>
              </a:xfrm>
            </p:grpSpPr>
            <p:sp>
              <p:nvSpPr>
                <p:cNvPr id="1406" name="Freeform 26">
                  <a:extLst>
                    <a:ext uri="{FF2B5EF4-FFF2-40B4-BE49-F238E27FC236}">
                      <a16:creationId xmlns:a16="http://schemas.microsoft.com/office/drawing/2014/main" id="{71BACC6C-1E25-4EC2-854F-14AFC6D81A51}"/>
                    </a:ext>
                  </a:extLst>
                </p:cNvPr>
                <p:cNvSpPr>
                  <a:spLocks/>
                </p:cNvSpPr>
                <p:nvPr/>
              </p:nvSpPr>
              <p:spPr bwMode="auto">
                <a:xfrm>
                  <a:off x="-756191" y="1385595"/>
                  <a:ext cx="365125" cy="877888"/>
                </a:xfrm>
                <a:custGeom>
                  <a:avLst/>
                  <a:gdLst>
                    <a:gd name="T0" fmla="*/ 184 w 186"/>
                    <a:gd name="T1" fmla="*/ 214 h 454"/>
                    <a:gd name="T2" fmla="*/ 184 w 186"/>
                    <a:gd name="T3" fmla="*/ 87 h 454"/>
                    <a:gd name="T4" fmla="*/ 176 w 186"/>
                    <a:gd name="T5" fmla="*/ 36 h 454"/>
                    <a:gd name="T6" fmla="*/ 164 w 186"/>
                    <a:gd name="T7" fmla="*/ 7 h 454"/>
                    <a:gd name="T8" fmla="*/ 153 w 186"/>
                    <a:gd name="T9" fmla="*/ 0 h 454"/>
                    <a:gd name="T10" fmla="*/ 31 w 186"/>
                    <a:gd name="T11" fmla="*/ 0 h 454"/>
                    <a:gd name="T12" fmla="*/ 15 w 186"/>
                    <a:gd name="T13" fmla="*/ 11 h 454"/>
                    <a:gd name="T14" fmla="*/ 0 w 186"/>
                    <a:gd name="T15" fmla="*/ 86 h 454"/>
                    <a:gd name="T16" fmla="*/ 0 w 186"/>
                    <a:gd name="T17" fmla="*/ 335 h 454"/>
                    <a:gd name="T18" fmla="*/ 3 w 186"/>
                    <a:gd name="T19" fmla="*/ 416 h 454"/>
                    <a:gd name="T20" fmla="*/ 9 w 186"/>
                    <a:gd name="T21" fmla="*/ 427 h 454"/>
                    <a:gd name="T22" fmla="*/ 35 w 186"/>
                    <a:gd name="T23" fmla="*/ 445 h 454"/>
                    <a:gd name="T24" fmla="*/ 60 w 186"/>
                    <a:gd name="T25" fmla="*/ 452 h 454"/>
                    <a:gd name="T26" fmla="*/ 111 w 186"/>
                    <a:gd name="T27" fmla="*/ 453 h 454"/>
                    <a:gd name="T28" fmla="*/ 173 w 186"/>
                    <a:gd name="T29" fmla="*/ 430 h 454"/>
                    <a:gd name="T30" fmla="*/ 178 w 186"/>
                    <a:gd name="T31" fmla="*/ 421 h 454"/>
                    <a:gd name="T32" fmla="*/ 178 w 186"/>
                    <a:gd name="T33" fmla="*/ 380 h 454"/>
                    <a:gd name="T34" fmla="*/ 179 w 186"/>
                    <a:gd name="T35" fmla="*/ 374 h 454"/>
                    <a:gd name="T36" fmla="*/ 184 w 186"/>
                    <a:gd name="T37" fmla="*/ 359 h 454"/>
                    <a:gd name="T38" fmla="*/ 184 w 186"/>
                    <a:gd name="T39" fmla="*/ 2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6" h="454">
                      <a:moveTo>
                        <a:pt x="184" y="214"/>
                      </a:moveTo>
                      <a:cubicBezTo>
                        <a:pt x="184" y="172"/>
                        <a:pt x="183" y="129"/>
                        <a:pt x="184" y="87"/>
                      </a:cubicBezTo>
                      <a:cubicBezTo>
                        <a:pt x="184" y="69"/>
                        <a:pt x="183" y="52"/>
                        <a:pt x="176" y="36"/>
                      </a:cubicBezTo>
                      <a:cubicBezTo>
                        <a:pt x="172" y="26"/>
                        <a:pt x="168" y="17"/>
                        <a:pt x="164" y="7"/>
                      </a:cubicBezTo>
                      <a:cubicBezTo>
                        <a:pt x="162" y="2"/>
                        <a:pt x="158" y="0"/>
                        <a:pt x="153" y="0"/>
                      </a:cubicBezTo>
                      <a:cubicBezTo>
                        <a:pt x="112" y="1"/>
                        <a:pt x="71" y="1"/>
                        <a:pt x="31" y="0"/>
                      </a:cubicBezTo>
                      <a:cubicBezTo>
                        <a:pt x="22" y="0"/>
                        <a:pt x="18" y="4"/>
                        <a:pt x="15" y="11"/>
                      </a:cubicBezTo>
                      <a:cubicBezTo>
                        <a:pt x="6" y="35"/>
                        <a:pt x="0" y="60"/>
                        <a:pt x="0" y="86"/>
                      </a:cubicBezTo>
                      <a:cubicBezTo>
                        <a:pt x="0" y="169"/>
                        <a:pt x="0" y="252"/>
                        <a:pt x="0" y="335"/>
                      </a:cubicBezTo>
                      <a:cubicBezTo>
                        <a:pt x="0" y="362"/>
                        <a:pt x="2" y="389"/>
                        <a:pt x="3" y="416"/>
                      </a:cubicBezTo>
                      <a:cubicBezTo>
                        <a:pt x="3" y="420"/>
                        <a:pt x="6" y="424"/>
                        <a:pt x="9" y="427"/>
                      </a:cubicBezTo>
                      <a:cubicBezTo>
                        <a:pt x="17" y="434"/>
                        <a:pt x="26" y="440"/>
                        <a:pt x="35" y="445"/>
                      </a:cubicBezTo>
                      <a:cubicBezTo>
                        <a:pt x="42" y="449"/>
                        <a:pt x="51" y="452"/>
                        <a:pt x="60" y="452"/>
                      </a:cubicBezTo>
                      <a:cubicBezTo>
                        <a:pt x="77" y="453"/>
                        <a:pt x="94" y="452"/>
                        <a:pt x="111" y="453"/>
                      </a:cubicBezTo>
                      <a:cubicBezTo>
                        <a:pt x="135" y="454"/>
                        <a:pt x="154" y="443"/>
                        <a:pt x="173" y="430"/>
                      </a:cubicBezTo>
                      <a:cubicBezTo>
                        <a:pt x="176" y="429"/>
                        <a:pt x="178" y="424"/>
                        <a:pt x="178" y="421"/>
                      </a:cubicBezTo>
                      <a:cubicBezTo>
                        <a:pt x="178" y="407"/>
                        <a:pt x="178" y="394"/>
                        <a:pt x="178" y="380"/>
                      </a:cubicBezTo>
                      <a:cubicBezTo>
                        <a:pt x="178" y="378"/>
                        <a:pt x="178" y="374"/>
                        <a:pt x="179" y="374"/>
                      </a:cubicBezTo>
                      <a:cubicBezTo>
                        <a:pt x="186" y="371"/>
                        <a:pt x="184" y="364"/>
                        <a:pt x="184" y="359"/>
                      </a:cubicBezTo>
                      <a:cubicBezTo>
                        <a:pt x="184" y="311"/>
                        <a:pt x="184" y="263"/>
                        <a:pt x="184" y="21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07" name="Freeform 27">
                  <a:extLst>
                    <a:ext uri="{FF2B5EF4-FFF2-40B4-BE49-F238E27FC236}">
                      <a16:creationId xmlns:a16="http://schemas.microsoft.com/office/drawing/2014/main" id="{F0854C05-D190-46D5-8805-73C7F0275494}"/>
                    </a:ext>
                  </a:extLst>
                </p:cNvPr>
                <p:cNvSpPr>
                  <a:spLocks noEditPoints="1"/>
                </p:cNvSpPr>
                <p:nvPr/>
              </p:nvSpPr>
              <p:spPr bwMode="auto">
                <a:xfrm>
                  <a:off x="-756191" y="1385595"/>
                  <a:ext cx="365125" cy="877888"/>
                </a:xfrm>
                <a:custGeom>
                  <a:avLst/>
                  <a:gdLst>
                    <a:gd name="T0" fmla="*/ 184 w 186"/>
                    <a:gd name="T1" fmla="*/ 359 h 454"/>
                    <a:gd name="T2" fmla="*/ 178 w 186"/>
                    <a:gd name="T3" fmla="*/ 380 h 454"/>
                    <a:gd name="T4" fmla="*/ 173 w 186"/>
                    <a:gd name="T5" fmla="*/ 430 h 454"/>
                    <a:gd name="T6" fmla="*/ 60 w 186"/>
                    <a:gd name="T7" fmla="*/ 452 h 454"/>
                    <a:gd name="T8" fmla="*/ 9 w 186"/>
                    <a:gd name="T9" fmla="*/ 427 h 454"/>
                    <a:gd name="T10" fmla="*/ 0 w 186"/>
                    <a:gd name="T11" fmla="*/ 335 h 454"/>
                    <a:gd name="T12" fmla="*/ 15 w 186"/>
                    <a:gd name="T13" fmla="*/ 11 h 454"/>
                    <a:gd name="T14" fmla="*/ 153 w 186"/>
                    <a:gd name="T15" fmla="*/ 0 h 454"/>
                    <a:gd name="T16" fmla="*/ 176 w 186"/>
                    <a:gd name="T17" fmla="*/ 36 h 454"/>
                    <a:gd name="T18" fmla="*/ 184 w 186"/>
                    <a:gd name="T19" fmla="*/ 214 h 454"/>
                    <a:gd name="T20" fmla="*/ 172 w 186"/>
                    <a:gd name="T21" fmla="*/ 90 h 454"/>
                    <a:gd name="T22" fmla="*/ 148 w 186"/>
                    <a:gd name="T23" fmla="*/ 11 h 454"/>
                    <a:gd name="T24" fmla="*/ 24 w 186"/>
                    <a:gd name="T25" fmla="*/ 18 h 454"/>
                    <a:gd name="T26" fmla="*/ 10 w 186"/>
                    <a:gd name="T27" fmla="*/ 346 h 454"/>
                    <a:gd name="T28" fmla="*/ 162 w 186"/>
                    <a:gd name="T29" fmla="*/ 371 h 454"/>
                    <a:gd name="T30" fmla="*/ 172 w 186"/>
                    <a:gd name="T31" fmla="*/ 217 h 454"/>
                    <a:gd name="T32" fmla="*/ 65 w 186"/>
                    <a:gd name="T33" fmla="*/ 402 h 454"/>
                    <a:gd name="T34" fmla="*/ 158 w 186"/>
                    <a:gd name="T35" fmla="*/ 388 h 454"/>
                    <a:gd name="T36" fmla="*/ 32 w 186"/>
                    <a:gd name="T37" fmla="*/ 429 h 454"/>
                    <a:gd name="T38" fmla="*/ 32 w 186"/>
                    <a:gd name="T39" fmla="*/ 429 h 454"/>
                    <a:gd name="T40" fmla="*/ 131 w 186"/>
                    <a:gd name="T41" fmla="*/ 439 h 454"/>
                    <a:gd name="T42" fmla="*/ 46 w 186"/>
                    <a:gd name="T43" fmla="*/ 438 h 454"/>
                    <a:gd name="T44" fmla="*/ 46 w 186"/>
                    <a:gd name="T45" fmla="*/ 438 h 454"/>
                    <a:gd name="T46" fmla="*/ 165 w 186"/>
                    <a:gd name="T47" fmla="*/ 397 h 454"/>
                    <a:gd name="T48" fmla="*/ 59 w 186"/>
                    <a:gd name="T49" fmla="*/ 442 h 454"/>
                    <a:gd name="T50" fmla="*/ 61 w 186"/>
                    <a:gd name="T51" fmla="*/ 413 h 454"/>
                    <a:gd name="T52" fmla="*/ 59 w 186"/>
                    <a:gd name="T53" fmla="*/ 442 h 454"/>
                    <a:gd name="T54" fmla="*/ 74 w 186"/>
                    <a:gd name="T55" fmla="*/ 413 h 454"/>
                    <a:gd name="T56" fmla="*/ 75 w 186"/>
                    <a:gd name="T57" fmla="*/ 441 h 454"/>
                    <a:gd name="T58" fmla="*/ 90 w 186"/>
                    <a:gd name="T59" fmla="*/ 414 h 454"/>
                    <a:gd name="T60" fmla="*/ 89 w 186"/>
                    <a:gd name="T61" fmla="*/ 441 h 454"/>
                    <a:gd name="T62" fmla="*/ 90 w 186"/>
                    <a:gd name="T63" fmla="*/ 414 h 454"/>
                    <a:gd name="T64" fmla="*/ 105 w 186"/>
                    <a:gd name="T65" fmla="*/ 441 h 454"/>
                    <a:gd name="T66" fmla="*/ 103 w 186"/>
                    <a:gd name="T67" fmla="*/ 413 h 454"/>
                    <a:gd name="T68" fmla="*/ 121 w 186"/>
                    <a:gd name="T69" fmla="*/ 413 h 454"/>
                    <a:gd name="T70" fmla="*/ 119 w 186"/>
                    <a:gd name="T71" fmla="*/ 442 h 454"/>
                    <a:gd name="T72" fmla="*/ 121 w 186"/>
                    <a:gd name="T73" fmla="*/ 413 h 454"/>
                    <a:gd name="T74" fmla="*/ 149 w 186"/>
                    <a:gd name="T75" fmla="*/ 432 h 454"/>
                    <a:gd name="T76" fmla="*/ 148 w 186"/>
                    <a:gd name="T77" fmla="*/ 407 h 454"/>
                    <a:gd name="T78" fmla="*/ 14 w 186"/>
                    <a:gd name="T79" fmla="*/ 417 h 454"/>
                    <a:gd name="T80" fmla="*/ 16 w 186"/>
                    <a:gd name="T81" fmla="*/ 394 h 454"/>
                    <a:gd name="T82" fmla="*/ 14 w 186"/>
                    <a:gd name="T83" fmla="*/ 417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6" h="454">
                      <a:moveTo>
                        <a:pt x="184" y="214"/>
                      </a:moveTo>
                      <a:cubicBezTo>
                        <a:pt x="184" y="263"/>
                        <a:pt x="184" y="311"/>
                        <a:pt x="184" y="359"/>
                      </a:cubicBezTo>
                      <a:cubicBezTo>
                        <a:pt x="184" y="364"/>
                        <a:pt x="186" y="371"/>
                        <a:pt x="179" y="374"/>
                      </a:cubicBezTo>
                      <a:cubicBezTo>
                        <a:pt x="178" y="374"/>
                        <a:pt x="178" y="378"/>
                        <a:pt x="178" y="380"/>
                      </a:cubicBezTo>
                      <a:cubicBezTo>
                        <a:pt x="178" y="394"/>
                        <a:pt x="178" y="407"/>
                        <a:pt x="178" y="421"/>
                      </a:cubicBezTo>
                      <a:cubicBezTo>
                        <a:pt x="178" y="424"/>
                        <a:pt x="176" y="429"/>
                        <a:pt x="173" y="430"/>
                      </a:cubicBezTo>
                      <a:cubicBezTo>
                        <a:pt x="154" y="443"/>
                        <a:pt x="135" y="454"/>
                        <a:pt x="111" y="453"/>
                      </a:cubicBezTo>
                      <a:cubicBezTo>
                        <a:pt x="94" y="452"/>
                        <a:pt x="77" y="453"/>
                        <a:pt x="60" y="452"/>
                      </a:cubicBezTo>
                      <a:cubicBezTo>
                        <a:pt x="51" y="452"/>
                        <a:pt x="42" y="449"/>
                        <a:pt x="35" y="445"/>
                      </a:cubicBezTo>
                      <a:cubicBezTo>
                        <a:pt x="26" y="440"/>
                        <a:pt x="17" y="434"/>
                        <a:pt x="9" y="427"/>
                      </a:cubicBezTo>
                      <a:cubicBezTo>
                        <a:pt x="6" y="424"/>
                        <a:pt x="3" y="420"/>
                        <a:pt x="3" y="416"/>
                      </a:cubicBezTo>
                      <a:cubicBezTo>
                        <a:pt x="2" y="389"/>
                        <a:pt x="0" y="362"/>
                        <a:pt x="0" y="335"/>
                      </a:cubicBezTo>
                      <a:cubicBezTo>
                        <a:pt x="0" y="252"/>
                        <a:pt x="0" y="169"/>
                        <a:pt x="0" y="86"/>
                      </a:cubicBezTo>
                      <a:cubicBezTo>
                        <a:pt x="0" y="60"/>
                        <a:pt x="6" y="35"/>
                        <a:pt x="15" y="11"/>
                      </a:cubicBezTo>
                      <a:cubicBezTo>
                        <a:pt x="18" y="4"/>
                        <a:pt x="22" y="0"/>
                        <a:pt x="31" y="0"/>
                      </a:cubicBezTo>
                      <a:cubicBezTo>
                        <a:pt x="71" y="1"/>
                        <a:pt x="112" y="1"/>
                        <a:pt x="153" y="0"/>
                      </a:cubicBezTo>
                      <a:cubicBezTo>
                        <a:pt x="158" y="0"/>
                        <a:pt x="162" y="2"/>
                        <a:pt x="164" y="7"/>
                      </a:cubicBezTo>
                      <a:cubicBezTo>
                        <a:pt x="168" y="17"/>
                        <a:pt x="172" y="26"/>
                        <a:pt x="176" y="36"/>
                      </a:cubicBezTo>
                      <a:cubicBezTo>
                        <a:pt x="183" y="52"/>
                        <a:pt x="184" y="69"/>
                        <a:pt x="184" y="87"/>
                      </a:cubicBezTo>
                      <a:cubicBezTo>
                        <a:pt x="183" y="129"/>
                        <a:pt x="184" y="172"/>
                        <a:pt x="184" y="214"/>
                      </a:cubicBezTo>
                      <a:close/>
                      <a:moveTo>
                        <a:pt x="172" y="217"/>
                      </a:moveTo>
                      <a:cubicBezTo>
                        <a:pt x="172" y="174"/>
                        <a:pt x="172" y="132"/>
                        <a:pt x="172" y="90"/>
                      </a:cubicBezTo>
                      <a:cubicBezTo>
                        <a:pt x="173" y="65"/>
                        <a:pt x="168" y="41"/>
                        <a:pt x="157" y="18"/>
                      </a:cubicBezTo>
                      <a:cubicBezTo>
                        <a:pt x="155" y="13"/>
                        <a:pt x="153" y="11"/>
                        <a:pt x="148" y="11"/>
                      </a:cubicBezTo>
                      <a:cubicBezTo>
                        <a:pt x="110" y="12"/>
                        <a:pt x="71" y="12"/>
                        <a:pt x="33" y="11"/>
                      </a:cubicBezTo>
                      <a:cubicBezTo>
                        <a:pt x="28" y="11"/>
                        <a:pt x="25" y="13"/>
                        <a:pt x="24" y="18"/>
                      </a:cubicBezTo>
                      <a:cubicBezTo>
                        <a:pt x="16" y="42"/>
                        <a:pt x="10" y="66"/>
                        <a:pt x="10" y="91"/>
                      </a:cubicBezTo>
                      <a:cubicBezTo>
                        <a:pt x="10" y="176"/>
                        <a:pt x="10" y="261"/>
                        <a:pt x="10" y="346"/>
                      </a:cubicBezTo>
                      <a:cubicBezTo>
                        <a:pt x="9" y="360"/>
                        <a:pt x="13" y="368"/>
                        <a:pt x="26" y="373"/>
                      </a:cubicBezTo>
                      <a:cubicBezTo>
                        <a:pt x="72" y="392"/>
                        <a:pt x="117" y="394"/>
                        <a:pt x="162" y="371"/>
                      </a:cubicBezTo>
                      <a:cubicBezTo>
                        <a:pt x="170" y="367"/>
                        <a:pt x="173" y="362"/>
                        <a:pt x="173" y="353"/>
                      </a:cubicBezTo>
                      <a:cubicBezTo>
                        <a:pt x="172" y="308"/>
                        <a:pt x="172" y="262"/>
                        <a:pt x="172" y="217"/>
                      </a:cubicBezTo>
                      <a:close/>
                      <a:moveTo>
                        <a:pt x="26" y="387"/>
                      </a:moveTo>
                      <a:cubicBezTo>
                        <a:pt x="39" y="397"/>
                        <a:pt x="50" y="403"/>
                        <a:pt x="65" y="402"/>
                      </a:cubicBezTo>
                      <a:cubicBezTo>
                        <a:pt x="84" y="401"/>
                        <a:pt x="103" y="402"/>
                        <a:pt x="122" y="402"/>
                      </a:cubicBezTo>
                      <a:cubicBezTo>
                        <a:pt x="136" y="402"/>
                        <a:pt x="147" y="395"/>
                        <a:pt x="158" y="388"/>
                      </a:cubicBezTo>
                      <a:cubicBezTo>
                        <a:pt x="114" y="403"/>
                        <a:pt x="71" y="401"/>
                        <a:pt x="26" y="387"/>
                      </a:cubicBezTo>
                      <a:close/>
                      <a:moveTo>
                        <a:pt x="32" y="429"/>
                      </a:moveTo>
                      <a:cubicBezTo>
                        <a:pt x="30" y="421"/>
                        <a:pt x="37" y="411"/>
                        <a:pt x="27" y="404"/>
                      </a:cubicBezTo>
                      <a:cubicBezTo>
                        <a:pt x="28" y="413"/>
                        <a:pt x="21" y="423"/>
                        <a:pt x="32" y="429"/>
                      </a:cubicBezTo>
                      <a:close/>
                      <a:moveTo>
                        <a:pt x="135" y="412"/>
                      </a:moveTo>
                      <a:cubicBezTo>
                        <a:pt x="128" y="420"/>
                        <a:pt x="132" y="429"/>
                        <a:pt x="131" y="439"/>
                      </a:cubicBezTo>
                      <a:cubicBezTo>
                        <a:pt x="137" y="435"/>
                        <a:pt x="137" y="433"/>
                        <a:pt x="135" y="412"/>
                      </a:cubicBezTo>
                      <a:close/>
                      <a:moveTo>
                        <a:pt x="46" y="438"/>
                      </a:moveTo>
                      <a:cubicBezTo>
                        <a:pt x="46" y="430"/>
                        <a:pt x="50" y="420"/>
                        <a:pt x="43" y="412"/>
                      </a:cubicBezTo>
                      <a:cubicBezTo>
                        <a:pt x="43" y="421"/>
                        <a:pt x="39" y="430"/>
                        <a:pt x="46" y="438"/>
                      </a:cubicBezTo>
                      <a:close/>
                      <a:moveTo>
                        <a:pt x="161" y="424"/>
                      </a:moveTo>
                      <a:cubicBezTo>
                        <a:pt x="168" y="420"/>
                        <a:pt x="170" y="410"/>
                        <a:pt x="165" y="397"/>
                      </a:cubicBezTo>
                      <a:cubicBezTo>
                        <a:pt x="158" y="406"/>
                        <a:pt x="163" y="415"/>
                        <a:pt x="161" y="424"/>
                      </a:cubicBezTo>
                      <a:close/>
                      <a:moveTo>
                        <a:pt x="59" y="442"/>
                      </a:moveTo>
                      <a:cubicBezTo>
                        <a:pt x="60" y="442"/>
                        <a:pt x="60" y="441"/>
                        <a:pt x="61" y="441"/>
                      </a:cubicBezTo>
                      <a:cubicBezTo>
                        <a:pt x="61" y="432"/>
                        <a:pt x="61" y="423"/>
                        <a:pt x="61" y="413"/>
                      </a:cubicBezTo>
                      <a:cubicBezTo>
                        <a:pt x="60" y="413"/>
                        <a:pt x="60" y="413"/>
                        <a:pt x="59" y="413"/>
                      </a:cubicBezTo>
                      <a:cubicBezTo>
                        <a:pt x="59" y="423"/>
                        <a:pt x="59" y="432"/>
                        <a:pt x="59" y="442"/>
                      </a:cubicBezTo>
                      <a:close/>
                      <a:moveTo>
                        <a:pt x="75" y="413"/>
                      </a:moveTo>
                      <a:cubicBezTo>
                        <a:pt x="75" y="413"/>
                        <a:pt x="74" y="413"/>
                        <a:pt x="74" y="413"/>
                      </a:cubicBezTo>
                      <a:cubicBezTo>
                        <a:pt x="74" y="423"/>
                        <a:pt x="74" y="432"/>
                        <a:pt x="74" y="442"/>
                      </a:cubicBezTo>
                      <a:cubicBezTo>
                        <a:pt x="74" y="442"/>
                        <a:pt x="75" y="442"/>
                        <a:pt x="75" y="441"/>
                      </a:cubicBezTo>
                      <a:cubicBezTo>
                        <a:pt x="75" y="432"/>
                        <a:pt x="75" y="423"/>
                        <a:pt x="75" y="413"/>
                      </a:cubicBezTo>
                      <a:close/>
                      <a:moveTo>
                        <a:pt x="90" y="414"/>
                      </a:moveTo>
                      <a:cubicBezTo>
                        <a:pt x="90" y="414"/>
                        <a:pt x="89" y="414"/>
                        <a:pt x="89" y="414"/>
                      </a:cubicBezTo>
                      <a:cubicBezTo>
                        <a:pt x="89" y="423"/>
                        <a:pt x="89" y="432"/>
                        <a:pt x="89" y="441"/>
                      </a:cubicBezTo>
                      <a:cubicBezTo>
                        <a:pt x="89" y="441"/>
                        <a:pt x="90" y="441"/>
                        <a:pt x="90" y="441"/>
                      </a:cubicBezTo>
                      <a:cubicBezTo>
                        <a:pt x="90" y="432"/>
                        <a:pt x="90" y="423"/>
                        <a:pt x="90" y="414"/>
                      </a:cubicBezTo>
                      <a:close/>
                      <a:moveTo>
                        <a:pt x="103" y="441"/>
                      </a:moveTo>
                      <a:cubicBezTo>
                        <a:pt x="103" y="441"/>
                        <a:pt x="104" y="441"/>
                        <a:pt x="105" y="441"/>
                      </a:cubicBezTo>
                      <a:cubicBezTo>
                        <a:pt x="105" y="432"/>
                        <a:pt x="105" y="423"/>
                        <a:pt x="105" y="413"/>
                      </a:cubicBezTo>
                      <a:cubicBezTo>
                        <a:pt x="104" y="413"/>
                        <a:pt x="103" y="413"/>
                        <a:pt x="103" y="413"/>
                      </a:cubicBezTo>
                      <a:cubicBezTo>
                        <a:pt x="103" y="423"/>
                        <a:pt x="103" y="432"/>
                        <a:pt x="103" y="441"/>
                      </a:cubicBezTo>
                      <a:close/>
                      <a:moveTo>
                        <a:pt x="121" y="413"/>
                      </a:moveTo>
                      <a:cubicBezTo>
                        <a:pt x="120" y="413"/>
                        <a:pt x="120" y="413"/>
                        <a:pt x="119" y="413"/>
                      </a:cubicBezTo>
                      <a:cubicBezTo>
                        <a:pt x="119" y="423"/>
                        <a:pt x="119" y="432"/>
                        <a:pt x="119" y="442"/>
                      </a:cubicBezTo>
                      <a:cubicBezTo>
                        <a:pt x="120" y="442"/>
                        <a:pt x="120" y="442"/>
                        <a:pt x="121" y="442"/>
                      </a:cubicBezTo>
                      <a:cubicBezTo>
                        <a:pt x="121" y="432"/>
                        <a:pt x="121" y="423"/>
                        <a:pt x="121" y="413"/>
                      </a:cubicBezTo>
                      <a:close/>
                      <a:moveTo>
                        <a:pt x="148" y="432"/>
                      </a:moveTo>
                      <a:cubicBezTo>
                        <a:pt x="148" y="432"/>
                        <a:pt x="149" y="432"/>
                        <a:pt x="149" y="432"/>
                      </a:cubicBezTo>
                      <a:cubicBezTo>
                        <a:pt x="149" y="424"/>
                        <a:pt x="149" y="416"/>
                        <a:pt x="149" y="407"/>
                      </a:cubicBezTo>
                      <a:cubicBezTo>
                        <a:pt x="149" y="407"/>
                        <a:pt x="148" y="407"/>
                        <a:pt x="148" y="407"/>
                      </a:cubicBezTo>
                      <a:cubicBezTo>
                        <a:pt x="148" y="416"/>
                        <a:pt x="148" y="424"/>
                        <a:pt x="148" y="432"/>
                      </a:cubicBezTo>
                      <a:close/>
                      <a:moveTo>
                        <a:pt x="14" y="417"/>
                      </a:moveTo>
                      <a:cubicBezTo>
                        <a:pt x="15" y="417"/>
                        <a:pt x="16" y="417"/>
                        <a:pt x="17" y="417"/>
                      </a:cubicBezTo>
                      <a:cubicBezTo>
                        <a:pt x="16" y="409"/>
                        <a:pt x="16" y="402"/>
                        <a:pt x="16" y="394"/>
                      </a:cubicBezTo>
                      <a:cubicBezTo>
                        <a:pt x="15" y="394"/>
                        <a:pt x="14" y="394"/>
                        <a:pt x="14" y="394"/>
                      </a:cubicBezTo>
                      <a:cubicBezTo>
                        <a:pt x="14" y="402"/>
                        <a:pt x="14" y="410"/>
                        <a:pt x="14" y="4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08" name="Freeform 28">
                  <a:extLst>
                    <a:ext uri="{FF2B5EF4-FFF2-40B4-BE49-F238E27FC236}">
                      <a16:creationId xmlns:a16="http://schemas.microsoft.com/office/drawing/2014/main" id="{6C5659F6-0A4F-40B6-850D-32FF6E059B27}"/>
                    </a:ext>
                  </a:extLst>
                </p:cNvPr>
                <p:cNvSpPr>
                  <a:spLocks noEditPoints="1"/>
                </p:cNvSpPr>
                <p:nvPr/>
              </p:nvSpPr>
              <p:spPr bwMode="auto">
                <a:xfrm>
                  <a:off x="-738729" y="1407820"/>
                  <a:ext cx="322263" cy="739775"/>
                </a:xfrm>
                <a:custGeom>
                  <a:avLst/>
                  <a:gdLst>
                    <a:gd name="T0" fmla="*/ 163 w 164"/>
                    <a:gd name="T1" fmla="*/ 206 h 383"/>
                    <a:gd name="T2" fmla="*/ 164 w 164"/>
                    <a:gd name="T3" fmla="*/ 342 h 383"/>
                    <a:gd name="T4" fmla="*/ 153 w 164"/>
                    <a:gd name="T5" fmla="*/ 360 h 383"/>
                    <a:gd name="T6" fmla="*/ 17 w 164"/>
                    <a:gd name="T7" fmla="*/ 362 h 383"/>
                    <a:gd name="T8" fmla="*/ 1 w 164"/>
                    <a:gd name="T9" fmla="*/ 335 h 383"/>
                    <a:gd name="T10" fmla="*/ 1 w 164"/>
                    <a:gd name="T11" fmla="*/ 80 h 383"/>
                    <a:gd name="T12" fmla="*/ 15 w 164"/>
                    <a:gd name="T13" fmla="*/ 7 h 383"/>
                    <a:gd name="T14" fmla="*/ 24 w 164"/>
                    <a:gd name="T15" fmla="*/ 0 h 383"/>
                    <a:gd name="T16" fmla="*/ 139 w 164"/>
                    <a:gd name="T17" fmla="*/ 0 h 383"/>
                    <a:gd name="T18" fmla="*/ 148 w 164"/>
                    <a:gd name="T19" fmla="*/ 7 h 383"/>
                    <a:gd name="T20" fmla="*/ 163 w 164"/>
                    <a:gd name="T21" fmla="*/ 79 h 383"/>
                    <a:gd name="T22" fmla="*/ 163 w 164"/>
                    <a:gd name="T23" fmla="*/ 206 h 383"/>
                    <a:gd name="T24" fmla="*/ 27 w 164"/>
                    <a:gd name="T25" fmla="*/ 156 h 383"/>
                    <a:gd name="T26" fmla="*/ 27 w 164"/>
                    <a:gd name="T27" fmla="*/ 211 h 383"/>
                    <a:gd name="T28" fmla="*/ 36 w 164"/>
                    <a:gd name="T29" fmla="*/ 220 h 383"/>
                    <a:gd name="T30" fmla="*/ 129 w 164"/>
                    <a:gd name="T31" fmla="*/ 220 h 383"/>
                    <a:gd name="T32" fmla="*/ 138 w 164"/>
                    <a:gd name="T33" fmla="*/ 211 h 383"/>
                    <a:gd name="T34" fmla="*/ 138 w 164"/>
                    <a:gd name="T35" fmla="*/ 101 h 383"/>
                    <a:gd name="T36" fmla="*/ 129 w 164"/>
                    <a:gd name="T37" fmla="*/ 92 h 383"/>
                    <a:gd name="T38" fmla="*/ 36 w 164"/>
                    <a:gd name="T39" fmla="*/ 92 h 383"/>
                    <a:gd name="T40" fmla="*/ 27 w 164"/>
                    <a:gd name="T41" fmla="*/ 101 h 383"/>
                    <a:gd name="T42" fmla="*/ 27 w 164"/>
                    <a:gd name="T43" fmla="*/ 15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4" h="383">
                      <a:moveTo>
                        <a:pt x="163" y="206"/>
                      </a:moveTo>
                      <a:cubicBezTo>
                        <a:pt x="163" y="251"/>
                        <a:pt x="163" y="297"/>
                        <a:pt x="164" y="342"/>
                      </a:cubicBezTo>
                      <a:cubicBezTo>
                        <a:pt x="164" y="351"/>
                        <a:pt x="161" y="356"/>
                        <a:pt x="153" y="360"/>
                      </a:cubicBezTo>
                      <a:cubicBezTo>
                        <a:pt x="108" y="383"/>
                        <a:pt x="63" y="381"/>
                        <a:pt x="17" y="362"/>
                      </a:cubicBezTo>
                      <a:cubicBezTo>
                        <a:pt x="4" y="357"/>
                        <a:pt x="0" y="349"/>
                        <a:pt x="1" y="335"/>
                      </a:cubicBezTo>
                      <a:cubicBezTo>
                        <a:pt x="1" y="250"/>
                        <a:pt x="1" y="165"/>
                        <a:pt x="1" y="80"/>
                      </a:cubicBezTo>
                      <a:cubicBezTo>
                        <a:pt x="1" y="55"/>
                        <a:pt x="7" y="31"/>
                        <a:pt x="15" y="7"/>
                      </a:cubicBezTo>
                      <a:cubicBezTo>
                        <a:pt x="16" y="2"/>
                        <a:pt x="19" y="0"/>
                        <a:pt x="24" y="0"/>
                      </a:cubicBezTo>
                      <a:cubicBezTo>
                        <a:pt x="62" y="1"/>
                        <a:pt x="101" y="1"/>
                        <a:pt x="139" y="0"/>
                      </a:cubicBezTo>
                      <a:cubicBezTo>
                        <a:pt x="144" y="0"/>
                        <a:pt x="146" y="2"/>
                        <a:pt x="148" y="7"/>
                      </a:cubicBezTo>
                      <a:cubicBezTo>
                        <a:pt x="159" y="30"/>
                        <a:pt x="164" y="54"/>
                        <a:pt x="163" y="79"/>
                      </a:cubicBezTo>
                      <a:cubicBezTo>
                        <a:pt x="163" y="121"/>
                        <a:pt x="163" y="163"/>
                        <a:pt x="163" y="206"/>
                      </a:cubicBezTo>
                      <a:close/>
                      <a:moveTo>
                        <a:pt x="27" y="156"/>
                      </a:moveTo>
                      <a:cubicBezTo>
                        <a:pt x="27" y="174"/>
                        <a:pt x="28" y="193"/>
                        <a:pt x="27" y="211"/>
                      </a:cubicBezTo>
                      <a:cubicBezTo>
                        <a:pt x="27" y="218"/>
                        <a:pt x="29" y="220"/>
                        <a:pt x="36" y="220"/>
                      </a:cubicBezTo>
                      <a:cubicBezTo>
                        <a:pt x="67" y="220"/>
                        <a:pt x="98" y="220"/>
                        <a:pt x="129" y="220"/>
                      </a:cubicBezTo>
                      <a:cubicBezTo>
                        <a:pt x="136" y="220"/>
                        <a:pt x="138" y="218"/>
                        <a:pt x="138" y="211"/>
                      </a:cubicBezTo>
                      <a:cubicBezTo>
                        <a:pt x="138" y="175"/>
                        <a:pt x="138" y="138"/>
                        <a:pt x="138" y="101"/>
                      </a:cubicBezTo>
                      <a:cubicBezTo>
                        <a:pt x="138" y="94"/>
                        <a:pt x="136" y="92"/>
                        <a:pt x="129" y="92"/>
                      </a:cubicBezTo>
                      <a:cubicBezTo>
                        <a:pt x="98" y="92"/>
                        <a:pt x="67" y="92"/>
                        <a:pt x="36" y="92"/>
                      </a:cubicBezTo>
                      <a:cubicBezTo>
                        <a:pt x="30" y="92"/>
                        <a:pt x="27" y="94"/>
                        <a:pt x="27" y="101"/>
                      </a:cubicBezTo>
                      <a:cubicBezTo>
                        <a:pt x="28" y="119"/>
                        <a:pt x="27" y="137"/>
                        <a:pt x="27" y="1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09" name="Freeform 29">
                  <a:extLst>
                    <a:ext uri="{FF2B5EF4-FFF2-40B4-BE49-F238E27FC236}">
                      <a16:creationId xmlns:a16="http://schemas.microsoft.com/office/drawing/2014/main" id="{C119E3AC-B63F-429E-92A3-79FD72C82E44}"/>
                    </a:ext>
                  </a:extLst>
                </p:cNvPr>
                <p:cNvSpPr>
                  <a:spLocks/>
                </p:cNvSpPr>
                <p:nvPr/>
              </p:nvSpPr>
              <p:spPr bwMode="auto">
                <a:xfrm>
                  <a:off x="-705391" y="2134895"/>
                  <a:ext cx="258763" cy="30163"/>
                </a:xfrm>
                <a:custGeom>
                  <a:avLst/>
                  <a:gdLst>
                    <a:gd name="T0" fmla="*/ 0 w 132"/>
                    <a:gd name="T1" fmla="*/ 0 h 16"/>
                    <a:gd name="T2" fmla="*/ 132 w 132"/>
                    <a:gd name="T3" fmla="*/ 1 h 16"/>
                    <a:gd name="T4" fmla="*/ 96 w 132"/>
                    <a:gd name="T5" fmla="*/ 15 h 16"/>
                    <a:gd name="T6" fmla="*/ 39 w 132"/>
                    <a:gd name="T7" fmla="*/ 15 h 16"/>
                    <a:gd name="T8" fmla="*/ 0 w 132"/>
                    <a:gd name="T9" fmla="*/ 0 h 16"/>
                  </a:gdLst>
                  <a:ahLst/>
                  <a:cxnLst>
                    <a:cxn ang="0">
                      <a:pos x="T0" y="T1"/>
                    </a:cxn>
                    <a:cxn ang="0">
                      <a:pos x="T2" y="T3"/>
                    </a:cxn>
                    <a:cxn ang="0">
                      <a:pos x="T4" y="T5"/>
                    </a:cxn>
                    <a:cxn ang="0">
                      <a:pos x="T6" y="T7"/>
                    </a:cxn>
                    <a:cxn ang="0">
                      <a:pos x="T8" y="T9"/>
                    </a:cxn>
                  </a:cxnLst>
                  <a:rect l="0" t="0" r="r" b="b"/>
                  <a:pathLst>
                    <a:path w="132" h="16">
                      <a:moveTo>
                        <a:pt x="0" y="0"/>
                      </a:moveTo>
                      <a:cubicBezTo>
                        <a:pt x="45" y="14"/>
                        <a:pt x="88" y="16"/>
                        <a:pt x="132" y="1"/>
                      </a:cubicBezTo>
                      <a:cubicBezTo>
                        <a:pt x="121" y="8"/>
                        <a:pt x="110" y="15"/>
                        <a:pt x="96" y="15"/>
                      </a:cubicBezTo>
                      <a:cubicBezTo>
                        <a:pt x="77" y="15"/>
                        <a:pt x="58" y="14"/>
                        <a:pt x="39" y="15"/>
                      </a:cubicBezTo>
                      <a:cubicBezTo>
                        <a:pt x="24" y="16"/>
                        <a:pt x="13" y="1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0" name="Freeform 30">
                  <a:extLst>
                    <a:ext uri="{FF2B5EF4-FFF2-40B4-BE49-F238E27FC236}">
                      <a16:creationId xmlns:a16="http://schemas.microsoft.com/office/drawing/2014/main" id="{6931591B-F27C-4BF5-BF79-3CC10AA2FE4E}"/>
                    </a:ext>
                  </a:extLst>
                </p:cNvPr>
                <p:cNvSpPr>
                  <a:spLocks/>
                </p:cNvSpPr>
                <p:nvPr/>
              </p:nvSpPr>
              <p:spPr bwMode="auto">
                <a:xfrm>
                  <a:off x="-714916" y="2166645"/>
                  <a:ext cx="31750" cy="49213"/>
                </a:xfrm>
                <a:custGeom>
                  <a:avLst/>
                  <a:gdLst>
                    <a:gd name="T0" fmla="*/ 11 w 16"/>
                    <a:gd name="T1" fmla="*/ 25 h 25"/>
                    <a:gd name="T2" fmla="*/ 6 w 16"/>
                    <a:gd name="T3" fmla="*/ 0 h 25"/>
                    <a:gd name="T4" fmla="*/ 11 w 16"/>
                    <a:gd name="T5" fmla="*/ 25 h 25"/>
                  </a:gdLst>
                  <a:ahLst/>
                  <a:cxnLst>
                    <a:cxn ang="0">
                      <a:pos x="T0" y="T1"/>
                    </a:cxn>
                    <a:cxn ang="0">
                      <a:pos x="T2" y="T3"/>
                    </a:cxn>
                    <a:cxn ang="0">
                      <a:pos x="T4" y="T5"/>
                    </a:cxn>
                  </a:cxnLst>
                  <a:rect l="0" t="0" r="r" b="b"/>
                  <a:pathLst>
                    <a:path w="16" h="25">
                      <a:moveTo>
                        <a:pt x="11" y="25"/>
                      </a:moveTo>
                      <a:cubicBezTo>
                        <a:pt x="0" y="19"/>
                        <a:pt x="7" y="9"/>
                        <a:pt x="6" y="0"/>
                      </a:cubicBezTo>
                      <a:cubicBezTo>
                        <a:pt x="16" y="7"/>
                        <a:pt x="9" y="17"/>
                        <a:pt x="11"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1" name="Freeform 31">
                  <a:extLst>
                    <a:ext uri="{FF2B5EF4-FFF2-40B4-BE49-F238E27FC236}">
                      <a16:creationId xmlns:a16="http://schemas.microsoft.com/office/drawing/2014/main" id="{2E5A5837-7C98-48DF-B73C-505317EA6971}"/>
                    </a:ext>
                  </a:extLst>
                </p:cNvPr>
                <p:cNvSpPr>
                  <a:spLocks/>
                </p:cNvSpPr>
                <p:nvPr/>
              </p:nvSpPr>
              <p:spPr bwMode="auto">
                <a:xfrm>
                  <a:off x="-505366" y="2182520"/>
                  <a:ext cx="17463" cy="52388"/>
                </a:xfrm>
                <a:custGeom>
                  <a:avLst/>
                  <a:gdLst>
                    <a:gd name="T0" fmla="*/ 7 w 9"/>
                    <a:gd name="T1" fmla="*/ 0 h 27"/>
                    <a:gd name="T2" fmla="*/ 3 w 9"/>
                    <a:gd name="T3" fmla="*/ 27 h 27"/>
                    <a:gd name="T4" fmla="*/ 7 w 9"/>
                    <a:gd name="T5" fmla="*/ 0 h 27"/>
                  </a:gdLst>
                  <a:ahLst/>
                  <a:cxnLst>
                    <a:cxn ang="0">
                      <a:pos x="T0" y="T1"/>
                    </a:cxn>
                    <a:cxn ang="0">
                      <a:pos x="T2" y="T3"/>
                    </a:cxn>
                    <a:cxn ang="0">
                      <a:pos x="T4" y="T5"/>
                    </a:cxn>
                  </a:cxnLst>
                  <a:rect l="0" t="0" r="r" b="b"/>
                  <a:pathLst>
                    <a:path w="9" h="27">
                      <a:moveTo>
                        <a:pt x="7" y="0"/>
                      </a:moveTo>
                      <a:cubicBezTo>
                        <a:pt x="9" y="21"/>
                        <a:pt x="9" y="23"/>
                        <a:pt x="3" y="27"/>
                      </a:cubicBezTo>
                      <a:cubicBezTo>
                        <a:pt x="4" y="17"/>
                        <a:pt x="0" y="8"/>
                        <a:pt x="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2" name="Freeform 32">
                  <a:extLst>
                    <a:ext uri="{FF2B5EF4-FFF2-40B4-BE49-F238E27FC236}">
                      <a16:creationId xmlns:a16="http://schemas.microsoft.com/office/drawing/2014/main" id="{7ACFC215-F806-4FB0-8ED7-E9581C4904F5}"/>
                    </a:ext>
                  </a:extLst>
                </p:cNvPr>
                <p:cNvSpPr>
                  <a:spLocks/>
                </p:cNvSpPr>
                <p:nvPr/>
              </p:nvSpPr>
              <p:spPr bwMode="auto">
                <a:xfrm>
                  <a:off x="-679991" y="2182520"/>
                  <a:ext cx="22225" cy="50800"/>
                </a:xfrm>
                <a:custGeom>
                  <a:avLst/>
                  <a:gdLst>
                    <a:gd name="T0" fmla="*/ 7 w 11"/>
                    <a:gd name="T1" fmla="*/ 26 h 26"/>
                    <a:gd name="T2" fmla="*/ 4 w 11"/>
                    <a:gd name="T3" fmla="*/ 0 h 26"/>
                    <a:gd name="T4" fmla="*/ 7 w 11"/>
                    <a:gd name="T5" fmla="*/ 26 h 26"/>
                  </a:gdLst>
                  <a:ahLst/>
                  <a:cxnLst>
                    <a:cxn ang="0">
                      <a:pos x="T0" y="T1"/>
                    </a:cxn>
                    <a:cxn ang="0">
                      <a:pos x="T2" y="T3"/>
                    </a:cxn>
                    <a:cxn ang="0">
                      <a:pos x="T4" y="T5"/>
                    </a:cxn>
                  </a:cxnLst>
                  <a:rect l="0" t="0" r="r" b="b"/>
                  <a:pathLst>
                    <a:path w="11" h="26">
                      <a:moveTo>
                        <a:pt x="7" y="26"/>
                      </a:moveTo>
                      <a:cubicBezTo>
                        <a:pt x="0" y="18"/>
                        <a:pt x="4" y="9"/>
                        <a:pt x="4" y="0"/>
                      </a:cubicBezTo>
                      <a:cubicBezTo>
                        <a:pt x="11" y="8"/>
                        <a:pt x="7" y="18"/>
                        <a:pt x="7" y="2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3" name="Freeform 33">
                  <a:extLst>
                    <a:ext uri="{FF2B5EF4-FFF2-40B4-BE49-F238E27FC236}">
                      <a16:creationId xmlns:a16="http://schemas.microsoft.com/office/drawing/2014/main" id="{681B7F9F-CE94-455E-97C6-BD37E0A6CF6F}"/>
                    </a:ext>
                  </a:extLst>
                </p:cNvPr>
                <p:cNvSpPr>
                  <a:spLocks/>
                </p:cNvSpPr>
                <p:nvPr/>
              </p:nvSpPr>
              <p:spPr bwMode="auto">
                <a:xfrm>
                  <a:off x="-446629" y="2153945"/>
                  <a:ext cx="23813" cy="52388"/>
                </a:xfrm>
                <a:custGeom>
                  <a:avLst/>
                  <a:gdLst>
                    <a:gd name="T0" fmla="*/ 3 w 12"/>
                    <a:gd name="T1" fmla="*/ 27 h 27"/>
                    <a:gd name="T2" fmla="*/ 7 w 12"/>
                    <a:gd name="T3" fmla="*/ 0 h 27"/>
                    <a:gd name="T4" fmla="*/ 3 w 12"/>
                    <a:gd name="T5" fmla="*/ 27 h 27"/>
                  </a:gdLst>
                  <a:ahLst/>
                  <a:cxnLst>
                    <a:cxn ang="0">
                      <a:pos x="T0" y="T1"/>
                    </a:cxn>
                    <a:cxn ang="0">
                      <a:pos x="T2" y="T3"/>
                    </a:cxn>
                    <a:cxn ang="0">
                      <a:pos x="T4" y="T5"/>
                    </a:cxn>
                  </a:cxnLst>
                  <a:rect l="0" t="0" r="r" b="b"/>
                  <a:pathLst>
                    <a:path w="12" h="27">
                      <a:moveTo>
                        <a:pt x="3" y="27"/>
                      </a:moveTo>
                      <a:cubicBezTo>
                        <a:pt x="5" y="18"/>
                        <a:pt x="0" y="9"/>
                        <a:pt x="7" y="0"/>
                      </a:cubicBezTo>
                      <a:cubicBezTo>
                        <a:pt x="12" y="13"/>
                        <a:pt x="10" y="23"/>
                        <a:pt x="3"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4" name="Freeform 34">
                  <a:extLst>
                    <a:ext uri="{FF2B5EF4-FFF2-40B4-BE49-F238E27FC236}">
                      <a16:creationId xmlns:a16="http://schemas.microsoft.com/office/drawing/2014/main" id="{5DFBE759-54D3-4244-BE1D-A0505EDE534E}"/>
                    </a:ext>
                  </a:extLst>
                </p:cNvPr>
                <p:cNvSpPr>
                  <a:spLocks/>
                </p:cNvSpPr>
                <p:nvPr/>
              </p:nvSpPr>
              <p:spPr bwMode="auto">
                <a:xfrm>
                  <a:off x="-640304" y="2184108"/>
                  <a:ext cx="3175" cy="57150"/>
                </a:xfrm>
                <a:custGeom>
                  <a:avLst/>
                  <a:gdLst>
                    <a:gd name="T0" fmla="*/ 0 w 2"/>
                    <a:gd name="T1" fmla="*/ 29 h 29"/>
                    <a:gd name="T2" fmla="*/ 0 w 2"/>
                    <a:gd name="T3" fmla="*/ 0 h 29"/>
                    <a:gd name="T4" fmla="*/ 2 w 2"/>
                    <a:gd name="T5" fmla="*/ 0 h 29"/>
                    <a:gd name="T6" fmla="*/ 2 w 2"/>
                    <a:gd name="T7" fmla="*/ 28 h 29"/>
                    <a:gd name="T8" fmla="*/ 0 w 2"/>
                    <a:gd name="T9" fmla="*/ 29 h 29"/>
                  </a:gdLst>
                  <a:ahLst/>
                  <a:cxnLst>
                    <a:cxn ang="0">
                      <a:pos x="T0" y="T1"/>
                    </a:cxn>
                    <a:cxn ang="0">
                      <a:pos x="T2" y="T3"/>
                    </a:cxn>
                    <a:cxn ang="0">
                      <a:pos x="T4" y="T5"/>
                    </a:cxn>
                    <a:cxn ang="0">
                      <a:pos x="T6" y="T7"/>
                    </a:cxn>
                    <a:cxn ang="0">
                      <a:pos x="T8" y="T9"/>
                    </a:cxn>
                  </a:cxnLst>
                  <a:rect l="0" t="0" r="r" b="b"/>
                  <a:pathLst>
                    <a:path w="2" h="29">
                      <a:moveTo>
                        <a:pt x="0" y="29"/>
                      </a:moveTo>
                      <a:cubicBezTo>
                        <a:pt x="0" y="19"/>
                        <a:pt x="0" y="10"/>
                        <a:pt x="0" y="0"/>
                      </a:cubicBezTo>
                      <a:cubicBezTo>
                        <a:pt x="1" y="0"/>
                        <a:pt x="1" y="0"/>
                        <a:pt x="2" y="0"/>
                      </a:cubicBezTo>
                      <a:cubicBezTo>
                        <a:pt x="2" y="10"/>
                        <a:pt x="2" y="19"/>
                        <a:pt x="2" y="28"/>
                      </a:cubicBezTo>
                      <a:cubicBezTo>
                        <a:pt x="1" y="28"/>
                        <a:pt x="1" y="29"/>
                        <a:pt x="0"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5" name="Freeform 35">
                  <a:extLst>
                    <a:ext uri="{FF2B5EF4-FFF2-40B4-BE49-F238E27FC236}">
                      <a16:creationId xmlns:a16="http://schemas.microsoft.com/office/drawing/2014/main" id="{02DF71DC-197C-48EE-A169-380CEB8D1CA1}"/>
                    </a:ext>
                  </a:extLst>
                </p:cNvPr>
                <p:cNvSpPr>
                  <a:spLocks/>
                </p:cNvSpPr>
                <p:nvPr/>
              </p:nvSpPr>
              <p:spPr bwMode="auto">
                <a:xfrm>
                  <a:off x="-611729" y="2184108"/>
                  <a:ext cx="3175" cy="57150"/>
                </a:xfrm>
                <a:custGeom>
                  <a:avLst/>
                  <a:gdLst>
                    <a:gd name="T0" fmla="*/ 1 w 1"/>
                    <a:gd name="T1" fmla="*/ 0 h 29"/>
                    <a:gd name="T2" fmla="*/ 1 w 1"/>
                    <a:gd name="T3" fmla="*/ 28 h 29"/>
                    <a:gd name="T4" fmla="*/ 0 w 1"/>
                    <a:gd name="T5" fmla="*/ 29 h 29"/>
                    <a:gd name="T6" fmla="*/ 0 w 1"/>
                    <a:gd name="T7" fmla="*/ 0 h 29"/>
                    <a:gd name="T8" fmla="*/ 1 w 1"/>
                    <a:gd name="T9" fmla="*/ 0 h 29"/>
                  </a:gdLst>
                  <a:ahLst/>
                  <a:cxnLst>
                    <a:cxn ang="0">
                      <a:pos x="T0" y="T1"/>
                    </a:cxn>
                    <a:cxn ang="0">
                      <a:pos x="T2" y="T3"/>
                    </a:cxn>
                    <a:cxn ang="0">
                      <a:pos x="T4" y="T5"/>
                    </a:cxn>
                    <a:cxn ang="0">
                      <a:pos x="T6" y="T7"/>
                    </a:cxn>
                    <a:cxn ang="0">
                      <a:pos x="T8" y="T9"/>
                    </a:cxn>
                  </a:cxnLst>
                  <a:rect l="0" t="0" r="r" b="b"/>
                  <a:pathLst>
                    <a:path w="1" h="29">
                      <a:moveTo>
                        <a:pt x="1" y="0"/>
                      </a:moveTo>
                      <a:cubicBezTo>
                        <a:pt x="1" y="10"/>
                        <a:pt x="1" y="19"/>
                        <a:pt x="1" y="28"/>
                      </a:cubicBezTo>
                      <a:cubicBezTo>
                        <a:pt x="1" y="29"/>
                        <a:pt x="0" y="29"/>
                        <a:pt x="0" y="29"/>
                      </a:cubicBezTo>
                      <a:cubicBezTo>
                        <a:pt x="0" y="19"/>
                        <a:pt x="0" y="10"/>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6" name="Freeform 36">
                  <a:extLst>
                    <a:ext uri="{FF2B5EF4-FFF2-40B4-BE49-F238E27FC236}">
                      <a16:creationId xmlns:a16="http://schemas.microsoft.com/office/drawing/2014/main" id="{02F03DB7-062C-46B0-8451-97CA5AC086D2}"/>
                    </a:ext>
                  </a:extLst>
                </p:cNvPr>
                <p:cNvSpPr>
                  <a:spLocks/>
                </p:cNvSpPr>
                <p:nvPr/>
              </p:nvSpPr>
              <p:spPr bwMode="auto">
                <a:xfrm>
                  <a:off x="-581566" y="2187283"/>
                  <a:ext cx="1588" cy="52388"/>
                </a:xfrm>
                <a:custGeom>
                  <a:avLst/>
                  <a:gdLst>
                    <a:gd name="T0" fmla="*/ 1 w 1"/>
                    <a:gd name="T1" fmla="*/ 0 h 27"/>
                    <a:gd name="T2" fmla="*/ 1 w 1"/>
                    <a:gd name="T3" fmla="*/ 27 h 27"/>
                    <a:gd name="T4" fmla="*/ 0 w 1"/>
                    <a:gd name="T5" fmla="*/ 27 h 27"/>
                    <a:gd name="T6" fmla="*/ 0 w 1"/>
                    <a:gd name="T7" fmla="*/ 0 h 27"/>
                    <a:gd name="T8" fmla="*/ 1 w 1"/>
                    <a:gd name="T9" fmla="*/ 0 h 27"/>
                  </a:gdLst>
                  <a:ahLst/>
                  <a:cxnLst>
                    <a:cxn ang="0">
                      <a:pos x="T0" y="T1"/>
                    </a:cxn>
                    <a:cxn ang="0">
                      <a:pos x="T2" y="T3"/>
                    </a:cxn>
                    <a:cxn ang="0">
                      <a:pos x="T4" y="T5"/>
                    </a:cxn>
                    <a:cxn ang="0">
                      <a:pos x="T6" y="T7"/>
                    </a:cxn>
                    <a:cxn ang="0">
                      <a:pos x="T8" y="T9"/>
                    </a:cxn>
                  </a:cxnLst>
                  <a:rect l="0" t="0" r="r" b="b"/>
                  <a:pathLst>
                    <a:path w="1" h="27">
                      <a:moveTo>
                        <a:pt x="1" y="0"/>
                      </a:moveTo>
                      <a:cubicBezTo>
                        <a:pt x="1" y="9"/>
                        <a:pt x="1" y="18"/>
                        <a:pt x="1" y="27"/>
                      </a:cubicBezTo>
                      <a:cubicBezTo>
                        <a:pt x="1" y="27"/>
                        <a:pt x="0" y="27"/>
                        <a:pt x="0" y="27"/>
                      </a:cubicBezTo>
                      <a:cubicBezTo>
                        <a:pt x="0" y="18"/>
                        <a:pt x="0" y="9"/>
                        <a:pt x="0" y="0"/>
                      </a:cubicBezTo>
                      <a:cubicBezTo>
                        <a:pt x="0" y="0"/>
                        <a:pt x="1" y="0"/>
                        <a:pt x="1"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7" name="Freeform 37">
                  <a:extLst>
                    <a:ext uri="{FF2B5EF4-FFF2-40B4-BE49-F238E27FC236}">
                      <a16:creationId xmlns:a16="http://schemas.microsoft.com/office/drawing/2014/main" id="{01981891-6545-4672-8743-1D715C411286}"/>
                    </a:ext>
                  </a:extLst>
                </p:cNvPr>
                <p:cNvSpPr>
                  <a:spLocks/>
                </p:cNvSpPr>
                <p:nvPr/>
              </p:nvSpPr>
              <p:spPr bwMode="auto">
                <a:xfrm>
                  <a:off x="-554579" y="2184108"/>
                  <a:ext cx="4763" cy="55563"/>
                </a:xfrm>
                <a:custGeom>
                  <a:avLst/>
                  <a:gdLst>
                    <a:gd name="T0" fmla="*/ 0 w 2"/>
                    <a:gd name="T1" fmla="*/ 28 h 28"/>
                    <a:gd name="T2" fmla="*/ 0 w 2"/>
                    <a:gd name="T3" fmla="*/ 0 h 28"/>
                    <a:gd name="T4" fmla="*/ 2 w 2"/>
                    <a:gd name="T5" fmla="*/ 0 h 28"/>
                    <a:gd name="T6" fmla="*/ 2 w 2"/>
                    <a:gd name="T7" fmla="*/ 28 h 28"/>
                    <a:gd name="T8" fmla="*/ 0 w 2"/>
                    <a:gd name="T9" fmla="*/ 28 h 28"/>
                  </a:gdLst>
                  <a:ahLst/>
                  <a:cxnLst>
                    <a:cxn ang="0">
                      <a:pos x="T0" y="T1"/>
                    </a:cxn>
                    <a:cxn ang="0">
                      <a:pos x="T2" y="T3"/>
                    </a:cxn>
                    <a:cxn ang="0">
                      <a:pos x="T4" y="T5"/>
                    </a:cxn>
                    <a:cxn ang="0">
                      <a:pos x="T6" y="T7"/>
                    </a:cxn>
                    <a:cxn ang="0">
                      <a:pos x="T8" y="T9"/>
                    </a:cxn>
                  </a:cxnLst>
                  <a:rect l="0" t="0" r="r" b="b"/>
                  <a:pathLst>
                    <a:path w="2" h="28">
                      <a:moveTo>
                        <a:pt x="0" y="28"/>
                      </a:moveTo>
                      <a:cubicBezTo>
                        <a:pt x="0" y="19"/>
                        <a:pt x="0" y="10"/>
                        <a:pt x="0" y="0"/>
                      </a:cubicBezTo>
                      <a:cubicBezTo>
                        <a:pt x="0" y="0"/>
                        <a:pt x="1" y="0"/>
                        <a:pt x="2" y="0"/>
                      </a:cubicBezTo>
                      <a:cubicBezTo>
                        <a:pt x="2" y="10"/>
                        <a:pt x="2" y="19"/>
                        <a:pt x="2" y="28"/>
                      </a:cubicBezTo>
                      <a:cubicBezTo>
                        <a:pt x="1" y="28"/>
                        <a:pt x="0" y="28"/>
                        <a:pt x="0" y="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8" name="Freeform 38">
                  <a:extLst>
                    <a:ext uri="{FF2B5EF4-FFF2-40B4-BE49-F238E27FC236}">
                      <a16:creationId xmlns:a16="http://schemas.microsoft.com/office/drawing/2014/main" id="{1F79BA33-44CE-46A8-B46A-3DEE46933E16}"/>
                    </a:ext>
                  </a:extLst>
                </p:cNvPr>
                <p:cNvSpPr>
                  <a:spLocks/>
                </p:cNvSpPr>
                <p:nvPr/>
              </p:nvSpPr>
              <p:spPr bwMode="auto">
                <a:xfrm>
                  <a:off x="-522829" y="2184108"/>
                  <a:ext cx="3175" cy="57150"/>
                </a:xfrm>
                <a:custGeom>
                  <a:avLst/>
                  <a:gdLst>
                    <a:gd name="T0" fmla="*/ 2 w 2"/>
                    <a:gd name="T1" fmla="*/ 0 h 29"/>
                    <a:gd name="T2" fmla="*/ 2 w 2"/>
                    <a:gd name="T3" fmla="*/ 29 h 29"/>
                    <a:gd name="T4" fmla="*/ 0 w 2"/>
                    <a:gd name="T5" fmla="*/ 29 h 29"/>
                    <a:gd name="T6" fmla="*/ 0 w 2"/>
                    <a:gd name="T7" fmla="*/ 0 h 29"/>
                    <a:gd name="T8" fmla="*/ 2 w 2"/>
                    <a:gd name="T9" fmla="*/ 0 h 29"/>
                  </a:gdLst>
                  <a:ahLst/>
                  <a:cxnLst>
                    <a:cxn ang="0">
                      <a:pos x="T0" y="T1"/>
                    </a:cxn>
                    <a:cxn ang="0">
                      <a:pos x="T2" y="T3"/>
                    </a:cxn>
                    <a:cxn ang="0">
                      <a:pos x="T4" y="T5"/>
                    </a:cxn>
                    <a:cxn ang="0">
                      <a:pos x="T6" y="T7"/>
                    </a:cxn>
                    <a:cxn ang="0">
                      <a:pos x="T8" y="T9"/>
                    </a:cxn>
                  </a:cxnLst>
                  <a:rect l="0" t="0" r="r" b="b"/>
                  <a:pathLst>
                    <a:path w="2" h="29">
                      <a:moveTo>
                        <a:pt x="2" y="0"/>
                      </a:moveTo>
                      <a:cubicBezTo>
                        <a:pt x="2" y="10"/>
                        <a:pt x="2" y="19"/>
                        <a:pt x="2" y="29"/>
                      </a:cubicBezTo>
                      <a:cubicBezTo>
                        <a:pt x="1" y="29"/>
                        <a:pt x="1" y="29"/>
                        <a:pt x="0" y="29"/>
                      </a:cubicBezTo>
                      <a:cubicBezTo>
                        <a:pt x="0" y="19"/>
                        <a:pt x="0" y="10"/>
                        <a:pt x="0" y="0"/>
                      </a:cubicBezTo>
                      <a:cubicBezTo>
                        <a:pt x="1" y="0"/>
                        <a:pt x="1" y="0"/>
                        <a:pt x="2"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19" name="Freeform 39">
                  <a:extLst>
                    <a:ext uri="{FF2B5EF4-FFF2-40B4-BE49-F238E27FC236}">
                      <a16:creationId xmlns:a16="http://schemas.microsoft.com/office/drawing/2014/main" id="{E70D01CE-310A-423B-89B6-3D01AE28A054}"/>
                    </a:ext>
                  </a:extLst>
                </p:cNvPr>
                <p:cNvSpPr>
                  <a:spLocks/>
                </p:cNvSpPr>
                <p:nvPr/>
              </p:nvSpPr>
              <p:spPr bwMode="auto">
                <a:xfrm>
                  <a:off x="-465679" y="2172995"/>
                  <a:ext cx="1588" cy="49213"/>
                </a:xfrm>
                <a:custGeom>
                  <a:avLst/>
                  <a:gdLst>
                    <a:gd name="T0" fmla="*/ 0 w 1"/>
                    <a:gd name="T1" fmla="*/ 25 h 25"/>
                    <a:gd name="T2" fmla="*/ 0 w 1"/>
                    <a:gd name="T3" fmla="*/ 0 h 25"/>
                    <a:gd name="T4" fmla="*/ 1 w 1"/>
                    <a:gd name="T5" fmla="*/ 0 h 25"/>
                    <a:gd name="T6" fmla="*/ 1 w 1"/>
                    <a:gd name="T7" fmla="*/ 25 h 25"/>
                    <a:gd name="T8" fmla="*/ 0 w 1"/>
                    <a:gd name="T9" fmla="*/ 25 h 25"/>
                  </a:gdLst>
                  <a:ahLst/>
                  <a:cxnLst>
                    <a:cxn ang="0">
                      <a:pos x="T0" y="T1"/>
                    </a:cxn>
                    <a:cxn ang="0">
                      <a:pos x="T2" y="T3"/>
                    </a:cxn>
                    <a:cxn ang="0">
                      <a:pos x="T4" y="T5"/>
                    </a:cxn>
                    <a:cxn ang="0">
                      <a:pos x="T6" y="T7"/>
                    </a:cxn>
                    <a:cxn ang="0">
                      <a:pos x="T8" y="T9"/>
                    </a:cxn>
                  </a:cxnLst>
                  <a:rect l="0" t="0" r="r" b="b"/>
                  <a:pathLst>
                    <a:path w="1" h="25">
                      <a:moveTo>
                        <a:pt x="0" y="25"/>
                      </a:moveTo>
                      <a:cubicBezTo>
                        <a:pt x="0" y="17"/>
                        <a:pt x="0" y="9"/>
                        <a:pt x="0" y="0"/>
                      </a:cubicBezTo>
                      <a:cubicBezTo>
                        <a:pt x="0" y="0"/>
                        <a:pt x="1" y="0"/>
                        <a:pt x="1" y="0"/>
                      </a:cubicBezTo>
                      <a:cubicBezTo>
                        <a:pt x="1" y="9"/>
                        <a:pt x="1" y="17"/>
                        <a:pt x="1" y="25"/>
                      </a:cubicBezTo>
                      <a:cubicBezTo>
                        <a:pt x="1" y="25"/>
                        <a:pt x="0" y="25"/>
                        <a:pt x="0" y="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0" name="Freeform 40">
                  <a:extLst>
                    <a:ext uri="{FF2B5EF4-FFF2-40B4-BE49-F238E27FC236}">
                      <a16:creationId xmlns:a16="http://schemas.microsoft.com/office/drawing/2014/main" id="{D6E0435B-9F3E-4E19-B1A2-8AA65EE6FE6A}"/>
                    </a:ext>
                  </a:extLst>
                </p:cNvPr>
                <p:cNvSpPr>
                  <a:spLocks/>
                </p:cNvSpPr>
                <p:nvPr/>
              </p:nvSpPr>
              <p:spPr bwMode="auto">
                <a:xfrm>
                  <a:off x="-729204" y="2147595"/>
                  <a:ext cx="6350" cy="44450"/>
                </a:xfrm>
                <a:custGeom>
                  <a:avLst/>
                  <a:gdLst>
                    <a:gd name="T0" fmla="*/ 0 w 3"/>
                    <a:gd name="T1" fmla="*/ 23 h 23"/>
                    <a:gd name="T2" fmla="*/ 0 w 3"/>
                    <a:gd name="T3" fmla="*/ 0 h 23"/>
                    <a:gd name="T4" fmla="*/ 2 w 3"/>
                    <a:gd name="T5" fmla="*/ 0 h 23"/>
                    <a:gd name="T6" fmla="*/ 3 w 3"/>
                    <a:gd name="T7" fmla="*/ 23 h 23"/>
                    <a:gd name="T8" fmla="*/ 0 w 3"/>
                    <a:gd name="T9" fmla="*/ 23 h 23"/>
                  </a:gdLst>
                  <a:ahLst/>
                  <a:cxnLst>
                    <a:cxn ang="0">
                      <a:pos x="T0" y="T1"/>
                    </a:cxn>
                    <a:cxn ang="0">
                      <a:pos x="T2" y="T3"/>
                    </a:cxn>
                    <a:cxn ang="0">
                      <a:pos x="T4" y="T5"/>
                    </a:cxn>
                    <a:cxn ang="0">
                      <a:pos x="T6" y="T7"/>
                    </a:cxn>
                    <a:cxn ang="0">
                      <a:pos x="T8" y="T9"/>
                    </a:cxn>
                  </a:cxnLst>
                  <a:rect l="0" t="0" r="r" b="b"/>
                  <a:pathLst>
                    <a:path w="3" h="23">
                      <a:moveTo>
                        <a:pt x="0" y="23"/>
                      </a:moveTo>
                      <a:cubicBezTo>
                        <a:pt x="0" y="16"/>
                        <a:pt x="0" y="8"/>
                        <a:pt x="0" y="0"/>
                      </a:cubicBezTo>
                      <a:cubicBezTo>
                        <a:pt x="0" y="0"/>
                        <a:pt x="1" y="0"/>
                        <a:pt x="2" y="0"/>
                      </a:cubicBezTo>
                      <a:cubicBezTo>
                        <a:pt x="2" y="8"/>
                        <a:pt x="2" y="15"/>
                        <a:pt x="3" y="23"/>
                      </a:cubicBezTo>
                      <a:cubicBezTo>
                        <a:pt x="2" y="23"/>
                        <a:pt x="1" y="23"/>
                        <a:pt x="0" y="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1" name="Freeform 41">
                  <a:extLst>
                    <a:ext uri="{FF2B5EF4-FFF2-40B4-BE49-F238E27FC236}">
                      <a16:creationId xmlns:a16="http://schemas.microsoft.com/office/drawing/2014/main" id="{B09F660F-CC7F-4849-A2ED-9860A1EA06AB}"/>
                    </a:ext>
                  </a:extLst>
                </p:cNvPr>
                <p:cNvSpPr>
                  <a:spLocks noEditPoints="1"/>
                </p:cNvSpPr>
                <p:nvPr/>
              </p:nvSpPr>
              <p:spPr bwMode="auto">
                <a:xfrm>
                  <a:off x="-686341" y="1585620"/>
                  <a:ext cx="219075" cy="247650"/>
                </a:xfrm>
                <a:custGeom>
                  <a:avLst/>
                  <a:gdLst>
                    <a:gd name="T0" fmla="*/ 0 w 111"/>
                    <a:gd name="T1" fmla="*/ 64 h 128"/>
                    <a:gd name="T2" fmla="*/ 0 w 111"/>
                    <a:gd name="T3" fmla="*/ 9 h 128"/>
                    <a:gd name="T4" fmla="*/ 9 w 111"/>
                    <a:gd name="T5" fmla="*/ 0 h 128"/>
                    <a:gd name="T6" fmla="*/ 102 w 111"/>
                    <a:gd name="T7" fmla="*/ 0 h 128"/>
                    <a:gd name="T8" fmla="*/ 111 w 111"/>
                    <a:gd name="T9" fmla="*/ 9 h 128"/>
                    <a:gd name="T10" fmla="*/ 111 w 111"/>
                    <a:gd name="T11" fmla="*/ 119 h 128"/>
                    <a:gd name="T12" fmla="*/ 102 w 111"/>
                    <a:gd name="T13" fmla="*/ 128 h 128"/>
                    <a:gd name="T14" fmla="*/ 9 w 111"/>
                    <a:gd name="T15" fmla="*/ 128 h 128"/>
                    <a:gd name="T16" fmla="*/ 0 w 111"/>
                    <a:gd name="T17" fmla="*/ 119 h 128"/>
                    <a:gd name="T18" fmla="*/ 0 w 111"/>
                    <a:gd name="T19" fmla="*/ 64 h 128"/>
                    <a:gd name="T20" fmla="*/ 12 w 111"/>
                    <a:gd name="T21" fmla="*/ 12 h 128"/>
                    <a:gd name="T22" fmla="*/ 12 w 111"/>
                    <a:gd name="T23" fmla="*/ 117 h 128"/>
                    <a:gd name="T24" fmla="*/ 100 w 111"/>
                    <a:gd name="T25" fmla="*/ 117 h 128"/>
                    <a:gd name="T26" fmla="*/ 100 w 111"/>
                    <a:gd name="T27" fmla="*/ 12 h 128"/>
                    <a:gd name="T28" fmla="*/ 12 w 111"/>
                    <a:gd name="T29" fmla="*/ 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8">
                      <a:moveTo>
                        <a:pt x="0" y="64"/>
                      </a:moveTo>
                      <a:cubicBezTo>
                        <a:pt x="0" y="45"/>
                        <a:pt x="1" y="27"/>
                        <a:pt x="0" y="9"/>
                      </a:cubicBezTo>
                      <a:cubicBezTo>
                        <a:pt x="0" y="2"/>
                        <a:pt x="3" y="0"/>
                        <a:pt x="9" y="0"/>
                      </a:cubicBezTo>
                      <a:cubicBezTo>
                        <a:pt x="40" y="0"/>
                        <a:pt x="71" y="0"/>
                        <a:pt x="102" y="0"/>
                      </a:cubicBezTo>
                      <a:cubicBezTo>
                        <a:pt x="109" y="0"/>
                        <a:pt x="111" y="2"/>
                        <a:pt x="111" y="9"/>
                      </a:cubicBezTo>
                      <a:cubicBezTo>
                        <a:pt x="111" y="46"/>
                        <a:pt x="111" y="83"/>
                        <a:pt x="111" y="119"/>
                      </a:cubicBezTo>
                      <a:cubicBezTo>
                        <a:pt x="111" y="126"/>
                        <a:pt x="109" y="128"/>
                        <a:pt x="102" y="128"/>
                      </a:cubicBezTo>
                      <a:cubicBezTo>
                        <a:pt x="71" y="128"/>
                        <a:pt x="40" y="128"/>
                        <a:pt x="9" y="128"/>
                      </a:cubicBezTo>
                      <a:cubicBezTo>
                        <a:pt x="2" y="128"/>
                        <a:pt x="0" y="126"/>
                        <a:pt x="0" y="119"/>
                      </a:cubicBezTo>
                      <a:cubicBezTo>
                        <a:pt x="1" y="101"/>
                        <a:pt x="0" y="82"/>
                        <a:pt x="0" y="64"/>
                      </a:cubicBezTo>
                      <a:close/>
                      <a:moveTo>
                        <a:pt x="12" y="12"/>
                      </a:moveTo>
                      <a:cubicBezTo>
                        <a:pt x="12" y="48"/>
                        <a:pt x="12" y="82"/>
                        <a:pt x="12" y="117"/>
                      </a:cubicBezTo>
                      <a:cubicBezTo>
                        <a:pt x="41" y="117"/>
                        <a:pt x="71" y="117"/>
                        <a:pt x="100" y="117"/>
                      </a:cubicBezTo>
                      <a:cubicBezTo>
                        <a:pt x="100" y="82"/>
                        <a:pt x="100" y="47"/>
                        <a:pt x="100" y="12"/>
                      </a:cubicBezTo>
                      <a:cubicBezTo>
                        <a:pt x="70" y="12"/>
                        <a:pt x="41" y="12"/>
                        <a:pt x="12"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422" name="Freeform 42">
                  <a:extLst>
                    <a:ext uri="{FF2B5EF4-FFF2-40B4-BE49-F238E27FC236}">
                      <a16:creationId xmlns:a16="http://schemas.microsoft.com/office/drawing/2014/main" id="{24974723-1F1C-41AE-95B1-C909A72253A1}"/>
                    </a:ext>
                  </a:extLst>
                </p:cNvPr>
                <p:cNvSpPr>
                  <a:spLocks/>
                </p:cNvSpPr>
                <p:nvPr/>
              </p:nvSpPr>
              <p:spPr bwMode="auto">
                <a:xfrm>
                  <a:off x="-662529" y="1607845"/>
                  <a:ext cx="173038" cy="203200"/>
                </a:xfrm>
                <a:custGeom>
                  <a:avLst/>
                  <a:gdLst>
                    <a:gd name="T0" fmla="*/ 0 w 88"/>
                    <a:gd name="T1" fmla="*/ 0 h 105"/>
                    <a:gd name="T2" fmla="*/ 88 w 88"/>
                    <a:gd name="T3" fmla="*/ 0 h 105"/>
                    <a:gd name="T4" fmla="*/ 88 w 88"/>
                    <a:gd name="T5" fmla="*/ 105 h 105"/>
                    <a:gd name="T6" fmla="*/ 0 w 88"/>
                    <a:gd name="T7" fmla="*/ 105 h 105"/>
                    <a:gd name="T8" fmla="*/ 0 w 88"/>
                    <a:gd name="T9" fmla="*/ 0 h 105"/>
                  </a:gdLst>
                  <a:ahLst/>
                  <a:cxnLst>
                    <a:cxn ang="0">
                      <a:pos x="T0" y="T1"/>
                    </a:cxn>
                    <a:cxn ang="0">
                      <a:pos x="T2" y="T3"/>
                    </a:cxn>
                    <a:cxn ang="0">
                      <a:pos x="T4" y="T5"/>
                    </a:cxn>
                    <a:cxn ang="0">
                      <a:pos x="T6" y="T7"/>
                    </a:cxn>
                    <a:cxn ang="0">
                      <a:pos x="T8" y="T9"/>
                    </a:cxn>
                  </a:cxnLst>
                  <a:rect l="0" t="0" r="r" b="b"/>
                  <a:pathLst>
                    <a:path w="88" h="105">
                      <a:moveTo>
                        <a:pt x="0" y="0"/>
                      </a:moveTo>
                      <a:cubicBezTo>
                        <a:pt x="29" y="0"/>
                        <a:pt x="58" y="0"/>
                        <a:pt x="88" y="0"/>
                      </a:cubicBezTo>
                      <a:cubicBezTo>
                        <a:pt x="88" y="35"/>
                        <a:pt x="88" y="70"/>
                        <a:pt x="88" y="105"/>
                      </a:cubicBezTo>
                      <a:cubicBezTo>
                        <a:pt x="59" y="105"/>
                        <a:pt x="29" y="105"/>
                        <a:pt x="0" y="105"/>
                      </a:cubicBezTo>
                      <a:cubicBezTo>
                        <a:pt x="0" y="70"/>
                        <a:pt x="0" y="36"/>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grpSp>
      <p:sp>
        <p:nvSpPr>
          <p:cNvPr id="4" name="Freeform: Shape 3">
            <a:extLst>
              <a:ext uri="{FF2B5EF4-FFF2-40B4-BE49-F238E27FC236}">
                <a16:creationId xmlns:a16="http://schemas.microsoft.com/office/drawing/2014/main" id="{95E2015D-A3AE-4EB6-9CBB-DBCB7676A98C}"/>
              </a:ext>
            </a:extLst>
          </p:cNvPr>
          <p:cNvSpPr/>
          <p:nvPr/>
        </p:nvSpPr>
        <p:spPr>
          <a:xfrm>
            <a:off x="356839" y="1175750"/>
            <a:ext cx="8467493" cy="3158357"/>
          </a:xfrm>
          <a:custGeom>
            <a:avLst/>
            <a:gdLst>
              <a:gd name="connsiteX0" fmla="*/ 0 w 8467493"/>
              <a:gd name="connsiteY0" fmla="*/ 0 h 3025697"/>
              <a:gd name="connsiteX1" fmla="*/ 0 w 8467493"/>
              <a:gd name="connsiteY1" fmla="*/ 3025697 h 3025697"/>
              <a:gd name="connsiteX2" fmla="*/ 8467493 w 8467493"/>
              <a:gd name="connsiteY2" fmla="*/ 3025697 h 3025697"/>
            </a:gdLst>
            <a:ahLst/>
            <a:cxnLst>
              <a:cxn ang="0">
                <a:pos x="connsiteX0" y="connsiteY0"/>
              </a:cxn>
              <a:cxn ang="0">
                <a:pos x="connsiteX1" y="connsiteY1"/>
              </a:cxn>
              <a:cxn ang="0">
                <a:pos x="connsiteX2" y="connsiteY2"/>
              </a:cxn>
            </a:cxnLst>
            <a:rect l="l" t="t" r="r" b="b"/>
            <a:pathLst>
              <a:path w="8467493" h="3025697">
                <a:moveTo>
                  <a:pt x="0" y="0"/>
                </a:moveTo>
                <a:lnTo>
                  <a:pt x="0" y="3025697"/>
                </a:lnTo>
                <a:lnTo>
                  <a:pt x="8467493" y="3025697"/>
                </a:lnTo>
              </a:path>
            </a:pathLst>
          </a:custGeom>
          <a:noFill/>
          <a:ln w="38100">
            <a:solidFill>
              <a:schemeClr val="tx1"/>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491" name="Group 1490">
            <a:extLst>
              <a:ext uri="{FF2B5EF4-FFF2-40B4-BE49-F238E27FC236}">
                <a16:creationId xmlns:a16="http://schemas.microsoft.com/office/drawing/2014/main" id="{8FAC4371-0B16-4FBA-8784-4401D91685D7}"/>
              </a:ext>
            </a:extLst>
          </p:cNvPr>
          <p:cNvGrpSpPr/>
          <p:nvPr/>
        </p:nvGrpSpPr>
        <p:grpSpPr>
          <a:xfrm>
            <a:off x="254103" y="1497773"/>
            <a:ext cx="6553252" cy="3551259"/>
            <a:chOff x="254103" y="1497773"/>
            <a:chExt cx="6553252" cy="3551259"/>
          </a:xfrm>
        </p:grpSpPr>
        <p:sp>
          <p:nvSpPr>
            <p:cNvPr id="1492" name="TextBox 1491">
              <a:extLst>
                <a:ext uri="{FF2B5EF4-FFF2-40B4-BE49-F238E27FC236}">
                  <a16:creationId xmlns:a16="http://schemas.microsoft.com/office/drawing/2014/main" id="{117A860F-CE03-430E-B587-2C047798E59D}"/>
                </a:ext>
              </a:extLst>
            </p:cNvPr>
            <p:cNvSpPr txBox="1"/>
            <p:nvPr/>
          </p:nvSpPr>
          <p:spPr>
            <a:xfrm>
              <a:off x="398450" y="3991824"/>
              <a:ext cx="2138273" cy="318924"/>
            </a:xfrm>
            <a:prstGeom prst="rect">
              <a:avLst/>
            </a:prstGeom>
            <a:solidFill>
              <a:schemeClr val="bg1"/>
            </a:solidFill>
          </p:spPr>
          <p:txBody>
            <a:bodyPr wrap="square" lIns="36000" tIns="36000" rIns="36000" bIns="36000" rtlCol="0">
              <a:spAutoFit/>
            </a:bodyPr>
            <a:lstStyle/>
            <a:p>
              <a:pPr marL="0" marR="0" lvl="0" indent="0" algn="l"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3C1053"/>
                  </a:solidFill>
                  <a:effectLst/>
                  <a:uLnTx/>
                  <a:uFillTx/>
                  <a:latin typeface="Arial"/>
                  <a:ea typeface="+mn-ea"/>
                  <a:cs typeface="+mn-cs"/>
                </a:rPr>
                <a:t>Symptoms decrease</a:t>
              </a:r>
            </a:p>
          </p:txBody>
        </p:sp>
        <p:sp>
          <p:nvSpPr>
            <p:cNvPr id="1493" name="Rectangle 1492">
              <a:extLst>
                <a:ext uri="{FF2B5EF4-FFF2-40B4-BE49-F238E27FC236}">
                  <a16:creationId xmlns:a16="http://schemas.microsoft.com/office/drawing/2014/main" id="{899F75BC-0049-4D24-B089-3A6509F0F1DE}"/>
                </a:ext>
              </a:extLst>
            </p:cNvPr>
            <p:cNvSpPr/>
            <p:nvPr/>
          </p:nvSpPr>
          <p:spPr>
            <a:xfrm>
              <a:off x="254103" y="4741724"/>
              <a:ext cx="6553252" cy="307308"/>
            </a:xfrm>
            <a:prstGeom prst="rect">
              <a:avLst/>
            </a:prstGeom>
            <a:solidFill>
              <a:schemeClr val="bg1"/>
            </a:solidFill>
          </p:spPr>
          <p:txBody>
            <a:bodyPr wrap="square" anchor="b" anchorCtr="0">
              <a:no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endParaRPr kumimoji="0" lang="en-GB" sz="600" b="0" i="0" u="none" strike="noStrike" kern="1200" cap="none" spc="0" normalizeH="0" baseline="0" noProof="0">
                <a:ln>
                  <a:noFill/>
                </a:ln>
                <a:solidFill>
                  <a:srgbClr val="000000"/>
                </a:solidFill>
                <a:effectLst/>
                <a:uLnTx/>
                <a:uFillTx/>
                <a:latin typeface="Arial"/>
                <a:ea typeface="+mn-ea"/>
                <a:cs typeface="+mn-cs"/>
              </a:endParaRPr>
            </a:p>
          </p:txBody>
        </p:sp>
        <p:cxnSp>
          <p:nvCxnSpPr>
            <p:cNvPr id="1494" name="Straight Arrow Connector 1493">
              <a:extLst>
                <a:ext uri="{FF2B5EF4-FFF2-40B4-BE49-F238E27FC236}">
                  <a16:creationId xmlns:a16="http://schemas.microsoft.com/office/drawing/2014/main" id="{A94C9949-0053-4BA6-8C92-25DA7AB12080}"/>
                </a:ext>
              </a:extLst>
            </p:cNvPr>
            <p:cNvCxnSpPr>
              <a:cxnSpLocks/>
            </p:cNvCxnSpPr>
            <p:nvPr/>
          </p:nvCxnSpPr>
          <p:spPr>
            <a:xfrm>
              <a:off x="5018331" y="2041648"/>
              <a:ext cx="13082" cy="826288"/>
            </a:xfrm>
            <a:prstGeom prst="straightConnector1">
              <a:avLst/>
            </a:prstGeom>
            <a:ln w="38100">
              <a:solidFill>
                <a:srgbClr val="3C105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95" name="TextBox 1494">
              <a:extLst>
                <a:ext uri="{FF2B5EF4-FFF2-40B4-BE49-F238E27FC236}">
                  <a16:creationId xmlns:a16="http://schemas.microsoft.com/office/drawing/2014/main" id="{5315A631-334D-4AE9-9728-08AFE1621E5D}"/>
                </a:ext>
              </a:extLst>
            </p:cNvPr>
            <p:cNvSpPr txBox="1"/>
            <p:nvPr/>
          </p:nvSpPr>
          <p:spPr>
            <a:xfrm>
              <a:off x="1580246" y="3146221"/>
              <a:ext cx="1402723"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B5D820">
                      <a:lumMod val="75000"/>
                    </a:srgbClr>
                  </a:solidFill>
                  <a:effectLst/>
                  <a:uLnTx/>
                  <a:uFillTx/>
                  <a:latin typeface="Arial"/>
                  <a:ea typeface="+mn-ea"/>
                  <a:cs typeface="+mn-cs"/>
                </a:rPr>
                <a:t>Inflammation decreases</a:t>
              </a:r>
              <a:endParaRPr kumimoji="0" lang="en-US" sz="1600" b="0" i="0" u="none" strike="noStrike" kern="1200" cap="none" spc="0" normalizeH="0" baseline="30000" noProof="0">
                <a:ln>
                  <a:noFill/>
                </a:ln>
                <a:solidFill>
                  <a:srgbClr val="B5D820">
                    <a:lumMod val="75000"/>
                  </a:srgbClr>
                </a:solidFill>
                <a:effectLst/>
                <a:uLnTx/>
                <a:uFillTx/>
                <a:latin typeface="Arial"/>
                <a:ea typeface="+mn-ea"/>
                <a:cs typeface="+mn-cs"/>
              </a:endParaRPr>
            </a:p>
          </p:txBody>
        </p:sp>
        <p:sp>
          <p:nvSpPr>
            <p:cNvPr id="1496" name="TextBox 1495">
              <a:extLst>
                <a:ext uri="{FF2B5EF4-FFF2-40B4-BE49-F238E27FC236}">
                  <a16:creationId xmlns:a16="http://schemas.microsoft.com/office/drawing/2014/main" id="{DA5DB646-154C-49F8-B4A5-7CC6B5BC63D1}"/>
                </a:ext>
              </a:extLst>
            </p:cNvPr>
            <p:cNvSpPr txBox="1"/>
            <p:nvPr/>
          </p:nvSpPr>
          <p:spPr>
            <a:xfrm>
              <a:off x="1483373" y="1497773"/>
              <a:ext cx="1495885" cy="565146"/>
            </a:xfrm>
            <a:prstGeom prst="rect">
              <a:avLst/>
            </a:prstGeom>
            <a:solidFill>
              <a:schemeClr val="bg1"/>
            </a:solid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Lung function</a:t>
              </a:r>
            </a:p>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65D2DF">
                      <a:lumMod val="75000"/>
                    </a:srgbClr>
                  </a:solidFill>
                  <a:effectLst/>
                  <a:uLnTx/>
                  <a:uFillTx/>
                  <a:latin typeface="Arial"/>
                  <a:ea typeface="+mn-ea"/>
                  <a:cs typeface="+mn-cs"/>
                </a:rPr>
                <a:t>improved</a:t>
              </a:r>
              <a:endParaRPr kumimoji="0" lang="en-US" sz="1600" b="1" i="0" u="none" strike="sngStrike" kern="1200" cap="none" spc="0" normalizeH="0" baseline="30000" noProof="0">
                <a:ln>
                  <a:noFill/>
                </a:ln>
                <a:solidFill>
                  <a:srgbClr val="65D2DF">
                    <a:lumMod val="75000"/>
                  </a:srgbClr>
                </a:solidFill>
                <a:effectLst/>
                <a:uLnTx/>
                <a:uFillTx/>
                <a:latin typeface="Arial"/>
                <a:ea typeface="+mn-ea"/>
                <a:cs typeface="+mn-cs"/>
              </a:endParaRPr>
            </a:p>
          </p:txBody>
        </p:sp>
      </p:grpSp>
      <p:grpSp>
        <p:nvGrpSpPr>
          <p:cNvPr id="1497" name="Group 1496">
            <a:extLst>
              <a:ext uri="{FF2B5EF4-FFF2-40B4-BE49-F238E27FC236}">
                <a16:creationId xmlns:a16="http://schemas.microsoft.com/office/drawing/2014/main" id="{1C8A2CF9-D92E-4492-AC78-A4CB8752E05A}"/>
              </a:ext>
            </a:extLst>
          </p:cNvPr>
          <p:cNvGrpSpPr/>
          <p:nvPr/>
        </p:nvGrpSpPr>
        <p:grpSpPr>
          <a:xfrm>
            <a:off x="246987" y="1162983"/>
            <a:ext cx="7969006" cy="3896679"/>
            <a:chOff x="246987" y="1162983"/>
            <a:chExt cx="7969006" cy="3896679"/>
          </a:xfrm>
        </p:grpSpPr>
        <p:sp>
          <p:nvSpPr>
            <p:cNvPr id="1498" name="Oval 1497">
              <a:extLst>
                <a:ext uri="{FF2B5EF4-FFF2-40B4-BE49-F238E27FC236}">
                  <a16:creationId xmlns:a16="http://schemas.microsoft.com/office/drawing/2014/main" id="{F910E597-CD45-46AA-9042-83FE65FEFD42}"/>
                </a:ext>
              </a:extLst>
            </p:cNvPr>
            <p:cNvSpPr/>
            <p:nvPr/>
          </p:nvSpPr>
          <p:spPr>
            <a:xfrm>
              <a:off x="3507886" y="1291836"/>
              <a:ext cx="2924717" cy="2924717"/>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99" name="TextBox 1498">
              <a:extLst>
                <a:ext uri="{FF2B5EF4-FFF2-40B4-BE49-F238E27FC236}">
                  <a16:creationId xmlns:a16="http://schemas.microsoft.com/office/drawing/2014/main" id="{5E4D9AC0-81D1-441A-91E4-687474BEBF77}"/>
                </a:ext>
              </a:extLst>
            </p:cNvPr>
            <p:cNvSpPr txBox="1"/>
            <p:nvPr/>
          </p:nvSpPr>
          <p:spPr>
            <a:xfrm>
              <a:off x="6432603" y="1162983"/>
              <a:ext cx="1755502" cy="934478"/>
            </a:xfrm>
            <a:prstGeom prst="rect">
              <a:avLst/>
            </a:prstGeom>
            <a:noFill/>
          </p:spPr>
          <p:txBody>
            <a:bodyPr wrap="square" lIns="36000" tIns="36000" rIns="36000" bIns="36000" rtlCol="0">
              <a:sp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3C1053"/>
                  </a:solidFill>
                  <a:effectLst/>
                  <a:uLnTx/>
                  <a:uFillTx/>
                  <a:latin typeface="Arial"/>
                  <a:ea typeface="+mn-ea"/>
                  <a:cs typeface="+mn-cs"/>
                </a:rPr>
                <a:t>Anti-inflammatory r</a:t>
              </a:r>
              <a:r>
                <a:rPr kumimoji="0" lang="en-US" sz="1400" b="0" i="0" u="none" strike="noStrike" kern="1200" cap="none" spc="0" normalizeH="0" baseline="0" noProof="0" err="1">
                  <a:ln>
                    <a:noFill/>
                  </a:ln>
                  <a:solidFill>
                    <a:srgbClr val="3C1053"/>
                  </a:solidFill>
                  <a:effectLst/>
                  <a:uLnTx/>
                  <a:uFillTx/>
                  <a:latin typeface="Arial"/>
                  <a:ea typeface="+mn-ea"/>
                  <a:cs typeface="+mn-cs"/>
                </a:rPr>
                <a:t>eliever</a:t>
              </a:r>
              <a:r>
                <a:rPr kumimoji="0" lang="en-US" sz="1400" b="0" i="0" u="none" strike="noStrike" kern="1200" cap="none" spc="0" normalizeH="0" baseline="0" noProof="0">
                  <a:ln>
                    <a:noFill/>
                  </a:ln>
                  <a:solidFill>
                    <a:srgbClr val="3C1053"/>
                  </a:solidFill>
                  <a:effectLst/>
                  <a:uLnTx/>
                  <a:uFillTx/>
                  <a:latin typeface="Arial"/>
                  <a:ea typeface="+mn-ea"/>
                  <a:cs typeface="+mn-cs"/>
                </a:rPr>
                <a:t> treats both </a:t>
              </a:r>
              <a:r>
                <a:rPr kumimoji="0" lang="en-US" sz="1400" b="1" i="1" u="none" strike="noStrike" kern="1200" cap="none" spc="0" normalizeH="0" baseline="0" noProof="0">
                  <a:ln>
                    <a:noFill/>
                  </a:ln>
                  <a:solidFill>
                    <a:srgbClr val="3C1053"/>
                  </a:solidFill>
                  <a:effectLst/>
                  <a:uLnTx/>
                  <a:uFillTx/>
                  <a:latin typeface="Arial"/>
                  <a:ea typeface="+mn-ea"/>
                  <a:cs typeface="+mn-cs"/>
                </a:rPr>
                <a:t>cause</a:t>
              </a:r>
              <a:r>
                <a:rPr kumimoji="0" lang="en-US" sz="1400" b="0" i="0" u="none" strike="noStrike" kern="1200" cap="none" spc="0" normalizeH="0" baseline="0" noProof="0">
                  <a:ln>
                    <a:noFill/>
                  </a:ln>
                  <a:solidFill>
                    <a:srgbClr val="3C1053"/>
                  </a:solidFill>
                  <a:effectLst/>
                  <a:uLnTx/>
                  <a:uFillTx/>
                  <a:latin typeface="Arial"/>
                  <a:ea typeface="+mn-ea"/>
                  <a:cs typeface="+mn-cs"/>
                </a:rPr>
                <a:t> and </a:t>
              </a:r>
              <a:r>
                <a:rPr kumimoji="0" lang="en-US" sz="1400" b="1" i="1" u="none" strike="noStrike" kern="1200" cap="none" spc="0" normalizeH="0" baseline="0" noProof="0">
                  <a:ln>
                    <a:noFill/>
                  </a:ln>
                  <a:solidFill>
                    <a:srgbClr val="3C1053"/>
                  </a:solidFill>
                  <a:effectLst/>
                  <a:uLnTx/>
                  <a:uFillTx/>
                  <a:latin typeface="Arial"/>
                  <a:ea typeface="+mn-ea"/>
                  <a:cs typeface="+mn-cs"/>
                </a:rPr>
                <a:t>consequence</a:t>
              </a:r>
              <a:r>
                <a:rPr kumimoji="0" lang="en-US" sz="1400" b="0" i="0" u="none" strike="noStrike" kern="1200" cap="none" spc="0" normalizeH="0" baseline="30000" noProof="0">
                  <a:ln>
                    <a:noFill/>
                  </a:ln>
                  <a:solidFill>
                    <a:srgbClr val="3C1053"/>
                  </a:solidFill>
                  <a:effectLst/>
                  <a:uLnTx/>
                  <a:uFillTx/>
                  <a:latin typeface="Arial"/>
                  <a:ea typeface="+mn-ea"/>
                  <a:cs typeface="+mn-cs"/>
                </a:rPr>
                <a:t>1</a:t>
              </a:r>
              <a:endParaRPr kumimoji="0" lang="en-US" sz="1400" b="0" i="0" u="none" strike="noStrike" kern="1200" cap="none" spc="0" normalizeH="0" baseline="0" noProof="0">
                <a:ln>
                  <a:noFill/>
                </a:ln>
                <a:solidFill>
                  <a:srgbClr val="3C1053"/>
                </a:solidFill>
                <a:effectLst/>
                <a:uLnTx/>
                <a:uFillTx/>
                <a:latin typeface="Arial"/>
                <a:ea typeface="+mn-ea"/>
                <a:cs typeface="+mn-cs"/>
              </a:endParaRPr>
            </a:p>
          </p:txBody>
        </p:sp>
        <p:cxnSp>
          <p:nvCxnSpPr>
            <p:cNvPr id="1500" name="Straight Arrow Connector 1499">
              <a:extLst>
                <a:ext uri="{FF2B5EF4-FFF2-40B4-BE49-F238E27FC236}">
                  <a16:creationId xmlns:a16="http://schemas.microsoft.com/office/drawing/2014/main" id="{CF824857-FF27-4EF4-9A6B-BA39CA9F96F6}"/>
                </a:ext>
              </a:extLst>
            </p:cNvPr>
            <p:cNvCxnSpPr>
              <a:cxnSpLocks/>
            </p:cNvCxnSpPr>
            <p:nvPr/>
          </p:nvCxnSpPr>
          <p:spPr>
            <a:xfrm flipH="1">
              <a:off x="6039257" y="1403235"/>
              <a:ext cx="462478" cy="346112"/>
            </a:xfrm>
            <a:prstGeom prst="straightConnector1">
              <a:avLst/>
            </a:prstGeom>
            <a:ln w="19050">
              <a:solidFill>
                <a:schemeClr val="accent4"/>
              </a:solidFill>
              <a:tailEnd type="oval"/>
            </a:ln>
            <a:effectLst/>
          </p:spPr>
          <p:style>
            <a:lnRef idx="2">
              <a:schemeClr val="accent1"/>
            </a:lnRef>
            <a:fillRef idx="0">
              <a:schemeClr val="accent1"/>
            </a:fillRef>
            <a:effectRef idx="1">
              <a:schemeClr val="accent1"/>
            </a:effectRef>
            <a:fontRef idx="minor">
              <a:schemeClr val="tx1"/>
            </a:fontRef>
          </p:style>
        </p:cxnSp>
        <p:sp>
          <p:nvSpPr>
            <p:cNvPr id="1501" name="Rectangle 1500">
              <a:extLst>
                <a:ext uri="{FF2B5EF4-FFF2-40B4-BE49-F238E27FC236}">
                  <a16:creationId xmlns:a16="http://schemas.microsoft.com/office/drawing/2014/main" id="{A8A6D3F9-2F03-43FE-9B99-DF48CF1BC6D4}"/>
                </a:ext>
              </a:extLst>
            </p:cNvPr>
            <p:cNvSpPr/>
            <p:nvPr/>
          </p:nvSpPr>
          <p:spPr>
            <a:xfrm>
              <a:off x="246987" y="4690330"/>
              <a:ext cx="7969006" cy="369332"/>
            </a:xfrm>
            <a:prstGeom prst="rect">
              <a:avLst/>
            </a:prstGeom>
            <a:solidFill>
              <a:schemeClr val="bg1"/>
            </a:solidFill>
          </p:spPr>
          <p:txBody>
            <a:bodyPr wrap="square">
              <a:spAutoFit/>
            </a:bodyPr>
            <a:lstStyle/>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US" sz="600" b="0" i="0" u="none" strike="noStrike" kern="1200" cap="none" spc="0" normalizeH="0" baseline="0" noProof="0">
                  <a:ln>
                    <a:noFill/>
                  </a:ln>
                  <a:solidFill>
                    <a:srgbClr val="000000"/>
                  </a:solidFill>
                  <a:effectLst/>
                  <a:uLnTx/>
                  <a:uFillTx/>
                  <a:latin typeface="Arial"/>
                  <a:ea typeface="+mn-ea"/>
                  <a:cs typeface="+mn-cs"/>
                </a:rPr>
                <a:t>The animation is for descriptive/illustrative purposes only.</a:t>
              </a:r>
              <a:br>
                <a:rPr kumimoji="0" lang="en-US" sz="600" b="0" i="0" u="none" strike="noStrike" kern="1200" cap="none" spc="0" normalizeH="0" baseline="0" noProof="0">
                  <a:ln>
                    <a:noFill/>
                  </a:ln>
                  <a:solidFill>
                    <a:srgbClr val="000000"/>
                  </a:solidFill>
                  <a:effectLst/>
                  <a:uLnTx/>
                  <a:uFillTx/>
                  <a:latin typeface="Arial"/>
                  <a:ea typeface="+mn-ea"/>
                  <a:cs typeface="+mn-cs"/>
                </a:rPr>
              </a:br>
              <a:r>
                <a:rPr kumimoji="0" lang="en-US" altLang="en-US" sz="600" b="0" i="0" u="none" strike="noStrike" kern="1200" cap="none" spc="0" normalizeH="0" baseline="0" noProof="0">
                  <a:ln>
                    <a:noFill/>
                  </a:ln>
                  <a:solidFill>
                    <a:srgbClr val="000000"/>
                  </a:solidFill>
                  <a:effectLst/>
                  <a:uLnTx/>
                  <a:uFillTx/>
                  <a:latin typeface="Arial"/>
                  <a:ea typeface="+mn-ea"/>
                  <a:cs typeface="+mn-cs"/>
                </a:rPr>
                <a:t>BUD = budesonide; FORM = formoterol.</a:t>
              </a:r>
              <a:r>
                <a:rPr kumimoji="0" lang="en-US" sz="600" b="0" i="0" u="none" strike="noStrike" kern="1200" cap="none" spc="0" normalizeH="0" baseline="0" noProof="0">
                  <a:ln>
                    <a:noFill/>
                  </a:ln>
                  <a:solidFill>
                    <a:srgbClr val="000000"/>
                  </a:solidFill>
                  <a:effectLst/>
                  <a:uLnTx/>
                  <a:uFillTx/>
                  <a:latin typeface="Arial"/>
                  <a:ea typeface="+mn-ea"/>
                  <a:cs typeface="+mn-cs"/>
                </a:rPr>
                <a:t> </a:t>
              </a:r>
            </a:p>
            <a:p>
              <a:pPr marL="0" marR="0" lvl="0" indent="0" algn="l" defTabSz="914378" rtl="0" eaLnBrk="1" fontAlgn="auto" latinLnBrk="0" hangingPunct="1">
                <a:lnSpc>
                  <a:spcPct val="100000"/>
                </a:lnSpc>
                <a:spcBef>
                  <a:spcPts val="0"/>
                </a:spcBef>
                <a:spcAft>
                  <a:spcPts val="0"/>
                </a:spcAft>
                <a:buClr>
                  <a:srgbClr val="7F134C"/>
                </a:buClr>
                <a:buSzTx/>
                <a:buFontTx/>
                <a:buNone/>
                <a:tabLst/>
                <a:defRPr/>
              </a:pPr>
              <a:r>
                <a:rPr kumimoji="0" lang="en-GB" sz="600" b="0" i="0" u="none" strike="noStrike" kern="1200" cap="none" spc="0" normalizeH="0" baseline="0" noProof="0">
                  <a:ln>
                    <a:noFill/>
                  </a:ln>
                  <a:solidFill>
                    <a:srgbClr val="000000"/>
                  </a:solidFill>
                  <a:effectLst/>
                  <a:uLnTx/>
                  <a:uFillTx/>
                  <a:latin typeface="Arial"/>
                  <a:ea typeface="+mn-ea"/>
                  <a:cs typeface="+mn-cs"/>
                </a:rPr>
                <a:t>1. Beasley R, et al. </a:t>
              </a:r>
              <a:r>
                <a:rPr kumimoji="0" lang="en-GB" sz="600" b="0" i="1" u="none" strike="noStrike" kern="1200" cap="none" spc="0" normalizeH="0" baseline="0" noProof="0">
                  <a:ln>
                    <a:noFill/>
                  </a:ln>
                  <a:solidFill>
                    <a:srgbClr val="000000"/>
                  </a:solidFill>
                  <a:effectLst/>
                  <a:uLnTx/>
                  <a:uFillTx/>
                  <a:latin typeface="Arial"/>
                  <a:ea typeface="+mn-ea"/>
                  <a:cs typeface="+mn-cs"/>
                </a:rPr>
                <a:t>N </a:t>
              </a:r>
              <a:r>
                <a:rPr kumimoji="0" lang="en-GB" sz="600" b="0" i="1" u="none" strike="noStrike" kern="1200" cap="none" spc="0" normalizeH="0" baseline="0" noProof="0" err="1">
                  <a:ln>
                    <a:noFill/>
                  </a:ln>
                  <a:solidFill>
                    <a:srgbClr val="000000"/>
                  </a:solidFill>
                  <a:effectLst/>
                  <a:uLnTx/>
                  <a:uFillTx/>
                  <a:latin typeface="Arial"/>
                  <a:ea typeface="+mn-ea"/>
                  <a:cs typeface="+mn-cs"/>
                </a:rPr>
                <a:t>Engl</a:t>
              </a:r>
              <a:r>
                <a:rPr kumimoji="0" lang="en-GB" sz="600" b="0" i="1" u="none" strike="noStrike" kern="1200" cap="none" spc="0" normalizeH="0" baseline="0" noProof="0">
                  <a:ln>
                    <a:noFill/>
                  </a:ln>
                  <a:solidFill>
                    <a:srgbClr val="000000"/>
                  </a:solidFill>
                  <a:effectLst/>
                  <a:uLnTx/>
                  <a:uFillTx/>
                  <a:latin typeface="Arial"/>
                  <a:ea typeface="+mn-ea"/>
                  <a:cs typeface="+mn-cs"/>
                </a:rPr>
                <a:t> J Med. </a:t>
              </a:r>
              <a:r>
                <a:rPr kumimoji="0" lang="en-GB" sz="600" b="0" i="0" u="none" strike="noStrike" kern="1200" cap="none" spc="0" normalizeH="0" baseline="0" noProof="0">
                  <a:ln>
                    <a:noFill/>
                  </a:ln>
                  <a:solidFill>
                    <a:srgbClr val="000000"/>
                  </a:solidFill>
                  <a:effectLst/>
                  <a:uLnTx/>
                  <a:uFillTx/>
                  <a:latin typeface="Arial"/>
                  <a:ea typeface="+mn-ea"/>
                  <a:cs typeface="+mn-cs"/>
                </a:rPr>
                <a:t>2019;380:2020-2030. </a:t>
              </a:r>
              <a:endParaRPr kumimoji="0" lang="en-GB" sz="600" b="0" i="0" u="none" strike="sngStrike" kern="1200" cap="none" spc="0" normalizeH="0" baseline="0" noProof="0">
                <a:ln>
                  <a:noFill/>
                </a:ln>
                <a:solidFill>
                  <a:srgbClr val="000000"/>
                </a:solidFill>
                <a:effectLst/>
                <a:uLnTx/>
                <a:uFillTx/>
                <a:latin typeface="Arial"/>
                <a:ea typeface="+mn-ea"/>
                <a:cs typeface="+mn-cs"/>
              </a:endParaRPr>
            </a:p>
          </p:txBody>
        </p:sp>
      </p:grpSp>
    </p:spTree>
    <p:extLst>
      <p:ext uri="{BB962C8B-B14F-4D97-AF65-F5344CB8AC3E}">
        <p14:creationId xmlns:p14="http://schemas.microsoft.com/office/powerpoint/2010/main" val="200172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1"/>
                                        </p:tgtEl>
                                      </p:cBhvr>
                                    </p:animEffect>
                                    <p:set>
                                      <p:cBhvr>
                                        <p:cTn id="12" dur="1" fill="hold">
                                          <p:stCondLst>
                                            <p:cond delay="499"/>
                                          </p:stCondLst>
                                        </p:cTn>
                                        <p:tgtEl>
                                          <p:spTgt spid="2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443"/>
                                        </p:tgtEl>
                                        <p:attrNameLst>
                                          <p:attrName>style.visibility</p:attrName>
                                        </p:attrNameLst>
                                      </p:cBhvr>
                                      <p:to>
                                        <p:strVal val="visible"/>
                                      </p:to>
                                    </p:set>
                                    <p:animEffect transition="in" filter="fade">
                                      <p:cBhvr>
                                        <p:cTn id="15" dur="500"/>
                                        <p:tgtEl>
                                          <p:spTgt spid="443"/>
                                        </p:tgtEl>
                                      </p:cBhvr>
                                    </p:animEffect>
                                  </p:childTnLst>
                                </p:cTn>
                              </p:par>
                              <p:par>
                                <p:cTn id="16" presetID="10" presetClass="exit" presetSubtype="0" fill="hold" grpId="0" nodeType="withEffect">
                                  <p:stCondLst>
                                    <p:cond delay="0"/>
                                  </p:stCondLst>
                                  <p:childTnLst>
                                    <p:animEffect transition="out" filter="fade">
                                      <p:cBhvr>
                                        <p:cTn id="17" dur="500"/>
                                        <p:tgtEl>
                                          <p:spTgt spid="10"/>
                                        </p:tgtEl>
                                      </p:cBhvr>
                                    </p:animEffect>
                                    <p:set>
                                      <p:cBhvr>
                                        <p:cTn id="18" dur="1" fill="hold">
                                          <p:stCondLst>
                                            <p:cond delay="499"/>
                                          </p:stCondLst>
                                        </p:cTn>
                                        <p:tgtEl>
                                          <p:spTgt spid="10"/>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0" nodeType="clickEffect">
                                  <p:stCondLst>
                                    <p:cond delay="0"/>
                                  </p:stCondLst>
                                  <p:childTnLst>
                                    <p:animEffect transition="out" filter="fade">
                                      <p:cBhvr>
                                        <p:cTn id="22" dur="500"/>
                                        <p:tgtEl>
                                          <p:spTgt spid="142"/>
                                        </p:tgtEl>
                                      </p:cBhvr>
                                    </p:animEffect>
                                    <p:set>
                                      <p:cBhvr>
                                        <p:cTn id="23" dur="1" fill="hold">
                                          <p:stCondLst>
                                            <p:cond delay="499"/>
                                          </p:stCondLst>
                                        </p:cTn>
                                        <p:tgtEl>
                                          <p:spTgt spid="142"/>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443"/>
                                        </p:tgtEl>
                                      </p:cBhvr>
                                    </p:animEffect>
                                    <p:set>
                                      <p:cBhvr>
                                        <p:cTn id="26" dur="1" fill="hold">
                                          <p:stCondLst>
                                            <p:cond delay="499"/>
                                          </p:stCondLst>
                                        </p:cTn>
                                        <p:tgtEl>
                                          <p:spTgt spid="443"/>
                                        </p:tgtEl>
                                        <p:attrNameLst>
                                          <p:attrName>style.visibility</p:attrName>
                                        </p:attrNameLst>
                                      </p:cBhvr>
                                      <p:to>
                                        <p:strVal val="hidden"/>
                                      </p:to>
                                    </p:set>
                                  </p:childTnLst>
                                </p:cTn>
                              </p:par>
                              <p:par>
                                <p:cTn id="27" presetID="10" presetClass="exit" presetSubtype="0" fill="hold" grpId="0" nodeType="withEffect">
                                  <p:stCondLst>
                                    <p:cond delay="0"/>
                                  </p:stCondLst>
                                  <p:childTnLst>
                                    <p:animEffect transition="out" filter="fade">
                                      <p:cBhvr>
                                        <p:cTn id="28" dur="500"/>
                                        <p:tgtEl>
                                          <p:spTgt spid="9"/>
                                        </p:tgtEl>
                                      </p:cBhvr>
                                    </p:animEffect>
                                    <p:set>
                                      <p:cBhvr>
                                        <p:cTn id="29" dur="1" fill="hold">
                                          <p:stCondLst>
                                            <p:cond delay="499"/>
                                          </p:stCondLst>
                                        </p:cTn>
                                        <p:tgtEl>
                                          <p:spTgt spid="9"/>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579"/>
                                        </p:tgtEl>
                                        <p:attrNameLst>
                                          <p:attrName>style.visibility</p:attrName>
                                        </p:attrNameLst>
                                      </p:cBhvr>
                                      <p:to>
                                        <p:strVal val="visible"/>
                                      </p:to>
                                    </p:set>
                                    <p:animEffect transition="in" filter="fade">
                                      <p:cBhvr>
                                        <p:cTn id="32" dur="500"/>
                                        <p:tgtEl>
                                          <p:spTgt spid="57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88"/>
                                        </p:tgtEl>
                                        <p:attrNameLst>
                                          <p:attrName>style.visibility</p:attrName>
                                        </p:attrNameLst>
                                      </p:cBhvr>
                                      <p:to>
                                        <p:strVal val="visible"/>
                                      </p:to>
                                    </p:set>
                                    <p:animEffect transition="in" filter="fade">
                                      <p:cBhvr>
                                        <p:cTn id="37" dur="500"/>
                                        <p:tgtEl>
                                          <p:spTgt spid="58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588"/>
                                        </p:tgtEl>
                                      </p:cBhvr>
                                    </p:animEffect>
                                    <p:set>
                                      <p:cBhvr>
                                        <p:cTn id="42" dur="1" fill="hold">
                                          <p:stCondLst>
                                            <p:cond delay="499"/>
                                          </p:stCondLst>
                                        </p:cTn>
                                        <p:tgtEl>
                                          <p:spTgt spid="588"/>
                                        </p:tgtEl>
                                        <p:attrNameLst>
                                          <p:attrName>style.visibility</p:attrName>
                                        </p:attrNameLst>
                                      </p:cBhvr>
                                      <p:to>
                                        <p:strVal val="hidden"/>
                                      </p:to>
                                    </p:set>
                                  </p:childTnLst>
                                </p:cTn>
                              </p:par>
                              <p:par>
                                <p:cTn id="43" presetID="10" presetClass="entr" presetSubtype="0" fill="hold" nodeType="withEffect">
                                  <p:stCondLst>
                                    <p:cond delay="0"/>
                                  </p:stCondLst>
                                  <p:childTnLst>
                                    <p:set>
                                      <p:cBhvr>
                                        <p:cTn id="44" dur="1" fill="hold">
                                          <p:stCondLst>
                                            <p:cond delay="0"/>
                                          </p:stCondLst>
                                        </p:cTn>
                                        <p:tgtEl>
                                          <p:spTgt spid="948"/>
                                        </p:tgtEl>
                                        <p:attrNameLst>
                                          <p:attrName>style.visibility</p:attrName>
                                        </p:attrNameLst>
                                      </p:cBhvr>
                                      <p:to>
                                        <p:strVal val="visible"/>
                                      </p:to>
                                    </p:set>
                                    <p:animEffect transition="in" filter="fade">
                                      <p:cBhvr>
                                        <p:cTn id="45" dur="500"/>
                                        <p:tgtEl>
                                          <p:spTgt spid="94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500"/>
                                        <p:tgtEl>
                                          <p:spTgt spid="948"/>
                                        </p:tgtEl>
                                      </p:cBhvr>
                                    </p:animEffect>
                                    <p:set>
                                      <p:cBhvr>
                                        <p:cTn id="50" dur="1" fill="hold">
                                          <p:stCondLst>
                                            <p:cond delay="499"/>
                                          </p:stCondLst>
                                        </p:cTn>
                                        <p:tgtEl>
                                          <p:spTgt spid="948"/>
                                        </p:tgtEl>
                                        <p:attrNameLst>
                                          <p:attrName>style.visibility</p:attrName>
                                        </p:attrNameLst>
                                      </p:cBhvr>
                                      <p:to>
                                        <p:strVal val="hidden"/>
                                      </p:to>
                                    </p:set>
                                  </p:childTnLst>
                                </p:cTn>
                              </p:par>
                              <p:par>
                                <p:cTn id="51" presetID="10" presetClass="entr" presetSubtype="0" fill="hold" nodeType="withEffect">
                                  <p:stCondLst>
                                    <p:cond delay="0"/>
                                  </p:stCondLst>
                                  <p:childTnLst>
                                    <p:set>
                                      <p:cBhvr>
                                        <p:cTn id="52" dur="1" fill="hold">
                                          <p:stCondLst>
                                            <p:cond delay="0"/>
                                          </p:stCondLst>
                                        </p:cTn>
                                        <p:tgtEl>
                                          <p:spTgt spid="1777"/>
                                        </p:tgtEl>
                                        <p:attrNameLst>
                                          <p:attrName>style.visibility</p:attrName>
                                        </p:attrNameLst>
                                      </p:cBhvr>
                                      <p:to>
                                        <p:strVal val="visible"/>
                                      </p:to>
                                    </p:set>
                                    <p:animEffect transition="in" filter="fade">
                                      <p:cBhvr>
                                        <p:cTn id="53" dur="500"/>
                                        <p:tgtEl>
                                          <p:spTgt spid="177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934"/>
                                        </p:tgtEl>
                                        <p:attrNameLst>
                                          <p:attrName>style.visibility</p:attrName>
                                        </p:attrNameLst>
                                      </p:cBhvr>
                                      <p:to>
                                        <p:strVal val="visible"/>
                                      </p:to>
                                    </p:set>
                                    <p:animEffect transition="in" filter="fade">
                                      <p:cBhvr>
                                        <p:cTn id="58" dur="500"/>
                                        <p:tgtEl>
                                          <p:spTgt spid="193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977"/>
                                        </p:tgtEl>
                                        <p:attrNameLst>
                                          <p:attrName>style.visibility</p:attrName>
                                        </p:attrNameLst>
                                      </p:cBhvr>
                                      <p:to>
                                        <p:strVal val="visible"/>
                                      </p:to>
                                    </p:set>
                                    <p:animEffect transition="in" filter="fade">
                                      <p:cBhvr>
                                        <p:cTn id="63" dur="500"/>
                                        <p:tgtEl>
                                          <p:spTgt spid="1977"/>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xit" presetSubtype="0" fill="hold" nodeType="clickEffect">
                                  <p:stCondLst>
                                    <p:cond delay="0"/>
                                  </p:stCondLst>
                                  <p:childTnLst>
                                    <p:animEffect transition="out" filter="fade">
                                      <p:cBhvr>
                                        <p:cTn id="67" dur="500"/>
                                        <p:tgtEl>
                                          <p:spTgt spid="1777"/>
                                        </p:tgtEl>
                                      </p:cBhvr>
                                    </p:animEffect>
                                    <p:set>
                                      <p:cBhvr>
                                        <p:cTn id="68" dur="1" fill="hold">
                                          <p:stCondLst>
                                            <p:cond delay="499"/>
                                          </p:stCondLst>
                                        </p:cTn>
                                        <p:tgtEl>
                                          <p:spTgt spid="1777"/>
                                        </p:tgtEl>
                                        <p:attrNameLst>
                                          <p:attrName>style.visibility</p:attrName>
                                        </p:attrNameLst>
                                      </p:cBhvr>
                                      <p:to>
                                        <p:strVal val="hidden"/>
                                      </p:to>
                                    </p:set>
                                  </p:childTnLst>
                                </p:cTn>
                              </p:par>
                              <p:par>
                                <p:cTn id="69" presetID="10" presetClass="exit" presetSubtype="0" fill="hold" nodeType="withEffect">
                                  <p:stCondLst>
                                    <p:cond delay="0"/>
                                  </p:stCondLst>
                                  <p:childTnLst>
                                    <p:animEffect transition="out" filter="fade">
                                      <p:cBhvr>
                                        <p:cTn id="70" dur="500"/>
                                        <p:tgtEl>
                                          <p:spTgt spid="1934"/>
                                        </p:tgtEl>
                                      </p:cBhvr>
                                    </p:animEffect>
                                    <p:set>
                                      <p:cBhvr>
                                        <p:cTn id="71" dur="1" fill="hold">
                                          <p:stCondLst>
                                            <p:cond delay="499"/>
                                          </p:stCondLst>
                                        </p:cTn>
                                        <p:tgtEl>
                                          <p:spTgt spid="1934"/>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1977"/>
                                        </p:tgtEl>
                                      </p:cBhvr>
                                    </p:animEffect>
                                    <p:set>
                                      <p:cBhvr>
                                        <p:cTn id="74" dur="1" fill="hold">
                                          <p:stCondLst>
                                            <p:cond delay="499"/>
                                          </p:stCondLst>
                                        </p:cTn>
                                        <p:tgtEl>
                                          <p:spTgt spid="1977"/>
                                        </p:tgtEl>
                                        <p:attrNameLst>
                                          <p:attrName>style.visibility</p:attrName>
                                        </p:attrNameLst>
                                      </p:cBhvr>
                                      <p:to>
                                        <p:strVal val="hidden"/>
                                      </p:to>
                                    </p:set>
                                  </p:childTnLst>
                                </p:cTn>
                              </p:par>
                              <p:par>
                                <p:cTn id="75" presetID="10" presetClass="exit" presetSubtype="0" fill="hold" nodeType="withEffect">
                                  <p:stCondLst>
                                    <p:cond delay="0"/>
                                  </p:stCondLst>
                                  <p:childTnLst>
                                    <p:animEffect transition="out" filter="fade">
                                      <p:cBhvr>
                                        <p:cTn id="76" dur="500"/>
                                        <p:tgtEl>
                                          <p:spTgt spid="579"/>
                                        </p:tgtEl>
                                      </p:cBhvr>
                                    </p:animEffect>
                                    <p:set>
                                      <p:cBhvr>
                                        <p:cTn id="77" dur="1" fill="hold">
                                          <p:stCondLst>
                                            <p:cond delay="499"/>
                                          </p:stCondLst>
                                        </p:cTn>
                                        <p:tgtEl>
                                          <p:spTgt spid="579"/>
                                        </p:tgtEl>
                                        <p:attrNameLst>
                                          <p:attrName>style.visibility</p:attrName>
                                        </p:attrNameLst>
                                      </p:cBhvr>
                                      <p:to>
                                        <p:strVal val="hidden"/>
                                      </p:to>
                                    </p:set>
                                  </p:childTnLst>
                                </p:cTn>
                              </p:par>
                              <p:par>
                                <p:cTn id="78" presetID="10" presetClass="entr" presetSubtype="0" fill="hold" nodeType="withEffect">
                                  <p:stCondLst>
                                    <p:cond delay="0"/>
                                  </p:stCondLst>
                                  <p:childTnLst>
                                    <p:set>
                                      <p:cBhvr>
                                        <p:cTn id="79" dur="1" fill="hold">
                                          <p:stCondLst>
                                            <p:cond delay="0"/>
                                          </p:stCondLst>
                                        </p:cTn>
                                        <p:tgtEl>
                                          <p:spTgt spid="912"/>
                                        </p:tgtEl>
                                        <p:attrNameLst>
                                          <p:attrName>style.visibility</p:attrName>
                                        </p:attrNameLst>
                                      </p:cBhvr>
                                      <p:to>
                                        <p:strVal val="visible"/>
                                      </p:to>
                                    </p:set>
                                    <p:animEffect transition="in" filter="fade">
                                      <p:cBhvr>
                                        <p:cTn id="80" dur="500"/>
                                        <p:tgtEl>
                                          <p:spTgt spid="912"/>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1202"/>
                                        </p:tgtEl>
                                        <p:attrNameLst>
                                          <p:attrName>style.visibility</p:attrName>
                                        </p:attrNameLst>
                                      </p:cBhvr>
                                      <p:to>
                                        <p:strVal val="visible"/>
                                      </p:to>
                                    </p:set>
                                    <p:animEffect transition="in" filter="fade">
                                      <p:cBhvr>
                                        <p:cTn id="85" dur="500"/>
                                        <p:tgtEl>
                                          <p:spTgt spid="1202"/>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1295"/>
                                        </p:tgtEl>
                                        <p:attrNameLst>
                                          <p:attrName>style.visibility</p:attrName>
                                        </p:attrNameLst>
                                      </p:cBhvr>
                                      <p:to>
                                        <p:strVal val="visible"/>
                                      </p:to>
                                    </p:set>
                                    <p:animEffect transition="in" filter="fade">
                                      <p:cBhvr>
                                        <p:cTn id="90" dur="500"/>
                                        <p:tgtEl>
                                          <p:spTgt spid="1295"/>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1388"/>
                                        </p:tgtEl>
                                        <p:attrNameLst>
                                          <p:attrName>style.visibility</p:attrName>
                                        </p:attrNameLst>
                                      </p:cBhvr>
                                      <p:to>
                                        <p:strVal val="visible"/>
                                      </p:to>
                                    </p:set>
                                    <p:animEffect transition="in" filter="fade">
                                      <p:cBhvr>
                                        <p:cTn id="95" dur="500"/>
                                        <p:tgtEl>
                                          <p:spTgt spid="1388"/>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1491"/>
                                        </p:tgtEl>
                                        <p:attrNameLst>
                                          <p:attrName>style.visibility</p:attrName>
                                        </p:attrNameLst>
                                      </p:cBhvr>
                                      <p:to>
                                        <p:strVal val="visible"/>
                                      </p:to>
                                    </p:set>
                                    <p:animEffect transition="in" filter="fade">
                                      <p:cBhvr>
                                        <p:cTn id="100" dur="500"/>
                                        <p:tgtEl>
                                          <p:spTgt spid="1491"/>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1497"/>
                                        </p:tgtEl>
                                        <p:attrNameLst>
                                          <p:attrName>style.visibility</p:attrName>
                                        </p:attrNameLst>
                                      </p:cBhvr>
                                      <p:to>
                                        <p:strVal val="visible"/>
                                      </p:to>
                                    </p:set>
                                    <p:animEffect transition="in" filter="fade">
                                      <p:cBhvr>
                                        <p:cTn id="105" dur="500"/>
                                        <p:tgtEl>
                                          <p:spTgt spid="14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4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5" name="Table 114">
            <a:extLst>
              <a:ext uri="{FF2B5EF4-FFF2-40B4-BE49-F238E27FC236}">
                <a16:creationId xmlns:a16="http://schemas.microsoft.com/office/drawing/2014/main" id="{258F9A9F-6C71-4CD2-B516-5838ED565801}"/>
              </a:ext>
            </a:extLst>
          </p:cNvPr>
          <p:cNvGraphicFramePr>
            <a:graphicFrameLocks noGrp="1"/>
          </p:cNvGraphicFramePr>
          <p:nvPr/>
        </p:nvGraphicFramePr>
        <p:xfrm>
          <a:off x="3118072" y="1213059"/>
          <a:ext cx="5253899" cy="3169920"/>
        </p:xfrm>
        <a:graphic>
          <a:graphicData uri="http://schemas.openxmlformats.org/drawingml/2006/table">
            <a:tbl>
              <a:tblPr firstRow="1" bandRow="1">
                <a:tableStyleId>{5C22544A-7EE6-4342-B048-85BDC9FD1C3A}</a:tableStyleId>
              </a:tblPr>
              <a:tblGrid>
                <a:gridCol w="412211">
                  <a:extLst>
                    <a:ext uri="{9D8B030D-6E8A-4147-A177-3AD203B41FA5}">
                      <a16:colId xmlns:a16="http://schemas.microsoft.com/office/drawing/2014/main" val="836421502"/>
                    </a:ext>
                  </a:extLst>
                </a:gridCol>
                <a:gridCol w="1154764">
                  <a:extLst>
                    <a:ext uri="{9D8B030D-6E8A-4147-A177-3AD203B41FA5}">
                      <a16:colId xmlns:a16="http://schemas.microsoft.com/office/drawing/2014/main" val="406753032"/>
                    </a:ext>
                  </a:extLst>
                </a:gridCol>
                <a:gridCol w="3037678">
                  <a:extLst>
                    <a:ext uri="{9D8B030D-6E8A-4147-A177-3AD203B41FA5}">
                      <a16:colId xmlns:a16="http://schemas.microsoft.com/office/drawing/2014/main" val="2331491497"/>
                    </a:ext>
                  </a:extLst>
                </a:gridCol>
                <a:gridCol w="649246">
                  <a:extLst>
                    <a:ext uri="{9D8B030D-6E8A-4147-A177-3AD203B41FA5}">
                      <a16:colId xmlns:a16="http://schemas.microsoft.com/office/drawing/2014/main" val="3672839676"/>
                    </a:ext>
                  </a:extLst>
                </a:gridCol>
              </a:tblGrid>
              <a:tr h="6096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en-GB" sz="400" b="0">
                        <a:solidFill>
                          <a:schemeClr val="tx1"/>
                        </a:solidFill>
                      </a:endParaRP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3003251"/>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3.98 (3.09, 5.14)</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369639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3.36 (2.65, 4.26)</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4596324"/>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2.5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2.52 (2.02, 3.14)</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76155684"/>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&lt;2.5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1.70 (1.41, 2.05)</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002565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0.5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1.17 (0.97, 1.42)</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9072992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&gt;0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&lt;0.5 – </a:t>
                      </a:r>
                      <a:r>
                        <a:rPr lang="en-GB" sz="600" b="1">
                          <a:solidFill>
                            <a:schemeClr val="tx1"/>
                          </a:solidFill>
                        </a:rPr>
                        <a:t>Pneumonia</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Reference</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922886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u="none">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u="none">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en-GB" sz="600" b="0" u="none">
                        <a:solidFill>
                          <a:schemeClr val="tx1"/>
                        </a:solidFill>
                      </a:endParaRP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82078506"/>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2.47 (1.25, 4.85)</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199940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2.59 (1.41, 4.75)</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180299"/>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2.5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1.55 (0.89, 2.68)</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17623634"/>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&lt;2.5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1.17 (0.75, 1.84)</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338093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0.5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1.20 (0.80,1.81)</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5201013"/>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&gt;0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&lt;0.5 – </a:t>
                      </a:r>
                      <a:r>
                        <a:rPr lang="en-GB" sz="600" b="1">
                          <a:solidFill>
                            <a:schemeClr val="tx1"/>
                          </a:solidFill>
                        </a:rPr>
                        <a:t>Sleep apnoea</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Reference</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9600863"/>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en-GB" sz="600" b="0">
                        <a:solidFill>
                          <a:schemeClr val="tx1"/>
                        </a:solidFill>
                      </a:endParaRP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4618471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1.56 (1.11, 2.20)</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25954517"/>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1.54 (1.17, 2.02)</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0360911"/>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2.5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1.33 (1.07, 1.65)</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7081592"/>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&lt;2.5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1.30 (1.12, 1.51)</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19794852"/>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0.5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1.15 (1.01, 1.31)</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81056926"/>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&gt;0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&lt;0.5 – </a:t>
                      </a:r>
                      <a:r>
                        <a:rPr lang="en-GB" sz="600" b="1">
                          <a:solidFill>
                            <a:schemeClr val="tx1"/>
                          </a:solidFill>
                        </a:rPr>
                        <a:t>Depression/anxiety</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Reference</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1907732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en-GB" sz="600" b="0">
                        <a:solidFill>
                          <a:schemeClr val="tx1"/>
                        </a:solidFill>
                      </a:endParaRP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139261"/>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2.68 (1.41, 5.10)</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4866843"/>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2.10 (1.14, 3.85)</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7493707"/>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2.5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2.12 (1.26, 3.57)</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7119302"/>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&lt;2.5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1.48 (0.96, 2.30)</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6385049"/>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0.5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1.17 (0.77, 1.77)</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07676282"/>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&gt;0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&lt;0.5 – </a:t>
                      </a:r>
                      <a:r>
                        <a:rPr lang="en-GB" sz="600" b="1">
                          <a:solidFill>
                            <a:schemeClr val="tx1"/>
                          </a:solidFill>
                        </a:rPr>
                        <a:t>Peptic ulcer</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Reference</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47061379"/>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endParaRPr lang="en-GB" sz="600" b="0">
                        <a:solidFill>
                          <a:schemeClr val="tx1"/>
                        </a:solidFill>
                      </a:endParaRP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1872013"/>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1.85 (1.55, 2.21)</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6417345"/>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1.34 (1.14, 1.57)</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54892220"/>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2.5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1.23 (1.07, 1.42)</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5920481"/>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1.0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&lt;2.5</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1.20 (1.08, 1.34)</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01991349"/>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0.5</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&lt;1.0</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1.05 (0.95, 1.16)</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59316263"/>
                  </a:ext>
                </a:extLst>
              </a:tr>
              <a:tr h="91440">
                <a:tc>
                  <a:txBody>
                    <a:bodyPr/>
                    <a:lstStyle/>
                    <a:p>
                      <a:endParaRPr lang="en-GB" sz="4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600" b="0">
                          <a:solidFill>
                            <a:schemeClr val="tx1"/>
                          </a:solidFill>
                        </a:rPr>
                        <a:t>&gt;0</a:t>
                      </a:r>
                      <a:r>
                        <a:rPr lang="en-GB" sz="600" b="0">
                          <a:solidFill>
                            <a:schemeClr val="tx1"/>
                          </a:solidFill>
                          <a:latin typeface="Arial" panose="020B0604020202020204" pitchFamily="34" charset="0"/>
                          <a:cs typeface="Arial" panose="020B0604020202020204" pitchFamily="34" charset="0"/>
                        </a:rPr>
                        <a:t>–</a:t>
                      </a:r>
                      <a:r>
                        <a:rPr lang="en-GB" sz="600" b="0">
                          <a:solidFill>
                            <a:schemeClr val="tx1"/>
                          </a:solidFill>
                        </a:rPr>
                        <a:t>&lt;0.5 – </a:t>
                      </a:r>
                      <a:r>
                        <a:rPr lang="en-GB" sz="600" b="1">
                          <a:solidFill>
                            <a:schemeClr val="tx1"/>
                          </a:solidFill>
                        </a:rPr>
                        <a:t>Renal impairment</a:t>
                      </a: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600" b="0">
                        <a:solidFill>
                          <a:schemeClr val="tx1"/>
                        </a:solidFill>
                      </a:endParaRPr>
                    </a:p>
                  </a:txBody>
                  <a:tcPr marL="36000" marR="3600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GB" sz="600" b="0">
                          <a:solidFill>
                            <a:schemeClr val="tx1"/>
                          </a:solidFill>
                        </a:rPr>
                        <a:t>Reference</a:t>
                      </a:r>
                    </a:p>
                  </a:txBody>
                  <a:tcPr marL="3600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481106"/>
                  </a:ext>
                </a:extLst>
              </a:tr>
            </a:tbl>
          </a:graphicData>
        </a:graphic>
      </p:graphicFrame>
      <p:cxnSp>
        <p:nvCxnSpPr>
          <p:cNvPr id="129" name="Straight Connector 128">
            <a:extLst>
              <a:ext uri="{FF2B5EF4-FFF2-40B4-BE49-F238E27FC236}">
                <a16:creationId xmlns:a16="http://schemas.microsoft.com/office/drawing/2014/main" id="{5937CA38-D446-41B0-8370-C3763A951C8D}"/>
              </a:ext>
            </a:extLst>
          </p:cNvPr>
          <p:cNvCxnSpPr>
            <a:cxnSpLocks/>
          </p:cNvCxnSpPr>
          <p:nvPr/>
        </p:nvCxnSpPr>
        <p:spPr>
          <a:xfrm>
            <a:off x="4959095" y="1177290"/>
            <a:ext cx="0" cy="3345347"/>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F63FBEF-7149-4461-9193-A00C61559322}"/>
              </a:ext>
            </a:extLst>
          </p:cNvPr>
          <p:cNvSpPr>
            <a:spLocks noGrp="1"/>
          </p:cNvSpPr>
          <p:nvPr>
            <p:ph type="title"/>
          </p:nvPr>
        </p:nvSpPr>
        <p:spPr/>
        <p:txBody>
          <a:bodyPr/>
          <a:lstStyle/>
          <a:p>
            <a:r>
              <a:rPr lang="en-US"/>
              <a:t>Patients with asthma experience a higher onset of AEs after their first systemic corticosteroid prescription</a:t>
            </a:r>
          </a:p>
        </p:txBody>
      </p:sp>
      <p:sp>
        <p:nvSpPr>
          <p:cNvPr id="6" name="Text Placeholder 5">
            <a:extLst>
              <a:ext uri="{FF2B5EF4-FFF2-40B4-BE49-F238E27FC236}">
                <a16:creationId xmlns:a16="http://schemas.microsoft.com/office/drawing/2014/main" id="{1079A0AA-C112-49BD-A2BC-E793F8D3CCD7}"/>
              </a:ext>
            </a:extLst>
          </p:cNvPr>
          <p:cNvSpPr>
            <a:spLocks noGrp="1"/>
          </p:cNvSpPr>
          <p:nvPr>
            <p:ph type="body" sz="quarter" idx="13"/>
          </p:nvPr>
        </p:nvSpPr>
        <p:spPr>
          <a:xfrm>
            <a:off x="246985" y="4799460"/>
            <a:ext cx="8717957" cy="252284"/>
          </a:xfrm>
        </p:spPr>
        <p:txBody>
          <a:bodyPr/>
          <a:lstStyle/>
          <a:p>
            <a:r>
              <a:rPr lang="en-US"/>
              <a:t>A historical matched cohort study of 24117 pairs of patients with first systemic corticosteroid prescription (systemic corticosteroid arm) and non-systemic corticosteroid exposure (non-systemic corticosteroid arm) were followed until first outcome event. </a:t>
            </a:r>
            <a:br>
              <a:rPr lang="en-US"/>
            </a:br>
            <a:r>
              <a:rPr lang="en-US"/>
              <a:t>AE = adverse event; CI = confidence interval; OCS = oral corticosteroid(s). Price DB, et al. </a:t>
            </a:r>
            <a:r>
              <a:rPr lang="en-US" i="1"/>
              <a:t>J Asthma Allergy. </a:t>
            </a:r>
            <a:r>
              <a:rPr lang="en-US"/>
              <a:t>2018;11:193-204.</a:t>
            </a:r>
          </a:p>
        </p:txBody>
      </p:sp>
      <p:grpSp>
        <p:nvGrpSpPr>
          <p:cNvPr id="154" name="Group 153">
            <a:extLst>
              <a:ext uri="{FF2B5EF4-FFF2-40B4-BE49-F238E27FC236}">
                <a16:creationId xmlns:a16="http://schemas.microsoft.com/office/drawing/2014/main" id="{A467D2A4-56F5-41A3-A367-2D265DEF3ED7}"/>
              </a:ext>
            </a:extLst>
          </p:cNvPr>
          <p:cNvGrpSpPr/>
          <p:nvPr/>
        </p:nvGrpSpPr>
        <p:grpSpPr>
          <a:xfrm>
            <a:off x="4919668" y="1657855"/>
            <a:ext cx="492917" cy="52874"/>
            <a:chOff x="4652963" y="2145608"/>
            <a:chExt cx="492916" cy="52874"/>
          </a:xfrm>
        </p:grpSpPr>
        <p:cxnSp>
          <p:nvCxnSpPr>
            <p:cNvPr id="8" name="Straight Connector 7">
              <a:extLst>
                <a:ext uri="{FF2B5EF4-FFF2-40B4-BE49-F238E27FC236}">
                  <a16:creationId xmlns:a16="http://schemas.microsoft.com/office/drawing/2014/main" id="{47B4A4C5-70F7-4A92-A01B-D6FDDD75939B}"/>
                </a:ext>
              </a:extLst>
            </p:cNvPr>
            <p:cNvCxnSpPr>
              <a:cxnSpLocks/>
            </p:cNvCxnSpPr>
            <p:nvPr/>
          </p:nvCxnSpPr>
          <p:spPr>
            <a:xfrm>
              <a:off x="4652963" y="2173861"/>
              <a:ext cx="492916"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F1E84D98-2E85-4E3F-8246-4FAFC83484CA}"/>
                </a:ext>
              </a:extLst>
            </p:cNvPr>
            <p:cNvSpPr>
              <a:spLocks noChangeAspect="1"/>
            </p:cNvSpPr>
            <p:nvPr/>
          </p:nvSpPr>
          <p:spPr>
            <a:xfrm>
              <a:off x="4871627" y="2145608"/>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10" name="Rectangle 9">
            <a:extLst>
              <a:ext uri="{FF2B5EF4-FFF2-40B4-BE49-F238E27FC236}">
                <a16:creationId xmlns:a16="http://schemas.microsoft.com/office/drawing/2014/main" id="{33797027-EEAC-4A7D-A0B8-8CC0F25EBB0A}"/>
              </a:ext>
            </a:extLst>
          </p:cNvPr>
          <p:cNvSpPr>
            <a:spLocks noChangeAspect="1"/>
          </p:cNvSpPr>
          <p:nvPr/>
        </p:nvSpPr>
        <p:spPr>
          <a:xfrm>
            <a:off x="4930680" y="1749387"/>
            <a:ext cx="55843" cy="5584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ectangle 10">
            <a:extLst>
              <a:ext uri="{FF2B5EF4-FFF2-40B4-BE49-F238E27FC236}">
                <a16:creationId xmlns:a16="http://schemas.microsoft.com/office/drawing/2014/main" id="{BBBF7424-E503-4F3B-BB5A-C7FB61D8D52B}"/>
              </a:ext>
            </a:extLst>
          </p:cNvPr>
          <p:cNvSpPr>
            <a:spLocks noChangeAspect="1"/>
          </p:cNvSpPr>
          <p:nvPr/>
        </p:nvSpPr>
        <p:spPr>
          <a:xfrm>
            <a:off x="4930680" y="2404683"/>
            <a:ext cx="55843" cy="5584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 name="Rectangle 11">
            <a:extLst>
              <a:ext uri="{FF2B5EF4-FFF2-40B4-BE49-F238E27FC236}">
                <a16:creationId xmlns:a16="http://schemas.microsoft.com/office/drawing/2014/main" id="{4C1D7EA8-DCE6-4EB9-B8B3-2147FA6834E6}"/>
              </a:ext>
            </a:extLst>
          </p:cNvPr>
          <p:cNvSpPr>
            <a:spLocks noChangeAspect="1"/>
          </p:cNvSpPr>
          <p:nvPr/>
        </p:nvSpPr>
        <p:spPr>
          <a:xfrm>
            <a:off x="4930680" y="3035400"/>
            <a:ext cx="55843" cy="5584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 name="Rectangle 12">
            <a:extLst>
              <a:ext uri="{FF2B5EF4-FFF2-40B4-BE49-F238E27FC236}">
                <a16:creationId xmlns:a16="http://schemas.microsoft.com/office/drawing/2014/main" id="{2BF627B1-5370-44D9-A6BE-8D7E02F38414}"/>
              </a:ext>
            </a:extLst>
          </p:cNvPr>
          <p:cNvSpPr>
            <a:spLocks noChangeAspect="1"/>
          </p:cNvSpPr>
          <p:nvPr/>
        </p:nvSpPr>
        <p:spPr>
          <a:xfrm>
            <a:off x="4932456" y="3679364"/>
            <a:ext cx="55843" cy="5584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nvGrpSpPr>
          <p:cNvPr id="153" name="Group 152">
            <a:extLst>
              <a:ext uri="{FF2B5EF4-FFF2-40B4-BE49-F238E27FC236}">
                <a16:creationId xmlns:a16="http://schemas.microsoft.com/office/drawing/2014/main" id="{9C7449ED-977A-4BC9-967B-6E0061475954}"/>
              </a:ext>
            </a:extLst>
          </p:cNvPr>
          <p:cNvGrpSpPr/>
          <p:nvPr/>
        </p:nvGrpSpPr>
        <p:grpSpPr>
          <a:xfrm>
            <a:off x="5405438" y="1566331"/>
            <a:ext cx="495300" cy="52874"/>
            <a:chOff x="5055394" y="2081317"/>
            <a:chExt cx="495300" cy="52874"/>
          </a:xfrm>
        </p:grpSpPr>
        <p:cxnSp>
          <p:nvCxnSpPr>
            <p:cNvPr id="15" name="Straight Connector 14">
              <a:extLst>
                <a:ext uri="{FF2B5EF4-FFF2-40B4-BE49-F238E27FC236}">
                  <a16:creationId xmlns:a16="http://schemas.microsoft.com/office/drawing/2014/main" id="{4A660EC2-D3CB-4E5E-9077-4BA9581F516C}"/>
                </a:ext>
              </a:extLst>
            </p:cNvPr>
            <p:cNvCxnSpPr>
              <a:cxnSpLocks/>
            </p:cNvCxnSpPr>
            <p:nvPr/>
          </p:nvCxnSpPr>
          <p:spPr>
            <a:xfrm>
              <a:off x="5055394" y="2109570"/>
              <a:ext cx="495300"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BCEA82-E7A6-433D-A16C-8399AF8C9395}"/>
                </a:ext>
              </a:extLst>
            </p:cNvPr>
            <p:cNvSpPr>
              <a:spLocks noChangeAspect="1"/>
            </p:cNvSpPr>
            <p:nvPr/>
          </p:nvSpPr>
          <p:spPr>
            <a:xfrm>
              <a:off x="5274060" y="2081317"/>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52" name="Group 151">
            <a:extLst>
              <a:ext uri="{FF2B5EF4-FFF2-40B4-BE49-F238E27FC236}">
                <a16:creationId xmlns:a16="http://schemas.microsoft.com/office/drawing/2014/main" id="{F5DC0636-308A-477A-B5D9-A6792414FB3F}"/>
              </a:ext>
            </a:extLst>
          </p:cNvPr>
          <p:cNvGrpSpPr/>
          <p:nvPr/>
        </p:nvGrpSpPr>
        <p:grpSpPr>
          <a:xfrm>
            <a:off x="5880337" y="1470031"/>
            <a:ext cx="575229" cy="52874"/>
            <a:chOff x="5442189" y="2022128"/>
            <a:chExt cx="575229" cy="52874"/>
          </a:xfrm>
        </p:grpSpPr>
        <p:cxnSp>
          <p:nvCxnSpPr>
            <p:cNvPr id="18" name="Straight Connector 17">
              <a:extLst>
                <a:ext uri="{FF2B5EF4-FFF2-40B4-BE49-F238E27FC236}">
                  <a16:creationId xmlns:a16="http://schemas.microsoft.com/office/drawing/2014/main" id="{A47096D8-FB4E-4162-8D9B-87087EF8FD4D}"/>
                </a:ext>
              </a:extLst>
            </p:cNvPr>
            <p:cNvCxnSpPr>
              <a:cxnSpLocks/>
            </p:cNvCxnSpPr>
            <p:nvPr/>
          </p:nvCxnSpPr>
          <p:spPr>
            <a:xfrm>
              <a:off x="5442189" y="2050381"/>
              <a:ext cx="575229"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75FBA58-E6D5-4802-AAE4-894497EFD354}"/>
                </a:ext>
              </a:extLst>
            </p:cNvPr>
            <p:cNvSpPr>
              <a:spLocks noChangeAspect="1"/>
            </p:cNvSpPr>
            <p:nvPr/>
          </p:nvSpPr>
          <p:spPr>
            <a:xfrm>
              <a:off x="5700758" y="2022128"/>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51" name="Group 150">
            <a:extLst>
              <a:ext uri="{FF2B5EF4-FFF2-40B4-BE49-F238E27FC236}">
                <a16:creationId xmlns:a16="http://schemas.microsoft.com/office/drawing/2014/main" id="{A8BC43ED-9FBE-4AA0-B4B3-5EB7006B3419}"/>
              </a:ext>
            </a:extLst>
          </p:cNvPr>
          <p:cNvGrpSpPr/>
          <p:nvPr/>
        </p:nvGrpSpPr>
        <p:grpSpPr>
          <a:xfrm>
            <a:off x="6242175" y="1388025"/>
            <a:ext cx="601384" cy="52874"/>
            <a:chOff x="5731396" y="1962552"/>
            <a:chExt cx="601384" cy="52874"/>
          </a:xfrm>
        </p:grpSpPr>
        <p:cxnSp>
          <p:nvCxnSpPr>
            <p:cNvPr id="21" name="Straight Connector 20">
              <a:extLst>
                <a:ext uri="{FF2B5EF4-FFF2-40B4-BE49-F238E27FC236}">
                  <a16:creationId xmlns:a16="http://schemas.microsoft.com/office/drawing/2014/main" id="{F938ED5E-63E5-4599-87F6-E0CDF69FA570}"/>
                </a:ext>
              </a:extLst>
            </p:cNvPr>
            <p:cNvCxnSpPr/>
            <p:nvPr/>
          </p:nvCxnSpPr>
          <p:spPr>
            <a:xfrm>
              <a:off x="5731396" y="1990805"/>
              <a:ext cx="601384"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6508293-F427-44AA-9654-61E8E8EF0F6B}"/>
                </a:ext>
              </a:extLst>
            </p:cNvPr>
            <p:cNvSpPr>
              <a:spLocks noChangeAspect="1"/>
            </p:cNvSpPr>
            <p:nvPr/>
          </p:nvSpPr>
          <p:spPr>
            <a:xfrm>
              <a:off x="6007008" y="1962552"/>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50" name="Group 149">
            <a:extLst>
              <a:ext uri="{FF2B5EF4-FFF2-40B4-BE49-F238E27FC236}">
                <a16:creationId xmlns:a16="http://schemas.microsoft.com/office/drawing/2014/main" id="{493B17CC-21FE-4791-B9F3-7116B250C202}"/>
              </a:ext>
            </a:extLst>
          </p:cNvPr>
          <p:cNvGrpSpPr/>
          <p:nvPr/>
        </p:nvGrpSpPr>
        <p:grpSpPr>
          <a:xfrm>
            <a:off x="6440565" y="1296498"/>
            <a:ext cx="657944" cy="52874"/>
            <a:chOff x="5890493" y="1899666"/>
            <a:chExt cx="657944" cy="52874"/>
          </a:xfrm>
        </p:grpSpPr>
        <p:cxnSp>
          <p:nvCxnSpPr>
            <p:cNvPr id="24" name="Straight Connector 23">
              <a:extLst>
                <a:ext uri="{FF2B5EF4-FFF2-40B4-BE49-F238E27FC236}">
                  <a16:creationId xmlns:a16="http://schemas.microsoft.com/office/drawing/2014/main" id="{A5EABCDA-0A4F-46B4-9335-EAC576998F49}"/>
                </a:ext>
              </a:extLst>
            </p:cNvPr>
            <p:cNvCxnSpPr>
              <a:cxnSpLocks/>
            </p:cNvCxnSpPr>
            <p:nvPr/>
          </p:nvCxnSpPr>
          <p:spPr>
            <a:xfrm>
              <a:off x="5890493" y="1927919"/>
              <a:ext cx="657944"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4288F7BA-231B-4CAB-99CA-D9B0486B880C}"/>
                </a:ext>
              </a:extLst>
            </p:cNvPr>
            <p:cNvSpPr>
              <a:spLocks noChangeAspect="1"/>
            </p:cNvSpPr>
            <p:nvPr/>
          </p:nvSpPr>
          <p:spPr>
            <a:xfrm>
              <a:off x="6186919" y="1899666"/>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9" name="Group 148">
            <a:extLst>
              <a:ext uri="{FF2B5EF4-FFF2-40B4-BE49-F238E27FC236}">
                <a16:creationId xmlns:a16="http://schemas.microsoft.com/office/drawing/2014/main" id="{DA4C92F8-E7BB-4365-B507-24A03BE45A80}"/>
              </a:ext>
            </a:extLst>
          </p:cNvPr>
          <p:cNvGrpSpPr/>
          <p:nvPr/>
        </p:nvGrpSpPr>
        <p:grpSpPr>
          <a:xfrm>
            <a:off x="5258541" y="1931182"/>
            <a:ext cx="1761197" cy="52874"/>
            <a:chOff x="4722759" y="2326489"/>
            <a:chExt cx="1761197" cy="52874"/>
          </a:xfrm>
        </p:grpSpPr>
        <p:cxnSp>
          <p:nvCxnSpPr>
            <p:cNvPr id="27" name="Straight Connector 26">
              <a:extLst>
                <a:ext uri="{FF2B5EF4-FFF2-40B4-BE49-F238E27FC236}">
                  <a16:creationId xmlns:a16="http://schemas.microsoft.com/office/drawing/2014/main" id="{EDD603E4-D15D-4774-A8B1-8E3E13CF66C2}"/>
                </a:ext>
              </a:extLst>
            </p:cNvPr>
            <p:cNvCxnSpPr/>
            <p:nvPr/>
          </p:nvCxnSpPr>
          <p:spPr>
            <a:xfrm>
              <a:off x="4722759" y="2354742"/>
              <a:ext cx="1761197"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A7E7E0E-A16C-4765-BA07-BEE3931680A1}"/>
                </a:ext>
              </a:extLst>
            </p:cNvPr>
            <p:cNvSpPr>
              <a:spLocks noChangeAspect="1"/>
            </p:cNvSpPr>
            <p:nvPr/>
          </p:nvSpPr>
          <p:spPr>
            <a:xfrm>
              <a:off x="5578017" y="2326489"/>
              <a:ext cx="55843" cy="528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8" name="Group 147">
            <a:extLst>
              <a:ext uri="{FF2B5EF4-FFF2-40B4-BE49-F238E27FC236}">
                <a16:creationId xmlns:a16="http://schemas.microsoft.com/office/drawing/2014/main" id="{A891C4B6-9AD1-47F9-AFF2-62EF5EB21BC1}"/>
              </a:ext>
            </a:extLst>
          </p:cNvPr>
          <p:cNvGrpSpPr/>
          <p:nvPr/>
        </p:nvGrpSpPr>
        <p:grpSpPr>
          <a:xfrm>
            <a:off x="5414526" y="2019373"/>
            <a:ext cx="1577419" cy="52874"/>
            <a:chOff x="4884103" y="2386101"/>
            <a:chExt cx="1577419" cy="52874"/>
          </a:xfrm>
        </p:grpSpPr>
        <p:cxnSp>
          <p:nvCxnSpPr>
            <p:cNvPr id="30" name="Straight Connector 29">
              <a:extLst>
                <a:ext uri="{FF2B5EF4-FFF2-40B4-BE49-F238E27FC236}">
                  <a16:creationId xmlns:a16="http://schemas.microsoft.com/office/drawing/2014/main" id="{19E133AC-09B7-4B1C-9035-5A956ECFD0B3}"/>
                </a:ext>
              </a:extLst>
            </p:cNvPr>
            <p:cNvCxnSpPr>
              <a:cxnSpLocks/>
            </p:cNvCxnSpPr>
            <p:nvPr/>
          </p:nvCxnSpPr>
          <p:spPr>
            <a:xfrm>
              <a:off x="4884103" y="2414354"/>
              <a:ext cx="1577419"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42065CC8-11FB-4F77-9F8B-78243AE59A01}"/>
                </a:ext>
              </a:extLst>
            </p:cNvPr>
            <p:cNvSpPr>
              <a:spLocks noChangeAspect="1"/>
            </p:cNvSpPr>
            <p:nvPr/>
          </p:nvSpPr>
          <p:spPr>
            <a:xfrm>
              <a:off x="5645592" y="2386101"/>
              <a:ext cx="55843" cy="528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7" name="Group 146">
            <a:extLst>
              <a:ext uri="{FF2B5EF4-FFF2-40B4-BE49-F238E27FC236}">
                <a16:creationId xmlns:a16="http://schemas.microsoft.com/office/drawing/2014/main" id="{4C318E6F-8293-488B-BA9E-1EFF813541A2}"/>
              </a:ext>
            </a:extLst>
          </p:cNvPr>
          <p:cNvGrpSpPr/>
          <p:nvPr/>
        </p:nvGrpSpPr>
        <p:grpSpPr>
          <a:xfrm>
            <a:off x="4804172" y="2121748"/>
            <a:ext cx="1444824" cy="52874"/>
            <a:chOff x="4395193" y="2450375"/>
            <a:chExt cx="1444824" cy="52874"/>
          </a:xfrm>
        </p:grpSpPr>
        <p:cxnSp>
          <p:nvCxnSpPr>
            <p:cNvPr id="33" name="Straight Connector 32">
              <a:extLst>
                <a:ext uri="{FF2B5EF4-FFF2-40B4-BE49-F238E27FC236}">
                  <a16:creationId xmlns:a16="http://schemas.microsoft.com/office/drawing/2014/main" id="{ADA0D16D-1261-4409-AE49-97CE1AF51CBF}"/>
                </a:ext>
              </a:extLst>
            </p:cNvPr>
            <p:cNvCxnSpPr>
              <a:cxnSpLocks/>
            </p:cNvCxnSpPr>
            <p:nvPr/>
          </p:nvCxnSpPr>
          <p:spPr>
            <a:xfrm>
              <a:off x="4395193" y="2478628"/>
              <a:ext cx="144482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DA4A44AF-AAF5-408F-B4AA-9178E51B9AB6}"/>
                </a:ext>
              </a:extLst>
            </p:cNvPr>
            <p:cNvSpPr>
              <a:spLocks noChangeAspect="1"/>
            </p:cNvSpPr>
            <p:nvPr/>
          </p:nvSpPr>
          <p:spPr>
            <a:xfrm>
              <a:off x="5090508" y="2450375"/>
              <a:ext cx="55843" cy="528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6" name="Group 145">
            <a:extLst>
              <a:ext uri="{FF2B5EF4-FFF2-40B4-BE49-F238E27FC236}">
                <a16:creationId xmlns:a16="http://schemas.microsoft.com/office/drawing/2014/main" id="{E87FA206-7C95-4ECE-9B34-22D724E9E2B0}"/>
              </a:ext>
            </a:extLst>
          </p:cNvPr>
          <p:cNvGrpSpPr/>
          <p:nvPr/>
        </p:nvGrpSpPr>
        <p:grpSpPr>
          <a:xfrm>
            <a:off x="4586290" y="2216236"/>
            <a:ext cx="1166216" cy="52874"/>
            <a:chOff x="4257675" y="2506763"/>
            <a:chExt cx="1166215" cy="52874"/>
          </a:xfrm>
        </p:grpSpPr>
        <p:cxnSp>
          <p:nvCxnSpPr>
            <p:cNvPr id="36" name="Straight Connector 35">
              <a:extLst>
                <a:ext uri="{FF2B5EF4-FFF2-40B4-BE49-F238E27FC236}">
                  <a16:creationId xmlns:a16="http://schemas.microsoft.com/office/drawing/2014/main" id="{E8F01554-239A-4FA8-B31B-C8F277F2B7D4}"/>
                </a:ext>
              </a:extLst>
            </p:cNvPr>
            <p:cNvCxnSpPr>
              <a:cxnSpLocks/>
            </p:cNvCxnSpPr>
            <p:nvPr/>
          </p:nvCxnSpPr>
          <p:spPr>
            <a:xfrm>
              <a:off x="4257675" y="2535016"/>
              <a:ext cx="1166215"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78433B6F-618E-4723-8029-759EBF084B7C}"/>
                </a:ext>
              </a:extLst>
            </p:cNvPr>
            <p:cNvSpPr>
              <a:spLocks noChangeAspect="1"/>
            </p:cNvSpPr>
            <p:nvPr/>
          </p:nvSpPr>
          <p:spPr>
            <a:xfrm>
              <a:off x="4812632" y="2506763"/>
              <a:ext cx="55843" cy="528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5" name="Group 144">
            <a:extLst>
              <a:ext uri="{FF2B5EF4-FFF2-40B4-BE49-F238E27FC236}">
                <a16:creationId xmlns:a16="http://schemas.microsoft.com/office/drawing/2014/main" id="{1E33946A-1C51-456D-A955-4AD35FFB933B}"/>
              </a:ext>
            </a:extLst>
          </p:cNvPr>
          <p:cNvGrpSpPr/>
          <p:nvPr/>
        </p:nvGrpSpPr>
        <p:grpSpPr>
          <a:xfrm>
            <a:off x="4665668" y="2295214"/>
            <a:ext cx="1073901" cy="52874"/>
            <a:chOff x="4345984" y="2571454"/>
            <a:chExt cx="1073901" cy="52874"/>
          </a:xfrm>
        </p:grpSpPr>
        <p:cxnSp>
          <p:nvCxnSpPr>
            <p:cNvPr id="39" name="Straight Connector 38">
              <a:extLst>
                <a:ext uri="{FF2B5EF4-FFF2-40B4-BE49-F238E27FC236}">
                  <a16:creationId xmlns:a16="http://schemas.microsoft.com/office/drawing/2014/main" id="{0118CFC1-85CE-4DE2-B3BA-2BB0B929ED20}"/>
                </a:ext>
              </a:extLst>
            </p:cNvPr>
            <p:cNvCxnSpPr/>
            <p:nvPr/>
          </p:nvCxnSpPr>
          <p:spPr>
            <a:xfrm>
              <a:off x="4345984" y="2597017"/>
              <a:ext cx="107390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86AB2707-7D4B-40F5-BC5E-D69D4A33E9FE}"/>
                </a:ext>
              </a:extLst>
            </p:cNvPr>
            <p:cNvSpPr>
              <a:spLocks noChangeAspect="1"/>
            </p:cNvSpPr>
            <p:nvPr/>
          </p:nvSpPr>
          <p:spPr>
            <a:xfrm>
              <a:off x="4854591" y="2571454"/>
              <a:ext cx="55843" cy="528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4" name="Group 143">
            <a:extLst>
              <a:ext uri="{FF2B5EF4-FFF2-40B4-BE49-F238E27FC236}">
                <a16:creationId xmlns:a16="http://schemas.microsoft.com/office/drawing/2014/main" id="{E23AA34A-8099-438C-89AB-17DFEF7BB4F7}"/>
              </a:ext>
            </a:extLst>
          </p:cNvPr>
          <p:cNvGrpSpPr/>
          <p:nvPr/>
        </p:nvGrpSpPr>
        <p:grpSpPr>
          <a:xfrm>
            <a:off x="5037930" y="2757700"/>
            <a:ext cx="558428" cy="52874"/>
            <a:chOff x="4745033" y="2876764"/>
            <a:chExt cx="558428" cy="52874"/>
          </a:xfrm>
        </p:grpSpPr>
        <p:cxnSp>
          <p:nvCxnSpPr>
            <p:cNvPr id="42" name="Straight Connector 41">
              <a:extLst>
                <a:ext uri="{FF2B5EF4-FFF2-40B4-BE49-F238E27FC236}">
                  <a16:creationId xmlns:a16="http://schemas.microsoft.com/office/drawing/2014/main" id="{B95D1B9B-387B-4B00-92C2-DC6BA3465E1E}"/>
                </a:ext>
              </a:extLst>
            </p:cNvPr>
            <p:cNvCxnSpPr/>
            <p:nvPr/>
          </p:nvCxnSpPr>
          <p:spPr>
            <a:xfrm>
              <a:off x="4745033" y="2905017"/>
              <a:ext cx="558428"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445FDA73-1D59-41CF-91AF-3253D5ED10D1}"/>
                </a:ext>
              </a:extLst>
            </p:cNvPr>
            <p:cNvSpPr>
              <a:spLocks noChangeAspect="1"/>
            </p:cNvSpPr>
            <p:nvPr/>
          </p:nvSpPr>
          <p:spPr>
            <a:xfrm>
              <a:off x="5009284" y="2876764"/>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3" name="Group 142">
            <a:extLst>
              <a:ext uri="{FF2B5EF4-FFF2-40B4-BE49-F238E27FC236}">
                <a16:creationId xmlns:a16="http://schemas.microsoft.com/office/drawing/2014/main" id="{8FCBD3F1-A950-4189-BBD5-89C24DA7ABB4}"/>
              </a:ext>
            </a:extLst>
          </p:cNvPr>
          <p:cNvGrpSpPr/>
          <p:nvPr/>
        </p:nvGrpSpPr>
        <p:grpSpPr>
          <a:xfrm>
            <a:off x="5095277" y="2575222"/>
            <a:ext cx="892970" cy="52874"/>
            <a:chOff x="4734519" y="2751438"/>
            <a:chExt cx="892971" cy="52874"/>
          </a:xfrm>
        </p:grpSpPr>
        <p:cxnSp>
          <p:nvCxnSpPr>
            <p:cNvPr id="45" name="Straight Connector 44">
              <a:extLst>
                <a:ext uri="{FF2B5EF4-FFF2-40B4-BE49-F238E27FC236}">
                  <a16:creationId xmlns:a16="http://schemas.microsoft.com/office/drawing/2014/main" id="{69134F48-2FED-4814-87EE-A7C69453F049}"/>
                </a:ext>
              </a:extLst>
            </p:cNvPr>
            <p:cNvCxnSpPr>
              <a:cxnSpLocks/>
            </p:cNvCxnSpPr>
            <p:nvPr/>
          </p:nvCxnSpPr>
          <p:spPr>
            <a:xfrm>
              <a:off x="4734519" y="2779691"/>
              <a:ext cx="892971"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1439FF29-772F-4ABB-9292-BC293BFC60F7}"/>
                </a:ext>
              </a:extLst>
            </p:cNvPr>
            <p:cNvSpPr>
              <a:spLocks noChangeAspect="1"/>
            </p:cNvSpPr>
            <p:nvPr/>
          </p:nvSpPr>
          <p:spPr>
            <a:xfrm>
              <a:off x="5154685" y="2751438"/>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2" name="Group 141">
            <a:extLst>
              <a:ext uri="{FF2B5EF4-FFF2-40B4-BE49-F238E27FC236}">
                <a16:creationId xmlns:a16="http://schemas.microsoft.com/office/drawing/2014/main" id="{D3ACC911-6454-4189-A83E-71CB8D4D521D}"/>
              </a:ext>
            </a:extLst>
          </p:cNvPr>
          <p:cNvGrpSpPr/>
          <p:nvPr/>
        </p:nvGrpSpPr>
        <p:grpSpPr>
          <a:xfrm>
            <a:off x="5168504" y="2662756"/>
            <a:ext cx="707231" cy="52874"/>
            <a:chOff x="4818459" y="2815160"/>
            <a:chExt cx="707231" cy="52874"/>
          </a:xfrm>
        </p:grpSpPr>
        <p:cxnSp>
          <p:nvCxnSpPr>
            <p:cNvPr id="48" name="Straight Connector 47">
              <a:extLst>
                <a:ext uri="{FF2B5EF4-FFF2-40B4-BE49-F238E27FC236}">
                  <a16:creationId xmlns:a16="http://schemas.microsoft.com/office/drawing/2014/main" id="{4CF00280-0010-44B9-BA5F-3EC2EDEBF4C6}"/>
                </a:ext>
              </a:extLst>
            </p:cNvPr>
            <p:cNvCxnSpPr>
              <a:cxnSpLocks/>
            </p:cNvCxnSpPr>
            <p:nvPr/>
          </p:nvCxnSpPr>
          <p:spPr>
            <a:xfrm>
              <a:off x="4818459" y="2843413"/>
              <a:ext cx="707231"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B8546945-C5B6-4C32-910E-31B35225F759}"/>
                </a:ext>
              </a:extLst>
            </p:cNvPr>
            <p:cNvSpPr>
              <a:spLocks noChangeAspect="1"/>
            </p:cNvSpPr>
            <p:nvPr/>
          </p:nvSpPr>
          <p:spPr>
            <a:xfrm>
              <a:off x="5144796" y="2815160"/>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1" name="Group 140">
            <a:extLst>
              <a:ext uri="{FF2B5EF4-FFF2-40B4-BE49-F238E27FC236}">
                <a16:creationId xmlns:a16="http://schemas.microsoft.com/office/drawing/2014/main" id="{E99FF834-3F17-4BCC-BF5A-4BDCC2281F5F}"/>
              </a:ext>
            </a:extLst>
          </p:cNvPr>
          <p:cNvGrpSpPr/>
          <p:nvPr/>
        </p:nvGrpSpPr>
        <p:grpSpPr>
          <a:xfrm>
            <a:off x="5105996" y="2847835"/>
            <a:ext cx="394674" cy="52874"/>
            <a:chOff x="4823818" y="2938329"/>
            <a:chExt cx="394674" cy="52874"/>
          </a:xfrm>
        </p:grpSpPr>
        <p:cxnSp>
          <p:nvCxnSpPr>
            <p:cNvPr id="51" name="Straight Connector 50">
              <a:extLst>
                <a:ext uri="{FF2B5EF4-FFF2-40B4-BE49-F238E27FC236}">
                  <a16:creationId xmlns:a16="http://schemas.microsoft.com/office/drawing/2014/main" id="{EBEECC71-4B76-45B6-B5B1-8A3DA2718A13}"/>
                </a:ext>
              </a:extLst>
            </p:cNvPr>
            <p:cNvCxnSpPr>
              <a:cxnSpLocks/>
            </p:cNvCxnSpPr>
            <p:nvPr/>
          </p:nvCxnSpPr>
          <p:spPr>
            <a:xfrm>
              <a:off x="4823818" y="2966582"/>
              <a:ext cx="394674"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F2BB2CA5-68BA-4503-BDFE-459ED32FB826}"/>
                </a:ext>
              </a:extLst>
            </p:cNvPr>
            <p:cNvSpPr>
              <a:spLocks noChangeAspect="1"/>
            </p:cNvSpPr>
            <p:nvPr/>
          </p:nvSpPr>
          <p:spPr>
            <a:xfrm>
              <a:off x="4993849" y="2938329"/>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40" name="Group 139">
            <a:extLst>
              <a:ext uri="{FF2B5EF4-FFF2-40B4-BE49-F238E27FC236}">
                <a16:creationId xmlns:a16="http://schemas.microsoft.com/office/drawing/2014/main" id="{9761D8D0-7F40-4F32-BCBA-6976B1B513E7}"/>
              </a:ext>
            </a:extLst>
          </p:cNvPr>
          <p:cNvGrpSpPr/>
          <p:nvPr/>
        </p:nvGrpSpPr>
        <p:grpSpPr>
          <a:xfrm>
            <a:off x="4970319" y="2940472"/>
            <a:ext cx="343648" cy="52874"/>
            <a:chOff x="4718501" y="2997627"/>
            <a:chExt cx="343648" cy="52874"/>
          </a:xfrm>
        </p:grpSpPr>
        <p:cxnSp>
          <p:nvCxnSpPr>
            <p:cNvPr id="54" name="Straight Connector 53">
              <a:extLst>
                <a:ext uri="{FF2B5EF4-FFF2-40B4-BE49-F238E27FC236}">
                  <a16:creationId xmlns:a16="http://schemas.microsoft.com/office/drawing/2014/main" id="{05586A38-3775-4A66-94DC-EF6927EA189A}"/>
                </a:ext>
              </a:extLst>
            </p:cNvPr>
            <p:cNvCxnSpPr/>
            <p:nvPr/>
          </p:nvCxnSpPr>
          <p:spPr>
            <a:xfrm>
              <a:off x="4718501" y="3025880"/>
              <a:ext cx="343648"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D2453B49-10B2-4FFA-9E0A-6D7600E0E4E1}"/>
                </a:ext>
              </a:extLst>
            </p:cNvPr>
            <p:cNvSpPr>
              <a:spLocks noChangeAspect="1"/>
            </p:cNvSpPr>
            <p:nvPr/>
          </p:nvSpPr>
          <p:spPr>
            <a:xfrm>
              <a:off x="4860574" y="2997627"/>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8" name="Group 137">
            <a:extLst>
              <a:ext uri="{FF2B5EF4-FFF2-40B4-BE49-F238E27FC236}">
                <a16:creationId xmlns:a16="http://schemas.microsoft.com/office/drawing/2014/main" id="{D3CA0308-BA9B-4CDF-BDC7-EA00F8A71741}"/>
              </a:ext>
            </a:extLst>
          </p:cNvPr>
          <p:cNvGrpSpPr/>
          <p:nvPr/>
        </p:nvGrpSpPr>
        <p:grpSpPr>
          <a:xfrm>
            <a:off x="5129619" y="3947718"/>
            <a:ext cx="419286" cy="52874"/>
            <a:chOff x="4836728" y="3666728"/>
            <a:chExt cx="419286" cy="52874"/>
          </a:xfrm>
        </p:grpSpPr>
        <p:cxnSp>
          <p:nvCxnSpPr>
            <p:cNvPr id="60" name="Straight Connector 59">
              <a:extLst>
                <a:ext uri="{FF2B5EF4-FFF2-40B4-BE49-F238E27FC236}">
                  <a16:creationId xmlns:a16="http://schemas.microsoft.com/office/drawing/2014/main" id="{49BE6B89-6521-472A-AD80-FD6260B4DB88}"/>
                </a:ext>
              </a:extLst>
            </p:cNvPr>
            <p:cNvCxnSpPr>
              <a:cxnSpLocks/>
            </p:cNvCxnSpPr>
            <p:nvPr/>
          </p:nvCxnSpPr>
          <p:spPr>
            <a:xfrm>
              <a:off x="4836728" y="3694981"/>
              <a:ext cx="419286"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F7A92657-C475-43EB-92A3-A98C92D7C47D}"/>
                </a:ext>
              </a:extLst>
            </p:cNvPr>
            <p:cNvSpPr>
              <a:spLocks noChangeAspect="1"/>
            </p:cNvSpPr>
            <p:nvPr/>
          </p:nvSpPr>
          <p:spPr>
            <a:xfrm>
              <a:off x="5021422" y="3666728"/>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7" name="Group 136">
            <a:extLst>
              <a:ext uri="{FF2B5EF4-FFF2-40B4-BE49-F238E27FC236}">
                <a16:creationId xmlns:a16="http://schemas.microsoft.com/office/drawing/2014/main" id="{9C4E8B36-D790-4140-B640-F2E9432A307B}"/>
              </a:ext>
            </a:extLst>
          </p:cNvPr>
          <p:cNvGrpSpPr/>
          <p:nvPr/>
        </p:nvGrpSpPr>
        <p:grpSpPr>
          <a:xfrm>
            <a:off x="5052417" y="4040362"/>
            <a:ext cx="360757" cy="52874"/>
            <a:chOff x="4772026" y="3726039"/>
            <a:chExt cx="360757" cy="52874"/>
          </a:xfrm>
        </p:grpSpPr>
        <p:cxnSp>
          <p:nvCxnSpPr>
            <p:cNvPr id="63" name="Straight Connector 62">
              <a:extLst>
                <a:ext uri="{FF2B5EF4-FFF2-40B4-BE49-F238E27FC236}">
                  <a16:creationId xmlns:a16="http://schemas.microsoft.com/office/drawing/2014/main" id="{909D52EA-A6D4-4F74-80F7-29268137ABA1}"/>
                </a:ext>
              </a:extLst>
            </p:cNvPr>
            <p:cNvCxnSpPr>
              <a:cxnSpLocks/>
            </p:cNvCxnSpPr>
            <p:nvPr/>
          </p:nvCxnSpPr>
          <p:spPr>
            <a:xfrm>
              <a:off x="4772026" y="3754292"/>
              <a:ext cx="360757"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DDD5ABE2-5241-4B32-98A1-87AD57D8FB9E}"/>
                </a:ext>
              </a:extLst>
            </p:cNvPr>
            <p:cNvSpPr>
              <a:spLocks noChangeAspect="1"/>
            </p:cNvSpPr>
            <p:nvPr/>
          </p:nvSpPr>
          <p:spPr>
            <a:xfrm>
              <a:off x="4923911" y="3726039"/>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6" name="Group 135">
            <a:extLst>
              <a:ext uri="{FF2B5EF4-FFF2-40B4-BE49-F238E27FC236}">
                <a16:creationId xmlns:a16="http://schemas.microsoft.com/office/drawing/2014/main" id="{DCBD456D-C308-4229-9CF7-33A5E44AD50C}"/>
              </a:ext>
            </a:extLst>
          </p:cNvPr>
          <p:cNvGrpSpPr/>
          <p:nvPr/>
        </p:nvGrpSpPr>
        <p:grpSpPr>
          <a:xfrm>
            <a:off x="5054204" y="4134093"/>
            <a:ext cx="282174" cy="52874"/>
            <a:chOff x="4784527" y="3791194"/>
            <a:chExt cx="282174" cy="52874"/>
          </a:xfrm>
        </p:grpSpPr>
        <p:cxnSp>
          <p:nvCxnSpPr>
            <p:cNvPr id="66" name="Straight Connector 65">
              <a:extLst>
                <a:ext uri="{FF2B5EF4-FFF2-40B4-BE49-F238E27FC236}">
                  <a16:creationId xmlns:a16="http://schemas.microsoft.com/office/drawing/2014/main" id="{DA898CD1-95EC-4A02-A951-CDDED84467E7}"/>
                </a:ext>
              </a:extLst>
            </p:cNvPr>
            <p:cNvCxnSpPr>
              <a:cxnSpLocks/>
            </p:cNvCxnSpPr>
            <p:nvPr/>
          </p:nvCxnSpPr>
          <p:spPr>
            <a:xfrm>
              <a:off x="4784527" y="3814308"/>
              <a:ext cx="282174"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AB622C3B-FBD7-430E-BB56-ED899A51E202}"/>
                </a:ext>
              </a:extLst>
            </p:cNvPr>
            <p:cNvSpPr>
              <a:spLocks noChangeAspect="1"/>
            </p:cNvSpPr>
            <p:nvPr/>
          </p:nvSpPr>
          <p:spPr>
            <a:xfrm>
              <a:off x="4903217" y="3791194"/>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35" name="Group 134">
            <a:extLst>
              <a:ext uri="{FF2B5EF4-FFF2-40B4-BE49-F238E27FC236}">
                <a16:creationId xmlns:a16="http://schemas.microsoft.com/office/drawing/2014/main" id="{16034062-E9C7-4FBA-AF3A-B38E5C9B0734}"/>
              </a:ext>
            </a:extLst>
          </p:cNvPr>
          <p:cNvGrpSpPr/>
          <p:nvPr/>
        </p:nvGrpSpPr>
        <p:grpSpPr>
          <a:xfrm>
            <a:off x="4889905" y="4219831"/>
            <a:ext cx="262529" cy="52874"/>
            <a:chOff x="4634509" y="3853119"/>
            <a:chExt cx="262529" cy="52874"/>
          </a:xfrm>
        </p:grpSpPr>
        <p:cxnSp>
          <p:nvCxnSpPr>
            <p:cNvPr id="69" name="Straight Connector 68">
              <a:extLst>
                <a:ext uri="{FF2B5EF4-FFF2-40B4-BE49-F238E27FC236}">
                  <a16:creationId xmlns:a16="http://schemas.microsoft.com/office/drawing/2014/main" id="{25ACFFA4-F4C1-48B5-9969-74DF2FBB434C}"/>
                </a:ext>
              </a:extLst>
            </p:cNvPr>
            <p:cNvCxnSpPr>
              <a:cxnSpLocks/>
            </p:cNvCxnSpPr>
            <p:nvPr/>
          </p:nvCxnSpPr>
          <p:spPr>
            <a:xfrm>
              <a:off x="4634509" y="3881372"/>
              <a:ext cx="262529"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4C58AF87-0378-4507-A02B-BC4CCC38D14F}"/>
                </a:ext>
              </a:extLst>
            </p:cNvPr>
            <p:cNvSpPr>
              <a:spLocks noChangeAspect="1"/>
            </p:cNvSpPr>
            <p:nvPr/>
          </p:nvSpPr>
          <p:spPr>
            <a:xfrm>
              <a:off x="4740844" y="3853119"/>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71" name="Rectangle 70">
            <a:extLst>
              <a:ext uri="{FF2B5EF4-FFF2-40B4-BE49-F238E27FC236}">
                <a16:creationId xmlns:a16="http://schemas.microsoft.com/office/drawing/2014/main" id="{3BED7D63-6E9B-42C5-9BDD-B95A24A836FF}"/>
              </a:ext>
            </a:extLst>
          </p:cNvPr>
          <p:cNvSpPr>
            <a:spLocks/>
          </p:cNvSpPr>
          <p:nvPr/>
        </p:nvSpPr>
        <p:spPr>
          <a:xfrm>
            <a:off x="4930680" y="4318167"/>
            <a:ext cx="55843" cy="52874"/>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73" name="TextBox 72">
            <a:extLst>
              <a:ext uri="{FF2B5EF4-FFF2-40B4-BE49-F238E27FC236}">
                <a16:creationId xmlns:a16="http://schemas.microsoft.com/office/drawing/2014/main" id="{CC4214EE-2AF5-48D8-9955-39965D6BBA9C}"/>
              </a:ext>
            </a:extLst>
          </p:cNvPr>
          <p:cNvSpPr txBox="1"/>
          <p:nvPr/>
        </p:nvSpPr>
        <p:spPr>
          <a:xfrm>
            <a:off x="5642399" y="4653038"/>
            <a:ext cx="779381"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1" i="0" u="none" strike="noStrike" kern="1200" cap="none" spc="0" normalizeH="0" baseline="0" noProof="0">
                <a:ln>
                  <a:noFill/>
                </a:ln>
                <a:solidFill>
                  <a:srgbClr val="000000"/>
                </a:solidFill>
                <a:effectLst/>
                <a:uLnTx/>
                <a:uFillTx/>
                <a:latin typeface="Arial"/>
                <a:ea typeface="+mn-ea"/>
                <a:cs typeface="+mn-cs"/>
              </a:rPr>
              <a:t>Hazard ratio</a:t>
            </a:r>
          </a:p>
        </p:txBody>
      </p:sp>
      <p:sp>
        <p:nvSpPr>
          <p:cNvPr id="75" name="TextBox 74">
            <a:extLst>
              <a:ext uri="{FF2B5EF4-FFF2-40B4-BE49-F238E27FC236}">
                <a16:creationId xmlns:a16="http://schemas.microsoft.com/office/drawing/2014/main" id="{6D63E74E-9ECB-4CBE-87BA-25FB3E90B554}"/>
              </a:ext>
            </a:extLst>
          </p:cNvPr>
          <p:cNvSpPr txBox="1"/>
          <p:nvPr/>
        </p:nvSpPr>
        <p:spPr>
          <a:xfrm>
            <a:off x="7680267" y="4551587"/>
            <a:ext cx="300083"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10</a:t>
            </a:r>
          </a:p>
        </p:txBody>
      </p:sp>
      <p:sp>
        <p:nvSpPr>
          <p:cNvPr id="76" name="TextBox 75">
            <a:extLst>
              <a:ext uri="{FF2B5EF4-FFF2-40B4-BE49-F238E27FC236}">
                <a16:creationId xmlns:a16="http://schemas.microsoft.com/office/drawing/2014/main" id="{5DC41399-934F-483A-AE40-C85D4F4D3F93}"/>
              </a:ext>
            </a:extLst>
          </p:cNvPr>
          <p:cNvSpPr txBox="1"/>
          <p:nvPr/>
        </p:nvSpPr>
        <p:spPr>
          <a:xfrm>
            <a:off x="7182908"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7</a:t>
            </a:r>
          </a:p>
        </p:txBody>
      </p:sp>
      <p:sp>
        <p:nvSpPr>
          <p:cNvPr id="77" name="TextBox 76">
            <a:extLst>
              <a:ext uri="{FF2B5EF4-FFF2-40B4-BE49-F238E27FC236}">
                <a16:creationId xmlns:a16="http://schemas.microsoft.com/office/drawing/2014/main" id="{923874B1-F9BE-49F0-9CA7-05C260FC64D4}"/>
              </a:ext>
            </a:extLst>
          </p:cNvPr>
          <p:cNvSpPr txBox="1"/>
          <p:nvPr/>
        </p:nvSpPr>
        <p:spPr>
          <a:xfrm>
            <a:off x="7558231"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9</a:t>
            </a:r>
          </a:p>
        </p:txBody>
      </p:sp>
      <p:sp>
        <p:nvSpPr>
          <p:cNvPr id="78" name="TextBox 77">
            <a:extLst>
              <a:ext uri="{FF2B5EF4-FFF2-40B4-BE49-F238E27FC236}">
                <a16:creationId xmlns:a16="http://schemas.microsoft.com/office/drawing/2014/main" id="{28D6AC23-FF01-4F73-A10A-A57B021DB763}"/>
              </a:ext>
            </a:extLst>
          </p:cNvPr>
          <p:cNvSpPr txBox="1"/>
          <p:nvPr/>
        </p:nvSpPr>
        <p:spPr>
          <a:xfrm>
            <a:off x="6940274"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6</a:t>
            </a:r>
          </a:p>
        </p:txBody>
      </p:sp>
      <p:sp>
        <p:nvSpPr>
          <p:cNvPr id="79" name="TextBox 78">
            <a:extLst>
              <a:ext uri="{FF2B5EF4-FFF2-40B4-BE49-F238E27FC236}">
                <a16:creationId xmlns:a16="http://schemas.microsoft.com/office/drawing/2014/main" id="{DA6CE3C0-F001-4562-9ECB-2675CC672605}"/>
              </a:ext>
            </a:extLst>
          </p:cNvPr>
          <p:cNvSpPr txBox="1"/>
          <p:nvPr/>
        </p:nvSpPr>
        <p:spPr>
          <a:xfrm>
            <a:off x="6645051"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5</a:t>
            </a:r>
          </a:p>
        </p:txBody>
      </p:sp>
      <p:sp>
        <p:nvSpPr>
          <p:cNvPr id="80" name="TextBox 79">
            <a:extLst>
              <a:ext uri="{FF2B5EF4-FFF2-40B4-BE49-F238E27FC236}">
                <a16:creationId xmlns:a16="http://schemas.microsoft.com/office/drawing/2014/main" id="{CDF52280-A615-41D5-978C-85F6759BFA2E}"/>
              </a:ext>
            </a:extLst>
          </p:cNvPr>
          <p:cNvSpPr txBox="1"/>
          <p:nvPr/>
        </p:nvSpPr>
        <p:spPr>
          <a:xfrm>
            <a:off x="6483396"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4</a:t>
            </a:r>
          </a:p>
        </p:txBody>
      </p:sp>
      <p:sp>
        <p:nvSpPr>
          <p:cNvPr id="81" name="TextBox 80">
            <a:extLst>
              <a:ext uri="{FF2B5EF4-FFF2-40B4-BE49-F238E27FC236}">
                <a16:creationId xmlns:a16="http://schemas.microsoft.com/office/drawing/2014/main" id="{C6FEB58B-D5EE-4AF6-AB22-4FE7674763A1}"/>
              </a:ext>
            </a:extLst>
          </p:cNvPr>
          <p:cNvSpPr txBox="1"/>
          <p:nvPr/>
        </p:nvSpPr>
        <p:spPr>
          <a:xfrm>
            <a:off x="6037163"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3</a:t>
            </a:r>
          </a:p>
        </p:txBody>
      </p:sp>
      <p:sp>
        <p:nvSpPr>
          <p:cNvPr id="82" name="TextBox 81">
            <a:extLst>
              <a:ext uri="{FF2B5EF4-FFF2-40B4-BE49-F238E27FC236}">
                <a16:creationId xmlns:a16="http://schemas.microsoft.com/office/drawing/2014/main" id="{9F9CC02D-46AA-4E4D-BF08-47928DEC4259}"/>
              </a:ext>
            </a:extLst>
          </p:cNvPr>
          <p:cNvSpPr txBox="1"/>
          <p:nvPr/>
        </p:nvSpPr>
        <p:spPr>
          <a:xfrm>
            <a:off x="5706030" y="4551587"/>
            <a:ext cx="328937"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2.5</a:t>
            </a:r>
          </a:p>
        </p:txBody>
      </p:sp>
      <p:sp>
        <p:nvSpPr>
          <p:cNvPr id="83" name="TextBox 82">
            <a:extLst>
              <a:ext uri="{FF2B5EF4-FFF2-40B4-BE49-F238E27FC236}">
                <a16:creationId xmlns:a16="http://schemas.microsoft.com/office/drawing/2014/main" id="{9BE812D8-40A1-40B9-A60E-296B4E1FF6B1}"/>
              </a:ext>
            </a:extLst>
          </p:cNvPr>
          <p:cNvSpPr txBox="1"/>
          <p:nvPr/>
        </p:nvSpPr>
        <p:spPr>
          <a:xfrm>
            <a:off x="5082866" y="4551587"/>
            <a:ext cx="328937"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1.5</a:t>
            </a:r>
          </a:p>
        </p:txBody>
      </p:sp>
      <p:sp>
        <p:nvSpPr>
          <p:cNvPr id="84" name="TextBox 83">
            <a:extLst>
              <a:ext uri="{FF2B5EF4-FFF2-40B4-BE49-F238E27FC236}">
                <a16:creationId xmlns:a16="http://schemas.microsoft.com/office/drawing/2014/main" id="{A7DEF054-B7A7-4674-A63B-CA6AFA060881}"/>
              </a:ext>
            </a:extLst>
          </p:cNvPr>
          <p:cNvSpPr txBox="1"/>
          <p:nvPr/>
        </p:nvSpPr>
        <p:spPr>
          <a:xfrm>
            <a:off x="7384977"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8</a:t>
            </a:r>
          </a:p>
        </p:txBody>
      </p:sp>
      <p:sp>
        <p:nvSpPr>
          <p:cNvPr id="85" name="TextBox 84">
            <a:extLst>
              <a:ext uri="{FF2B5EF4-FFF2-40B4-BE49-F238E27FC236}">
                <a16:creationId xmlns:a16="http://schemas.microsoft.com/office/drawing/2014/main" id="{2FFFD4BF-6357-4B76-9189-E4552DC1C9DF}"/>
              </a:ext>
            </a:extLst>
          </p:cNvPr>
          <p:cNvSpPr txBox="1"/>
          <p:nvPr/>
        </p:nvSpPr>
        <p:spPr>
          <a:xfrm>
            <a:off x="5572282" y="4551587"/>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2</a:t>
            </a:r>
          </a:p>
        </p:txBody>
      </p:sp>
      <p:cxnSp>
        <p:nvCxnSpPr>
          <p:cNvPr id="91" name="Straight Connector 90">
            <a:extLst>
              <a:ext uri="{FF2B5EF4-FFF2-40B4-BE49-F238E27FC236}">
                <a16:creationId xmlns:a16="http://schemas.microsoft.com/office/drawing/2014/main" id="{0AFE8CB2-8DB2-4E68-AE0F-086FF515E165}"/>
              </a:ext>
            </a:extLst>
          </p:cNvPr>
          <p:cNvCxnSpPr>
            <a:cxnSpLocks/>
          </p:cNvCxnSpPr>
          <p:nvPr/>
        </p:nvCxnSpPr>
        <p:spPr>
          <a:xfrm flipV="1">
            <a:off x="3614082" y="4521053"/>
            <a:ext cx="4836013" cy="3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002EC633-AF10-494E-8749-386D6F35F621}"/>
              </a:ext>
            </a:extLst>
          </p:cNvPr>
          <p:cNvSpPr txBox="1"/>
          <p:nvPr/>
        </p:nvSpPr>
        <p:spPr>
          <a:xfrm>
            <a:off x="4122246" y="4551587"/>
            <a:ext cx="328937"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0.7</a:t>
            </a:r>
          </a:p>
        </p:txBody>
      </p:sp>
      <p:sp>
        <p:nvSpPr>
          <p:cNvPr id="88" name="TextBox 87">
            <a:extLst>
              <a:ext uri="{FF2B5EF4-FFF2-40B4-BE49-F238E27FC236}">
                <a16:creationId xmlns:a16="http://schemas.microsoft.com/office/drawing/2014/main" id="{E54247E4-9264-4BB8-A939-D7DBA401003D}"/>
              </a:ext>
            </a:extLst>
          </p:cNvPr>
          <p:cNvSpPr txBox="1"/>
          <p:nvPr/>
        </p:nvSpPr>
        <p:spPr>
          <a:xfrm>
            <a:off x="4321057" y="4551587"/>
            <a:ext cx="328937"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0.8</a:t>
            </a:r>
          </a:p>
        </p:txBody>
      </p:sp>
      <p:sp>
        <p:nvSpPr>
          <p:cNvPr id="89" name="TextBox 88">
            <a:extLst>
              <a:ext uri="{FF2B5EF4-FFF2-40B4-BE49-F238E27FC236}">
                <a16:creationId xmlns:a16="http://schemas.microsoft.com/office/drawing/2014/main" id="{9495D619-FA95-4BE9-9E40-CAA771416141}"/>
              </a:ext>
            </a:extLst>
          </p:cNvPr>
          <p:cNvSpPr txBox="1"/>
          <p:nvPr/>
        </p:nvSpPr>
        <p:spPr>
          <a:xfrm>
            <a:off x="4510343" y="4551587"/>
            <a:ext cx="328937"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0.9</a:t>
            </a:r>
          </a:p>
        </p:txBody>
      </p:sp>
      <p:sp>
        <p:nvSpPr>
          <p:cNvPr id="90" name="TextBox 89">
            <a:extLst>
              <a:ext uri="{FF2B5EF4-FFF2-40B4-BE49-F238E27FC236}">
                <a16:creationId xmlns:a16="http://schemas.microsoft.com/office/drawing/2014/main" id="{51B51B0B-5BED-491D-A245-175E29A17F99}"/>
              </a:ext>
            </a:extLst>
          </p:cNvPr>
          <p:cNvSpPr txBox="1"/>
          <p:nvPr/>
        </p:nvSpPr>
        <p:spPr>
          <a:xfrm>
            <a:off x="4700974" y="4550731"/>
            <a:ext cx="242374" cy="215444"/>
          </a:xfrm>
          <a:prstGeom prst="rect">
            <a:avLst/>
          </a:prstGeom>
          <a:noFill/>
        </p:spPr>
        <p:txBody>
          <a:bodyPr wrap="none" rtlCol="0">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1</a:t>
            </a:r>
          </a:p>
        </p:txBody>
      </p:sp>
      <p:grpSp>
        <p:nvGrpSpPr>
          <p:cNvPr id="114" name="Group 113">
            <a:extLst>
              <a:ext uri="{FF2B5EF4-FFF2-40B4-BE49-F238E27FC236}">
                <a16:creationId xmlns:a16="http://schemas.microsoft.com/office/drawing/2014/main" id="{622E0332-06CB-4729-9965-056258209077}"/>
              </a:ext>
            </a:extLst>
          </p:cNvPr>
          <p:cNvGrpSpPr/>
          <p:nvPr/>
        </p:nvGrpSpPr>
        <p:grpSpPr>
          <a:xfrm>
            <a:off x="4620221" y="3588756"/>
            <a:ext cx="1082278" cy="55843"/>
            <a:chOff x="5867400" y="4785008"/>
            <a:chExt cx="1443037" cy="74457"/>
          </a:xfrm>
        </p:grpSpPr>
        <p:cxnSp>
          <p:nvCxnSpPr>
            <p:cNvPr id="133" name="Straight Connector 132">
              <a:extLst>
                <a:ext uri="{FF2B5EF4-FFF2-40B4-BE49-F238E27FC236}">
                  <a16:creationId xmlns:a16="http://schemas.microsoft.com/office/drawing/2014/main" id="{807A822E-DF94-40C4-8A0F-074BB0967CE5}"/>
                </a:ext>
              </a:extLst>
            </p:cNvPr>
            <p:cNvCxnSpPr>
              <a:cxnSpLocks/>
            </p:cNvCxnSpPr>
            <p:nvPr/>
          </p:nvCxnSpPr>
          <p:spPr>
            <a:xfrm>
              <a:off x="5867400" y="4820341"/>
              <a:ext cx="1443037"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8" name="Rectangle 117">
              <a:extLst>
                <a:ext uri="{FF2B5EF4-FFF2-40B4-BE49-F238E27FC236}">
                  <a16:creationId xmlns:a16="http://schemas.microsoft.com/office/drawing/2014/main" id="{5147255C-47EE-4307-AEE4-99B2C1C14031}"/>
                </a:ext>
              </a:extLst>
            </p:cNvPr>
            <p:cNvSpPr>
              <a:spLocks noChangeAspect="1"/>
            </p:cNvSpPr>
            <p:nvPr/>
          </p:nvSpPr>
          <p:spPr>
            <a:xfrm>
              <a:off x="6557492" y="4785008"/>
              <a:ext cx="74457" cy="744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156" name="Group 155">
            <a:extLst>
              <a:ext uri="{FF2B5EF4-FFF2-40B4-BE49-F238E27FC236}">
                <a16:creationId xmlns:a16="http://schemas.microsoft.com/office/drawing/2014/main" id="{C88F025F-940D-4FEF-A9C1-9D515A253C4D}"/>
              </a:ext>
            </a:extLst>
          </p:cNvPr>
          <p:cNvGrpSpPr/>
          <p:nvPr/>
        </p:nvGrpSpPr>
        <p:grpSpPr>
          <a:xfrm>
            <a:off x="4904185" y="3480524"/>
            <a:ext cx="1141214" cy="55843"/>
            <a:chOff x="6610351" y="4640698"/>
            <a:chExt cx="1521618" cy="74457"/>
          </a:xfrm>
        </p:grpSpPr>
        <p:cxnSp>
          <p:nvCxnSpPr>
            <p:cNvPr id="131" name="Straight Connector 130">
              <a:extLst>
                <a:ext uri="{FF2B5EF4-FFF2-40B4-BE49-F238E27FC236}">
                  <a16:creationId xmlns:a16="http://schemas.microsoft.com/office/drawing/2014/main" id="{5A71EAF9-8B4E-49F0-AFCC-CE3DBC489236}"/>
                </a:ext>
              </a:extLst>
            </p:cNvPr>
            <p:cNvCxnSpPr>
              <a:cxnSpLocks/>
            </p:cNvCxnSpPr>
            <p:nvPr/>
          </p:nvCxnSpPr>
          <p:spPr>
            <a:xfrm>
              <a:off x="6610351" y="4680912"/>
              <a:ext cx="152161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5A85716F-FD5F-4628-9686-40A15D1799FD}"/>
                </a:ext>
              </a:extLst>
            </p:cNvPr>
            <p:cNvSpPr>
              <a:spLocks noChangeAspect="1"/>
            </p:cNvSpPr>
            <p:nvPr/>
          </p:nvSpPr>
          <p:spPr>
            <a:xfrm>
              <a:off x="7335561" y="4640698"/>
              <a:ext cx="74457" cy="744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68" name="Group 67">
            <a:extLst>
              <a:ext uri="{FF2B5EF4-FFF2-40B4-BE49-F238E27FC236}">
                <a16:creationId xmlns:a16="http://schemas.microsoft.com/office/drawing/2014/main" id="{2EF99F58-541B-4349-83C1-C5E0DF1C918C}"/>
              </a:ext>
            </a:extLst>
          </p:cNvPr>
          <p:cNvGrpSpPr/>
          <p:nvPr/>
        </p:nvGrpSpPr>
        <p:grpSpPr>
          <a:xfrm>
            <a:off x="5257800" y="3405629"/>
            <a:ext cx="1362671" cy="55843"/>
            <a:chOff x="6615112" y="4540838"/>
            <a:chExt cx="1816894" cy="74457"/>
          </a:xfrm>
        </p:grpSpPr>
        <p:cxnSp>
          <p:nvCxnSpPr>
            <p:cNvPr id="128" name="Straight Connector 127">
              <a:extLst>
                <a:ext uri="{FF2B5EF4-FFF2-40B4-BE49-F238E27FC236}">
                  <a16:creationId xmlns:a16="http://schemas.microsoft.com/office/drawing/2014/main" id="{B4DA4BC8-497D-4AE3-8120-78139CAECC27}"/>
                </a:ext>
              </a:extLst>
            </p:cNvPr>
            <p:cNvCxnSpPr>
              <a:cxnSpLocks/>
            </p:cNvCxnSpPr>
            <p:nvPr/>
          </p:nvCxnSpPr>
          <p:spPr>
            <a:xfrm>
              <a:off x="6615112" y="4581208"/>
              <a:ext cx="181689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66C5B344-EC88-448D-8AF3-07D2F53D1C67}"/>
                </a:ext>
              </a:extLst>
            </p:cNvPr>
            <p:cNvSpPr>
              <a:spLocks noChangeAspect="1"/>
            </p:cNvSpPr>
            <p:nvPr/>
          </p:nvSpPr>
          <p:spPr>
            <a:xfrm>
              <a:off x="7490228" y="4540838"/>
              <a:ext cx="74457" cy="744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65" name="Group 64">
            <a:extLst>
              <a:ext uri="{FF2B5EF4-FFF2-40B4-BE49-F238E27FC236}">
                <a16:creationId xmlns:a16="http://schemas.microsoft.com/office/drawing/2014/main" id="{DC73A4D4-E214-4792-8DD0-3B5057C2C02B}"/>
              </a:ext>
            </a:extLst>
          </p:cNvPr>
          <p:cNvGrpSpPr/>
          <p:nvPr/>
        </p:nvGrpSpPr>
        <p:grpSpPr>
          <a:xfrm>
            <a:off x="5134570" y="3302223"/>
            <a:ext cx="1580555" cy="55843"/>
            <a:chOff x="6455569" y="4402964"/>
            <a:chExt cx="2107406" cy="74457"/>
          </a:xfrm>
        </p:grpSpPr>
        <p:cxnSp>
          <p:nvCxnSpPr>
            <p:cNvPr id="126" name="Straight Connector 125">
              <a:extLst>
                <a:ext uri="{FF2B5EF4-FFF2-40B4-BE49-F238E27FC236}">
                  <a16:creationId xmlns:a16="http://schemas.microsoft.com/office/drawing/2014/main" id="{A694F41B-6E5D-4C72-BA2B-652ADEA07516}"/>
                </a:ext>
              </a:extLst>
            </p:cNvPr>
            <p:cNvCxnSpPr>
              <a:cxnSpLocks/>
            </p:cNvCxnSpPr>
            <p:nvPr/>
          </p:nvCxnSpPr>
          <p:spPr>
            <a:xfrm>
              <a:off x="6455569" y="4440192"/>
              <a:ext cx="2107406"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BED1BB57-5B4C-4C06-99EB-C7FE59C3C1FF}"/>
                </a:ext>
              </a:extLst>
            </p:cNvPr>
            <p:cNvSpPr>
              <a:spLocks noChangeAspect="1"/>
            </p:cNvSpPr>
            <p:nvPr/>
          </p:nvSpPr>
          <p:spPr>
            <a:xfrm>
              <a:off x="7475517" y="4402964"/>
              <a:ext cx="74457" cy="744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56" name="Group 55">
            <a:extLst>
              <a:ext uri="{FF2B5EF4-FFF2-40B4-BE49-F238E27FC236}">
                <a16:creationId xmlns:a16="http://schemas.microsoft.com/office/drawing/2014/main" id="{222605D2-FE71-4AC3-8179-07B0036430B4}"/>
              </a:ext>
            </a:extLst>
          </p:cNvPr>
          <p:cNvGrpSpPr/>
          <p:nvPr/>
        </p:nvGrpSpPr>
        <p:grpSpPr>
          <a:xfrm>
            <a:off x="5406033" y="3220203"/>
            <a:ext cx="1675209" cy="55843"/>
            <a:chOff x="6769894" y="4293604"/>
            <a:chExt cx="2233612" cy="74457"/>
          </a:xfrm>
        </p:grpSpPr>
        <p:cxnSp>
          <p:nvCxnSpPr>
            <p:cNvPr id="124" name="Straight Connector 123">
              <a:extLst>
                <a:ext uri="{FF2B5EF4-FFF2-40B4-BE49-F238E27FC236}">
                  <a16:creationId xmlns:a16="http://schemas.microsoft.com/office/drawing/2014/main" id="{6B8DD118-D8DE-4BD3-A19B-1FC79CA7F857}"/>
                </a:ext>
              </a:extLst>
            </p:cNvPr>
            <p:cNvCxnSpPr>
              <a:cxnSpLocks/>
            </p:cNvCxnSpPr>
            <p:nvPr/>
          </p:nvCxnSpPr>
          <p:spPr>
            <a:xfrm>
              <a:off x="6769894" y="4330831"/>
              <a:ext cx="223361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2" name="Rectangle 121">
              <a:extLst>
                <a:ext uri="{FF2B5EF4-FFF2-40B4-BE49-F238E27FC236}">
                  <a16:creationId xmlns:a16="http://schemas.microsoft.com/office/drawing/2014/main" id="{80E1A12A-C59C-441A-A90B-B56D2683EF56}"/>
                </a:ext>
              </a:extLst>
            </p:cNvPr>
            <p:cNvSpPr>
              <a:spLocks noChangeAspect="1"/>
            </p:cNvSpPr>
            <p:nvPr/>
          </p:nvSpPr>
          <p:spPr>
            <a:xfrm>
              <a:off x="7853992" y="4293604"/>
              <a:ext cx="74457" cy="744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127" name="TextBox 126">
            <a:extLst>
              <a:ext uri="{FF2B5EF4-FFF2-40B4-BE49-F238E27FC236}">
                <a16:creationId xmlns:a16="http://schemas.microsoft.com/office/drawing/2014/main" id="{A7B58888-4494-4E02-B713-E0610B5DA625}"/>
              </a:ext>
            </a:extLst>
          </p:cNvPr>
          <p:cNvSpPr txBox="1"/>
          <p:nvPr/>
        </p:nvSpPr>
        <p:spPr>
          <a:xfrm>
            <a:off x="477716" y="2174622"/>
            <a:ext cx="2740253" cy="1421928"/>
          </a:xfrm>
          <a:prstGeom prst="rect">
            <a:avLst/>
          </a:prstGeom>
          <a:noFill/>
        </p:spPr>
        <p:txBody>
          <a:bodyPr wrap="square" rtlCol="0">
            <a:spAutoFit/>
          </a:bodyPr>
          <a:lstStyle/>
          <a:p>
            <a:pPr marL="0" marR="0" lvl="0" indent="0" algn="ctr" defTabSz="457189" rtl="0" eaLnBrk="1" fontAlgn="auto" latinLnBrk="0" hangingPunct="1">
              <a:lnSpc>
                <a:spcPct val="90000"/>
              </a:lnSpc>
              <a:spcBef>
                <a:spcPts val="1200"/>
              </a:spcBef>
              <a:spcAft>
                <a:spcPts val="0"/>
              </a:spcAft>
              <a:buClr>
                <a:srgbClr val="7F134C"/>
              </a:buClr>
              <a:buSzTx/>
              <a:buFontTx/>
              <a:buNone/>
              <a:tabLst/>
              <a:defRPr/>
            </a:pPr>
            <a:r>
              <a:rPr kumimoji="0" lang="en-GB" sz="1600" b="1" i="0" u="none" strike="noStrike" kern="1200" cap="none" spc="0" normalizeH="0" baseline="0" noProof="0">
                <a:ln>
                  <a:noFill/>
                </a:ln>
                <a:solidFill>
                  <a:srgbClr val="D0006F"/>
                </a:solidFill>
                <a:effectLst/>
                <a:uLnTx/>
                <a:uFillTx/>
                <a:latin typeface="Arial"/>
                <a:ea typeface="+mn-ea"/>
                <a:cs typeface="+mn-cs"/>
              </a:rPr>
              <a:t>‘‘Patients should be evaluated and considered for alternative treatment strategies early in the course of their asthma to avoid the need for OCS’’</a:t>
            </a:r>
          </a:p>
        </p:txBody>
      </p:sp>
      <p:grpSp>
        <p:nvGrpSpPr>
          <p:cNvPr id="4" name="Group 3">
            <a:extLst>
              <a:ext uri="{FF2B5EF4-FFF2-40B4-BE49-F238E27FC236}">
                <a16:creationId xmlns:a16="http://schemas.microsoft.com/office/drawing/2014/main" id="{104B4445-24B3-44DD-BD6F-EFFCA63C9DBE}"/>
              </a:ext>
            </a:extLst>
          </p:cNvPr>
          <p:cNvGrpSpPr/>
          <p:nvPr/>
        </p:nvGrpSpPr>
        <p:grpSpPr>
          <a:xfrm>
            <a:off x="4286716" y="4521053"/>
            <a:ext cx="4023605" cy="67500"/>
            <a:chOff x="5715620" y="6028070"/>
            <a:chExt cx="5364807" cy="108460"/>
          </a:xfrm>
        </p:grpSpPr>
        <p:cxnSp>
          <p:nvCxnSpPr>
            <p:cNvPr id="92" name="Straight Connector 91">
              <a:extLst>
                <a:ext uri="{FF2B5EF4-FFF2-40B4-BE49-F238E27FC236}">
                  <a16:creationId xmlns:a16="http://schemas.microsoft.com/office/drawing/2014/main" id="{BC1595D6-D4A7-4D30-84AE-3031144BA0C1}"/>
                </a:ext>
              </a:extLst>
            </p:cNvPr>
            <p:cNvCxnSpPr/>
            <p:nvPr/>
          </p:nvCxnSpPr>
          <p:spPr>
            <a:xfrm>
              <a:off x="7589758"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0AB91AA-C7CD-4D82-A79D-CB7DF5EEF15D}"/>
                </a:ext>
              </a:extLst>
            </p:cNvPr>
            <p:cNvCxnSpPr/>
            <p:nvPr/>
          </p:nvCxnSpPr>
          <p:spPr>
            <a:xfrm>
              <a:off x="7824334"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0C903919-BCE5-45F6-B407-4AE49AED4413}"/>
                </a:ext>
              </a:extLst>
            </p:cNvPr>
            <p:cNvCxnSpPr/>
            <p:nvPr/>
          </p:nvCxnSpPr>
          <p:spPr>
            <a:xfrm>
              <a:off x="6997092"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FED4F649-B6E8-4CEE-9CC5-7ACF5C42AF37}"/>
                </a:ext>
              </a:extLst>
            </p:cNvPr>
            <p:cNvCxnSpPr/>
            <p:nvPr/>
          </p:nvCxnSpPr>
          <p:spPr>
            <a:xfrm>
              <a:off x="8209783"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08D1EF7-F4DB-49D6-A332-AD7B9E6ECC7F}"/>
                </a:ext>
              </a:extLst>
            </p:cNvPr>
            <p:cNvCxnSpPr/>
            <p:nvPr/>
          </p:nvCxnSpPr>
          <p:spPr>
            <a:xfrm>
              <a:off x="8532228"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386E4F21-097C-4A14-9CFD-14A384B7860F}"/>
                </a:ext>
              </a:extLst>
            </p:cNvPr>
            <p:cNvCxnSpPr/>
            <p:nvPr/>
          </p:nvCxnSpPr>
          <p:spPr>
            <a:xfrm>
              <a:off x="8804083"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FE7AED36-313D-4D62-BDF1-4A198521C4CB}"/>
                </a:ext>
              </a:extLst>
            </p:cNvPr>
            <p:cNvCxnSpPr/>
            <p:nvPr/>
          </p:nvCxnSpPr>
          <p:spPr>
            <a:xfrm>
              <a:off x="9023313"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E78AF4D3-E931-4766-84E7-7E2FABA0EC3B}"/>
                </a:ext>
              </a:extLst>
            </p:cNvPr>
            <p:cNvCxnSpPr/>
            <p:nvPr/>
          </p:nvCxnSpPr>
          <p:spPr>
            <a:xfrm>
              <a:off x="9415280"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941E90C-8BCB-4939-88EF-251B0955F776}"/>
                </a:ext>
              </a:extLst>
            </p:cNvPr>
            <p:cNvCxnSpPr/>
            <p:nvPr/>
          </p:nvCxnSpPr>
          <p:spPr>
            <a:xfrm>
              <a:off x="9738792"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32B4994A-B0F6-416C-A3EE-425E25A2033F}"/>
                </a:ext>
              </a:extLst>
            </p:cNvPr>
            <p:cNvCxnSpPr/>
            <p:nvPr/>
          </p:nvCxnSpPr>
          <p:spPr>
            <a:xfrm>
              <a:off x="10002902"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D757B92-86DD-4033-8866-2DD7C33B1E41}"/>
                </a:ext>
              </a:extLst>
            </p:cNvPr>
            <p:cNvCxnSpPr/>
            <p:nvPr/>
          </p:nvCxnSpPr>
          <p:spPr>
            <a:xfrm>
              <a:off x="10238581"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AE1795AF-BFF3-4F2F-A898-3E301457BBC8}"/>
                </a:ext>
              </a:extLst>
            </p:cNvPr>
            <p:cNvCxnSpPr/>
            <p:nvPr/>
          </p:nvCxnSpPr>
          <p:spPr>
            <a:xfrm>
              <a:off x="10440409"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1608DCAC-F344-44AA-981F-C3A00C135DE6}"/>
                </a:ext>
              </a:extLst>
            </p:cNvPr>
            <p:cNvCxnSpPr/>
            <p:nvPr/>
          </p:nvCxnSpPr>
          <p:spPr>
            <a:xfrm>
              <a:off x="10624926"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4C4DB18-5E6F-4F09-B2B6-87FABA37F299}"/>
                </a:ext>
              </a:extLst>
            </p:cNvPr>
            <p:cNvCxnSpPr/>
            <p:nvPr/>
          </p:nvCxnSpPr>
          <p:spPr>
            <a:xfrm>
              <a:off x="10789779"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F9D8402-0A2A-4E0A-8218-EAA461F2468B}"/>
                </a:ext>
              </a:extLst>
            </p:cNvPr>
            <p:cNvCxnSpPr/>
            <p:nvPr/>
          </p:nvCxnSpPr>
          <p:spPr>
            <a:xfrm>
              <a:off x="10939500"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9479A760-57D8-4EA1-AE0B-2A74FB53C452}"/>
                </a:ext>
              </a:extLst>
            </p:cNvPr>
            <p:cNvCxnSpPr/>
            <p:nvPr/>
          </p:nvCxnSpPr>
          <p:spPr>
            <a:xfrm>
              <a:off x="7327569"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3FBEA4A-CDB4-4F29-AED8-5C0DB6D4486F}"/>
                </a:ext>
              </a:extLst>
            </p:cNvPr>
            <p:cNvCxnSpPr/>
            <p:nvPr/>
          </p:nvCxnSpPr>
          <p:spPr>
            <a:xfrm>
              <a:off x="6612126"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02794C88-4D33-47D5-9191-8342AC54BDFD}"/>
                </a:ext>
              </a:extLst>
            </p:cNvPr>
            <p:cNvCxnSpPr/>
            <p:nvPr/>
          </p:nvCxnSpPr>
          <p:spPr>
            <a:xfrm>
              <a:off x="5715620"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87167C7-B3A4-47D5-97E6-4980F0EA2EFD}"/>
                </a:ext>
              </a:extLst>
            </p:cNvPr>
            <p:cNvCxnSpPr/>
            <p:nvPr/>
          </p:nvCxnSpPr>
          <p:spPr>
            <a:xfrm>
              <a:off x="5989220"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70E290B8-6B62-49E5-AE56-9FDDBD59F350}"/>
                </a:ext>
              </a:extLst>
            </p:cNvPr>
            <p:cNvCxnSpPr/>
            <p:nvPr/>
          </p:nvCxnSpPr>
          <p:spPr>
            <a:xfrm>
              <a:off x="6216024"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631681C-92FA-44CF-8E9F-B3019E83A509}"/>
                </a:ext>
              </a:extLst>
            </p:cNvPr>
            <p:cNvCxnSpPr/>
            <p:nvPr/>
          </p:nvCxnSpPr>
          <p:spPr>
            <a:xfrm>
              <a:off x="6427761"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35F0CC04-7873-44AF-A77F-77DA47BCF8BB}"/>
                </a:ext>
              </a:extLst>
            </p:cNvPr>
            <p:cNvCxnSpPr/>
            <p:nvPr/>
          </p:nvCxnSpPr>
          <p:spPr>
            <a:xfrm>
              <a:off x="11080427" y="6028070"/>
              <a:ext cx="0" cy="108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1D554D15-9E07-4795-982C-F44ECAF21E9D}"/>
              </a:ext>
            </a:extLst>
          </p:cNvPr>
          <p:cNvGrpSpPr/>
          <p:nvPr/>
        </p:nvGrpSpPr>
        <p:grpSpPr>
          <a:xfrm>
            <a:off x="5531049" y="3862005"/>
            <a:ext cx="466130" cy="55843"/>
            <a:chOff x="6931819" y="5149340"/>
            <a:chExt cx="621507" cy="74457"/>
          </a:xfrm>
        </p:grpSpPr>
        <p:cxnSp>
          <p:nvCxnSpPr>
            <p:cNvPr id="57" name="Straight Connector 56">
              <a:extLst>
                <a:ext uri="{FF2B5EF4-FFF2-40B4-BE49-F238E27FC236}">
                  <a16:creationId xmlns:a16="http://schemas.microsoft.com/office/drawing/2014/main" id="{BD69A065-DCCC-4CF3-BB06-A53AA2370E10}"/>
                </a:ext>
              </a:extLst>
            </p:cNvPr>
            <p:cNvCxnSpPr>
              <a:cxnSpLocks/>
            </p:cNvCxnSpPr>
            <p:nvPr/>
          </p:nvCxnSpPr>
          <p:spPr>
            <a:xfrm>
              <a:off x="6931819" y="5186568"/>
              <a:ext cx="621507" cy="0"/>
            </a:xfrm>
            <a:prstGeom prst="line">
              <a:avLst/>
            </a:prstGeom>
            <a:solidFill>
              <a:srgbClr val="D0006F"/>
            </a:solidFill>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61" name="Rectangle 160">
              <a:extLst>
                <a:ext uri="{FF2B5EF4-FFF2-40B4-BE49-F238E27FC236}">
                  <a16:creationId xmlns:a16="http://schemas.microsoft.com/office/drawing/2014/main" id="{9B22229C-6BCE-4EBA-96B4-6E8EBC5C6CEC}"/>
                </a:ext>
              </a:extLst>
            </p:cNvPr>
            <p:cNvSpPr>
              <a:spLocks noChangeAspect="1"/>
            </p:cNvSpPr>
            <p:nvPr/>
          </p:nvSpPr>
          <p:spPr>
            <a:xfrm>
              <a:off x="7200161" y="5149340"/>
              <a:ext cx="74457" cy="74457"/>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189"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132" name="TextBox 131">
            <a:extLst>
              <a:ext uri="{FF2B5EF4-FFF2-40B4-BE49-F238E27FC236}">
                <a16:creationId xmlns:a16="http://schemas.microsoft.com/office/drawing/2014/main" id="{245EBEF2-AF7E-4FF3-8BBB-42D30AE8FDBB}"/>
              </a:ext>
            </a:extLst>
          </p:cNvPr>
          <p:cNvSpPr txBox="1"/>
          <p:nvPr/>
        </p:nvSpPr>
        <p:spPr>
          <a:xfrm>
            <a:off x="2497293" y="813153"/>
            <a:ext cx="6634725" cy="40011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000000"/>
                </a:solidFill>
                <a:effectLst/>
                <a:uLnTx/>
                <a:uFillTx/>
                <a:latin typeface="Arial"/>
                <a:ea typeface="+mn-ea"/>
                <a:cs typeface="+mn-cs"/>
              </a:rPr>
              <a:t>Adjusted hazard ratio (95% CI) for each AE in the systemic corticosteroid arms for categorised, cumulative systemic corticosteroid exposures versus reference category (&gt;0–&lt;0.5 g cumulative exposure)</a:t>
            </a:r>
            <a:endParaRPr kumimoji="0" lang="en-GB" sz="1000" b="1" i="0" u="none" strike="noStrike" kern="1200" cap="none" spc="0" normalizeH="0" baseline="30000" noProof="0">
              <a:ln>
                <a:noFill/>
              </a:ln>
              <a:solidFill>
                <a:srgbClr val="000000"/>
              </a:solidFill>
              <a:effectLst/>
              <a:uLnTx/>
              <a:uFillTx/>
              <a:latin typeface="Arial"/>
              <a:ea typeface="+mn-ea"/>
              <a:cs typeface="+mn-cs"/>
            </a:endParaRPr>
          </a:p>
        </p:txBody>
      </p:sp>
      <p:sp>
        <p:nvSpPr>
          <p:cNvPr id="3" name="Slide Number Placeholder 2">
            <a:extLst>
              <a:ext uri="{FF2B5EF4-FFF2-40B4-BE49-F238E27FC236}">
                <a16:creationId xmlns:a16="http://schemas.microsoft.com/office/drawing/2014/main" id="{C1E006AC-A3E8-4531-9E98-5ADFD5B46BDA}"/>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4282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ADC47-D003-4ECE-99EB-9F0DE978911A}"/>
              </a:ext>
            </a:extLst>
          </p:cNvPr>
          <p:cNvSpPr>
            <a:spLocks noGrp="1"/>
          </p:cNvSpPr>
          <p:nvPr>
            <p:ph type="title"/>
          </p:nvPr>
        </p:nvSpPr>
        <p:spPr/>
        <p:txBody>
          <a:bodyPr/>
          <a:lstStyle/>
          <a:p>
            <a:r>
              <a:rPr lang="en-US"/>
              <a:t>AE risks are higher with cumulative OCS doses in patients </a:t>
            </a:r>
            <a:br>
              <a:rPr lang="en-US"/>
            </a:br>
            <a:r>
              <a:rPr lang="en-US"/>
              <a:t>with asthma</a:t>
            </a:r>
          </a:p>
        </p:txBody>
      </p:sp>
      <p:sp>
        <p:nvSpPr>
          <p:cNvPr id="5" name="Content Placeholder 4">
            <a:extLst>
              <a:ext uri="{FF2B5EF4-FFF2-40B4-BE49-F238E27FC236}">
                <a16:creationId xmlns:a16="http://schemas.microsoft.com/office/drawing/2014/main" id="{3A9DDE8D-51B4-4DA1-A642-EDC8EB6FD354}"/>
              </a:ext>
            </a:extLst>
          </p:cNvPr>
          <p:cNvSpPr>
            <a:spLocks noGrp="1"/>
          </p:cNvSpPr>
          <p:nvPr>
            <p:ph type="body" sz="quarter" idx="13"/>
          </p:nvPr>
        </p:nvSpPr>
        <p:spPr>
          <a:xfrm>
            <a:off x="246986" y="4372771"/>
            <a:ext cx="8602768" cy="763502"/>
          </a:xfrm>
        </p:spPr>
        <p:txBody>
          <a:bodyPr/>
          <a:lstStyle/>
          <a:p>
            <a:br>
              <a:rPr lang="en-US" sz="600"/>
            </a:br>
            <a:r>
              <a:rPr lang="en-US" sz="600"/>
              <a:t>*The cutoffs used in this study as current OCS use were 0, 1–3 and ≥4 prescriptions. Although the magnitude of the odds ratio was highest for exposure to ≥4 OCS prescriptions/year, exposure to 1–3 OCS prescriptions/year was also associated with the development of current and future AEs.</a:t>
            </a:r>
            <a:br>
              <a:rPr lang="en-US" sz="600"/>
            </a:br>
            <a:r>
              <a:rPr lang="en-US" sz="600" baseline="30000"/>
              <a:t>†</a:t>
            </a:r>
            <a:r>
              <a:rPr lang="en-US" sz="600"/>
              <a:t>Retrospective cohort study of adult patients with asthma from 2000–2014 data from an insurance claims set (N=228,436); results of logistic regression controlling for age, sex, geographic region, years since index date, insurance type, use of immunosuppressive medication other than OCS and general comorbidity burden. AEs that were not significantly different are not included (</a:t>
            </a:r>
            <a:r>
              <a:rPr lang="en-US" sz="600" err="1"/>
              <a:t>eg</a:t>
            </a:r>
            <a:r>
              <a:rPr lang="en-US" sz="600"/>
              <a:t>, metabolic syndrome, avascular necrosis, dyslipidemia, glaucoma and tuberculosis).</a:t>
            </a:r>
            <a:br>
              <a:rPr lang="en-US" sz="600"/>
            </a:br>
            <a:r>
              <a:rPr lang="en-US" sz="600"/>
              <a:t>AE = adverse event; OCS = oral corticosteroid(s).</a:t>
            </a:r>
          </a:p>
          <a:p>
            <a:r>
              <a:rPr lang="en-US" sz="600"/>
              <a:t>Sullivan PW, et al. </a:t>
            </a:r>
            <a:r>
              <a:rPr lang="en-US" sz="600" i="1"/>
              <a:t>J Allergy Clin Immunol.</a:t>
            </a:r>
            <a:r>
              <a:rPr lang="en-US" sz="600"/>
              <a:t> 2018;141:110</a:t>
            </a:r>
            <a:r>
              <a:rPr lang="en-GB" sz="600"/>
              <a:t>-</a:t>
            </a:r>
            <a:r>
              <a:rPr lang="en-US" sz="600"/>
              <a:t>116.</a:t>
            </a:r>
          </a:p>
        </p:txBody>
      </p:sp>
      <p:sp>
        <p:nvSpPr>
          <p:cNvPr id="7" name="TextBox 6">
            <a:extLst>
              <a:ext uri="{FF2B5EF4-FFF2-40B4-BE49-F238E27FC236}">
                <a16:creationId xmlns:a16="http://schemas.microsoft.com/office/drawing/2014/main" id="{4695650F-90A1-4E6C-A431-6105113F643E}"/>
              </a:ext>
            </a:extLst>
          </p:cNvPr>
          <p:cNvSpPr txBox="1"/>
          <p:nvPr/>
        </p:nvSpPr>
        <p:spPr>
          <a:xfrm>
            <a:off x="1197768" y="1018706"/>
            <a:ext cx="6765131" cy="754053"/>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D0006F"/>
                </a:solidFill>
                <a:effectLst/>
                <a:uLnTx/>
                <a:uFillTx/>
                <a:latin typeface="Arial"/>
                <a:ea typeface="+mn-ea"/>
                <a:cs typeface="+mn-cs"/>
              </a:rPr>
              <a:t>Odds ratio of AEs associated with use of </a:t>
            </a:r>
            <a:br>
              <a:rPr kumimoji="0" lang="en-US" sz="1600" b="1" i="0" u="none" strike="noStrike" kern="1200" cap="none" spc="0" normalizeH="0" baseline="0" noProof="0">
                <a:ln>
                  <a:noFill/>
                </a:ln>
                <a:solidFill>
                  <a:srgbClr val="D0006F"/>
                </a:solidFill>
                <a:effectLst/>
                <a:uLnTx/>
                <a:uFillTx/>
                <a:latin typeface="Arial"/>
                <a:ea typeface="+mn-ea"/>
                <a:cs typeface="+mn-cs"/>
              </a:rPr>
            </a:br>
            <a:r>
              <a:rPr kumimoji="0" lang="en-US" sz="1600" b="1" i="0" u="none" strike="noStrike" kern="1200" cap="none" spc="0" normalizeH="0" baseline="0" noProof="0">
                <a:ln>
                  <a:noFill/>
                </a:ln>
                <a:solidFill>
                  <a:srgbClr val="D0006F"/>
                </a:solidFill>
                <a:effectLst/>
                <a:uLnTx/>
                <a:uFillTx/>
                <a:latin typeface="Arial"/>
                <a:ea typeface="+mn-ea"/>
                <a:cs typeface="+mn-cs"/>
              </a:rPr>
              <a:t>≥4 OCS prescriptions in 1 year (n=72063 for each cohort)</a:t>
            </a:r>
            <a:r>
              <a:rPr kumimoji="0" lang="en-US" sz="1600" b="0" i="0" u="none" strike="noStrike" kern="1200" cap="none" spc="0" normalizeH="0" baseline="30000" noProof="0">
                <a:ln>
                  <a:noFill/>
                </a:ln>
                <a:solidFill>
                  <a:srgbClr val="D0006F"/>
                </a:solidFill>
                <a:effectLst/>
                <a:uLnTx/>
                <a:uFillTx/>
                <a:latin typeface="Arial"/>
                <a:ea typeface="+mn-ea"/>
                <a:cs typeface="+mn-cs"/>
              </a:rPr>
              <a:t>*†</a:t>
            </a:r>
          </a:p>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100" b="0" i="0" u="sng" strike="noStrike" kern="1200" cap="none" spc="0" normalizeH="0" baseline="0" noProof="0">
              <a:ln>
                <a:noFill/>
              </a:ln>
              <a:solidFill>
                <a:srgbClr val="D0006F"/>
              </a:solidFill>
              <a:effectLst/>
              <a:uLnTx/>
              <a:uFillTx/>
              <a:latin typeface="Arial"/>
              <a:ea typeface="+mn-ea"/>
              <a:cs typeface="+mn-cs"/>
            </a:endParaRPr>
          </a:p>
        </p:txBody>
      </p:sp>
      <p:grpSp>
        <p:nvGrpSpPr>
          <p:cNvPr id="6" name="Group 5"/>
          <p:cNvGrpSpPr/>
          <p:nvPr/>
        </p:nvGrpSpPr>
        <p:grpSpPr>
          <a:xfrm>
            <a:off x="809014" y="1924717"/>
            <a:ext cx="7525971" cy="2320266"/>
            <a:chOff x="1403605" y="2505981"/>
            <a:chExt cx="6699549" cy="2065479"/>
          </a:xfrm>
        </p:grpSpPr>
        <p:sp>
          <p:nvSpPr>
            <p:cNvPr id="61" name="Rectangle 60">
              <a:extLst>
                <a:ext uri="{FF2B5EF4-FFF2-40B4-BE49-F238E27FC236}">
                  <a16:creationId xmlns:a16="http://schemas.microsoft.com/office/drawing/2014/main" id="{0BFFFA14-E354-4A80-A226-93D33258C483}"/>
                </a:ext>
              </a:extLst>
            </p:cNvPr>
            <p:cNvSpPr/>
            <p:nvPr/>
          </p:nvSpPr>
          <p:spPr>
            <a:xfrm>
              <a:off x="1403605" y="2505981"/>
              <a:ext cx="6378893" cy="1855677"/>
            </a:xfrm>
            <a:prstGeom prst="rect">
              <a:avLst/>
            </a:prstGeom>
            <a:solidFill>
              <a:schemeClr val="bg2">
                <a:alpha val="8000"/>
              </a:schemeClr>
            </a:solidFill>
            <a:ln w="12700"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FFFFFF"/>
                </a:solidFill>
                <a:effectLst/>
                <a:uLnTx/>
                <a:uFillTx/>
                <a:latin typeface="Arial" panose="020B0604020202020204"/>
                <a:ea typeface="+mn-ea"/>
                <a:cs typeface="+mn-cs"/>
              </a:endParaRPr>
            </a:p>
          </p:txBody>
        </p:sp>
        <p:cxnSp>
          <p:nvCxnSpPr>
            <p:cNvPr id="62" name="Straight Connector 61">
              <a:extLst>
                <a:ext uri="{FF2B5EF4-FFF2-40B4-BE49-F238E27FC236}">
                  <a16:creationId xmlns:a16="http://schemas.microsoft.com/office/drawing/2014/main" id="{A7001564-D660-455A-BD27-0188F0650D26}"/>
                </a:ext>
              </a:extLst>
            </p:cNvPr>
            <p:cNvCxnSpPr/>
            <p:nvPr/>
          </p:nvCxnSpPr>
          <p:spPr>
            <a:xfrm>
              <a:off x="2452595" y="4096972"/>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3" name="Straight Connector 62">
              <a:extLst>
                <a:ext uri="{FF2B5EF4-FFF2-40B4-BE49-F238E27FC236}">
                  <a16:creationId xmlns:a16="http://schemas.microsoft.com/office/drawing/2014/main" id="{DF332668-4CA0-484D-8E31-CCC86A6DC051}"/>
                </a:ext>
              </a:extLst>
            </p:cNvPr>
            <p:cNvCxnSpPr/>
            <p:nvPr/>
          </p:nvCxnSpPr>
          <p:spPr>
            <a:xfrm>
              <a:off x="2452595" y="3832286"/>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4" name="Straight Connector 63">
              <a:extLst>
                <a:ext uri="{FF2B5EF4-FFF2-40B4-BE49-F238E27FC236}">
                  <a16:creationId xmlns:a16="http://schemas.microsoft.com/office/drawing/2014/main" id="{BBF9A088-8C48-406B-8B9F-F8B3C961CCC2}"/>
                </a:ext>
              </a:extLst>
            </p:cNvPr>
            <p:cNvCxnSpPr/>
            <p:nvPr/>
          </p:nvCxnSpPr>
          <p:spPr>
            <a:xfrm>
              <a:off x="2452595" y="3567599"/>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5" name="Straight Connector 64">
              <a:extLst>
                <a:ext uri="{FF2B5EF4-FFF2-40B4-BE49-F238E27FC236}">
                  <a16:creationId xmlns:a16="http://schemas.microsoft.com/office/drawing/2014/main" id="{94F73700-C7BC-4DD4-A046-F3861AB9656C}"/>
                </a:ext>
              </a:extLst>
            </p:cNvPr>
            <p:cNvCxnSpPr/>
            <p:nvPr/>
          </p:nvCxnSpPr>
          <p:spPr>
            <a:xfrm>
              <a:off x="2452595" y="3302913"/>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6" name="Straight Connector 65">
              <a:extLst>
                <a:ext uri="{FF2B5EF4-FFF2-40B4-BE49-F238E27FC236}">
                  <a16:creationId xmlns:a16="http://schemas.microsoft.com/office/drawing/2014/main" id="{AF2F66C7-2256-46EB-AA03-FE899067EEA5}"/>
                </a:ext>
              </a:extLst>
            </p:cNvPr>
            <p:cNvCxnSpPr/>
            <p:nvPr/>
          </p:nvCxnSpPr>
          <p:spPr>
            <a:xfrm>
              <a:off x="2452595" y="3038227"/>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7" name="Straight Connector 66">
              <a:extLst>
                <a:ext uri="{FF2B5EF4-FFF2-40B4-BE49-F238E27FC236}">
                  <a16:creationId xmlns:a16="http://schemas.microsoft.com/office/drawing/2014/main" id="{699BF880-C20A-4458-B551-99FD1E0F5C5A}"/>
                </a:ext>
              </a:extLst>
            </p:cNvPr>
            <p:cNvCxnSpPr/>
            <p:nvPr/>
          </p:nvCxnSpPr>
          <p:spPr>
            <a:xfrm>
              <a:off x="2452595" y="2773541"/>
              <a:ext cx="5308092" cy="0"/>
            </a:xfrm>
            <a:prstGeom prst="line">
              <a:avLst/>
            </a:prstGeom>
            <a:noFill/>
            <a:ln w="9525" cap="flat" cmpd="sng" algn="ctr">
              <a:solidFill>
                <a:srgbClr val="FFFFFF">
                  <a:lumMod val="75000"/>
                </a:srgbClr>
              </a:solidFill>
              <a:prstDash val="solid"/>
              <a:miter lim="800000"/>
              <a:headEnd type="none" w="med" len="med"/>
              <a:tailEnd type="none" w="med" len="med"/>
            </a:ln>
            <a:effectLst/>
          </p:spPr>
        </p:cxnSp>
        <p:cxnSp>
          <p:nvCxnSpPr>
            <p:cNvPr id="69" name="Straight Connector 68">
              <a:extLst>
                <a:ext uri="{FF2B5EF4-FFF2-40B4-BE49-F238E27FC236}">
                  <a16:creationId xmlns:a16="http://schemas.microsoft.com/office/drawing/2014/main" id="{B1F52F7A-4E5A-4C28-90D5-3F4FA5B4D392}"/>
                </a:ext>
              </a:extLst>
            </p:cNvPr>
            <p:cNvCxnSpPr>
              <a:cxnSpLocks/>
            </p:cNvCxnSpPr>
            <p:nvPr/>
          </p:nvCxnSpPr>
          <p:spPr>
            <a:xfrm>
              <a:off x="2452595" y="4361658"/>
              <a:ext cx="5308092" cy="0"/>
            </a:xfrm>
            <a:prstGeom prst="line">
              <a:avLst/>
            </a:prstGeom>
            <a:noFill/>
            <a:ln w="19050" cap="flat" cmpd="sng" algn="ctr">
              <a:solidFill>
                <a:srgbClr val="000000"/>
              </a:solidFill>
              <a:prstDash val="solid"/>
              <a:miter lim="800000"/>
            </a:ln>
            <a:effectLst/>
          </p:spPr>
        </p:cxnSp>
        <p:cxnSp>
          <p:nvCxnSpPr>
            <p:cNvPr id="70" name="Straight Connector 69">
              <a:extLst>
                <a:ext uri="{FF2B5EF4-FFF2-40B4-BE49-F238E27FC236}">
                  <a16:creationId xmlns:a16="http://schemas.microsoft.com/office/drawing/2014/main" id="{0B93A5BB-3A04-4838-A35C-AF502A4ED95C}"/>
                </a:ext>
              </a:extLst>
            </p:cNvPr>
            <p:cNvCxnSpPr>
              <a:cxnSpLocks/>
            </p:cNvCxnSpPr>
            <p:nvPr/>
          </p:nvCxnSpPr>
          <p:spPr>
            <a:xfrm>
              <a:off x="3263089" y="2513052"/>
              <a:ext cx="0" cy="1848604"/>
            </a:xfrm>
            <a:prstGeom prst="line">
              <a:avLst/>
            </a:prstGeom>
            <a:noFill/>
            <a:ln w="19050" cap="flat" cmpd="sng" algn="ctr">
              <a:solidFill>
                <a:srgbClr val="000000"/>
              </a:solidFill>
              <a:prstDash val="solid"/>
              <a:miter lim="800000"/>
            </a:ln>
            <a:effectLst/>
          </p:spPr>
        </p:cxnSp>
        <p:cxnSp>
          <p:nvCxnSpPr>
            <p:cNvPr id="71" name="Straight Connector 70">
              <a:extLst>
                <a:ext uri="{FF2B5EF4-FFF2-40B4-BE49-F238E27FC236}">
                  <a16:creationId xmlns:a16="http://schemas.microsoft.com/office/drawing/2014/main" id="{319D5A6C-6D6D-49CF-B312-79E0648A3D49}"/>
                </a:ext>
              </a:extLst>
            </p:cNvPr>
            <p:cNvCxnSpPr/>
            <p:nvPr/>
          </p:nvCxnSpPr>
          <p:spPr>
            <a:xfrm>
              <a:off x="4940399" y="2604221"/>
              <a:ext cx="0" cy="72382"/>
            </a:xfrm>
            <a:prstGeom prst="line">
              <a:avLst/>
            </a:prstGeom>
            <a:noFill/>
            <a:ln w="15875" cap="flat" cmpd="sng" algn="ctr">
              <a:solidFill>
                <a:srgbClr val="000000">
                  <a:lumMod val="65000"/>
                  <a:lumOff val="35000"/>
                </a:srgbClr>
              </a:solidFill>
              <a:prstDash val="solid"/>
              <a:miter lim="800000"/>
            </a:ln>
            <a:effectLst/>
          </p:spPr>
        </p:cxnSp>
        <p:cxnSp>
          <p:nvCxnSpPr>
            <p:cNvPr id="72" name="Straight Connector 71">
              <a:extLst>
                <a:ext uri="{FF2B5EF4-FFF2-40B4-BE49-F238E27FC236}">
                  <a16:creationId xmlns:a16="http://schemas.microsoft.com/office/drawing/2014/main" id="{0A0AE50E-CFFA-44AB-9FF2-E526DB75C747}"/>
                </a:ext>
              </a:extLst>
            </p:cNvPr>
            <p:cNvCxnSpPr/>
            <p:nvPr/>
          </p:nvCxnSpPr>
          <p:spPr>
            <a:xfrm>
              <a:off x="7051975" y="2604221"/>
              <a:ext cx="0" cy="72382"/>
            </a:xfrm>
            <a:prstGeom prst="line">
              <a:avLst/>
            </a:prstGeom>
            <a:noFill/>
            <a:ln w="15875" cap="flat" cmpd="sng" algn="ctr">
              <a:solidFill>
                <a:srgbClr val="000000">
                  <a:lumMod val="65000"/>
                  <a:lumOff val="35000"/>
                </a:srgbClr>
              </a:solidFill>
              <a:prstDash val="solid"/>
              <a:miter lim="800000"/>
            </a:ln>
            <a:effectLst/>
          </p:spPr>
        </p:cxnSp>
        <p:cxnSp>
          <p:nvCxnSpPr>
            <p:cNvPr id="73" name="Straight Connector 72">
              <a:extLst>
                <a:ext uri="{FF2B5EF4-FFF2-40B4-BE49-F238E27FC236}">
                  <a16:creationId xmlns:a16="http://schemas.microsoft.com/office/drawing/2014/main" id="{84356F84-78E7-490C-AC72-4F5354EA8D4B}"/>
                </a:ext>
              </a:extLst>
            </p:cNvPr>
            <p:cNvCxnSpPr/>
            <p:nvPr/>
          </p:nvCxnSpPr>
          <p:spPr>
            <a:xfrm flipH="1" flipV="1">
              <a:off x="4940399" y="2639135"/>
              <a:ext cx="2111576" cy="0"/>
            </a:xfrm>
            <a:prstGeom prst="line">
              <a:avLst/>
            </a:prstGeom>
            <a:noFill/>
            <a:ln w="15875" cap="flat" cmpd="sng" algn="ctr">
              <a:solidFill>
                <a:srgbClr val="000000">
                  <a:lumMod val="65000"/>
                  <a:lumOff val="35000"/>
                </a:srgbClr>
              </a:solidFill>
              <a:prstDash val="solid"/>
              <a:miter lim="800000"/>
            </a:ln>
            <a:effectLst/>
          </p:spPr>
        </p:cxnSp>
        <p:cxnSp>
          <p:nvCxnSpPr>
            <p:cNvPr id="74" name="Straight Connector 73">
              <a:extLst>
                <a:ext uri="{FF2B5EF4-FFF2-40B4-BE49-F238E27FC236}">
                  <a16:creationId xmlns:a16="http://schemas.microsoft.com/office/drawing/2014/main" id="{985BC1B2-0CB6-4321-A55D-347C2F8642C6}"/>
                </a:ext>
              </a:extLst>
            </p:cNvPr>
            <p:cNvCxnSpPr/>
            <p:nvPr/>
          </p:nvCxnSpPr>
          <p:spPr>
            <a:xfrm>
              <a:off x="4231969" y="2869693"/>
              <a:ext cx="0" cy="72382"/>
            </a:xfrm>
            <a:prstGeom prst="line">
              <a:avLst/>
            </a:prstGeom>
            <a:noFill/>
            <a:ln w="15875" cap="flat" cmpd="sng" algn="ctr">
              <a:solidFill>
                <a:srgbClr val="000000">
                  <a:lumMod val="65000"/>
                  <a:lumOff val="35000"/>
                </a:srgbClr>
              </a:solidFill>
              <a:prstDash val="solid"/>
              <a:miter lim="800000"/>
            </a:ln>
            <a:effectLst/>
          </p:spPr>
        </p:cxnSp>
        <p:cxnSp>
          <p:nvCxnSpPr>
            <p:cNvPr id="75" name="Straight Connector 74">
              <a:extLst>
                <a:ext uri="{FF2B5EF4-FFF2-40B4-BE49-F238E27FC236}">
                  <a16:creationId xmlns:a16="http://schemas.microsoft.com/office/drawing/2014/main" id="{1AF24FC7-B68B-42C9-B57A-6DFC7F8B1718}"/>
                </a:ext>
              </a:extLst>
            </p:cNvPr>
            <p:cNvCxnSpPr/>
            <p:nvPr/>
          </p:nvCxnSpPr>
          <p:spPr>
            <a:xfrm>
              <a:off x="6041892" y="2869693"/>
              <a:ext cx="0" cy="72382"/>
            </a:xfrm>
            <a:prstGeom prst="line">
              <a:avLst/>
            </a:prstGeom>
            <a:noFill/>
            <a:ln w="15875" cap="flat" cmpd="sng" algn="ctr">
              <a:solidFill>
                <a:srgbClr val="000000">
                  <a:lumMod val="65000"/>
                  <a:lumOff val="35000"/>
                </a:srgbClr>
              </a:solidFill>
              <a:prstDash val="solid"/>
              <a:miter lim="800000"/>
            </a:ln>
            <a:effectLst/>
          </p:spPr>
        </p:cxnSp>
        <p:cxnSp>
          <p:nvCxnSpPr>
            <p:cNvPr id="76" name="Straight Connector 75">
              <a:extLst>
                <a:ext uri="{FF2B5EF4-FFF2-40B4-BE49-F238E27FC236}">
                  <a16:creationId xmlns:a16="http://schemas.microsoft.com/office/drawing/2014/main" id="{7EBABA42-A732-44AC-9C53-A9487C893D19}"/>
                </a:ext>
              </a:extLst>
            </p:cNvPr>
            <p:cNvCxnSpPr/>
            <p:nvPr/>
          </p:nvCxnSpPr>
          <p:spPr>
            <a:xfrm flipH="1" flipV="1">
              <a:off x="4231969" y="2904607"/>
              <a:ext cx="1809923" cy="0"/>
            </a:xfrm>
            <a:prstGeom prst="line">
              <a:avLst/>
            </a:prstGeom>
            <a:noFill/>
            <a:ln w="15875" cap="flat" cmpd="sng" algn="ctr">
              <a:solidFill>
                <a:srgbClr val="000000">
                  <a:lumMod val="65000"/>
                  <a:lumOff val="35000"/>
                </a:srgbClr>
              </a:solidFill>
              <a:prstDash val="solid"/>
              <a:miter lim="800000"/>
            </a:ln>
            <a:effectLst/>
          </p:spPr>
        </p:cxnSp>
        <p:cxnSp>
          <p:nvCxnSpPr>
            <p:cNvPr id="77" name="Straight Connector 76">
              <a:extLst>
                <a:ext uri="{FF2B5EF4-FFF2-40B4-BE49-F238E27FC236}">
                  <a16:creationId xmlns:a16="http://schemas.microsoft.com/office/drawing/2014/main" id="{5D6B5FF8-031C-441D-B025-8BCD30AABD86}"/>
                </a:ext>
              </a:extLst>
            </p:cNvPr>
            <p:cNvCxnSpPr/>
            <p:nvPr/>
          </p:nvCxnSpPr>
          <p:spPr>
            <a:xfrm>
              <a:off x="4044578" y="3132057"/>
              <a:ext cx="0" cy="72382"/>
            </a:xfrm>
            <a:prstGeom prst="line">
              <a:avLst/>
            </a:prstGeom>
            <a:noFill/>
            <a:ln w="15875" cap="flat" cmpd="sng" algn="ctr">
              <a:solidFill>
                <a:srgbClr val="000000">
                  <a:lumMod val="65000"/>
                  <a:lumOff val="35000"/>
                </a:srgbClr>
              </a:solidFill>
              <a:prstDash val="solid"/>
              <a:miter lim="800000"/>
            </a:ln>
            <a:effectLst/>
          </p:spPr>
        </p:cxnSp>
        <p:cxnSp>
          <p:nvCxnSpPr>
            <p:cNvPr id="78" name="Straight Connector 77">
              <a:extLst>
                <a:ext uri="{FF2B5EF4-FFF2-40B4-BE49-F238E27FC236}">
                  <a16:creationId xmlns:a16="http://schemas.microsoft.com/office/drawing/2014/main" id="{4BE6D469-0D1C-4A22-B5D2-BE048E4D6E6D}"/>
                </a:ext>
              </a:extLst>
            </p:cNvPr>
            <p:cNvCxnSpPr/>
            <p:nvPr/>
          </p:nvCxnSpPr>
          <p:spPr>
            <a:xfrm>
              <a:off x="5982475" y="3132057"/>
              <a:ext cx="0" cy="72382"/>
            </a:xfrm>
            <a:prstGeom prst="line">
              <a:avLst/>
            </a:prstGeom>
            <a:noFill/>
            <a:ln w="15875" cap="flat" cmpd="sng" algn="ctr">
              <a:solidFill>
                <a:srgbClr val="000000">
                  <a:lumMod val="65000"/>
                  <a:lumOff val="35000"/>
                </a:srgbClr>
              </a:solidFill>
              <a:prstDash val="solid"/>
              <a:miter lim="800000"/>
            </a:ln>
            <a:effectLst/>
          </p:spPr>
        </p:cxnSp>
        <p:cxnSp>
          <p:nvCxnSpPr>
            <p:cNvPr id="79" name="Straight Connector 78">
              <a:extLst>
                <a:ext uri="{FF2B5EF4-FFF2-40B4-BE49-F238E27FC236}">
                  <a16:creationId xmlns:a16="http://schemas.microsoft.com/office/drawing/2014/main" id="{8DA38208-E46F-46AB-BCC9-C8EBD11A8A24}"/>
                </a:ext>
              </a:extLst>
            </p:cNvPr>
            <p:cNvCxnSpPr/>
            <p:nvPr/>
          </p:nvCxnSpPr>
          <p:spPr>
            <a:xfrm flipH="1" flipV="1">
              <a:off x="4044578" y="3166971"/>
              <a:ext cx="1937897" cy="0"/>
            </a:xfrm>
            <a:prstGeom prst="line">
              <a:avLst/>
            </a:prstGeom>
            <a:noFill/>
            <a:ln w="15875" cap="flat" cmpd="sng" algn="ctr">
              <a:solidFill>
                <a:srgbClr val="000000">
                  <a:lumMod val="65000"/>
                  <a:lumOff val="35000"/>
                </a:srgbClr>
              </a:solidFill>
              <a:prstDash val="solid"/>
              <a:miter lim="800000"/>
            </a:ln>
            <a:effectLst/>
          </p:spPr>
        </p:cxnSp>
        <p:cxnSp>
          <p:nvCxnSpPr>
            <p:cNvPr id="80" name="Straight Connector 79">
              <a:extLst>
                <a:ext uri="{FF2B5EF4-FFF2-40B4-BE49-F238E27FC236}">
                  <a16:creationId xmlns:a16="http://schemas.microsoft.com/office/drawing/2014/main" id="{7448C605-802B-4CD7-8517-40E4D82548F2}"/>
                </a:ext>
              </a:extLst>
            </p:cNvPr>
            <p:cNvCxnSpPr/>
            <p:nvPr/>
          </p:nvCxnSpPr>
          <p:spPr>
            <a:xfrm>
              <a:off x="4163411" y="3927907"/>
              <a:ext cx="0" cy="72382"/>
            </a:xfrm>
            <a:prstGeom prst="line">
              <a:avLst/>
            </a:prstGeom>
            <a:noFill/>
            <a:ln w="15875" cap="flat" cmpd="sng" algn="ctr">
              <a:solidFill>
                <a:srgbClr val="000000">
                  <a:lumMod val="65000"/>
                  <a:lumOff val="35000"/>
                </a:srgbClr>
              </a:solidFill>
              <a:prstDash val="solid"/>
              <a:miter lim="800000"/>
            </a:ln>
            <a:effectLst/>
          </p:spPr>
        </p:cxnSp>
        <p:cxnSp>
          <p:nvCxnSpPr>
            <p:cNvPr id="81" name="Straight Connector 80">
              <a:extLst>
                <a:ext uri="{FF2B5EF4-FFF2-40B4-BE49-F238E27FC236}">
                  <a16:creationId xmlns:a16="http://schemas.microsoft.com/office/drawing/2014/main" id="{71D05FCB-BCB6-44E3-A888-BD4F94655FCC}"/>
                </a:ext>
              </a:extLst>
            </p:cNvPr>
            <p:cNvCxnSpPr/>
            <p:nvPr/>
          </p:nvCxnSpPr>
          <p:spPr>
            <a:xfrm>
              <a:off x="6521795" y="3927907"/>
              <a:ext cx="0" cy="72382"/>
            </a:xfrm>
            <a:prstGeom prst="line">
              <a:avLst/>
            </a:prstGeom>
            <a:noFill/>
            <a:ln w="15875" cap="flat" cmpd="sng" algn="ctr">
              <a:solidFill>
                <a:srgbClr val="000000">
                  <a:lumMod val="65000"/>
                  <a:lumOff val="35000"/>
                </a:srgbClr>
              </a:solidFill>
              <a:prstDash val="solid"/>
              <a:miter lim="800000"/>
            </a:ln>
            <a:effectLst/>
          </p:spPr>
        </p:cxnSp>
        <p:cxnSp>
          <p:nvCxnSpPr>
            <p:cNvPr id="82" name="Straight Connector 81">
              <a:extLst>
                <a:ext uri="{FF2B5EF4-FFF2-40B4-BE49-F238E27FC236}">
                  <a16:creationId xmlns:a16="http://schemas.microsoft.com/office/drawing/2014/main" id="{CD2EA8D5-67A3-479A-9D31-1D6866A6C95C}"/>
                </a:ext>
              </a:extLst>
            </p:cNvPr>
            <p:cNvCxnSpPr/>
            <p:nvPr/>
          </p:nvCxnSpPr>
          <p:spPr>
            <a:xfrm flipH="1" flipV="1">
              <a:off x="4163412" y="3962820"/>
              <a:ext cx="2358383" cy="0"/>
            </a:xfrm>
            <a:prstGeom prst="line">
              <a:avLst/>
            </a:prstGeom>
            <a:noFill/>
            <a:ln w="15875" cap="flat" cmpd="sng" algn="ctr">
              <a:solidFill>
                <a:srgbClr val="000000">
                  <a:lumMod val="65000"/>
                  <a:lumOff val="35000"/>
                </a:srgbClr>
              </a:solidFill>
              <a:prstDash val="solid"/>
              <a:miter lim="800000"/>
            </a:ln>
            <a:effectLst/>
          </p:spPr>
        </p:cxnSp>
        <p:cxnSp>
          <p:nvCxnSpPr>
            <p:cNvPr id="83" name="Straight Connector 82">
              <a:extLst>
                <a:ext uri="{FF2B5EF4-FFF2-40B4-BE49-F238E27FC236}">
                  <a16:creationId xmlns:a16="http://schemas.microsoft.com/office/drawing/2014/main" id="{96966808-7A3B-4D2D-89B4-4E3E5555D48F}"/>
                </a:ext>
              </a:extLst>
            </p:cNvPr>
            <p:cNvCxnSpPr/>
            <p:nvPr/>
          </p:nvCxnSpPr>
          <p:spPr>
            <a:xfrm>
              <a:off x="3464123" y="3663752"/>
              <a:ext cx="0" cy="72382"/>
            </a:xfrm>
            <a:prstGeom prst="line">
              <a:avLst/>
            </a:prstGeom>
            <a:noFill/>
            <a:ln w="15875" cap="flat" cmpd="sng" algn="ctr">
              <a:solidFill>
                <a:srgbClr val="000000">
                  <a:lumMod val="65000"/>
                  <a:lumOff val="35000"/>
                </a:srgbClr>
              </a:solidFill>
              <a:prstDash val="solid"/>
              <a:miter lim="800000"/>
            </a:ln>
            <a:effectLst/>
          </p:spPr>
        </p:cxnSp>
        <p:cxnSp>
          <p:nvCxnSpPr>
            <p:cNvPr id="84" name="Straight Connector 83">
              <a:extLst>
                <a:ext uri="{FF2B5EF4-FFF2-40B4-BE49-F238E27FC236}">
                  <a16:creationId xmlns:a16="http://schemas.microsoft.com/office/drawing/2014/main" id="{C39570E7-9117-4F82-9AFF-886898591228}"/>
                </a:ext>
              </a:extLst>
            </p:cNvPr>
            <p:cNvCxnSpPr/>
            <p:nvPr/>
          </p:nvCxnSpPr>
          <p:spPr>
            <a:xfrm>
              <a:off x="6425815" y="3663752"/>
              <a:ext cx="0" cy="72382"/>
            </a:xfrm>
            <a:prstGeom prst="line">
              <a:avLst/>
            </a:prstGeom>
            <a:noFill/>
            <a:ln w="15875" cap="flat" cmpd="sng" algn="ctr">
              <a:solidFill>
                <a:srgbClr val="000000">
                  <a:lumMod val="65000"/>
                  <a:lumOff val="35000"/>
                </a:srgbClr>
              </a:solidFill>
              <a:prstDash val="solid"/>
              <a:miter lim="800000"/>
            </a:ln>
            <a:effectLst/>
          </p:spPr>
        </p:cxnSp>
        <p:cxnSp>
          <p:nvCxnSpPr>
            <p:cNvPr id="85" name="Straight Connector 84">
              <a:extLst>
                <a:ext uri="{FF2B5EF4-FFF2-40B4-BE49-F238E27FC236}">
                  <a16:creationId xmlns:a16="http://schemas.microsoft.com/office/drawing/2014/main" id="{27576EE7-D2FC-4882-A715-02571EF60BEB}"/>
                </a:ext>
              </a:extLst>
            </p:cNvPr>
            <p:cNvCxnSpPr/>
            <p:nvPr/>
          </p:nvCxnSpPr>
          <p:spPr>
            <a:xfrm flipH="1" flipV="1">
              <a:off x="3464123" y="3698666"/>
              <a:ext cx="2961692" cy="0"/>
            </a:xfrm>
            <a:prstGeom prst="line">
              <a:avLst/>
            </a:prstGeom>
            <a:noFill/>
            <a:ln w="15875" cap="flat" cmpd="sng" algn="ctr">
              <a:solidFill>
                <a:srgbClr val="000000">
                  <a:lumMod val="65000"/>
                  <a:lumOff val="35000"/>
                </a:srgbClr>
              </a:solidFill>
              <a:prstDash val="solid"/>
              <a:miter lim="800000"/>
            </a:ln>
            <a:effectLst/>
          </p:spPr>
        </p:cxnSp>
        <p:sp>
          <p:nvSpPr>
            <p:cNvPr id="86" name="TextBox 85">
              <a:extLst>
                <a:ext uri="{FF2B5EF4-FFF2-40B4-BE49-F238E27FC236}">
                  <a16:creationId xmlns:a16="http://schemas.microsoft.com/office/drawing/2014/main" id="{B3B46873-3ABD-4918-A17A-3415582DD041}"/>
                </a:ext>
              </a:extLst>
            </p:cNvPr>
            <p:cNvSpPr txBox="1"/>
            <p:nvPr/>
          </p:nvSpPr>
          <p:spPr>
            <a:xfrm>
              <a:off x="2448348" y="4434470"/>
              <a:ext cx="775391" cy="136990"/>
            </a:xfrm>
            <a:prstGeom prst="rect">
              <a:avLst/>
            </a:prstGeom>
            <a:noFill/>
          </p:spPr>
          <p:txBody>
            <a:bodyPr wrap="square" lIns="0" tIns="0" rIns="0" b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0.900</a:t>
              </a:r>
            </a:p>
          </p:txBody>
        </p:sp>
        <p:sp>
          <p:nvSpPr>
            <p:cNvPr id="87" name="TextBox 86">
              <a:extLst>
                <a:ext uri="{FF2B5EF4-FFF2-40B4-BE49-F238E27FC236}">
                  <a16:creationId xmlns:a16="http://schemas.microsoft.com/office/drawing/2014/main" id="{1A10F2A8-C809-4AC2-9189-CA1043D7F81B}"/>
                </a:ext>
              </a:extLst>
            </p:cNvPr>
            <p:cNvSpPr txBox="1"/>
            <p:nvPr/>
          </p:nvSpPr>
          <p:spPr>
            <a:xfrm>
              <a:off x="3668200" y="4434470"/>
              <a:ext cx="775391" cy="136990"/>
            </a:xfrm>
            <a:prstGeom prst="rect">
              <a:avLst/>
            </a:prstGeom>
            <a:noFill/>
          </p:spPr>
          <p:txBody>
            <a:bodyPr wrap="square" lIns="0" tIns="0" rIns="0" b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1.100</a:t>
              </a:r>
            </a:p>
          </p:txBody>
        </p:sp>
        <p:sp>
          <p:nvSpPr>
            <p:cNvPr id="88" name="TextBox 87">
              <a:extLst>
                <a:ext uri="{FF2B5EF4-FFF2-40B4-BE49-F238E27FC236}">
                  <a16:creationId xmlns:a16="http://schemas.microsoft.com/office/drawing/2014/main" id="{8E27241B-A60F-4650-A72D-EEA61A3C6FD8}"/>
                </a:ext>
              </a:extLst>
            </p:cNvPr>
            <p:cNvSpPr txBox="1"/>
            <p:nvPr/>
          </p:nvSpPr>
          <p:spPr>
            <a:xfrm>
              <a:off x="4888054" y="4434470"/>
              <a:ext cx="775391" cy="136990"/>
            </a:xfrm>
            <a:prstGeom prst="rect">
              <a:avLst/>
            </a:prstGeom>
            <a:noFill/>
          </p:spPr>
          <p:txBody>
            <a:bodyPr wrap="square" lIns="0" tIns="0" rIns="0" b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1.300</a:t>
              </a:r>
            </a:p>
          </p:txBody>
        </p:sp>
        <p:sp>
          <p:nvSpPr>
            <p:cNvPr id="89" name="TextBox 88">
              <a:extLst>
                <a:ext uri="{FF2B5EF4-FFF2-40B4-BE49-F238E27FC236}">
                  <a16:creationId xmlns:a16="http://schemas.microsoft.com/office/drawing/2014/main" id="{9EF311E5-DF1F-49A5-A171-6F37644C6B83}"/>
                </a:ext>
              </a:extLst>
            </p:cNvPr>
            <p:cNvSpPr txBox="1"/>
            <p:nvPr/>
          </p:nvSpPr>
          <p:spPr>
            <a:xfrm>
              <a:off x="6107908" y="4434470"/>
              <a:ext cx="775391" cy="136990"/>
            </a:xfrm>
            <a:prstGeom prst="rect">
              <a:avLst/>
            </a:prstGeom>
            <a:noFill/>
          </p:spPr>
          <p:txBody>
            <a:bodyPr wrap="square" lIns="0" tIns="0" rIns="0" b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1.500</a:t>
              </a:r>
            </a:p>
          </p:txBody>
        </p:sp>
        <p:sp>
          <p:nvSpPr>
            <p:cNvPr id="90" name="TextBox 89">
              <a:extLst>
                <a:ext uri="{FF2B5EF4-FFF2-40B4-BE49-F238E27FC236}">
                  <a16:creationId xmlns:a16="http://schemas.microsoft.com/office/drawing/2014/main" id="{69CA95A9-8173-4FB1-9A84-13EA17F26321}"/>
                </a:ext>
              </a:extLst>
            </p:cNvPr>
            <p:cNvSpPr txBox="1"/>
            <p:nvPr/>
          </p:nvSpPr>
          <p:spPr>
            <a:xfrm>
              <a:off x="7327763" y="4434470"/>
              <a:ext cx="775391" cy="136990"/>
            </a:xfrm>
            <a:prstGeom prst="rect">
              <a:avLst/>
            </a:prstGeom>
            <a:noFill/>
          </p:spPr>
          <p:txBody>
            <a:bodyPr wrap="square" lIns="0" tIns="0" rIns="0" b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1.700</a:t>
              </a:r>
            </a:p>
          </p:txBody>
        </p:sp>
        <p:cxnSp>
          <p:nvCxnSpPr>
            <p:cNvPr id="91" name="Straight Connector 90">
              <a:extLst>
                <a:ext uri="{FF2B5EF4-FFF2-40B4-BE49-F238E27FC236}">
                  <a16:creationId xmlns:a16="http://schemas.microsoft.com/office/drawing/2014/main" id="{589394FA-A4DF-491A-9389-CB0F091E775F}"/>
                </a:ext>
              </a:extLst>
            </p:cNvPr>
            <p:cNvCxnSpPr/>
            <p:nvPr/>
          </p:nvCxnSpPr>
          <p:spPr>
            <a:xfrm>
              <a:off x="4035437" y="3400343"/>
              <a:ext cx="0" cy="72382"/>
            </a:xfrm>
            <a:prstGeom prst="line">
              <a:avLst/>
            </a:prstGeom>
            <a:noFill/>
            <a:ln w="15875" cap="flat" cmpd="sng" algn="ctr">
              <a:solidFill>
                <a:srgbClr val="000000">
                  <a:lumMod val="65000"/>
                  <a:lumOff val="35000"/>
                </a:srgbClr>
              </a:solidFill>
              <a:prstDash val="solid"/>
              <a:miter lim="800000"/>
            </a:ln>
            <a:effectLst/>
          </p:spPr>
        </p:cxnSp>
        <p:cxnSp>
          <p:nvCxnSpPr>
            <p:cNvPr id="92" name="Straight Connector 91">
              <a:extLst>
                <a:ext uri="{FF2B5EF4-FFF2-40B4-BE49-F238E27FC236}">
                  <a16:creationId xmlns:a16="http://schemas.microsoft.com/office/drawing/2014/main" id="{557C26A6-20E5-45C4-A6DC-A7AC800B2828}"/>
                </a:ext>
              </a:extLst>
            </p:cNvPr>
            <p:cNvCxnSpPr/>
            <p:nvPr/>
          </p:nvCxnSpPr>
          <p:spPr>
            <a:xfrm>
              <a:off x="6256704" y="3400343"/>
              <a:ext cx="0" cy="72382"/>
            </a:xfrm>
            <a:prstGeom prst="line">
              <a:avLst/>
            </a:prstGeom>
            <a:noFill/>
            <a:ln w="15875" cap="flat" cmpd="sng" algn="ctr">
              <a:solidFill>
                <a:srgbClr val="000000">
                  <a:lumMod val="65000"/>
                  <a:lumOff val="35000"/>
                </a:srgbClr>
              </a:solidFill>
              <a:prstDash val="solid"/>
              <a:miter lim="800000"/>
            </a:ln>
            <a:effectLst/>
          </p:spPr>
        </p:cxnSp>
        <p:cxnSp>
          <p:nvCxnSpPr>
            <p:cNvPr id="93" name="Straight Connector 92">
              <a:extLst>
                <a:ext uri="{FF2B5EF4-FFF2-40B4-BE49-F238E27FC236}">
                  <a16:creationId xmlns:a16="http://schemas.microsoft.com/office/drawing/2014/main" id="{56EA675A-7E47-433B-A0DF-0E2D916093BB}"/>
                </a:ext>
              </a:extLst>
            </p:cNvPr>
            <p:cNvCxnSpPr/>
            <p:nvPr/>
          </p:nvCxnSpPr>
          <p:spPr>
            <a:xfrm flipH="1" flipV="1">
              <a:off x="4035437" y="3435257"/>
              <a:ext cx="2221268" cy="0"/>
            </a:xfrm>
            <a:prstGeom prst="line">
              <a:avLst/>
            </a:prstGeom>
            <a:noFill/>
            <a:ln w="15875" cap="flat" cmpd="sng" algn="ctr">
              <a:solidFill>
                <a:srgbClr val="000000">
                  <a:lumMod val="65000"/>
                  <a:lumOff val="35000"/>
                </a:srgbClr>
              </a:solidFill>
              <a:prstDash val="solid"/>
              <a:miter lim="800000"/>
            </a:ln>
            <a:effectLst/>
          </p:spPr>
        </p:cxnSp>
        <p:cxnSp>
          <p:nvCxnSpPr>
            <p:cNvPr id="94" name="Straight Connector 93">
              <a:extLst>
                <a:ext uri="{FF2B5EF4-FFF2-40B4-BE49-F238E27FC236}">
                  <a16:creationId xmlns:a16="http://schemas.microsoft.com/office/drawing/2014/main" id="{9FD98218-D196-47F8-9AE5-4B223339575D}"/>
                </a:ext>
              </a:extLst>
            </p:cNvPr>
            <p:cNvCxnSpPr/>
            <p:nvPr/>
          </p:nvCxnSpPr>
          <p:spPr>
            <a:xfrm>
              <a:off x="3505258" y="4192317"/>
              <a:ext cx="0" cy="72382"/>
            </a:xfrm>
            <a:prstGeom prst="line">
              <a:avLst/>
            </a:prstGeom>
            <a:noFill/>
            <a:ln w="15875" cap="flat" cmpd="sng" algn="ctr">
              <a:solidFill>
                <a:srgbClr val="000000">
                  <a:lumMod val="65000"/>
                  <a:lumOff val="35000"/>
                </a:srgbClr>
              </a:solidFill>
              <a:prstDash val="solid"/>
              <a:miter lim="800000"/>
            </a:ln>
            <a:effectLst/>
          </p:spPr>
        </p:cxnSp>
        <p:cxnSp>
          <p:nvCxnSpPr>
            <p:cNvPr id="95" name="Straight Connector 94">
              <a:extLst>
                <a:ext uri="{FF2B5EF4-FFF2-40B4-BE49-F238E27FC236}">
                  <a16:creationId xmlns:a16="http://schemas.microsoft.com/office/drawing/2014/main" id="{CF80E99C-223F-412E-8A9E-14E4A662EEF3}"/>
                </a:ext>
              </a:extLst>
            </p:cNvPr>
            <p:cNvCxnSpPr/>
            <p:nvPr/>
          </p:nvCxnSpPr>
          <p:spPr>
            <a:xfrm>
              <a:off x="5680821" y="4192317"/>
              <a:ext cx="0" cy="72382"/>
            </a:xfrm>
            <a:prstGeom prst="line">
              <a:avLst/>
            </a:prstGeom>
            <a:noFill/>
            <a:ln w="15875" cap="flat" cmpd="sng" algn="ctr">
              <a:solidFill>
                <a:srgbClr val="000000">
                  <a:lumMod val="65000"/>
                  <a:lumOff val="35000"/>
                </a:srgbClr>
              </a:solidFill>
              <a:prstDash val="solid"/>
              <a:miter lim="800000"/>
            </a:ln>
            <a:effectLst/>
          </p:spPr>
        </p:cxnSp>
        <p:cxnSp>
          <p:nvCxnSpPr>
            <p:cNvPr id="96" name="Straight Connector 95">
              <a:extLst>
                <a:ext uri="{FF2B5EF4-FFF2-40B4-BE49-F238E27FC236}">
                  <a16:creationId xmlns:a16="http://schemas.microsoft.com/office/drawing/2014/main" id="{A1878937-60F4-49F9-AE28-BAC051F25218}"/>
                </a:ext>
              </a:extLst>
            </p:cNvPr>
            <p:cNvCxnSpPr/>
            <p:nvPr/>
          </p:nvCxnSpPr>
          <p:spPr>
            <a:xfrm flipH="1" flipV="1">
              <a:off x="3505258" y="4227230"/>
              <a:ext cx="2175563" cy="0"/>
            </a:xfrm>
            <a:prstGeom prst="line">
              <a:avLst/>
            </a:prstGeom>
            <a:noFill/>
            <a:ln w="15875" cap="flat" cmpd="sng" algn="ctr">
              <a:solidFill>
                <a:srgbClr val="000000">
                  <a:lumMod val="65000"/>
                  <a:lumOff val="35000"/>
                </a:srgbClr>
              </a:solidFill>
              <a:prstDash val="solid"/>
              <a:miter lim="800000"/>
            </a:ln>
            <a:effectLst/>
          </p:spPr>
        </p:cxnSp>
        <p:sp>
          <p:nvSpPr>
            <p:cNvPr id="97" name="TextBox 96">
              <a:extLst>
                <a:ext uri="{FF2B5EF4-FFF2-40B4-BE49-F238E27FC236}">
                  <a16:creationId xmlns:a16="http://schemas.microsoft.com/office/drawing/2014/main" id="{468227C1-28C1-4A2F-A50F-FC0A42277906}"/>
                </a:ext>
              </a:extLst>
            </p:cNvPr>
            <p:cNvSpPr txBox="1"/>
            <p:nvPr/>
          </p:nvSpPr>
          <p:spPr>
            <a:xfrm>
              <a:off x="1486218" y="4126317"/>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Fractures</a:t>
              </a:r>
            </a:p>
          </p:txBody>
        </p:sp>
        <p:sp>
          <p:nvSpPr>
            <p:cNvPr id="98" name="TextBox 97">
              <a:extLst>
                <a:ext uri="{FF2B5EF4-FFF2-40B4-BE49-F238E27FC236}">
                  <a16:creationId xmlns:a16="http://schemas.microsoft.com/office/drawing/2014/main" id="{C92F71B5-6A8B-4461-B19E-220ACBFDE448}"/>
                </a:ext>
              </a:extLst>
            </p:cNvPr>
            <p:cNvSpPr txBox="1"/>
            <p:nvPr/>
          </p:nvSpPr>
          <p:spPr>
            <a:xfrm>
              <a:off x="1486218" y="3861632"/>
              <a:ext cx="1120987"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Gastrointestinal</a:t>
              </a:r>
            </a:p>
          </p:txBody>
        </p:sp>
        <p:sp>
          <p:nvSpPr>
            <p:cNvPr id="99" name="TextBox 98">
              <a:extLst>
                <a:ext uri="{FF2B5EF4-FFF2-40B4-BE49-F238E27FC236}">
                  <a16:creationId xmlns:a16="http://schemas.microsoft.com/office/drawing/2014/main" id="{6492DC69-1986-424C-B59D-BE6B16269347}"/>
                </a:ext>
              </a:extLst>
            </p:cNvPr>
            <p:cNvSpPr txBox="1"/>
            <p:nvPr/>
          </p:nvSpPr>
          <p:spPr>
            <a:xfrm>
              <a:off x="1486218" y="3596944"/>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Cataracts</a:t>
              </a:r>
            </a:p>
          </p:txBody>
        </p:sp>
        <p:sp>
          <p:nvSpPr>
            <p:cNvPr id="100" name="TextBox 99">
              <a:extLst>
                <a:ext uri="{FF2B5EF4-FFF2-40B4-BE49-F238E27FC236}">
                  <a16:creationId xmlns:a16="http://schemas.microsoft.com/office/drawing/2014/main" id="{253E2685-E3C1-4566-999E-96AC8395E858}"/>
                </a:ext>
              </a:extLst>
            </p:cNvPr>
            <p:cNvSpPr txBox="1"/>
            <p:nvPr/>
          </p:nvSpPr>
          <p:spPr>
            <a:xfrm>
              <a:off x="1486218" y="3325662"/>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Type 2 diabetes</a:t>
              </a:r>
            </a:p>
          </p:txBody>
        </p:sp>
        <p:sp>
          <p:nvSpPr>
            <p:cNvPr id="101" name="TextBox 100">
              <a:extLst>
                <a:ext uri="{FF2B5EF4-FFF2-40B4-BE49-F238E27FC236}">
                  <a16:creationId xmlns:a16="http://schemas.microsoft.com/office/drawing/2014/main" id="{AD3BDC31-E685-43FF-8168-EA41DD30A2FE}"/>
                </a:ext>
              </a:extLst>
            </p:cNvPr>
            <p:cNvSpPr txBox="1"/>
            <p:nvPr/>
          </p:nvSpPr>
          <p:spPr>
            <a:xfrm>
              <a:off x="1486218" y="3060976"/>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Obesity</a:t>
              </a:r>
            </a:p>
          </p:txBody>
        </p:sp>
        <p:sp>
          <p:nvSpPr>
            <p:cNvPr id="102" name="TextBox 101">
              <a:extLst>
                <a:ext uri="{FF2B5EF4-FFF2-40B4-BE49-F238E27FC236}">
                  <a16:creationId xmlns:a16="http://schemas.microsoft.com/office/drawing/2014/main" id="{3F8D397A-0B75-493F-9652-4692248D2F25}"/>
                </a:ext>
              </a:extLst>
            </p:cNvPr>
            <p:cNvSpPr txBox="1"/>
            <p:nvPr/>
          </p:nvSpPr>
          <p:spPr>
            <a:xfrm>
              <a:off x="1486218" y="2802885"/>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Hypertension</a:t>
              </a:r>
            </a:p>
          </p:txBody>
        </p:sp>
        <p:sp>
          <p:nvSpPr>
            <p:cNvPr id="103" name="TextBox 102">
              <a:extLst>
                <a:ext uri="{FF2B5EF4-FFF2-40B4-BE49-F238E27FC236}">
                  <a16:creationId xmlns:a16="http://schemas.microsoft.com/office/drawing/2014/main" id="{5F56C35B-3BAA-41AB-849E-DBF52A9FFD27}"/>
                </a:ext>
              </a:extLst>
            </p:cNvPr>
            <p:cNvSpPr txBox="1"/>
            <p:nvPr/>
          </p:nvSpPr>
          <p:spPr>
            <a:xfrm>
              <a:off x="1486218" y="2531604"/>
              <a:ext cx="994663" cy="219184"/>
            </a:xfrm>
            <a:prstGeom prst="rect">
              <a:avLst/>
            </a:prstGeom>
            <a:noFill/>
          </p:spPr>
          <p:txBody>
            <a:bodyPr wrap="square" lIns="0" rtlCol="0" anchor="ctr">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000000"/>
                  </a:solidFill>
                  <a:effectLst/>
                  <a:uLnTx/>
                  <a:uFillTx/>
                  <a:latin typeface="Arial"/>
                  <a:ea typeface="+mn-ea"/>
                  <a:cs typeface="+mn-cs"/>
                </a:rPr>
                <a:t>Osteoporosis</a:t>
              </a:r>
            </a:p>
          </p:txBody>
        </p:sp>
        <p:sp>
          <p:nvSpPr>
            <p:cNvPr id="106" name="Diamond 105">
              <a:extLst>
                <a:ext uri="{FF2B5EF4-FFF2-40B4-BE49-F238E27FC236}">
                  <a16:creationId xmlns:a16="http://schemas.microsoft.com/office/drawing/2014/main" id="{B4408E1B-D551-4B8F-967E-DD9FBEB7ACAA}"/>
                </a:ext>
              </a:extLst>
            </p:cNvPr>
            <p:cNvSpPr>
              <a:spLocks noChangeAspect="1"/>
            </p:cNvSpPr>
            <p:nvPr/>
          </p:nvSpPr>
          <p:spPr>
            <a:xfrm>
              <a:off x="5876042" y="2567543"/>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7" name="Diamond 106">
              <a:extLst>
                <a:ext uri="{FF2B5EF4-FFF2-40B4-BE49-F238E27FC236}">
                  <a16:creationId xmlns:a16="http://schemas.microsoft.com/office/drawing/2014/main" id="{D9EBC9DF-59A2-49DE-83D3-2067E6CD95DF}"/>
                </a:ext>
              </a:extLst>
            </p:cNvPr>
            <p:cNvSpPr>
              <a:spLocks noChangeAspect="1"/>
            </p:cNvSpPr>
            <p:nvPr/>
          </p:nvSpPr>
          <p:spPr>
            <a:xfrm>
              <a:off x="5169934" y="2830230"/>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8" name="Diamond 107">
              <a:extLst>
                <a:ext uri="{FF2B5EF4-FFF2-40B4-BE49-F238E27FC236}">
                  <a16:creationId xmlns:a16="http://schemas.microsoft.com/office/drawing/2014/main" id="{D340F377-6D0E-4D0E-929A-5D41C20B0E3B}"/>
                </a:ext>
              </a:extLst>
            </p:cNvPr>
            <p:cNvSpPr>
              <a:spLocks noChangeAspect="1"/>
            </p:cNvSpPr>
            <p:nvPr/>
          </p:nvSpPr>
          <p:spPr>
            <a:xfrm>
              <a:off x="4895944" y="3100460"/>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09" name="Diamond 108">
              <a:extLst>
                <a:ext uri="{FF2B5EF4-FFF2-40B4-BE49-F238E27FC236}">
                  <a16:creationId xmlns:a16="http://schemas.microsoft.com/office/drawing/2014/main" id="{481FA08F-F2B2-4FF5-BCCB-B130004C27C0}"/>
                </a:ext>
              </a:extLst>
            </p:cNvPr>
            <p:cNvSpPr>
              <a:spLocks noChangeAspect="1"/>
            </p:cNvSpPr>
            <p:nvPr/>
          </p:nvSpPr>
          <p:spPr>
            <a:xfrm>
              <a:off x="5016062" y="3362054"/>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10" name="Diamond 109">
              <a:extLst>
                <a:ext uri="{FF2B5EF4-FFF2-40B4-BE49-F238E27FC236}">
                  <a16:creationId xmlns:a16="http://schemas.microsoft.com/office/drawing/2014/main" id="{488245CD-239A-4820-936E-B582CC015E46}"/>
                </a:ext>
              </a:extLst>
            </p:cNvPr>
            <p:cNvSpPr>
              <a:spLocks noChangeAspect="1"/>
            </p:cNvSpPr>
            <p:nvPr/>
          </p:nvSpPr>
          <p:spPr>
            <a:xfrm>
              <a:off x="4761539" y="3623648"/>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11" name="Diamond 110">
              <a:extLst>
                <a:ext uri="{FF2B5EF4-FFF2-40B4-BE49-F238E27FC236}">
                  <a16:creationId xmlns:a16="http://schemas.microsoft.com/office/drawing/2014/main" id="{F99EF49C-95EE-4FFB-9679-40B4D8925B1D}"/>
                </a:ext>
              </a:extLst>
            </p:cNvPr>
            <p:cNvSpPr>
              <a:spLocks noChangeAspect="1"/>
            </p:cNvSpPr>
            <p:nvPr/>
          </p:nvSpPr>
          <p:spPr>
            <a:xfrm>
              <a:off x="5216495" y="3885241"/>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sp>
          <p:nvSpPr>
            <p:cNvPr id="112" name="Diamond 111">
              <a:extLst>
                <a:ext uri="{FF2B5EF4-FFF2-40B4-BE49-F238E27FC236}">
                  <a16:creationId xmlns:a16="http://schemas.microsoft.com/office/drawing/2014/main" id="{29A5998F-57FA-483B-906B-181E0D94ED08}"/>
                </a:ext>
              </a:extLst>
            </p:cNvPr>
            <p:cNvSpPr>
              <a:spLocks noChangeAspect="1"/>
            </p:cNvSpPr>
            <p:nvPr/>
          </p:nvSpPr>
          <p:spPr>
            <a:xfrm>
              <a:off x="4465365" y="4153905"/>
              <a:ext cx="159471" cy="150225"/>
            </a:xfrm>
            <a:prstGeom prst="diamond">
              <a:avLst/>
            </a:prstGeom>
            <a:solidFill>
              <a:srgbClr val="D0006F"/>
            </a:solidFill>
            <a:ln w="15875" cap="flat" cmpd="sng" algn="ctr">
              <a:noFill/>
              <a:prstDash val="solid"/>
              <a:miter lim="800000"/>
            </a:ln>
            <a:effectLst/>
          </p:spPr>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en-GB" sz="1000" b="1" i="0" u="none" strike="noStrike" kern="0" cap="none" spc="0" normalizeH="0" baseline="0" noProof="0">
                <a:ln>
                  <a:noFill/>
                </a:ln>
                <a:solidFill>
                  <a:prstClr val="white"/>
                </a:solidFill>
                <a:effectLst/>
                <a:uLnTx/>
                <a:uFillTx/>
                <a:latin typeface="Arial" panose="020B0604020202020204"/>
                <a:ea typeface="+mn-ea"/>
                <a:cs typeface="+mn-cs"/>
              </a:endParaRPr>
            </a:p>
          </p:txBody>
        </p:sp>
      </p:grpSp>
      <p:sp>
        <p:nvSpPr>
          <p:cNvPr id="4" name="Slide Number Placeholder 3">
            <a:extLst>
              <a:ext uri="{FF2B5EF4-FFF2-40B4-BE49-F238E27FC236}">
                <a16:creationId xmlns:a16="http://schemas.microsoft.com/office/drawing/2014/main" id="{C1842B36-DAD7-4BB5-9457-5E6321A417FF}"/>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17</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061862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80C1-C19A-064D-B882-E2792E8D7AA8}"/>
              </a:ext>
            </a:extLst>
          </p:cNvPr>
          <p:cNvSpPr>
            <a:spLocks noGrp="1"/>
          </p:cNvSpPr>
          <p:nvPr>
            <p:ph type="title"/>
          </p:nvPr>
        </p:nvSpPr>
        <p:spPr/>
        <p:txBody>
          <a:bodyPr/>
          <a:lstStyle/>
          <a:p>
            <a:r>
              <a:rPr lang="en-GB">
                <a:solidFill>
                  <a:srgbClr val="000000"/>
                </a:solidFill>
              </a:rPr>
              <a:t>Overuse of SABA (≥3 SABA canisters/year) is associated with an increased risk of severe exacerbations</a:t>
            </a:r>
            <a:r>
              <a:rPr lang="en-GB" baseline="30000">
                <a:solidFill>
                  <a:srgbClr val="000000"/>
                </a:solidFill>
              </a:rPr>
              <a:t>1</a:t>
            </a:r>
            <a:endParaRPr lang="en-US"/>
          </a:p>
        </p:txBody>
      </p:sp>
      <p:sp>
        <p:nvSpPr>
          <p:cNvPr id="10" name="Text Placeholder 9">
            <a:extLst>
              <a:ext uri="{FF2B5EF4-FFF2-40B4-BE49-F238E27FC236}">
                <a16:creationId xmlns:a16="http://schemas.microsoft.com/office/drawing/2014/main" id="{C0554185-C2E1-4CBC-9EA1-BA253D3BE702}"/>
              </a:ext>
            </a:extLst>
          </p:cNvPr>
          <p:cNvSpPr>
            <a:spLocks noGrp="1"/>
          </p:cNvSpPr>
          <p:nvPr>
            <p:ph type="body" sz="quarter" idx="13"/>
          </p:nvPr>
        </p:nvSpPr>
        <p:spPr/>
        <p:txBody>
          <a:bodyPr/>
          <a:lstStyle/>
          <a:p>
            <a:r>
              <a:rPr lang="en-GB" sz="550"/>
              <a:t>*</a:t>
            </a:r>
            <a:r>
              <a:rPr lang="en-US" altLang="en-US" sz="550"/>
              <a:t>Adjusted for year 2002 use in the predictive validity cohort (n=62369).</a:t>
            </a:r>
          </a:p>
          <a:p>
            <a:r>
              <a:rPr lang="en-GB" sz="550"/>
              <a:t>Study based on survey of 2250 maintenance organisation members (construct validity sample) and predictive validity sample (n=62369) from the Southern California Kaiser Permanente asthma database.</a:t>
            </a:r>
            <a:br>
              <a:rPr lang="en-GB" sz="550"/>
            </a:br>
            <a:r>
              <a:rPr lang="en-GB" sz="550"/>
              <a:t>Number of hospitalisations and ED visits were compared against SABA canisters dispensed in 12 months. Asthma ED visits and hospitalisations were combined into the single outcome of emergency hospital care for asthma (defined as at least one hospitalisation or ED visit for asthma).</a:t>
            </a:r>
            <a:br>
              <a:rPr lang="en-GB" sz="550"/>
            </a:br>
            <a:r>
              <a:rPr lang="en-GB" sz="550"/>
              <a:t>ED = emergency department; ICS = inhaled corticosteroid(s); OCS = oral corticosteroid(s); SABA = short-acting </a:t>
            </a:r>
            <a:r>
              <a:rPr lang="el-GR" sz="550"/>
              <a:t>β</a:t>
            </a:r>
            <a:r>
              <a:rPr lang="en-GB" sz="550" baseline="-25000"/>
              <a:t>2</a:t>
            </a:r>
            <a:r>
              <a:rPr lang="en-GB" sz="550"/>
              <a:t>-agonist.</a:t>
            </a:r>
            <a:br>
              <a:rPr lang="en-GB" sz="550"/>
            </a:br>
            <a:r>
              <a:rPr lang="en-GB" sz="550"/>
              <a:t>1. </a:t>
            </a:r>
            <a:r>
              <a:rPr lang="en-GB" sz="500"/>
              <a:t>Global Initiative for Asthma. 2019 GINA Report, Global Strategy for Asthma Management and Prevention. http://www.ginasthma.org. Accessed 12 June 2019.</a:t>
            </a:r>
            <a:r>
              <a:rPr lang="en-GB" sz="550"/>
              <a:t>; 2. Schatz M, et al. </a:t>
            </a:r>
            <a:r>
              <a:rPr lang="en-GB" sz="550" i="1"/>
              <a:t>J Allergy Clin Immunol. </a:t>
            </a:r>
            <a:r>
              <a:rPr lang="en-GB" sz="550"/>
              <a:t>2006;117:995-1000</a:t>
            </a:r>
            <a:r>
              <a:rPr lang="en-GB" sz="550">
                <a:solidFill>
                  <a:prstClr val="black"/>
                </a:solidFill>
              </a:rPr>
              <a:t>.</a:t>
            </a:r>
            <a:r>
              <a:rPr lang="en-GB" sz="550"/>
              <a:t> </a:t>
            </a:r>
          </a:p>
        </p:txBody>
      </p:sp>
      <p:sp>
        <p:nvSpPr>
          <p:cNvPr id="3" name="Slide Number Placeholder 2">
            <a:extLst>
              <a:ext uri="{FF2B5EF4-FFF2-40B4-BE49-F238E27FC236}">
                <a16:creationId xmlns:a16="http://schemas.microsoft.com/office/drawing/2014/main" id="{55FA3DC5-91BE-E946-A8B8-96501AEFF8DD}"/>
              </a:ext>
            </a:extLst>
          </p:cNvPr>
          <p:cNvSpPr>
            <a:spLocks noGrp="1"/>
          </p:cNvSpPr>
          <p:nvPr>
            <p:ph type="sldNum" sz="quarter" idx="4"/>
          </p:nvPr>
        </p:nvSpPr>
        <p:spPr/>
        <p:txBody>
          <a:bodyPr/>
          <a:lstStyle/>
          <a:p>
            <a:fld id="{3C4F54F3-C349-4609-AFEE-01462D5C7942}" type="slidenum">
              <a:rPr lang="en-GB" smtClean="0"/>
              <a:pPr/>
              <a:t>18</a:t>
            </a:fld>
            <a:endParaRPr lang="en-GB"/>
          </a:p>
        </p:txBody>
      </p:sp>
      <p:sp>
        <p:nvSpPr>
          <p:cNvPr id="25" name="TextBox 24">
            <a:extLst>
              <a:ext uri="{FF2B5EF4-FFF2-40B4-BE49-F238E27FC236}">
                <a16:creationId xmlns:a16="http://schemas.microsoft.com/office/drawing/2014/main" id="{EE8B4899-4E67-044D-97B3-9EF8F68688CF}"/>
              </a:ext>
            </a:extLst>
          </p:cNvPr>
          <p:cNvSpPr txBox="1"/>
          <p:nvPr/>
        </p:nvSpPr>
        <p:spPr>
          <a:xfrm>
            <a:off x="425920" y="993550"/>
            <a:ext cx="8394229" cy="553998"/>
          </a:xfrm>
          <a:prstGeom prst="rect">
            <a:avLst/>
          </a:prstGeom>
          <a:noFill/>
        </p:spPr>
        <p:txBody>
          <a:bodyPr wrap="square" rtlCol="0">
            <a:spAutoFit/>
          </a:bodyPr>
          <a:lstStyle/>
          <a:p>
            <a:pPr algn="ctr"/>
            <a:r>
              <a:rPr lang="en-US" sz="1500" b="1">
                <a:solidFill>
                  <a:srgbClr val="D0006F"/>
                </a:solidFill>
              </a:rPr>
              <a:t>Patients prescribed ≥3 SABA canisters per year have an increased risk of hospitalisation / OCS prescriptions compared with patients prescribed 0–2 SABA canisters</a:t>
            </a:r>
            <a:r>
              <a:rPr lang="en-US" sz="1500" b="1" baseline="30000">
                <a:solidFill>
                  <a:srgbClr val="D0006F"/>
                </a:solidFill>
              </a:rPr>
              <a:t>2</a:t>
            </a:r>
            <a:r>
              <a:rPr lang="en-US" sz="1500" b="1">
                <a:solidFill>
                  <a:srgbClr val="D0006F"/>
                </a:solidFill>
              </a:rPr>
              <a:t> </a:t>
            </a:r>
          </a:p>
        </p:txBody>
      </p:sp>
      <p:grpSp>
        <p:nvGrpSpPr>
          <p:cNvPr id="14" name="Group 13">
            <a:extLst>
              <a:ext uri="{FF2B5EF4-FFF2-40B4-BE49-F238E27FC236}">
                <a16:creationId xmlns:a16="http://schemas.microsoft.com/office/drawing/2014/main" id="{1ED77119-5B64-4E05-ACC8-824D09C2372A}"/>
              </a:ext>
            </a:extLst>
          </p:cNvPr>
          <p:cNvGrpSpPr/>
          <p:nvPr/>
        </p:nvGrpSpPr>
        <p:grpSpPr>
          <a:xfrm>
            <a:off x="246986" y="1612952"/>
            <a:ext cx="4325013" cy="2632052"/>
            <a:chOff x="0" y="0"/>
            <a:chExt cx="4572000" cy="2743200"/>
          </a:xfrm>
        </p:grpSpPr>
        <p:graphicFrame>
          <p:nvGraphicFramePr>
            <p:cNvPr id="16" name="Chart 15">
              <a:extLst>
                <a:ext uri="{FF2B5EF4-FFF2-40B4-BE49-F238E27FC236}">
                  <a16:creationId xmlns:a16="http://schemas.microsoft.com/office/drawing/2014/main" id="{EA64693B-240C-41DA-BDB7-A2422C05D51E}"/>
                </a:ext>
              </a:extLst>
            </p:cNvPr>
            <p:cNvGraphicFramePr/>
            <p:nvPr/>
          </p:nvGraphicFramePr>
          <p:xfrm>
            <a:off x="0" y="0"/>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2">
              <a:extLst>
                <a:ext uri="{FF2B5EF4-FFF2-40B4-BE49-F238E27FC236}">
                  <a16:creationId xmlns:a16="http://schemas.microsoft.com/office/drawing/2014/main" id="{51FED2D0-FEAC-4FFF-BD00-D8D7F0F1E6ED}"/>
                </a:ext>
              </a:extLst>
            </p:cNvPr>
            <p:cNvSpPr txBox="1"/>
            <p:nvPr/>
          </p:nvSpPr>
          <p:spPr>
            <a:xfrm>
              <a:off x="757238" y="1919288"/>
              <a:ext cx="899684" cy="1714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GB" sz="1050">
                  <a:latin typeface="Arial" panose="020B0604020202020204" pitchFamily="34" charset="0"/>
                  <a:cs typeface="Arial" panose="020B0604020202020204" pitchFamily="34" charset="0"/>
                </a:rPr>
                <a:t>Reference</a:t>
              </a:r>
            </a:p>
          </p:txBody>
        </p:sp>
      </p:grpSp>
      <p:grpSp>
        <p:nvGrpSpPr>
          <p:cNvPr id="18" name="Group 17">
            <a:extLst>
              <a:ext uri="{FF2B5EF4-FFF2-40B4-BE49-F238E27FC236}">
                <a16:creationId xmlns:a16="http://schemas.microsoft.com/office/drawing/2014/main" id="{8E396729-ED11-4633-BF6D-896646FE760B}"/>
              </a:ext>
            </a:extLst>
          </p:cNvPr>
          <p:cNvGrpSpPr/>
          <p:nvPr/>
        </p:nvGrpSpPr>
        <p:grpSpPr>
          <a:xfrm>
            <a:off x="4395455" y="1609705"/>
            <a:ext cx="4325013" cy="2631600"/>
            <a:chOff x="0" y="0"/>
            <a:chExt cx="4572000" cy="2743200"/>
          </a:xfrm>
        </p:grpSpPr>
        <p:graphicFrame>
          <p:nvGraphicFramePr>
            <p:cNvPr id="19" name="Chart 18">
              <a:extLst>
                <a:ext uri="{FF2B5EF4-FFF2-40B4-BE49-F238E27FC236}">
                  <a16:creationId xmlns:a16="http://schemas.microsoft.com/office/drawing/2014/main" id="{EA20889F-8263-4AD5-B1A1-D0D45E9D3500}"/>
                </a:ext>
              </a:extLst>
            </p:cNvPr>
            <p:cNvGraphicFramePr/>
            <p:nvPr/>
          </p:nvGraphicFramePr>
          <p:xfrm>
            <a:off x="0" y="0"/>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20" name="TextBox 6">
              <a:extLst>
                <a:ext uri="{FF2B5EF4-FFF2-40B4-BE49-F238E27FC236}">
                  <a16:creationId xmlns:a16="http://schemas.microsoft.com/office/drawing/2014/main" id="{7E2DC52A-793D-4846-A763-36E15643CCF7}"/>
                </a:ext>
              </a:extLst>
            </p:cNvPr>
            <p:cNvSpPr txBox="1"/>
            <p:nvPr/>
          </p:nvSpPr>
          <p:spPr>
            <a:xfrm>
              <a:off x="762001" y="1924050"/>
              <a:ext cx="894922" cy="1714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GB" sz="1000">
                  <a:latin typeface="Arial" panose="020B0604020202020204" pitchFamily="34" charset="0"/>
                  <a:cs typeface="Arial" panose="020B0604020202020204" pitchFamily="34" charset="0"/>
                </a:rPr>
                <a:t>Reference</a:t>
              </a:r>
            </a:p>
          </p:txBody>
        </p:sp>
      </p:grpSp>
    </p:spTree>
    <p:extLst>
      <p:ext uri="{BB962C8B-B14F-4D97-AF65-F5344CB8AC3E}">
        <p14:creationId xmlns:p14="http://schemas.microsoft.com/office/powerpoint/2010/main" val="26994689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3FBEF-7149-4461-9193-A00C61559322}"/>
              </a:ext>
            </a:extLst>
          </p:cNvPr>
          <p:cNvSpPr>
            <a:spLocks noGrp="1"/>
          </p:cNvSpPr>
          <p:nvPr>
            <p:ph type="title"/>
          </p:nvPr>
        </p:nvSpPr>
        <p:spPr>
          <a:xfrm>
            <a:off x="246987" y="184089"/>
            <a:ext cx="8799359" cy="600074"/>
          </a:xfrm>
        </p:spPr>
        <p:txBody>
          <a:bodyPr/>
          <a:lstStyle/>
          <a:p>
            <a:r>
              <a:rPr lang="en-US" sz="2000"/>
              <a:t>GINA 2019 asthma treatment strategy for adults and adolescents (aged ≥12 years) no longer recommends SABA monotherapy as needed</a:t>
            </a:r>
          </a:p>
        </p:txBody>
      </p:sp>
      <p:sp>
        <p:nvSpPr>
          <p:cNvPr id="6" name="Text Placeholder 5">
            <a:extLst>
              <a:ext uri="{FF2B5EF4-FFF2-40B4-BE49-F238E27FC236}">
                <a16:creationId xmlns:a16="http://schemas.microsoft.com/office/drawing/2014/main" id="{1079A0AA-C112-49BD-A2BC-E793F8D3CCD7}"/>
              </a:ext>
            </a:extLst>
          </p:cNvPr>
          <p:cNvSpPr>
            <a:spLocks noGrp="1"/>
          </p:cNvSpPr>
          <p:nvPr>
            <p:ph type="body" sz="quarter" idx="13"/>
          </p:nvPr>
        </p:nvSpPr>
        <p:spPr>
          <a:xfrm>
            <a:off x="246986" y="4636614"/>
            <a:ext cx="8602768" cy="415130"/>
          </a:xfrm>
        </p:spPr>
        <p:txBody>
          <a:bodyPr/>
          <a:lstStyle/>
          <a:p>
            <a:r>
              <a:rPr lang="en-GB"/>
              <a:t>© 2019 Global Strategy Asthma Management and Prevention, all rights reserved. Use is by express license from the owner. </a:t>
            </a:r>
            <a:br>
              <a:rPr lang="en-GB"/>
            </a:br>
            <a:r>
              <a:rPr lang="en-GB"/>
              <a:t>BDP = beclomethasone dipropionate; BUD = budesonide; FEV</a:t>
            </a:r>
            <a:r>
              <a:rPr lang="en-GB" baseline="-25000"/>
              <a:t>1 </a:t>
            </a:r>
            <a:r>
              <a:rPr lang="en-GB"/>
              <a:t>= forced expiratory volume in 1 second; FORM = formoterol; GINA = Global Initiative for Asthma; HDM SLIT = house dust mite sublingual immunotherapy; ICS = inhaled corticosteroid(s); Ig = immunoglobulin; IL = interleukin; LABA = long-acting </a:t>
            </a:r>
            <a:r>
              <a:rPr lang="el-GR"/>
              <a:t>β</a:t>
            </a:r>
            <a:r>
              <a:rPr lang="en-GB" baseline="-25000"/>
              <a:t>2</a:t>
            </a:r>
            <a:r>
              <a:rPr lang="en-GB"/>
              <a:t>-agonist; LTRA = leukotriene receptor antagonist; OCS = oral corticosteroid(s); SABA = short-acting </a:t>
            </a:r>
            <a:r>
              <a:rPr lang="el-GR"/>
              <a:t>β</a:t>
            </a:r>
            <a:r>
              <a:rPr lang="en-GB" baseline="-25000"/>
              <a:t>2</a:t>
            </a:r>
            <a:r>
              <a:rPr lang="en-GB"/>
              <a:t>-agonist. </a:t>
            </a:r>
            <a:br>
              <a:rPr lang="en-GB"/>
            </a:br>
            <a:r>
              <a:rPr lang="en-GB"/>
              <a:t>Global Initiative for Asthma. 2019 GINA Report, Global Strategy for Asthma Management and Prevention. http://www.ginasthma.org. Accessed 12 June 2019.</a:t>
            </a:r>
            <a:endParaRPr lang="en-US"/>
          </a:p>
        </p:txBody>
      </p:sp>
      <p:sp>
        <p:nvSpPr>
          <p:cNvPr id="117" name="Slide Number Placeholder 116">
            <a:extLst>
              <a:ext uri="{FF2B5EF4-FFF2-40B4-BE49-F238E27FC236}">
                <a16:creationId xmlns:a16="http://schemas.microsoft.com/office/drawing/2014/main" id="{319A9BAE-D053-448E-AE90-B4A507FDC2D1}"/>
              </a:ext>
            </a:extLst>
          </p:cNvPr>
          <p:cNvSpPr>
            <a:spLocks noGrp="1"/>
          </p:cNvSpPr>
          <p:nvPr>
            <p:ph type="sldNum" sz="quarter" idx="4"/>
          </p:nvPr>
        </p:nvSpPr>
        <p:spPr/>
        <p:txBody>
          <a:bodyPr/>
          <a:lstStyle/>
          <a:p>
            <a:fld id="{AD33B3E9-81E5-4A7D-BEBF-6D21691F4D11}" type="slidenum">
              <a:rPr lang="en-GB" smtClean="0"/>
              <a:pPr/>
              <a:t>19</a:t>
            </a:fld>
            <a:endParaRPr lang="en-GB"/>
          </a:p>
        </p:txBody>
      </p:sp>
      <p:grpSp>
        <p:nvGrpSpPr>
          <p:cNvPr id="73" name="Group 72">
            <a:extLst>
              <a:ext uri="{FF2B5EF4-FFF2-40B4-BE49-F238E27FC236}">
                <a16:creationId xmlns:a16="http://schemas.microsoft.com/office/drawing/2014/main" id="{C733DADF-BC7F-4CCB-A7C8-F1163806728D}"/>
              </a:ext>
            </a:extLst>
          </p:cNvPr>
          <p:cNvGrpSpPr/>
          <p:nvPr/>
        </p:nvGrpSpPr>
        <p:grpSpPr>
          <a:xfrm>
            <a:off x="1332792" y="1022690"/>
            <a:ext cx="6431155" cy="3613924"/>
            <a:chOff x="1488956" y="1088731"/>
            <a:chExt cx="6166088" cy="3502898"/>
          </a:xfrm>
        </p:grpSpPr>
        <p:pic>
          <p:nvPicPr>
            <p:cNvPr id="4" name="Picture 3">
              <a:extLst>
                <a:ext uri="{FF2B5EF4-FFF2-40B4-BE49-F238E27FC236}">
                  <a16:creationId xmlns:a16="http://schemas.microsoft.com/office/drawing/2014/main" id="{15D8833A-956B-47E2-9323-0BE3AF6CC4B6}"/>
                </a:ext>
              </a:extLst>
            </p:cNvPr>
            <p:cNvPicPr>
              <a:picLocks noChangeAspect="1"/>
            </p:cNvPicPr>
            <p:nvPr/>
          </p:nvPicPr>
          <p:blipFill>
            <a:blip r:embed="rId3"/>
            <a:stretch>
              <a:fillRect/>
            </a:stretch>
          </p:blipFill>
          <p:spPr>
            <a:xfrm>
              <a:off x="1488956" y="1088731"/>
              <a:ext cx="6166088" cy="3502898"/>
            </a:xfrm>
            <a:prstGeom prst="rect">
              <a:avLst/>
            </a:prstGeom>
          </p:spPr>
        </p:pic>
        <p:sp>
          <p:nvSpPr>
            <p:cNvPr id="5" name="Rectangle 4">
              <a:extLst>
                <a:ext uri="{FF2B5EF4-FFF2-40B4-BE49-F238E27FC236}">
                  <a16:creationId xmlns:a16="http://schemas.microsoft.com/office/drawing/2014/main" id="{C0C4B142-E6DF-4ED1-B108-BAD3C4904AB1}"/>
                </a:ext>
              </a:extLst>
            </p:cNvPr>
            <p:cNvSpPr/>
            <p:nvPr/>
          </p:nvSpPr>
          <p:spPr>
            <a:xfrm>
              <a:off x="1934308" y="1181686"/>
              <a:ext cx="1976510" cy="3446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33DB82FC-8D05-4318-AFEC-F058FD2E8FF3}"/>
              </a:ext>
            </a:extLst>
          </p:cNvPr>
          <p:cNvSpPr txBox="1"/>
          <p:nvPr/>
        </p:nvSpPr>
        <p:spPr>
          <a:xfrm>
            <a:off x="7346711" y="838538"/>
            <a:ext cx="1797289" cy="3808735"/>
          </a:xfrm>
          <a:prstGeom prst="rect">
            <a:avLst/>
          </a:prstGeom>
          <a:solidFill>
            <a:srgbClr val="FF0000"/>
          </a:solidFill>
          <a:ln>
            <a:solidFill>
              <a:srgbClr val="FF0000"/>
            </a:solidFill>
          </a:ln>
        </p:spPr>
        <p:txBody>
          <a:bodyPr wrap="square" rtlCol="0">
            <a:spAutoFit/>
          </a:bodyPr>
          <a:lstStyle/>
          <a:p>
            <a:r>
              <a:rPr lang="en-US" sz="1050">
                <a:solidFill>
                  <a:schemeClr val="bg1"/>
                </a:solidFill>
              </a:rPr>
              <a:t>If this figure is not allowed in your market, the following points relate specifically to the </a:t>
            </a:r>
            <a:r>
              <a:rPr lang="en-GB" sz="1050">
                <a:solidFill>
                  <a:schemeClr val="bg1"/>
                </a:solidFill>
              </a:rPr>
              <a:t>GINA 2019 treatment recommendations for patients with moderate to severe asthma:</a:t>
            </a:r>
          </a:p>
          <a:p>
            <a:pPr marL="171450" lvl="0" indent="-171450">
              <a:buFont typeface="Arial" panose="020B0604020202020204" pitchFamily="34" charset="0"/>
              <a:buChar char="•"/>
            </a:pPr>
            <a:r>
              <a:rPr lang="en-GB" sz="1050">
                <a:solidFill>
                  <a:schemeClr val="bg1"/>
                </a:solidFill>
              </a:rPr>
              <a:t>As-needed ICS-FORM is now the preferred reliever</a:t>
            </a:r>
          </a:p>
          <a:p>
            <a:pPr marL="171450" lvl="0" indent="-171450">
              <a:buFont typeface="Arial" panose="020B0604020202020204" pitchFamily="34" charset="0"/>
              <a:buChar char="•"/>
            </a:pPr>
            <a:r>
              <a:rPr lang="en-GB" sz="1050">
                <a:solidFill>
                  <a:schemeClr val="bg1"/>
                </a:solidFill>
              </a:rPr>
              <a:t>SABA is no longer the preferred reliever treatment</a:t>
            </a:r>
          </a:p>
          <a:p>
            <a:pPr marL="171450" lvl="0" indent="-171450">
              <a:buFont typeface="Arial" panose="020B0604020202020204" pitchFamily="34" charset="0"/>
              <a:buChar char="•"/>
            </a:pPr>
            <a:r>
              <a:rPr lang="en-GB" sz="1050">
                <a:solidFill>
                  <a:schemeClr val="bg1"/>
                </a:solidFill>
              </a:rPr>
              <a:t>For safety, GINA no longer recommends treatment with SABA alone</a:t>
            </a:r>
          </a:p>
          <a:p>
            <a:pPr marL="171450" lvl="0" indent="-171450">
              <a:buFont typeface="Arial" panose="020B0604020202020204" pitchFamily="34" charset="0"/>
              <a:buChar char="•"/>
            </a:pPr>
            <a:r>
              <a:rPr lang="en-GB" sz="1050">
                <a:solidFill>
                  <a:schemeClr val="bg1"/>
                </a:solidFill>
              </a:rPr>
              <a:t>Overuse of SABA (≥3 canisters dispensed in a year) is associated with an increased risk of severe exacerbations</a:t>
            </a:r>
          </a:p>
        </p:txBody>
      </p:sp>
    </p:spTree>
    <p:extLst>
      <p:ext uri="{BB962C8B-B14F-4D97-AF65-F5344CB8AC3E}">
        <p14:creationId xmlns:p14="http://schemas.microsoft.com/office/powerpoint/2010/main" val="32002251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14680F-9CCF-4C79-BCDA-BF564A209305}"/>
              </a:ext>
            </a:extLst>
          </p:cNvPr>
          <p:cNvSpPr>
            <a:spLocks noGrp="1"/>
          </p:cNvSpPr>
          <p:nvPr>
            <p:ph type="body" sz="quarter" idx="14"/>
          </p:nvPr>
        </p:nvSpPr>
        <p:spPr>
          <a:xfrm>
            <a:off x="2162797" y="4399098"/>
            <a:ext cx="1088363" cy="137160"/>
          </a:xfrm>
        </p:spPr>
        <p:txBody>
          <a:bodyPr/>
          <a:lstStyle/>
          <a:p>
            <a:r>
              <a:rPr lang="en-GB" sz="800"/>
              <a:t>Z4-18636 </a:t>
            </a:r>
            <a:endParaRPr lang="en-US" sz="800"/>
          </a:p>
        </p:txBody>
      </p:sp>
      <p:sp>
        <p:nvSpPr>
          <p:cNvPr id="3" name="Text Placeholder 2">
            <a:extLst>
              <a:ext uri="{FF2B5EF4-FFF2-40B4-BE49-F238E27FC236}">
                <a16:creationId xmlns:a16="http://schemas.microsoft.com/office/drawing/2014/main" id="{FCBF8946-61A1-4993-9D5C-A67868C75B38}"/>
              </a:ext>
            </a:extLst>
          </p:cNvPr>
          <p:cNvSpPr>
            <a:spLocks noGrp="1"/>
          </p:cNvSpPr>
          <p:nvPr>
            <p:ph type="body" sz="quarter" idx="17"/>
          </p:nvPr>
        </p:nvSpPr>
        <p:spPr>
          <a:xfrm>
            <a:off x="978550" y="4557909"/>
            <a:ext cx="1088363" cy="137978"/>
          </a:xfrm>
        </p:spPr>
        <p:txBody>
          <a:bodyPr/>
          <a:lstStyle/>
          <a:p>
            <a:r>
              <a:rPr lang="en-GB"/>
              <a:t>August 2019</a:t>
            </a:r>
          </a:p>
        </p:txBody>
      </p:sp>
      <p:sp>
        <p:nvSpPr>
          <p:cNvPr id="4" name="Text Placeholder 3">
            <a:extLst>
              <a:ext uri="{FF2B5EF4-FFF2-40B4-BE49-F238E27FC236}">
                <a16:creationId xmlns:a16="http://schemas.microsoft.com/office/drawing/2014/main" id="{1EC2F341-BE70-438F-A1D9-50AECF74AF8D}"/>
              </a:ext>
            </a:extLst>
          </p:cNvPr>
          <p:cNvSpPr>
            <a:spLocks noGrp="1"/>
          </p:cNvSpPr>
          <p:nvPr>
            <p:ph type="body" sz="quarter" idx="16"/>
          </p:nvPr>
        </p:nvSpPr>
        <p:spPr>
          <a:xfrm>
            <a:off x="981892" y="4733324"/>
            <a:ext cx="1088363" cy="137160"/>
          </a:xfrm>
        </p:spPr>
        <p:txBody>
          <a:bodyPr/>
          <a:lstStyle/>
          <a:p>
            <a:r>
              <a:rPr lang="en-GB"/>
              <a:t>August 2020</a:t>
            </a:r>
          </a:p>
        </p:txBody>
      </p:sp>
      <p:sp>
        <p:nvSpPr>
          <p:cNvPr id="5" name="Title 63">
            <a:extLst>
              <a:ext uri="{FF2B5EF4-FFF2-40B4-BE49-F238E27FC236}">
                <a16:creationId xmlns:a16="http://schemas.microsoft.com/office/drawing/2014/main" id="{9BE010AB-DB52-402F-89A3-6F7D2B9E3CB6}"/>
              </a:ext>
            </a:extLst>
          </p:cNvPr>
          <p:cNvSpPr txBox="1">
            <a:spLocks/>
          </p:cNvSpPr>
          <p:nvPr/>
        </p:nvSpPr>
        <p:spPr>
          <a:xfrm>
            <a:off x="216002" y="1407956"/>
            <a:ext cx="6822759" cy="973836"/>
          </a:xfrm>
          <a:prstGeom prst="rect">
            <a:avLst/>
          </a:prstGeom>
        </p:spPr>
        <p:txBody>
          <a:bodyPr vert="horz" lIns="91440" tIns="45720" rIns="91440" bIns="34290" rtlCol="0" anchor="t">
            <a:norm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endParaRPr lang="en-US" sz="2700">
              <a:solidFill>
                <a:schemeClr val="bg1"/>
              </a:solidFill>
            </a:endParaRPr>
          </a:p>
        </p:txBody>
      </p:sp>
      <p:sp>
        <p:nvSpPr>
          <p:cNvPr id="6" name="Text Placeholder 64">
            <a:extLst>
              <a:ext uri="{FF2B5EF4-FFF2-40B4-BE49-F238E27FC236}">
                <a16:creationId xmlns:a16="http://schemas.microsoft.com/office/drawing/2014/main" id="{D205F482-53FB-4C6F-BF27-6598F0E0E50B}"/>
              </a:ext>
            </a:extLst>
          </p:cNvPr>
          <p:cNvSpPr txBox="1">
            <a:spLocks/>
          </p:cNvSpPr>
          <p:nvPr/>
        </p:nvSpPr>
        <p:spPr>
          <a:xfrm>
            <a:off x="216001" y="1758377"/>
            <a:ext cx="8633801" cy="973836"/>
          </a:xfrm>
          <a:prstGeom prst="rect">
            <a:avLst/>
          </a:prstGeom>
        </p:spPr>
        <p:txBody>
          <a:bodyPr anchor="t" anchorCtr="0">
            <a:normAutofit/>
          </a:bodyPr>
          <a:lst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84" indent="0" algn="l" defTabSz="914378"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solidFill>
                  <a:schemeClr val="bg1"/>
                </a:solidFill>
              </a:rPr>
              <a:t>BUD/FORM </a:t>
            </a:r>
            <a:r>
              <a:rPr lang="en-US" b="1" err="1">
                <a:solidFill>
                  <a:schemeClr val="bg1"/>
                </a:solidFill>
              </a:rPr>
              <a:t>Turbuhaler</a:t>
            </a:r>
            <a:r>
              <a:rPr lang="en-US" b="1">
                <a:solidFill>
                  <a:schemeClr val="bg1"/>
                </a:solidFill>
              </a:rPr>
              <a:t> anti-inflammatory reliever use in asthma</a:t>
            </a:r>
            <a:endParaRPr lang="en-US" sz="2800" b="1">
              <a:solidFill>
                <a:schemeClr val="bg1"/>
              </a:solidFill>
            </a:endParaRPr>
          </a:p>
        </p:txBody>
      </p:sp>
      <p:sp>
        <p:nvSpPr>
          <p:cNvPr id="7" name="Rectangle 6">
            <a:extLst>
              <a:ext uri="{FF2B5EF4-FFF2-40B4-BE49-F238E27FC236}">
                <a16:creationId xmlns:a16="http://schemas.microsoft.com/office/drawing/2014/main" id="{2A9F1323-1F84-40AF-9123-080F4CFD8F52}"/>
              </a:ext>
            </a:extLst>
          </p:cNvPr>
          <p:cNvSpPr/>
          <p:nvPr/>
        </p:nvSpPr>
        <p:spPr>
          <a:xfrm>
            <a:off x="294198" y="2357205"/>
            <a:ext cx="8468139" cy="1815882"/>
          </a:xfrm>
          <a:prstGeom prst="rect">
            <a:avLst/>
          </a:prstGeom>
          <a:ln w="28575">
            <a:solidFill>
              <a:srgbClr val="FF0000"/>
            </a:solidFill>
          </a:ln>
        </p:spPr>
        <p:txBody>
          <a:bodyPr wrap="square" anchor="ctr">
            <a:spAutoFit/>
          </a:bodyPr>
          <a:lstStyle/>
          <a:p>
            <a:pPr marL="342900" lvl="0" indent="-342900">
              <a:spcAft>
                <a:spcPts val="0"/>
              </a:spcAft>
              <a:buFont typeface="Arial" panose="020B0604020202020204" pitchFamily="34" charset="0"/>
              <a:buChar char="•"/>
              <a:tabLst>
                <a:tab pos="457200" algn="l"/>
              </a:tabLst>
            </a:pPr>
            <a:r>
              <a:rPr lang="en-GB" sz="1400">
                <a:solidFill>
                  <a:schemeClr val="bg1"/>
                </a:solidFill>
                <a:latin typeface="Arial" pitchFamily="34" charset="0"/>
                <a:cs typeface="Arial" pitchFamily="34" charset="0"/>
              </a:rPr>
              <a:t>This material is for AstraZeneca Medical Affairs personnel</a:t>
            </a:r>
          </a:p>
          <a:p>
            <a:pPr marL="342900" lvl="0" indent="-342900">
              <a:spcAft>
                <a:spcPts val="0"/>
              </a:spcAft>
              <a:buFont typeface="Arial" panose="020B0604020202020204" pitchFamily="34" charset="0"/>
              <a:buChar char="•"/>
              <a:tabLst>
                <a:tab pos="457200" algn="l"/>
              </a:tabLst>
            </a:pPr>
            <a:r>
              <a:rPr lang="en-GB" sz="1400">
                <a:solidFill>
                  <a:schemeClr val="bg1"/>
                </a:solidFill>
                <a:latin typeface="Arial" pitchFamily="34" charset="0"/>
                <a:cs typeface="Arial" pitchFamily="34" charset="0"/>
              </a:rPr>
              <a:t>The information provided here is designed for proactive scientific exchange only</a:t>
            </a:r>
          </a:p>
          <a:p>
            <a:pPr marL="342900" lvl="0" indent="-342900">
              <a:spcAft>
                <a:spcPts val="0"/>
              </a:spcAft>
              <a:buFont typeface="Arial" panose="020B0604020202020204" pitchFamily="34" charset="0"/>
              <a:buChar char="•"/>
              <a:tabLst>
                <a:tab pos="457200" algn="l"/>
              </a:tabLst>
            </a:pPr>
            <a:r>
              <a:rPr lang="en-GB" sz="1400">
                <a:solidFill>
                  <a:schemeClr val="bg1"/>
                </a:solidFill>
                <a:latin typeface="Arial" pitchFamily="34" charset="0"/>
                <a:cs typeface="Arial" pitchFamily="34" charset="0"/>
              </a:rPr>
              <a:t>Guidance is provided throughout this document to indicate where text should be removed/edited depending on the approved uses of Symbicort in your local market</a:t>
            </a:r>
          </a:p>
          <a:p>
            <a:pPr marL="342900" lvl="0" indent="-342900">
              <a:spcAft>
                <a:spcPts val="0"/>
              </a:spcAft>
              <a:buFont typeface="Arial" panose="020B0604020202020204" pitchFamily="34" charset="0"/>
              <a:buChar char="•"/>
              <a:tabLst>
                <a:tab pos="457200" algn="l"/>
              </a:tabLst>
            </a:pPr>
            <a:r>
              <a:rPr lang="en-GB" sz="1400">
                <a:solidFill>
                  <a:schemeClr val="bg1"/>
                </a:solidFill>
                <a:latin typeface="Arial" pitchFamily="34" charset="0"/>
                <a:cs typeface="Arial" pitchFamily="34" charset="0"/>
              </a:rPr>
              <a:t>External use or distribution of any of the content must be approved for release by your local nominated signatory/local medical process to ensure compliance with local regulations</a:t>
            </a:r>
          </a:p>
          <a:p>
            <a:pPr marL="342900" lvl="0" indent="-342900">
              <a:spcAft>
                <a:spcPts val="0"/>
              </a:spcAft>
              <a:buFont typeface="Arial" panose="020B0604020202020204" pitchFamily="34" charset="0"/>
              <a:buChar char="•"/>
              <a:tabLst>
                <a:tab pos="457200" algn="l"/>
              </a:tabLst>
            </a:pPr>
            <a:r>
              <a:rPr lang="en-GB" sz="1400">
                <a:solidFill>
                  <a:schemeClr val="bg1"/>
                </a:solidFill>
                <a:latin typeface="Arial" pitchFamily="34" charset="0"/>
                <a:cs typeface="Arial" pitchFamily="34" charset="0"/>
              </a:rPr>
              <a:t>AstraZeneca does not, under any circumstances, promote its products for off-label or unapproved uses</a:t>
            </a:r>
          </a:p>
        </p:txBody>
      </p:sp>
      <p:sp>
        <p:nvSpPr>
          <p:cNvPr id="8" name="Rectangle 7">
            <a:extLst>
              <a:ext uri="{FF2B5EF4-FFF2-40B4-BE49-F238E27FC236}">
                <a16:creationId xmlns:a16="http://schemas.microsoft.com/office/drawing/2014/main" id="{5D1A3DB5-80AE-4A3C-A845-A3758CC3C2C8}"/>
              </a:ext>
            </a:extLst>
          </p:cNvPr>
          <p:cNvSpPr/>
          <p:nvPr/>
        </p:nvSpPr>
        <p:spPr>
          <a:xfrm>
            <a:off x="6735875" y="742078"/>
            <a:ext cx="2220685" cy="33246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Remove text before external use</a:t>
            </a:r>
          </a:p>
        </p:txBody>
      </p:sp>
      <p:sp>
        <p:nvSpPr>
          <p:cNvPr id="9" name="Rectangle 8">
            <a:extLst>
              <a:ext uri="{FF2B5EF4-FFF2-40B4-BE49-F238E27FC236}">
                <a16:creationId xmlns:a16="http://schemas.microsoft.com/office/drawing/2014/main" id="{1E0E8385-3E9B-4318-ADFD-186F911DA144}"/>
              </a:ext>
            </a:extLst>
          </p:cNvPr>
          <p:cNvSpPr/>
          <p:nvPr/>
        </p:nvSpPr>
        <p:spPr>
          <a:xfrm>
            <a:off x="216000" y="229340"/>
            <a:ext cx="5857698" cy="67014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a:solidFill>
                  <a:schemeClr val="bg1"/>
                </a:solidFill>
                <a:latin typeface="Arial" pitchFamily="34" charset="0"/>
                <a:ea typeface="Calibri" panose="020F0502020204030204" pitchFamily="34" charset="0"/>
                <a:cs typeface="Arial" pitchFamily="34" charset="0"/>
              </a:rPr>
              <a:t>In markets where BUD/FORM anti-inflammatory reliever is not approved for mild asthma, guidance should be requested in your local </a:t>
            </a:r>
            <a:r>
              <a:rPr lang="en-GB" sz="1100">
                <a:solidFill>
                  <a:schemeClr val="bg1"/>
                </a:solidFill>
                <a:latin typeface="Arial" pitchFamily="34" charset="0"/>
                <a:cs typeface="Arial" pitchFamily="34" charset="0"/>
              </a:rPr>
              <a:t>nominated signatory</a:t>
            </a:r>
            <a:r>
              <a:rPr lang="en-GB" sz="1100">
                <a:solidFill>
                  <a:schemeClr val="bg1"/>
                </a:solidFill>
                <a:latin typeface="Arial" pitchFamily="34" charset="0"/>
                <a:ea typeface="Calibri" panose="020F0502020204030204" pitchFamily="34" charset="0"/>
                <a:cs typeface="Arial" pitchFamily="34" charset="0"/>
              </a:rPr>
              <a:t> as to whether the</a:t>
            </a:r>
            <a:br>
              <a:rPr lang="en-GB" sz="1100">
                <a:solidFill>
                  <a:schemeClr val="bg1"/>
                </a:solidFill>
                <a:latin typeface="Arial" pitchFamily="34" charset="0"/>
                <a:ea typeface="Calibri" panose="020F0502020204030204" pitchFamily="34" charset="0"/>
                <a:cs typeface="Arial" pitchFamily="34" charset="0"/>
              </a:rPr>
            </a:br>
            <a:r>
              <a:rPr lang="en-GB" sz="1100">
                <a:solidFill>
                  <a:schemeClr val="bg1"/>
                </a:solidFill>
                <a:latin typeface="Arial" pitchFamily="34" charset="0"/>
                <a:ea typeface="Calibri" panose="020F0502020204030204" pitchFamily="34" charset="0"/>
                <a:cs typeface="Arial" pitchFamily="34" charset="0"/>
              </a:rPr>
              <a:t>‘anti-inflammatory reliever’ term can be used; alternative wording is ‘reliever as needed’</a:t>
            </a:r>
            <a:r>
              <a:rPr lang="en-US" sz="1100"/>
              <a:t> </a:t>
            </a:r>
          </a:p>
        </p:txBody>
      </p:sp>
    </p:spTree>
    <p:extLst>
      <p:ext uri="{BB962C8B-B14F-4D97-AF65-F5344CB8AC3E}">
        <p14:creationId xmlns:p14="http://schemas.microsoft.com/office/powerpoint/2010/main" val="611983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A0A62-BAF3-4FEF-98C5-33247B72FE26}"/>
              </a:ext>
            </a:extLst>
          </p:cNvPr>
          <p:cNvSpPr>
            <a:spLocks noGrp="1"/>
          </p:cNvSpPr>
          <p:nvPr>
            <p:ph type="title"/>
          </p:nvPr>
        </p:nvSpPr>
        <p:spPr>
          <a:xfrm>
            <a:off x="342900" y="904117"/>
            <a:ext cx="8458200" cy="923330"/>
          </a:xfrm>
        </p:spPr>
        <p:txBody>
          <a:bodyPr/>
          <a:lstStyle/>
          <a:p>
            <a:r>
              <a:rPr lang="en-GB"/>
              <a:t>Overview of BUD/FORM Turbuhaler </a:t>
            </a:r>
            <a:br>
              <a:rPr lang="en-GB"/>
            </a:br>
            <a:r>
              <a:rPr lang="en-GB"/>
              <a:t>anti-inflammatory reliever studies</a:t>
            </a:r>
          </a:p>
        </p:txBody>
      </p:sp>
    </p:spTree>
    <p:extLst>
      <p:ext uri="{BB962C8B-B14F-4D97-AF65-F5344CB8AC3E}">
        <p14:creationId xmlns:p14="http://schemas.microsoft.com/office/powerpoint/2010/main" val="4053954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246987" y="184089"/>
            <a:ext cx="8717969" cy="600074"/>
          </a:xfrm>
        </p:spPr>
        <p:txBody>
          <a:bodyPr/>
          <a:lstStyle/>
          <a:p>
            <a:r>
              <a:rPr lang="en-GB"/>
              <a:t>Overview of the BUD/FORM </a:t>
            </a:r>
            <a:r>
              <a:rPr lang="en-GB" err="1"/>
              <a:t>Turbuhaler</a:t>
            </a:r>
            <a:r>
              <a:rPr lang="en-GB"/>
              <a:t> anti-inflammatory reliever studies informing GINA 2019</a:t>
            </a:r>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a:xfrm>
            <a:off x="8849754" y="4822092"/>
            <a:ext cx="294246" cy="274637"/>
          </a:xfrm>
        </p:spPr>
        <p:txBody>
          <a:bodyPr/>
          <a:lstStyle/>
          <a:p>
            <a:fld id="{AD33B3E9-81E5-4A7D-BEBF-6D21691F4D11}" type="slidenum">
              <a:rPr lang="en-GB" smtClean="0"/>
              <a:pPr/>
              <a:t>21</a:t>
            </a:fld>
            <a:endParaRPr lang="en-GB"/>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559300"/>
            <a:ext cx="8602768" cy="492444"/>
          </a:xfrm>
        </p:spPr>
        <p:txBody>
          <a:bodyPr/>
          <a:lstStyle/>
          <a:p>
            <a:br>
              <a:rPr lang="en-GB" sz="500" dirty="0"/>
            </a:br>
            <a:r>
              <a:rPr lang="en-GB" sz="500" dirty="0"/>
              <a:t>BUD = budesonide; FLU = fluticasone; FORM = formoterol; ICS = inhaled corticosteroid(s); LABA = long-acting </a:t>
            </a:r>
            <a:r>
              <a:rPr lang="el-GR" sz="500" dirty="0"/>
              <a:t>β</a:t>
            </a:r>
            <a:r>
              <a:rPr lang="en-GB" sz="500" baseline="-25000" dirty="0"/>
              <a:t>2</a:t>
            </a:r>
            <a:r>
              <a:rPr lang="en-GB" sz="500" dirty="0"/>
              <a:t>-agonist; SABA = short-acting </a:t>
            </a:r>
            <a:r>
              <a:rPr lang="el-GR" sz="500" dirty="0"/>
              <a:t>β</a:t>
            </a:r>
            <a:r>
              <a:rPr lang="en-GB" sz="500" baseline="-25000" dirty="0"/>
              <a:t>2</a:t>
            </a:r>
            <a:r>
              <a:rPr lang="en-GB" sz="500" dirty="0"/>
              <a:t>-agonist; SAL = salmeterol; SYGMA = </a:t>
            </a:r>
            <a:r>
              <a:rPr lang="en-GB" sz="500" dirty="0" err="1"/>
              <a:t>SYmbicort</a:t>
            </a:r>
            <a:r>
              <a:rPr lang="en-GB" sz="500" dirty="0"/>
              <a:t> Given as needed in Mild Asthma.</a:t>
            </a:r>
            <a:br>
              <a:rPr lang="en-GB" sz="500" dirty="0"/>
            </a:br>
            <a:r>
              <a:rPr lang="en-GB" sz="500" dirty="0"/>
              <a:t>1. O’Byrne PM, et al. </a:t>
            </a:r>
            <a:r>
              <a:rPr lang="en-GB" sz="500" i="1" dirty="0"/>
              <a:t>N </a:t>
            </a:r>
            <a:r>
              <a:rPr lang="en-GB" sz="500" i="1" dirty="0" err="1"/>
              <a:t>Engl</a:t>
            </a:r>
            <a:r>
              <a:rPr lang="en-GB" sz="500" i="1" dirty="0"/>
              <a:t> J Med. </a:t>
            </a:r>
            <a:r>
              <a:rPr lang="en-GB" sz="500" dirty="0"/>
              <a:t>2018;378:1865-1876; 2. Bateman ED, et al. </a:t>
            </a:r>
            <a:r>
              <a:rPr lang="en-GB" sz="500" i="1" dirty="0"/>
              <a:t>N </a:t>
            </a:r>
            <a:r>
              <a:rPr lang="en-GB" sz="500" i="1" dirty="0" err="1"/>
              <a:t>Engl</a:t>
            </a:r>
            <a:r>
              <a:rPr lang="en-GB" sz="500" i="1" dirty="0"/>
              <a:t> J Med. </a:t>
            </a:r>
            <a:r>
              <a:rPr lang="en-GB" sz="500" dirty="0"/>
              <a:t>2018;378:1877-1887; 3. Beasley R, et al. </a:t>
            </a:r>
            <a:r>
              <a:rPr lang="en-GB" sz="500" i="1" dirty="0"/>
              <a:t>N </a:t>
            </a:r>
            <a:r>
              <a:rPr lang="en-GB" sz="500" i="1" dirty="0" err="1"/>
              <a:t>Engl</a:t>
            </a:r>
            <a:r>
              <a:rPr lang="en-GB" sz="500" i="1" dirty="0"/>
              <a:t> J Med. </a:t>
            </a:r>
            <a:r>
              <a:rPr lang="en-GB" sz="500" dirty="0"/>
              <a:t>2019;380:2020-2030; 4. Hardy J, et al. </a:t>
            </a:r>
            <a:r>
              <a:rPr lang="en-GB" sz="500" i="1" dirty="0"/>
              <a:t>Lancet</a:t>
            </a:r>
            <a:r>
              <a:rPr lang="en-GB" sz="500" dirty="0"/>
              <a:t>. 2019 (ahead of print); 5. </a:t>
            </a:r>
            <a:r>
              <a:rPr lang="en-GB" altLang="en-US" sz="500" dirty="0" err="1"/>
              <a:t>Scicchitano</a:t>
            </a:r>
            <a:r>
              <a:rPr lang="en-GB" altLang="en-US" sz="500" dirty="0"/>
              <a:t> R, et al. </a:t>
            </a:r>
            <a:r>
              <a:rPr lang="en-GB" altLang="en-US" sz="500" i="1" dirty="0" err="1"/>
              <a:t>Curr</a:t>
            </a:r>
            <a:r>
              <a:rPr lang="en-GB" altLang="en-US" sz="500" i="1" dirty="0"/>
              <a:t> Med Res </a:t>
            </a:r>
            <a:r>
              <a:rPr lang="en-GB" altLang="en-US" sz="500" i="1" dirty="0" err="1"/>
              <a:t>Opin</a:t>
            </a:r>
            <a:r>
              <a:rPr lang="en-GB" altLang="en-US" sz="500" i="1" dirty="0"/>
              <a:t>. </a:t>
            </a:r>
            <a:r>
              <a:rPr lang="en-GB" altLang="en-US" sz="500" dirty="0"/>
              <a:t>2004;20:1403-1418; 6. Rabe KF, et al. </a:t>
            </a:r>
            <a:r>
              <a:rPr lang="en-GB" altLang="en-US" sz="500" i="1" dirty="0"/>
              <a:t>Chest. </a:t>
            </a:r>
            <a:r>
              <a:rPr lang="en-GB" altLang="en-US" sz="500" dirty="0"/>
              <a:t>2006;129:246-256; 7. O’Byrne PM, et al. </a:t>
            </a:r>
            <a:r>
              <a:rPr lang="en-GB" altLang="en-US" sz="500" i="1" dirty="0"/>
              <a:t>Am J Respir </a:t>
            </a:r>
            <a:r>
              <a:rPr lang="en-GB" altLang="en-US" sz="500" i="1" dirty="0" err="1"/>
              <a:t>Crit</a:t>
            </a:r>
            <a:r>
              <a:rPr lang="en-GB" altLang="en-US" sz="500" i="1" dirty="0"/>
              <a:t> Care Med. </a:t>
            </a:r>
            <a:r>
              <a:rPr lang="en-GB" altLang="en-US" sz="500" dirty="0"/>
              <a:t>2005;171:129-136; 8. </a:t>
            </a:r>
            <a:r>
              <a:rPr lang="en-GB" sz="500" dirty="0"/>
              <a:t>Rabe KF, et al. </a:t>
            </a:r>
            <a:r>
              <a:rPr lang="en-GB" sz="500" i="1" dirty="0"/>
              <a:t>Lancet. </a:t>
            </a:r>
            <a:r>
              <a:rPr lang="en-GB" sz="500" dirty="0"/>
              <a:t>2006;368:744-753; 9. Kuna P, et al. </a:t>
            </a:r>
            <a:r>
              <a:rPr lang="en-GB" sz="500" i="1" dirty="0"/>
              <a:t>Int J Clin </a:t>
            </a:r>
            <a:r>
              <a:rPr lang="en-GB" sz="500" i="1" dirty="0" err="1"/>
              <a:t>Pract</a:t>
            </a:r>
            <a:r>
              <a:rPr lang="en-GB" sz="500" i="1" dirty="0"/>
              <a:t>. </a:t>
            </a:r>
            <a:r>
              <a:rPr lang="en-GB" sz="500" dirty="0"/>
              <a:t>2007;61:725-736; 10. Bousquet J, et al. </a:t>
            </a:r>
            <a:r>
              <a:rPr lang="en-GB" sz="500" i="1" dirty="0"/>
              <a:t>Respir Med. </a:t>
            </a:r>
            <a:r>
              <a:rPr lang="en-GB" sz="500" dirty="0"/>
              <a:t>2007;101:2437-2446.</a:t>
            </a:r>
          </a:p>
        </p:txBody>
      </p:sp>
      <p:sp>
        <p:nvSpPr>
          <p:cNvPr id="20" name="Rectangle 19">
            <a:extLst>
              <a:ext uri="{FF2B5EF4-FFF2-40B4-BE49-F238E27FC236}">
                <a16:creationId xmlns:a16="http://schemas.microsoft.com/office/drawing/2014/main" id="{4A7CF61C-0404-4119-A6D0-AF8A3A8BF0B1}"/>
              </a:ext>
            </a:extLst>
          </p:cNvPr>
          <p:cNvSpPr/>
          <p:nvPr/>
        </p:nvSpPr>
        <p:spPr>
          <a:xfrm>
            <a:off x="6913968" y="2538589"/>
            <a:ext cx="1944000" cy="1116000"/>
          </a:xfrm>
          <a:prstGeom prst="rect">
            <a:avLst/>
          </a:prstGeom>
          <a:solidFill>
            <a:schemeClr val="accent3">
              <a:lumMod val="75000"/>
            </a:scheme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36000" tIns="39689" rIns="72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sz="900" b="1" dirty="0">
                <a:solidFill>
                  <a:schemeClr val="bg1"/>
                </a:solidFill>
              </a:rPr>
              <a:t>SMILE</a:t>
            </a:r>
            <a:r>
              <a:rPr lang="en-GB" sz="900" b="1" baseline="30000" dirty="0">
                <a:solidFill>
                  <a:schemeClr val="bg1"/>
                </a:solidFill>
              </a:rPr>
              <a:t>8</a:t>
            </a:r>
          </a:p>
          <a:p>
            <a:pPr algn="ctr"/>
            <a:endParaRPr lang="en-GB" sz="900" b="1" baseline="30000" dirty="0">
              <a:solidFill>
                <a:schemeClr val="bg1"/>
              </a:solidFill>
            </a:endParaRPr>
          </a:p>
          <a:p>
            <a:pPr algn="ctr"/>
            <a:r>
              <a:rPr lang="en-GB" sz="800" b="1" dirty="0">
                <a:solidFill>
                  <a:schemeClr val="bg1"/>
                </a:solidFill>
              </a:rPr>
              <a:t>Compared the efficacy of three reliever medications (BUD/FORM anti-inflammatory reliever, SABA reliever or FORM reliever) when added to BUD/FORM maintenance</a:t>
            </a:r>
          </a:p>
          <a:p>
            <a:pPr algn="ctr"/>
            <a:r>
              <a:rPr lang="en-GB" sz="900" dirty="0">
                <a:solidFill>
                  <a:schemeClr val="bg1"/>
                </a:solidFill>
              </a:rPr>
              <a:t> </a:t>
            </a:r>
          </a:p>
        </p:txBody>
      </p:sp>
      <p:sp>
        <p:nvSpPr>
          <p:cNvPr id="22" name="Rectangle 21">
            <a:extLst>
              <a:ext uri="{FF2B5EF4-FFF2-40B4-BE49-F238E27FC236}">
                <a16:creationId xmlns:a16="http://schemas.microsoft.com/office/drawing/2014/main" id="{56D0BD2D-9495-4FDC-92F1-B8AAD74CDCAE}"/>
              </a:ext>
            </a:extLst>
          </p:cNvPr>
          <p:cNvSpPr/>
          <p:nvPr/>
        </p:nvSpPr>
        <p:spPr>
          <a:xfrm>
            <a:off x="269109" y="2538589"/>
            <a:ext cx="1527794" cy="1116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sz="900" b="1" dirty="0">
                <a:solidFill>
                  <a:schemeClr val="bg1"/>
                </a:solidFill>
              </a:rPr>
              <a:t>STEP</a:t>
            </a:r>
            <a:r>
              <a:rPr lang="en-GB" sz="900" b="1" baseline="30000" dirty="0">
                <a:solidFill>
                  <a:schemeClr val="bg1"/>
                </a:solidFill>
              </a:rPr>
              <a:t>5</a:t>
            </a:r>
          </a:p>
          <a:p>
            <a:pPr algn="ctr"/>
            <a:endParaRPr lang="en-GB" sz="900" b="1" baseline="30000" dirty="0">
              <a:solidFill>
                <a:schemeClr val="bg1"/>
              </a:solidFill>
            </a:endParaRPr>
          </a:p>
          <a:p>
            <a:pPr algn="ctr"/>
            <a:r>
              <a:rPr lang="en-GB" sz="800" b="1" dirty="0">
                <a:solidFill>
                  <a:schemeClr val="bg1"/>
                </a:solidFill>
              </a:rPr>
              <a:t>Lower dose BUD/FORM </a:t>
            </a:r>
            <a:br>
              <a:rPr lang="en-GB" sz="800" b="1" dirty="0">
                <a:solidFill>
                  <a:schemeClr val="bg1"/>
                </a:solidFill>
              </a:rPr>
            </a:br>
            <a:r>
              <a:rPr lang="en-GB" sz="800" b="1" dirty="0">
                <a:solidFill>
                  <a:schemeClr val="bg1"/>
                </a:solidFill>
              </a:rPr>
              <a:t>anti-inflammatory reliever + maintenance compared with higher dose BUD maintenance</a:t>
            </a:r>
          </a:p>
        </p:txBody>
      </p:sp>
      <p:sp>
        <p:nvSpPr>
          <p:cNvPr id="23" name="Rectangle 22">
            <a:extLst>
              <a:ext uri="{FF2B5EF4-FFF2-40B4-BE49-F238E27FC236}">
                <a16:creationId xmlns:a16="http://schemas.microsoft.com/office/drawing/2014/main" id="{7C054AF4-F4C9-4977-988A-424B14FE0F60}"/>
              </a:ext>
            </a:extLst>
          </p:cNvPr>
          <p:cNvSpPr/>
          <p:nvPr/>
        </p:nvSpPr>
        <p:spPr>
          <a:xfrm>
            <a:off x="1890936" y="2538589"/>
            <a:ext cx="2088000" cy="1116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Bef>
                <a:spcPts val="521"/>
              </a:spcBef>
            </a:pPr>
            <a:r>
              <a:rPr lang="en-GB" sz="900" b="1" dirty="0">
                <a:solidFill>
                  <a:schemeClr val="bg1"/>
                </a:solidFill>
              </a:rPr>
              <a:t>STEAM</a:t>
            </a:r>
            <a:r>
              <a:rPr lang="en-GB" sz="900" b="1" baseline="30000" dirty="0">
                <a:solidFill>
                  <a:schemeClr val="bg1"/>
                </a:solidFill>
              </a:rPr>
              <a:t>6</a:t>
            </a:r>
          </a:p>
          <a:p>
            <a:pPr algn="ctr">
              <a:spcBef>
                <a:spcPts val="521"/>
              </a:spcBef>
            </a:pPr>
            <a:r>
              <a:rPr lang="en-GB" sz="800" b="1" dirty="0">
                <a:solidFill>
                  <a:schemeClr val="bg1"/>
                </a:solidFill>
              </a:rPr>
              <a:t>Lower dose BUD/FORM </a:t>
            </a:r>
            <a:br>
              <a:rPr lang="en-GB" sz="800" b="1" dirty="0">
                <a:solidFill>
                  <a:schemeClr val="bg1"/>
                </a:solidFill>
              </a:rPr>
            </a:br>
            <a:r>
              <a:rPr lang="en-GB" sz="800" b="1" dirty="0">
                <a:solidFill>
                  <a:schemeClr val="bg1"/>
                </a:solidFill>
              </a:rPr>
              <a:t>anti-inflammatory reliever + maintenance compared with higher dose BUD maintenance</a:t>
            </a:r>
          </a:p>
          <a:p>
            <a:pPr algn="ctr">
              <a:spcBef>
                <a:spcPts val="521"/>
              </a:spcBef>
            </a:pPr>
            <a:r>
              <a:rPr lang="en-GB" sz="800" b="1" dirty="0">
                <a:solidFill>
                  <a:schemeClr val="bg1"/>
                </a:solidFill>
              </a:rPr>
              <a:t>(</a:t>
            </a:r>
            <a:r>
              <a:rPr lang="en-GB" sz="800" b="1" baseline="30000" dirty="0">
                <a:solidFill>
                  <a:schemeClr val="bg1"/>
                </a:solidFill>
              </a:rPr>
              <a:t>†</a:t>
            </a:r>
            <a:r>
              <a:rPr lang="en-GB" sz="800" b="1" dirty="0">
                <a:solidFill>
                  <a:schemeClr val="bg1"/>
                </a:solidFill>
              </a:rPr>
              <a:t>Included patients with </a:t>
            </a:r>
            <a:br>
              <a:rPr lang="en-GB" sz="800" b="1" dirty="0">
                <a:solidFill>
                  <a:schemeClr val="bg1"/>
                </a:solidFill>
              </a:rPr>
            </a:br>
            <a:r>
              <a:rPr lang="en-GB" sz="800" b="1" dirty="0">
                <a:solidFill>
                  <a:schemeClr val="bg1"/>
                </a:solidFill>
              </a:rPr>
              <a:t>mild to moderate asthma)</a:t>
            </a:r>
            <a:endParaRPr lang="en-GB" sz="800" dirty="0">
              <a:solidFill>
                <a:schemeClr val="bg1"/>
              </a:solidFill>
            </a:endParaRPr>
          </a:p>
          <a:p>
            <a:pPr algn="ctr">
              <a:spcBef>
                <a:spcPts val="521"/>
              </a:spcBef>
            </a:pPr>
            <a:endParaRPr lang="en-GB" sz="900" b="1" dirty="0">
              <a:solidFill>
                <a:schemeClr val="bg1"/>
              </a:solidFill>
            </a:endParaRPr>
          </a:p>
          <a:p>
            <a:pPr algn="ctr"/>
            <a:endParaRPr lang="en-GB" sz="900" b="1" dirty="0">
              <a:solidFill>
                <a:schemeClr val="bg1"/>
              </a:solidFill>
            </a:endParaRPr>
          </a:p>
        </p:txBody>
      </p:sp>
      <p:sp>
        <p:nvSpPr>
          <p:cNvPr id="24" name="Rectangle 23">
            <a:extLst>
              <a:ext uri="{FF2B5EF4-FFF2-40B4-BE49-F238E27FC236}">
                <a16:creationId xmlns:a16="http://schemas.microsoft.com/office/drawing/2014/main" id="{7332D411-273B-471C-8352-AA8E832A5FFE}"/>
              </a:ext>
            </a:extLst>
          </p:cNvPr>
          <p:cNvSpPr/>
          <p:nvPr/>
        </p:nvSpPr>
        <p:spPr>
          <a:xfrm>
            <a:off x="2493620" y="3764985"/>
            <a:ext cx="2088000" cy="909367"/>
          </a:xfrm>
          <a:prstGeom prst="rect">
            <a:avLst/>
          </a:prstGeom>
          <a:solidFill>
            <a:schemeClr val="accent5">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300"/>
              </a:spcAft>
            </a:pPr>
            <a:r>
              <a:rPr lang="en-GB" sz="900" b="1" dirty="0">
                <a:solidFill>
                  <a:schemeClr val="bg1"/>
                </a:solidFill>
              </a:rPr>
              <a:t>COMPASS</a:t>
            </a:r>
            <a:r>
              <a:rPr lang="en-GB" sz="900" b="1" baseline="30000" dirty="0">
                <a:solidFill>
                  <a:schemeClr val="bg1"/>
                </a:solidFill>
              </a:rPr>
              <a:t>9</a:t>
            </a:r>
          </a:p>
          <a:p>
            <a:pPr algn="ctr">
              <a:spcAft>
                <a:spcPts val="521"/>
              </a:spcAft>
            </a:pPr>
            <a:r>
              <a:rPr lang="en-GB" sz="800" b="1" dirty="0">
                <a:solidFill>
                  <a:schemeClr val="bg1"/>
                </a:solidFill>
              </a:rPr>
              <a:t>BUD/FORM anti-inflammatory reliever + maintenance compared </a:t>
            </a:r>
            <a:br>
              <a:rPr lang="en-GB" sz="800" b="1" dirty="0">
                <a:solidFill>
                  <a:schemeClr val="bg1"/>
                </a:solidFill>
              </a:rPr>
            </a:br>
            <a:r>
              <a:rPr lang="en-GB" sz="800" b="1" dirty="0">
                <a:solidFill>
                  <a:schemeClr val="bg1"/>
                </a:solidFill>
              </a:rPr>
              <a:t>with higher dose ICS/LABA  maintenance + SABA </a:t>
            </a:r>
          </a:p>
          <a:p>
            <a:pPr algn="ctr"/>
            <a:r>
              <a:rPr lang="en-GB" sz="900" dirty="0">
                <a:solidFill>
                  <a:schemeClr val="bg1"/>
                </a:solidFill>
              </a:rPr>
              <a:t> </a:t>
            </a:r>
          </a:p>
          <a:p>
            <a:pPr algn="ctr">
              <a:spcAft>
                <a:spcPts val="521"/>
              </a:spcAft>
            </a:pPr>
            <a:endParaRPr lang="en-GB" sz="900" b="1" dirty="0">
              <a:solidFill>
                <a:schemeClr val="bg1"/>
              </a:solidFill>
            </a:endParaRPr>
          </a:p>
        </p:txBody>
      </p:sp>
      <p:sp>
        <p:nvSpPr>
          <p:cNvPr id="25" name="Rectangle 24">
            <a:extLst>
              <a:ext uri="{FF2B5EF4-FFF2-40B4-BE49-F238E27FC236}">
                <a16:creationId xmlns:a16="http://schemas.microsoft.com/office/drawing/2014/main" id="{71B2D963-E893-4021-B19A-E8618ED38224}"/>
              </a:ext>
            </a:extLst>
          </p:cNvPr>
          <p:cNvSpPr/>
          <p:nvPr/>
        </p:nvSpPr>
        <p:spPr>
          <a:xfrm>
            <a:off x="4606302" y="3768551"/>
            <a:ext cx="2088000" cy="909367"/>
          </a:xfrm>
          <a:prstGeom prst="rect">
            <a:avLst/>
          </a:prstGeom>
          <a:solidFill>
            <a:schemeClr val="accent5">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300"/>
              </a:spcAft>
            </a:pPr>
            <a:r>
              <a:rPr lang="en-GB" sz="900" b="1" dirty="0">
                <a:solidFill>
                  <a:schemeClr val="bg1"/>
                </a:solidFill>
              </a:rPr>
              <a:t>AHEAD</a:t>
            </a:r>
            <a:r>
              <a:rPr lang="en-GB" sz="900" b="1" baseline="30000" dirty="0">
                <a:solidFill>
                  <a:schemeClr val="bg1"/>
                </a:solidFill>
              </a:rPr>
              <a:t>10</a:t>
            </a:r>
          </a:p>
          <a:p>
            <a:pPr algn="ctr">
              <a:spcAft>
                <a:spcPts val="521"/>
              </a:spcAft>
            </a:pPr>
            <a:r>
              <a:rPr lang="en-GB" sz="800" b="1" dirty="0">
                <a:solidFill>
                  <a:schemeClr val="bg1"/>
                </a:solidFill>
              </a:rPr>
              <a:t>BUD/FORM anti-inflammatory reliever + maintenance compared </a:t>
            </a:r>
            <a:br>
              <a:rPr lang="en-GB" sz="800" b="1" dirty="0">
                <a:solidFill>
                  <a:schemeClr val="bg1"/>
                </a:solidFill>
              </a:rPr>
            </a:br>
            <a:r>
              <a:rPr lang="en-GB" sz="800" b="1" dirty="0">
                <a:solidFill>
                  <a:schemeClr val="bg1"/>
                </a:solidFill>
              </a:rPr>
              <a:t>with the highest dose of FLU/SAL for maintenance</a:t>
            </a:r>
          </a:p>
          <a:p>
            <a:pPr algn="ctr"/>
            <a:r>
              <a:rPr lang="en-GB" sz="900" dirty="0">
                <a:solidFill>
                  <a:schemeClr val="bg1"/>
                </a:solidFill>
              </a:rPr>
              <a:t> </a:t>
            </a:r>
          </a:p>
          <a:p>
            <a:pPr algn="ctr">
              <a:spcAft>
                <a:spcPts val="521"/>
              </a:spcAft>
            </a:pPr>
            <a:endParaRPr lang="en-GB" sz="900" b="1" dirty="0">
              <a:solidFill>
                <a:schemeClr val="bg1"/>
              </a:solidFill>
            </a:endParaRPr>
          </a:p>
        </p:txBody>
      </p:sp>
      <p:sp>
        <p:nvSpPr>
          <p:cNvPr id="26" name="Rectangle 25">
            <a:extLst>
              <a:ext uri="{FF2B5EF4-FFF2-40B4-BE49-F238E27FC236}">
                <a16:creationId xmlns:a16="http://schemas.microsoft.com/office/drawing/2014/main" id="{598F6F13-29F7-4475-A4A4-CD8FDD3F32C3}"/>
              </a:ext>
            </a:extLst>
          </p:cNvPr>
          <p:cNvSpPr/>
          <p:nvPr/>
        </p:nvSpPr>
        <p:spPr>
          <a:xfrm>
            <a:off x="246987" y="2267468"/>
            <a:ext cx="8602767" cy="261610"/>
          </a:xfrm>
          <a:prstGeom prst="rect">
            <a:avLst/>
          </a:prstGeom>
        </p:spPr>
        <p:txBody>
          <a:bodyPr wrap="square">
            <a:spAutoFit/>
          </a:bodyPr>
          <a:lstStyle/>
          <a:p>
            <a:pPr algn="ctr"/>
            <a:r>
              <a:rPr lang="en-GB" sz="1100" b="1" dirty="0"/>
              <a:t>Anti-inflammatory reliever + maintenance in moderate to severe asthma</a:t>
            </a:r>
            <a:r>
              <a:rPr lang="en-GB" sz="1100" b="1" baseline="30000" dirty="0"/>
              <a:t>†</a:t>
            </a:r>
            <a:endParaRPr lang="en-GB" sz="1100" b="1" baseline="30000" dirty="0">
              <a:solidFill>
                <a:schemeClr val="accent5">
                  <a:lumMod val="75000"/>
                </a:schemeClr>
              </a:solidFill>
            </a:endParaRPr>
          </a:p>
        </p:txBody>
      </p:sp>
      <p:sp>
        <p:nvSpPr>
          <p:cNvPr id="27" name="Rectangle: Rounded Corners 26">
            <a:extLst>
              <a:ext uri="{FF2B5EF4-FFF2-40B4-BE49-F238E27FC236}">
                <a16:creationId xmlns:a16="http://schemas.microsoft.com/office/drawing/2014/main" id="{E16B6D9E-BEB0-450F-9918-C65B444AD7B2}"/>
              </a:ext>
            </a:extLst>
          </p:cNvPr>
          <p:cNvSpPr/>
          <p:nvPr/>
        </p:nvSpPr>
        <p:spPr>
          <a:xfrm>
            <a:off x="184150" y="2497570"/>
            <a:ext cx="6660000" cy="1188000"/>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Rounded Corners 27">
            <a:extLst>
              <a:ext uri="{FF2B5EF4-FFF2-40B4-BE49-F238E27FC236}">
                <a16:creationId xmlns:a16="http://schemas.microsoft.com/office/drawing/2014/main" id="{F0F57C7C-D6B8-4FCC-95F3-51D5C9DC2AF2}"/>
              </a:ext>
            </a:extLst>
          </p:cNvPr>
          <p:cNvSpPr/>
          <p:nvPr/>
        </p:nvSpPr>
        <p:spPr>
          <a:xfrm>
            <a:off x="4030436" y="2497570"/>
            <a:ext cx="4968000" cy="1188000"/>
          </a:xfrm>
          <a:prstGeom prst="round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Rounded Corners 28">
            <a:extLst>
              <a:ext uri="{FF2B5EF4-FFF2-40B4-BE49-F238E27FC236}">
                <a16:creationId xmlns:a16="http://schemas.microsoft.com/office/drawing/2014/main" id="{3AEF176A-3547-4DE0-A2BC-B8B10C3ED587}"/>
              </a:ext>
            </a:extLst>
          </p:cNvPr>
          <p:cNvSpPr/>
          <p:nvPr/>
        </p:nvSpPr>
        <p:spPr>
          <a:xfrm>
            <a:off x="2376456" y="3731427"/>
            <a:ext cx="4426768" cy="1009287"/>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6A6031F9-76A4-4A40-A994-FC2C195F0060}"/>
              </a:ext>
            </a:extLst>
          </p:cNvPr>
          <p:cNvSpPr/>
          <p:nvPr/>
        </p:nvSpPr>
        <p:spPr>
          <a:xfrm>
            <a:off x="4104868" y="2538589"/>
            <a:ext cx="2664000" cy="1116000"/>
          </a:xfrm>
          <a:prstGeom prst="rect">
            <a:avLst/>
          </a:prstGeom>
          <a:gradFill>
            <a:gsLst>
              <a:gs pos="37000">
                <a:schemeClr val="accent2"/>
              </a:gs>
              <a:gs pos="0">
                <a:schemeClr val="accent2"/>
              </a:gs>
              <a:gs pos="74000">
                <a:schemeClr val="accent3"/>
              </a:gs>
              <a:gs pos="83000">
                <a:schemeClr val="accent3"/>
              </a:gs>
              <a:gs pos="91500">
                <a:schemeClr val="accent3"/>
              </a:gs>
              <a:gs pos="63500">
                <a:srgbClr val="49A1B5"/>
              </a:gs>
              <a:gs pos="50000">
                <a:srgbClr val="2D6F8A"/>
              </a:gs>
              <a:gs pos="100000">
                <a:schemeClr val="accent3"/>
              </a:gs>
            </a:gsLst>
            <a:lin ang="5400000" scaled="1"/>
          </a:gra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Bef>
                <a:spcPts val="521"/>
              </a:spcBef>
              <a:spcAft>
                <a:spcPts val="600"/>
              </a:spcAft>
            </a:pPr>
            <a:endParaRPr lang="en-GB" sz="900">
              <a:solidFill>
                <a:schemeClr val="bg1"/>
              </a:solidFill>
            </a:endParaRPr>
          </a:p>
          <a:p>
            <a:pPr algn="ctr"/>
            <a:endParaRPr lang="en-GB" sz="900">
              <a:solidFill>
                <a:schemeClr val="bg1"/>
              </a:solidFill>
            </a:endParaRPr>
          </a:p>
          <a:p>
            <a:pPr algn="ctr"/>
            <a:endParaRPr lang="en-GB" sz="900" b="1">
              <a:solidFill>
                <a:schemeClr val="bg1"/>
              </a:solidFill>
            </a:endParaRPr>
          </a:p>
        </p:txBody>
      </p:sp>
      <p:sp>
        <p:nvSpPr>
          <p:cNvPr id="10" name="Rectangle 9">
            <a:extLst>
              <a:ext uri="{FF2B5EF4-FFF2-40B4-BE49-F238E27FC236}">
                <a16:creationId xmlns:a16="http://schemas.microsoft.com/office/drawing/2014/main" id="{5E0B8C27-D15C-4F49-B0CF-E0AF8504E113}"/>
              </a:ext>
            </a:extLst>
          </p:cNvPr>
          <p:cNvSpPr/>
          <p:nvPr/>
        </p:nvSpPr>
        <p:spPr>
          <a:xfrm>
            <a:off x="4081621" y="2526139"/>
            <a:ext cx="2664000" cy="1046556"/>
          </a:xfrm>
          <a:prstGeom prst="rect">
            <a:avLst/>
          </a:prstGeom>
        </p:spPr>
        <p:txBody>
          <a:bodyPr wrap="square">
            <a:noAutofit/>
          </a:bodyPr>
          <a:lstStyle/>
          <a:p>
            <a:pPr algn="ctr">
              <a:spcBef>
                <a:spcPts val="521"/>
              </a:spcBef>
            </a:pPr>
            <a:r>
              <a:rPr lang="en-GB" sz="900" b="1" dirty="0">
                <a:solidFill>
                  <a:schemeClr val="bg1"/>
                </a:solidFill>
              </a:rPr>
              <a:t>STAY</a:t>
            </a:r>
            <a:r>
              <a:rPr lang="en-GB" sz="900" b="1" baseline="30000" dirty="0">
                <a:solidFill>
                  <a:schemeClr val="bg1"/>
                </a:solidFill>
              </a:rPr>
              <a:t>7</a:t>
            </a:r>
          </a:p>
          <a:p>
            <a:pPr algn="ctr">
              <a:spcBef>
                <a:spcPts val="521"/>
              </a:spcBef>
            </a:pPr>
            <a:r>
              <a:rPr lang="en-GB" sz="700" b="1" dirty="0">
                <a:solidFill>
                  <a:schemeClr val="bg1"/>
                </a:solidFill>
              </a:rPr>
              <a:t>Lower dose BUD/FORM </a:t>
            </a:r>
            <a:br>
              <a:rPr lang="en-GB" sz="700" b="1" dirty="0">
                <a:solidFill>
                  <a:schemeClr val="bg1"/>
                </a:solidFill>
              </a:rPr>
            </a:br>
            <a:r>
              <a:rPr lang="en-GB" sz="700" b="1" dirty="0">
                <a:solidFill>
                  <a:schemeClr val="bg1"/>
                </a:solidFill>
              </a:rPr>
              <a:t>anti-inflammatory reliever + maintenance compared with higher dose BUD maintenance or same dose BUD/FORM for maintenance + SABA</a:t>
            </a:r>
          </a:p>
          <a:p>
            <a:pPr algn="ctr">
              <a:spcBef>
                <a:spcPts val="521"/>
              </a:spcBef>
            </a:pPr>
            <a:r>
              <a:rPr lang="en-GB" sz="700" b="1" dirty="0">
                <a:solidFill>
                  <a:schemeClr val="bg1"/>
                </a:solidFill>
              </a:rPr>
              <a:t>(11–13% of patients were aged 4–11 years; BUD/FORM anti-inflammatory reliever + maintenance is not licensed in this age group)</a:t>
            </a:r>
          </a:p>
          <a:p>
            <a:pPr algn="ctr">
              <a:spcBef>
                <a:spcPts val="521"/>
              </a:spcBef>
            </a:pPr>
            <a:endParaRPr lang="en-GB" sz="800" b="1" dirty="0">
              <a:solidFill>
                <a:schemeClr val="bg1"/>
              </a:solidFill>
            </a:endParaRPr>
          </a:p>
        </p:txBody>
      </p:sp>
      <p:sp>
        <p:nvSpPr>
          <p:cNvPr id="32" name="Rectangle 31">
            <a:extLst>
              <a:ext uri="{FF2B5EF4-FFF2-40B4-BE49-F238E27FC236}">
                <a16:creationId xmlns:a16="http://schemas.microsoft.com/office/drawing/2014/main" id="{24D01C6C-01FF-44D4-A5B6-3E28F562A7A8}"/>
              </a:ext>
            </a:extLst>
          </p:cNvPr>
          <p:cNvSpPr/>
          <p:nvPr/>
        </p:nvSpPr>
        <p:spPr>
          <a:xfrm>
            <a:off x="5419499" y="468682"/>
            <a:ext cx="3724501" cy="38798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a:t>
            </a:r>
            <a:r>
              <a:rPr lang="en-US" sz="1100"/>
              <a:t> mild asthma included within the local label to remove text in red boxes</a:t>
            </a:r>
          </a:p>
        </p:txBody>
      </p:sp>
      <p:grpSp>
        <p:nvGrpSpPr>
          <p:cNvPr id="41" name="Group 40">
            <a:extLst>
              <a:ext uri="{FF2B5EF4-FFF2-40B4-BE49-F238E27FC236}">
                <a16:creationId xmlns:a16="http://schemas.microsoft.com/office/drawing/2014/main" id="{F9D12F2E-9C99-413E-9513-C0143D4FE4A5}"/>
              </a:ext>
            </a:extLst>
          </p:cNvPr>
          <p:cNvGrpSpPr/>
          <p:nvPr/>
        </p:nvGrpSpPr>
        <p:grpSpPr>
          <a:xfrm>
            <a:off x="6969403" y="3635061"/>
            <a:ext cx="1974294" cy="1133641"/>
            <a:chOff x="7128541" y="3723471"/>
            <a:chExt cx="2208481" cy="1133641"/>
          </a:xfrm>
        </p:grpSpPr>
        <p:grpSp>
          <p:nvGrpSpPr>
            <p:cNvPr id="18" name="Group 17">
              <a:extLst>
                <a:ext uri="{FF2B5EF4-FFF2-40B4-BE49-F238E27FC236}">
                  <a16:creationId xmlns:a16="http://schemas.microsoft.com/office/drawing/2014/main" id="{54B8AAAD-845C-488F-AB67-117AD5C78ED2}"/>
                </a:ext>
              </a:extLst>
            </p:cNvPr>
            <p:cNvGrpSpPr/>
            <p:nvPr/>
          </p:nvGrpSpPr>
          <p:grpSpPr>
            <a:xfrm>
              <a:off x="7128541" y="3723471"/>
              <a:ext cx="1879332" cy="874734"/>
              <a:chOff x="7187248" y="3818583"/>
              <a:chExt cx="1879332" cy="874734"/>
            </a:xfrm>
          </p:grpSpPr>
          <p:grpSp>
            <p:nvGrpSpPr>
              <p:cNvPr id="12" name="Group 11">
                <a:extLst>
                  <a:ext uri="{FF2B5EF4-FFF2-40B4-BE49-F238E27FC236}">
                    <a16:creationId xmlns:a16="http://schemas.microsoft.com/office/drawing/2014/main" id="{3264DCCE-B6B3-429D-9586-31F4C73E4C53}"/>
                  </a:ext>
                </a:extLst>
              </p:cNvPr>
              <p:cNvGrpSpPr/>
              <p:nvPr/>
            </p:nvGrpSpPr>
            <p:grpSpPr>
              <a:xfrm>
                <a:off x="7190027" y="4293697"/>
                <a:ext cx="1806850" cy="123860"/>
                <a:chOff x="7190027" y="4445289"/>
                <a:chExt cx="1806850" cy="123860"/>
              </a:xfrm>
            </p:grpSpPr>
            <p:sp>
              <p:nvSpPr>
                <p:cNvPr id="35" name="Rectangle 57">
                  <a:extLst>
                    <a:ext uri="{FF2B5EF4-FFF2-40B4-BE49-F238E27FC236}">
                      <a16:creationId xmlns:a16="http://schemas.microsoft.com/office/drawing/2014/main" id="{71FCD649-915D-4A0B-BDAB-03CBF990E03C}"/>
                    </a:ext>
                  </a:extLst>
                </p:cNvPr>
                <p:cNvSpPr>
                  <a:spLocks noChangeArrowheads="1"/>
                </p:cNvSpPr>
                <p:nvPr/>
              </p:nvSpPr>
              <p:spPr bwMode="auto">
                <a:xfrm>
                  <a:off x="7190027" y="4466325"/>
                  <a:ext cx="271031" cy="102824"/>
                </a:xfrm>
                <a:prstGeom prst="rect">
                  <a:avLst/>
                </a:prstGeom>
                <a:solidFill>
                  <a:srgbClr val="182969"/>
                </a:solidFill>
                <a:ln w="9525">
                  <a:solidFill>
                    <a:srgbClr val="182969"/>
                  </a:solidFill>
                  <a:miter lim="800000"/>
                  <a:headEnd/>
                  <a:tailEnd/>
                </a:ln>
                <a:effectLst/>
              </p:spPr>
              <p:txBody>
                <a:bodyPr/>
                <a:lstStyle/>
                <a:p>
                  <a:pPr defTabSz="342900">
                    <a:defRPr/>
                  </a:pPr>
                  <a:endParaRPr lang="en-GB" sz="1350">
                    <a:solidFill>
                      <a:srgbClr val="5C5C5C"/>
                    </a:solidFill>
                    <a:latin typeface="Arial"/>
                  </a:endParaRPr>
                </a:p>
              </p:txBody>
            </p:sp>
            <p:sp>
              <p:nvSpPr>
                <p:cNvPr id="36" name="Rectangle 58">
                  <a:extLst>
                    <a:ext uri="{FF2B5EF4-FFF2-40B4-BE49-F238E27FC236}">
                      <a16:creationId xmlns:a16="http://schemas.microsoft.com/office/drawing/2014/main" id="{ECE754E3-A2EF-4B76-B563-B0B007D0C842}"/>
                    </a:ext>
                  </a:extLst>
                </p:cNvPr>
                <p:cNvSpPr>
                  <a:spLocks noChangeArrowheads="1"/>
                </p:cNvSpPr>
                <p:nvPr/>
              </p:nvSpPr>
              <p:spPr bwMode="auto">
                <a:xfrm>
                  <a:off x="7516397" y="4445289"/>
                  <a:ext cx="148048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800">
                      <a:solidFill>
                        <a:srgbClr val="000000"/>
                      </a:solidFill>
                      <a:latin typeface="Arial"/>
                    </a:rPr>
                    <a:t>Versus BUD maintenance </a:t>
                  </a:r>
                  <a:endParaRPr lang="en-GB" altLang="en-GB" sz="1200">
                    <a:solidFill>
                      <a:srgbClr val="000000"/>
                    </a:solidFill>
                    <a:latin typeface="Arial"/>
                  </a:endParaRPr>
                </a:p>
              </p:txBody>
            </p:sp>
          </p:grpSp>
          <p:grpSp>
            <p:nvGrpSpPr>
              <p:cNvPr id="17" name="Group 16">
                <a:extLst>
                  <a:ext uri="{FF2B5EF4-FFF2-40B4-BE49-F238E27FC236}">
                    <a16:creationId xmlns:a16="http://schemas.microsoft.com/office/drawing/2014/main" id="{7BBFA906-C246-4DE0-8F5F-FC71D77E4979}"/>
                  </a:ext>
                </a:extLst>
              </p:cNvPr>
              <p:cNvGrpSpPr/>
              <p:nvPr/>
            </p:nvGrpSpPr>
            <p:grpSpPr>
              <a:xfrm>
                <a:off x="7187248" y="3818583"/>
                <a:ext cx="1879332" cy="451542"/>
                <a:chOff x="7187248" y="3818583"/>
                <a:chExt cx="1879332" cy="451542"/>
              </a:xfrm>
            </p:grpSpPr>
            <p:grpSp>
              <p:nvGrpSpPr>
                <p:cNvPr id="9" name="Group 8">
                  <a:extLst>
                    <a:ext uri="{FF2B5EF4-FFF2-40B4-BE49-F238E27FC236}">
                      <a16:creationId xmlns:a16="http://schemas.microsoft.com/office/drawing/2014/main" id="{D5E17101-60EC-4616-AC20-6104647CCAA3}"/>
                    </a:ext>
                  </a:extLst>
                </p:cNvPr>
                <p:cNvGrpSpPr/>
                <p:nvPr/>
              </p:nvGrpSpPr>
              <p:grpSpPr>
                <a:xfrm>
                  <a:off x="7190027" y="4147014"/>
                  <a:ext cx="1806850" cy="123111"/>
                  <a:chOff x="7176530" y="3848383"/>
                  <a:chExt cx="1806850" cy="123111"/>
                </a:xfrm>
              </p:grpSpPr>
              <p:sp>
                <p:nvSpPr>
                  <p:cNvPr id="31" name="Rectangle 57">
                    <a:extLst>
                      <a:ext uri="{FF2B5EF4-FFF2-40B4-BE49-F238E27FC236}">
                        <a16:creationId xmlns:a16="http://schemas.microsoft.com/office/drawing/2014/main" id="{22F9C759-1405-4DE7-821B-637125CC7862}"/>
                      </a:ext>
                    </a:extLst>
                  </p:cNvPr>
                  <p:cNvSpPr>
                    <a:spLocks noChangeArrowheads="1"/>
                  </p:cNvSpPr>
                  <p:nvPr/>
                </p:nvSpPr>
                <p:spPr bwMode="auto">
                  <a:xfrm>
                    <a:off x="7176530" y="3855932"/>
                    <a:ext cx="271031" cy="102824"/>
                  </a:xfrm>
                  <a:prstGeom prst="rect">
                    <a:avLst/>
                  </a:prstGeom>
                  <a:solidFill>
                    <a:srgbClr val="D0006F"/>
                  </a:solidFill>
                  <a:ln w="9525">
                    <a:solidFill>
                      <a:srgbClr val="D0006F"/>
                    </a:solidFill>
                    <a:miter lim="800000"/>
                    <a:headEnd/>
                    <a:tailEnd/>
                  </a:ln>
                  <a:effectLst/>
                </p:spPr>
                <p:txBody>
                  <a:bodyPr/>
                  <a:lstStyle/>
                  <a:p>
                    <a:pPr defTabSz="342900">
                      <a:defRPr/>
                    </a:pPr>
                    <a:endParaRPr lang="en-GB" sz="1350">
                      <a:solidFill>
                        <a:srgbClr val="5C5C5C"/>
                      </a:solidFill>
                      <a:latin typeface="Arial"/>
                    </a:endParaRPr>
                  </a:p>
                </p:txBody>
              </p:sp>
              <p:sp>
                <p:nvSpPr>
                  <p:cNvPr id="34" name="Rectangle 58">
                    <a:extLst>
                      <a:ext uri="{FF2B5EF4-FFF2-40B4-BE49-F238E27FC236}">
                        <a16:creationId xmlns:a16="http://schemas.microsoft.com/office/drawing/2014/main" id="{5F965E1D-5E83-4225-B958-B846346165B0}"/>
                      </a:ext>
                    </a:extLst>
                  </p:cNvPr>
                  <p:cNvSpPr>
                    <a:spLocks noChangeArrowheads="1"/>
                  </p:cNvSpPr>
                  <p:nvPr/>
                </p:nvSpPr>
                <p:spPr bwMode="auto">
                  <a:xfrm>
                    <a:off x="7502900" y="3848383"/>
                    <a:ext cx="148048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800">
                        <a:solidFill>
                          <a:srgbClr val="000000"/>
                        </a:solidFill>
                        <a:latin typeface="Arial"/>
                      </a:rPr>
                      <a:t>In mild asthma</a:t>
                    </a:r>
                    <a:endParaRPr lang="en-GB" altLang="en-GB" sz="1200">
                      <a:solidFill>
                        <a:srgbClr val="000000"/>
                      </a:solidFill>
                      <a:latin typeface="Arial"/>
                    </a:endParaRPr>
                  </a:p>
                </p:txBody>
              </p:sp>
            </p:grpSp>
            <p:sp>
              <p:nvSpPr>
                <p:cNvPr id="11" name="Rectangle 10">
                  <a:extLst>
                    <a:ext uri="{FF2B5EF4-FFF2-40B4-BE49-F238E27FC236}">
                      <a16:creationId xmlns:a16="http://schemas.microsoft.com/office/drawing/2014/main" id="{82E33E29-A3D2-4494-9F9C-04754A06D14E}"/>
                    </a:ext>
                  </a:extLst>
                </p:cNvPr>
                <p:cNvSpPr/>
                <p:nvPr/>
              </p:nvSpPr>
              <p:spPr>
                <a:xfrm>
                  <a:off x="7187248" y="3818583"/>
                  <a:ext cx="1879332" cy="338554"/>
                </a:xfrm>
                <a:prstGeom prst="rect">
                  <a:avLst/>
                </a:prstGeom>
              </p:spPr>
              <p:txBody>
                <a:bodyPr wrap="square">
                  <a:spAutoFit/>
                </a:bodyPr>
                <a:lstStyle/>
                <a:p>
                  <a:pPr algn="ctr"/>
                  <a:r>
                    <a:rPr lang="en-GB" altLang="en-GB" sz="800" b="1">
                      <a:solidFill>
                        <a:srgbClr val="000000"/>
                      </a:solidFill>
                    </a:rPr>
                    <a:t>BUD/FORM Turbuhaler </a:t>
                  </a:r>
                  <a:br>
                    <a:rPr lang="en-GB" altLang="en-GB" sz="800" b="1">
                      <a:solidFill>
                        <a:srgbClr val="000000"/>
                      </a:solidFill>
                    </a:rPr>
                  </a:br>
                  <a:r>
                    <a:rPr lang="en-GB" altLang="en-GB" sz="800" b="1">
                      <a:solidFill>
                        <a:srgbClr val="000000"/>
                      </a:solidFill>
                    </a:rPr>
                    <a:t>anti-inflammatory reliever </a:t>
                  </a:r>
                  <a:endParaRPr lang="en-GB" sz="800" b="1"/>
                </a:p>
              </p:txBody>
            </p:sp>
          </p:grpSp>
          <p:grpSp>
            <p:nvGrpSpPr>
              <p:cNvPr id="16" name="Group 15">
                <a:extLst>
                  <a:ext uri="{FF2B5EF4-FFF2-40B4-BE49-F238E27FC236}">
                    <a16:creationId xmlns:a16="http://schemas.microsoft.com/office/drawing/2014/main" id="{CED632DA-1F64-415F-B568-61548466F231}"/>
                  </a:ext>
                </a:extLst>
              </p:cNvPr>
              <p:cNvGrpSpPr/>
              <p:nvPr/>
            </p:nvGrpSpPr>
            <p:grpSpPr>
              <a:xfrm>
                <a:off x="7190027" y="4447096"/>
                <a:ext cx="1806850" cy="246221"/>
                <a:chOff x="7190027" y="4447096"/>
                <a:chExt cx="1806850" cy="246221"/>
              </a:xfrm>
            </p:grpSpPr>
            <p:sp>
              <p:nvSpPr>
                <p:cNvPr id="37" name="Rectangle 57">
                  <a:extLst>
                    <a:ext uri="{FF2B5EF4-FFF2-40B4-BE49-F238E27FC236}">
                      <a16:creationId xmlns:a16="http://schemas.microsoft.com/office/drawing/2014/main" id="{99F8C0B5-787D-4E68-8471-43B5A2F7EB9C}"/>
                    </a:ext>
                  </a:extLst>
                </p:cNvPr>
                <p:cNvSpPr>
                  <a:spLocks noChangeArrowheads="1"/>
                </p:cNvSpPr>
                <p:nvPr/>
              </p:nvSpPr>
              <p:spPr bwMode="auto">
                <a:xfrm>
                  <a:off x="7190027" y="4468027"/>
                  <a:ext cx="271031" cy="102824"/>
                </a:xfrm>
                <a:prstGeom prst="rect">
                  <a:avLst/>
                </a:prstGeom>
                <a:solidFill>
                  <a:schemeClr val="accent3"/>
                </a:solidFill>
                <a:ln w="9525">
                  <a:solidFill>
                    <a:schemeClr val="accent3"/>
                  </a:solidFill>
                  <a:miter lim="800000"/>
                  <a:headEnd/>
                  <a:tailEnd/>
                </a:ln>
                <a:effectLst/>
              </p:spPr>
              <p:txBody>
                <a:bodyPr/>
                <a:lstStyle/>
                <a:p>
                  <a:pPr defTabSz="342900">
                    <a:defRPr/>
                  </a:pPr>
                  <a:endParaRPr lang="en-GB" sz="1350">
                    <a:solidFill>
                      <a:srgbClr val="5C5C5C"/>
                    </a:solidFill>
                    <a:latin typeface="Arial"/>
                  </a:endParaRPr>
                </a:p>
              </p:txBody>
            </p:sp>
            <p:sp>
              <p:nvSpPr>
                <p:cNvPr id="38" name="Rectangle 58">
                  <a:extLst>
                    <a:ext uri="{FF2B5EF4-FFF2-40B4-BE49-F238E27FC236}">
                      <a16:creationId xmlns:a16="http://schemas.microsoft.com/office/drawing/2014/main" id="{13FECC31-5DD7-41A1-82CA-E670AA59A74F}"/>
                    </a:ext>
                  </a:extLst>
                </p:cNvPr>
                <p:cNvSpPr>
                  <a:spLocks noChangeArrowheads="1"/>
                </p:cNvSpPr>
                <p:nvPr/>
              </p:nvSpPr>
              <p:spPr bwMode="auto">
                <a:xfrm>
                  <a:off x="7516397" y="4447096"/>
                  <a:ext cx="148048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800">
                      <a:solidFill>
                        <a:srgbClr val="000000"/>
                      </a:solidFill>
                      <a:latin typeface="Arial"/>
                    </a:rPr>
                    <a:t>Versus BUD/FORM maintenance + reliever</a:t>
                  </a:r>
                  <a:endParaRPr lang="en-GB" altLang="en-GB" sz="1200">
                    <a:solidFill>
                      <a:srgbClr val="000000"/>
                    </a:solidFill>
                    <a:latin typeface="Arial"/>
                  </a:endParaRPr>
                </a:p>
              </p:txBody>
            </p:sp>
          </p:grpSp>
        </p:grpSp>
        <p:grpSp>
          <p:nvGrpSpPr>
            <p:cNvPr id="19" name="Group 18">
              <a:extLst>
                <a:ext uri="{FF2B5EF4-FFF2-40B4-BE49-F238E27FC236}">
                  <a16:creationId xmlns:a16="http://schemas.microsoft.com/office/drawing/2014/main" id="{A33C8661-2053-4E52-A182-8497B62D36B9}"/>
                </a:ext>
              </a:extLst>
            </p:cNvPr>
            <p:cNvGrpSpPr/>
            <p:nvPr/>
          </p:nvGrpSpPr>
          <p:grpSpPr>
            <a:xfrm>
              <a:off x="7128541" y="4598205"/>
              <a:ext cx="2208481" cy="258907"/>
              <a:chOff x="7128541" y="4598205"/>
              <a:chExt cx="2208481" cy="258907"/>
            </a:xfrm>
          </p:grpSpPr>
          <p:sp>
            <p:nvSpPr>
              <p:cNvPr id="39" name="Rectangle 57">
                <a:extLst>
                  <a:ext uri="{FF2B5EF4-FFF2-40B4-BE49-F238E27FC236}">
                    <a16:creationId xmlns:a16="http://schemas.microsoft.com/office/drawing/2014/main" id="{ADBAD983-3300-481B-9C09-F35CE45E3DEA}"/>
                  </a:ext>
                </a:extLst>
              </p:cNvPr>
              <p:cNvSpPr>
                <a:spLocks noChangeArrowheads="1"/>
              </p:cNvSpPr>
              <p:nvPr/>
            </p:nvSpPr>
            <p:spPr bwMode="auto">
              <a:xfrm>
                <a:off x="7128541" y="4598205"/>
                <a:ext cx="271031" cy="102824"/>
              </a:xfrm>
              <a:prstGeom prst="rect">
                <a:avLst/>
              </a:prstGeom>
              <a:solidFill>
                <a:schemeClr val="accent5"/>
              </a:solidFill>
              <a:ln w="9525">
                <a:solidFill>
                  <a:schemeClr val="accent5"/>
                </a:solidFill>
                <a:miter lim="800000"/>
                <a:headEnd/>
                <a:tailEnd/>
              </a:ln>
              <a:effectLst/>
            </p:spPr>
            <p:txBody>
              <a:bodyPr/>
              <a:lstStyle/>
              <a:p>
                <a:pPr defTabSz="342900">
                  <a:defRPr/>
                </a:pPr>
                <a:endParaRPr lang="en-GB" sz="1350">
                  <a:solidFill>
                    <a:srgbClr val="5C5C5C"/>
                  </a:solidFill>
                  <a:latin typeface="Arial"/>
                </a:endParaRPr>
              </a:p>
            </p:txBody>
          </p:sp>
          <p:sp>
            <p:nvSpPr>
              <p:cNvPr id="40" name="Rectangle 58">
                <a:extLst>
                  <a:ext uri="{FF2B5EF4-FFF2-40B4-BE49-F238E27FC236}">
                    <a16:creationId xmlns:a16="http://schemas.microsoft.com/office/drawing/2014/main" id="{386AC6FD-D2B5-4881-B8BE-ED364799AE01}"/>
                  </a:ext>
                </a:extLst>
              </p:cNvPr>
              <p:cNvSpPr>
                <a:spLocks noChangeArrowheads="1"/>
              </p:cNvSpPr>
              <p:nvPr/>
            </p:nvSpPr>
            <p:spPr bwMode="auto">
              <a:xfrm>
                <a:off x="7457690" y="4610891"/>
                <a:ext cx="187933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800">
                    <a:solidFill>
                      <a:srgbClr val="000000"/>
                    </a:solidFill>
                    <a:latin typeface="Arial"/>
                  </a:rPr>
                  <a:t>Versus higher dose ICS/LABA maintenance + reliever</a:t>
                </a:r>
                <a:endParaRPr lang="en-GB" altLang="en-GB" sz="1200">
                  <a:solidFill>
                    <a:srgbClr val="000000"/>
                  </a:solidFill>
                  <a:latin typeface="Arial"/>
                </a:endParaRPr>
              </a:p>
            </p:txBody>
          </p:sp>
        </p:grpSp>
      </p:grpSp>
      <p:sp>
        <p:nvSpPr>
          <p:cNvPr id="43" name="Rectangle 42">
            <a:extLst>
              <a:ext uri="{FF2B5EF4-FFF2-40B4-BE49-F238E27FC236}">
                <a16:creationId xmlns:a16="http://schemas.microsoft.com/office/drawing/2014/main" id="{173B753B-D28D-42E1-9280-8A5CE837C7EF}"/>
              </a:ext>
            </a:extLst>
          </p:cNvPr>
          <p:cNvSpPr/>
          <p:nvPr/>
        </p:nvSpPr>
        <p:spPr>
          <a:xfrm flipV="1">
            <a:off x="6920388" y="3935761"/>
            <a:ext cx="1036162" cy="15792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BA9D413-C11F-4C00-B44A-2A6F667FD37F}"/>
              </a:ext>
            </a:extLst>
          </p:cNvPr>
          <p:cNvGrpSpPr/>
          <p:nvPr/>
        </p:nvGrpSpPr>
        <p:grpSpPr>
          <a:xfrm>
            <a:off x="582561" y="875389"/>
            <a:ext cx="7676535" cy="1356903"/>
            <a:chOff x="582561" y="875389"/>
            <a:chExt cx="7676535" cy="1356903"/>
          </a:xfrm>
        </p:grpSpPr>
        <p:grpSp>
          <p:nvGrpSpPr>
            <p:cNvPr id="7" name="Group 6">
              <a:extLst>
                <a:ext uri="{FF2B5EF4-FFF2-40B4-BE49-F238E27FC236}">
                  <a16:creationId xmlns:a16="http://schemas.microsoft.com/office/drawing/2014/main" id="{A48742C7-3129-4C16-97FC-B7D6813345EE}"/>
                </a:ext>
              </a:extLst>
            </p:cNvPr>
            <p:cNvGrpSpPr/>
            <p:nvPr/>
          </p:nvGrpSpPr>
          <p:grpSpPr>
            <a:xfrm>
              <a:off x="582561" y="875389"/>
              <a:ext cx="7676535" cy="1356903"/>
              <a:chOff x="1517669" y="921424"/>
              <a:chExt cx="5873221" cy="1356903"/>
            </a:xfrm>
          </p:grpSpPr>
          <p:sp>
            <p:nvSpPr>
              <p:cNvPr id="14" name="Rectangle 13">
                <a:extLst>
                  <a:ext uri="{FF2B5EF4-FFF2-40B4-BE49-F238E27FC236}">
                    <a16:creationId xmlns:a16="http://schemas.microsoft.com/office/drawing/2014/main" id="{4F431B15-E81B-4F56-9F70-9EF6C8BC57FD}"/>
                  </a:ext>
                </a:extLst>
              </p:cNvPr>
              <p:cNvSpPr/>
              <p:nvPr/>
            </p:nvSpPr>
            <p:spPr>
              <a:xfrm>
                <a:off x="1612851" y="1196945"/>
                <a:ext cx="1363386" cy="1051200"/>
              </a:xfrm>
              <a:prstGeom prst="rect">
                <a:avLst/>
              </a:prstGeom>
              <a:solidFill>
                <a:srgbClr val="D0006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600"/>
                  </a:spcAft>
                </a:pPr>
                <a:r>
                  <a:rPr lang="en-GB" sz="900" b="1" dirty="0">
                    <a:solidFill>
                      <a:schemeClr val="bg1"/>
                    </a:solidFill>
                  </a:rPr>
                  <a:t>SYGMA 1</a:t>
                </a:r>
                <a:r>
                  <a:rPr lang="en-GB" sz="900" baseline="30000" dirty="0">
                    <a:solidFill>
                      <a:schemeClr val="bg1"/>
                    </a:solidFill>
                  </a:rPr>
                  <a:t>1</a:t>
                </a:r>
                <a:endParaRPr lang="en-GB" sz="1000" b="1" baseline="30000" dirty="0">
                  <a:solidFill>
                    <a:schemeClr val="bg1"/>
                  </a:solidFill>
                </a:endParaRPr>
              </a:p>
              <a:p>
                <a:pPr algn="ctr">
                  <a:spcAft>
                    <a:spcPts val="600"/>
                  </a:spcAft>
                </a:pPr>
                <a:r>
                  <a:rPr lang="en-GB" sz="800" b="1" dirty="0">
                    <a:solidFill>
                      <a:schemeClr val="bg1"/>
                    </a:solidFill>
                  </a:rPr>
                  <a:t>BUD/FORM anti-inflammatory reliever compared with SABA </a:t>
                </a:r>
                <a:br>
                  <a:rPr lang="en-GB" sz="800" b="1" dirty="0">
                    <a:solidFill>
                      <a:schemeClr val="bg1"/>
                    </a:solidFill>
                  </a:rPr>
                </a:br>
                <a:r>
                  <a:rPr lang="en-GB" sz="800" b="1" dirty="0">
                    <a:solidFill>
                      <a:schemeClr val="bg1"/>
                    </a:solidFill>
                  </a:rPr>
                  <a:t>as needed or low dose BUD maintenance + SABA</a:t>
                </a:r>
              </a:p>
              <a:p>
                <a:pPr algn="ctr">
                  <a:spcAft>
                    <a:spcPts val="521"/>
                  </a:spcAft>
                </a:pPr>
                <a:endParaRPr lang="en-GB" sz="1000" b="1" dirty="0">
                  <a:solidFill>
                    <a:schemeClr val="bg1"/>
                  </a:solidFill>
                </a:endParaRPr>
              </a:p>
            </p:txBody>
          </p:sp>
          <p:sp>
            <p:nvSpPr>
              <p:cNvPr id="15" name="Rectangle 14">
                <a:extLst>
                  <a:ext uri="{FF2B5EF4-FFF2-40B4-BE49-F238E27FC236}">
                    <a16:creationId xmlns:a16="http://schemas.microsoft.com/office/drawing/2014/main" id="{D976AE46-831D-447D-883E-4DCDEACEA069}"/>
                  </a:ext>
                </a:extLst>
              </p:cNvPr>
              <p:cNvSpPr/>
              <p:nvPr/>
            </p:nvSpPr>
            <p:spPr>
              <a:xfrm>
                <a:off x="3043512" y="1203081"/>
                <a:ext cx="1364590" cy="1051200"/>
              </a:xfrm>
              <a:prstGeom prst="rect">
                <a:avLst/>
              </a:prstGeom>
              <a:solidFill>
                <a:srgbClr val="D0006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600"/>
                  </a:spcAft>
                </a:pPr>
                <a:r>
                  <a:rPr lang="en-GB" sz="900" b="1" dirty="0">
                    <a:solidFill>
                      <a:schemeClr val="bg1"/>
                    </a:solidFill>
                  </a:rPr>
                  <a:t>SYGMA 2</a:t>
                </a:r>
                <a:r>
                  <a:rPr lang="en-GB" sz="900" baseline="30000" dirty="0">
                    <a:solidFill>
                      <a:schemeClr val="bg1"/>
                    </a:solidFill>
                  </a:rPr>
                  <a:t>2</a:t>
                </a:r>
                <a:endParaRPr lang="en-GB" sz="1000" baseline="30000" dirty="0">
                  <a:solidFill>
                    <a:schemeClr val="bg1"/>
                  </a:solidFill>
                </a:endParaRPr>
              </a:p>
              <a:p>
                <a:pPr algn="ctr">
                  <a:spcAft>
                    <a:spcPts val="600"/>
                  </a:spcAft>
                </a:pPr>
                <a:r>
                  <a:rPr lang="en-GB" sz="800" b="1" dirty="0">
                    <a:solidFill>
                      <a:schemeClr val="bg1"/>
                    </a:solidFill>
                  </a:rPr>
                  <a:t>BUD/FORM anti-inflammatory reliever compared with low dose BUD maintenance + SABA in a pragmatic study setting</a:t>
                </a:r>
                <a:endParaRPr lang="en-GB" sz="900" b="1" dirty="0">
                  <a:solidFill>
                    <a:schemeClr val="bg1"/>
                  </a:solidFill>
                </a:endParaRPr>
              </a:p>
            </p:txBody>
          </p:sp>
          <p:sp>
            <p:nvSpPr>
              <p:cNvPr id="13" name="Rectangle 12">
                <a:extLst>
                  <a:ext uri="{FF2B5EF4-FFF2-40B4-BE49-F238E27FC236}">
                    <a16:creationId xmlns:a16="http://schemas.microsoft.com/office/drawing/2014/main" id="{3822D866-6275-439E-8430-D386863C429D}"/>
                  </a:ext>
                </a:extLst>
              </p:cNvPr>
              <p:cNvSpPr/>
              <p:nvPr/>
            </p:nvSpPr>
            <p:spPr>
              <a:xfrm>
                <a:off x="4475377" y="1202074"/>
                <a:ext cx="1364590" cy="1051200"/>
              </a:xfrm>
              <a:prstGeom prst="rect">
                <a:avLst/>
              </a:prstGeom>
              <a:solidFill>
                <a:srgbClr val="D0006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600"/>
                  </a:spcAft>
                </a:pPr>
                <a:r>
                  <a:rPr lang="en-GB" sz="900" b="1" dirty="0">
                    <a:solidFill>
                      <a:schemeClr val="bg1"/>
                    </a:solidFill>
                  </a:rPr>
                  <a:t>Novel START</a:t>
                </a:r>
                <a:r>
                  <a:rPr lang="en-GB" sz="900" b="1" baseline="30000" dirty="0">
                    <a:solidFill>
                      <a:schemeClr val="bg1"/>
                    </a:solidFill>
                  </a:rPr>
                  <a:t>3</a:t>
                </a:r>
              </a:p>
              <a:p>
                <a:pPr algn="ctr">
                  <a:spcAft>
                    <a:spcPts val="600"/>
                  </a:spcAft>
                </a:pPr>
                <a:r>
                  <a:rPr lang="en-GB" sz="800" b="1" dirty="0">
                    <a:solidFill>
                      <a:schemeClr val="bg1"/>
                    </a:solidFill>
                  </a:rPr>
                  <a:t>BUD/FORM anti-inflammatory reliever compared with SABA </a:t>
                </a:r>
                <a:br>
                  <a:rPr lang="en-GB" sz="800" b="1" dirty="0">
                    <a:solidFill>
                      <a:schemeClr val="bg1"/>
                    </a:solidFill>
                  </a:rPr>
                </a:br>
                <a:r>
                  <a:rPr lang="en-GB" sz="800" b="1" dirty="0">
                    <a:solidFill>
                      <a:schemeClr val="bg1"/>
                    </a:solidFill>
                  </a:rPr>
                  <a:t>as needed or low dose BUD maintenance + SABA in an </a:t>
                </a:r>
                <a:br>
                  <a:rPr lang="en-GB" sz="800" b="1" dirty="0">
                    <a:solidFill>
                      <a:schemeClr val="bg1"/>
                    </a:solidFill>
                  </a:rPr>
                </a:br>
                <a:r>
                  <a:rPr lang="en-GB" sz="800" b="1" dirty="0">
                    <a:solidFill>
                      <a:schemeClr val="bg1"/>
                    </a:solidFill>
                  </a:rPr>
                  <a:t>open-label study</a:t>
                </a:r>
              </a:p>
            </p:txBody>
          </p:sp>
          <p:sp>
            <p:nvSpPr>
              <p:cNvPr id="5" name="Rectangle 4">
                <a:extLst>
                  <a:ext uri="{FF2B5EF4-FFF2-40B4-BE49-F238E27FC236}">
                    <a16:creationId xmlns:a16="http://schemas.microsoft.com/office/drawing/2014/main" id="{E104D139-E301-427C-96CC-5EBB9B4BE8D8}"/>
                  </a:ext>
                </a:extLst>
              </p:cNvPr>
              <p:cNvSpPr/>
              <p:nvPr/>
            </p:nvSpPr>
            <p:spPr>
              <a:xfrm>
                <a:off x="1517669" y="921424"/>
                <a:ext cx="5873221" cy="261610"/>
              </a:xfrm>
              <a:prstGeom prst="rect">
                <a:avLst/>
              </a:prstGeom>
            </p:spPr>
            <p:txBody>
              <a:bodyPr wrap="square">
                <a:spAutoFit/>
              </a:bodyPr>
              <a:lstStyle/>
              <a:p>
                <a:pPr algn="ctr"/>
                <a:r>
                  <a:rPr lang="en-GB" sz="1100" b="1" dirty="0">
                    <a:solidFill>
                      <a:srgbClr val="D0006F"/>
                    </a:solidFill>
                  </a:rPr>
                  <a:t>Anti-inflammatory reliever as-needed studies in mild asthma* </a:t>
                </a:r>
              </a:p>
            </p:txBody>
          </p:sp>
          <p:sp>
            <p:nvSpPr>
              <p:cNvPr id="6" name="Rectangle: Rounded Corners 5">
                <a:extLst>
                  <a:ext uri="{FF2B5EF4-FFF2-40B4-BE49-F238E27FC236}">
                    <a16:creationId xmlns:a16="http://schemas.microsoft.com/office/drawing/2014/main" id="{C15CB69C-35EB-4E2C-A66D-16AE342D7290}"/>
                  </a:ext>
                </a:extLst>
              </p:cNvPr>
              <p:cNvSpPr/>
              <p:nvPr/>
            </p:nvSpPr>
            <p:spPr>
              <a:xfrm>
                <a:off x="1517669" y="1134922"/>
                <a:ext cx="5873221" cy="1143405"/>
              </a:xfrm>
              <a:prstGeom prst="roundRect">
                <a:avLst/>
              </a:prstGeom>
              <a:no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2" name="Rectangle 41">
              <a:extLst>
                <a:ext uri="{FF2B5EF4-FFF2-40B4-BE49-F238E27FC236}">
                  <a16:creationId xmlns:a16="http://schemas.microsoft.com/office/drawing/2014/main" id="{E66B67A3-A501-4E1E-9897-4BD9E48C2FC1}"/>
                </a:ext>
              </a:extLst>
            </p:cNvPr>
            <p:cNvSpPr/>
            <p:nvPr/>
          </p:nvSpPr>
          <p:spPr>
            <a:xfrm>
              <a:off x="6319907" y="1153892"/>
              <a:ext cx="1783574" cy="1050779"/>
            </a:xfrm>
            <a:prstGeom prst="rect">
              <a:avLst/>
            </a:prstGeom>
            <a:solidFill>
              <a:srgbClr val="D0006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36000" tIns="39689" rIns="36000" bIns="39689"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spcAft>
                  <a:spcPts val="600"/>
                </a:spcAft>
              </a:pPr>
              <a:r>
                <a:rPr lang="en-GB" sz="900" b="1" dirty="0">
                  <a:solidFill>
                    <a:schemeClr val="bg1"/>
                  </a:solidFill>
                </a:rPr>
                <a:t>PRACTICAL</a:t>
              </a:r>
              <a:r>
                <a:rPr lang="en-GB" sz="900" b="1" baseline="30000" dirty="0">
                  <a:solidFill>
                    <a:schemeClr val="bg1"/>
                  </a:solidFill>
                </a:rPr>
                <a:t>4</a:t>
              </a:r>
            </a:p>
            <a:p>
              <a:pPr algn="ctr">
                <a:spcAft>
                  <a:spcPts val="600"/>
                </a:spcAft>
              </a:pPr>
              <a:r>
                <a:rPr lang="en-GB" sz="800" b="1" dirty="0">
                  <a:solidFill>
                    <a:schemeClr val="bg1"/>
                  </a:solidFill>
                </a:rPr>
                <a:t>BUD/FORM anti-inflammatory reliever compared with </a:t>
              </a:r>
              <a:br>
                <a:rPr lang="en-GB" sz="800" b="1" dirty="0">
                  <a:solidFill>
                    <a:schemeClr val="bg1"/>
                  </a:solidFill>
                </a:rPr>
              </a:br>
              <a:r>
                <a:rPr lang="en-GB" sz="800" b="1" dirty="0">
                  <a:solidFill>
                    <a:schemeClr val="bg1"/>
                  </a:solidFill>
                </a:rPr>
                <a:t>BUD maintenance +SABA in an open-label study</a:t>
              </a:r>
            </a:p>
            <a:p>
              <a:pPr algn="ctr">
                <a:spcAft>
                  <a:spcPts val="600"/>
                </a:spcAft>
              </a:pPr>
              <a:r>
                <a:rPr lang="en-GB" sz="700" b="1" dirty="0">
                  <a:solidFill>
                    <a:schemeClr val="bg1"/>
                  </a:solidFill>
                </a:rPr>
                <a:t>(*Included patients with </a:t>
              </a:r>
              <a:br>
                <a:rPr lang="en-GB" sz="700" b="1" dirty="0">
                  <a:solidFill>
                    <a:schemeClr val="bg1"/>
                  </a:solidFill>
                </a:rPr>
              </a:br>
              <a:r>
                <a:rPr lang="en-GB" sz="700" b="1" dirty="0">
                  <a:solidFill>
                    <a:schemeClr val="bg1"/>
                  </a:solidFill>
                </a:rPr>
                <a:t>mild to moderate asthma)</a:t>
              </a:r>
              <a:endParaRPr lang="en-GB" sz="700" dirty="0">
                <a:solidFill>
                  <a:schemeClr val="bg1"/>
                </a:solidFill>
              </a:endParaRPr>
            </a:p>
            <a:p>
              <a:pPr algn="ctr">
                <a:spcAft>
                  <a:spcPts val="600"/>
                </a:spcAft>
              </a:pPr>
              <a:endParaRPr lang="en-GB" sz="900" b="1" dirty="0">
                <a:solidFill>
                  <a:schemeClr val="bg1"/>
                </a:solidFill>
              </a:endParaRPr>
            </a:p>
          </p:txBody>
        </p:sp>
      </p:grpSp>
      <p:sp>
        <p:nvSpPr>
          <p:cNvPr id="45" name="Rectangle 44">
            <a:extLst>
              <a:ext uri="{FF2B5EF4-FFF2-40B4-BE49-F238E27FC236}">
                <a16:creationId xmlns:a16="http://schemas.microsoft.com/office/drawing/2014/main" id="{AF13C3EB-D321-438B-B39E-4EDB26475D33}"/>
              </a:ext>
            </a:extLst>
          </p:cNvPr>
          <p:cNvSpPr/>
          <p:nvPr/>
        </p:nvSpPr>
        <p:spPr>
          <a:xfrm>
            <a:off x="388417" y="914880"/>
            <a:ext cx="8013569" cy="13647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5415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D864-9BD3-4C02-9380-90EEEA7E95CE}"/>
              </a:ext>
            </a:extLst>
          </p:cNvPr>
          <p:cNvSpPr>
            <a:spLocks noGrp="1"/>
          </p:cNvSpPr>
          <p:nvPr>
            <p:ph type="title"/>
          </p:nvPr>
        </p:nvSpPr>
        <p:spPr>
          <a:xfrm>
            <a:off x="342900" y="904117"/>
            <a:ext cx="8458200" cy="923330"/>
          </a:xfrm>
        </p:spPr>
        <p:txBody>
          <a:bodyPr/>
          <a:lstStyle/>
          <a:p>
            <a:r>
              <a:rPr lang="en-GB"/>
              <a:t>The effects of BUD/FORM Turbuhaler </a:t>
            </a:r>
            <a:br>
              <a:rPr lang="en-GB"/>
            </a:br>
            <a:r>
              <a:rPr lang="en-GB"/>
              <a:t>anti-inflammatory reliever in mild asthma</a:t>
            </a:r>
          </a:p>
        </p:txBody>
      </p:sp>
      <p:sp>
        <p:nvSpPr>
          <p:cNvPr id="4" name="Rectangle 3">
            <a:extLst>
              <a:ext uri="{FF2B5EF4-FFF2-40B4-BE49-F238E27FC236}">
                <a16:creationId xmlns:a16="http://schemas.microsoft.com/office/drawing/2014/main" id="{65639B53-E8CB-490D-9FAA-9D9E56057AE4}"/>
              </a:ext>
            </a:extLst>
          </p:cNvPr>
          <p:cNvSpPr/>
          <p:nvPr/>
        </p:nvSpPr>
        <p:spPr>
          <a:xfrm>
            <a:off x="2048586" y="206833"/>
            <a:ext cx="6918311" cy="31032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a:t>
            </a:r>
            <a:r>
              <a:rPr lang="en-US" sz="1100"/>
              <a:t> mild asthma included within the local label to remove section or make reactive only</a:t>
            </a:r>
          </a:p>
        </p:txBody>
      </p:sp>
    </p:spTree>
    <p:extLst>
      <p:ext uri="{BB962C8B-B14F-4D97-AF65-F5344CB8AC3E}">
        <p14:creationId xmlns:p14="http://schemas.microsoft.com/office/powerpoint/2010/main" val="891835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p:txBody>
          <a:bodyPr/>
          <a:lstStyle/>
          <a:p>
            <a:r>
              <a:rPr lang="en-US" sz="1900"/>
              <a:t>BUD/FORM </a:t>
            </a:r>
            <a:r>
              <a:rPr lang="en-US" sz="1900" err="1"/>
              <a:t>Turbuhaler</a:t>
            </a:r>
            <a:r>
              <a:rPr lang="en-US" sz="1900"/>
              <a:t> anti-inflammatory reliever reduced severe exacerbations versus SABA as needed in mild asthma</a:t>
            </a:r>
            <a:endParaRPr lang="en-GB" sz="19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646480"/>
            <a:ext cx="8602768" cy="405264"/>
          </a:xfrm>
        </p:spPr>
        <p:txBody>
          <a:bodyPr/>
          <a:lstStyle/>
          <a:p>
            <a:br>
              <a:rPr lang="en-GB"/>
            </a:br>
            <a:r>
              <a:rPr lang="en-US" altLang="en-US"/>
              <a:t>*P&lt;0.001. </a:t>
            </a:r>
            <a:r>
              <a:rPr lang="en-US" altLang="en-US" baseline="30000"/>
              <a:t>†</a:t>
            </a:r>
            <a:r>
              <a:rPr lang="en-GB"/>
              <a:t>Rate of severe exacerbations was a secondary outcome.</a:t>
            </a:r>
            <a:r>
              <a:rPr lang="en-US" altLang="en-US"/>
              <a:t> </a:t>
            </a:r>
            <a:r>
              <a:rPr lang="en-US" altLang="en-US" baseline="30000"/>
              <a:t>§</a:t>
            </a:r>
            <a:r>
              <a:rPr lang="en-US" altLang="en-US"/>
              <a:t>SYGMA 1 was a 52-week, double-blind study assessing the effects of BUD/FORM </a:t>
            </a:r>
            <a:r>
              <a:rPr lang="en-US" altLang="en-US" err="1"/>
              <a:t>Turbuhaler</a:t>
            </a:r>
            <a:r>
              <a:rPr lang="en-US" altLang="en-US"/>
              <a:t> anti-inflammatory reliever in 1277 patients compared with SABA as needed (n=1277) and maintenance low-dose BUD</a:t>
            </a:r>
            <a:r>
              <a:rPr lang="en-US" altLang="en-US">
                <a:latin typeface="Arial" panose="020B0604020202020204" pitchFamily="34" charset="0"/>
                <a:cs typeface="Arial" panose="020B0604020202020204" pitchFamily="34" charset="0"/>
              </a:rPr>
              <a:t> BID + SABA as needed</a:t>
            </a:r>
            <a:r>
              <a:rPr lang="en-US" altLang="en-US"/>
              <a:t> (n=1282); SYGMA 2 was a 52-week, double-blind, pragmatic (without daily reminders as used in SYGMA 1) study assessing the effects of BUD/FORM </a:t>
            </a:r>
            <a:r>
              <a:rPr lang="en-US" altLang="en-US" err="1"/>
              <a:t>Turbuhaler</a:t>
            </a:r>
            <a:r>
              <a:rPr lang="en-US" altLang="en-US"/>
              <a:t> anti-inflammatory reliever in 2089 patients compared with maintenance low-dose BUD </a:t>
            </a:r>
            <a:r>
              <a:rPr lang="en-US" altLang="en-US">
                <a:latin typeface="Arial" panose="020B0604020202020204" pitchFamily="34" charset="0"/>
                <a:cs typeface="Arial" panose="020B0604020202020204" pitchFamily="34" charset="0"/>
              </a:rPr>
              <a:t>BID + SABA as needed</a:t>
            </a:r>
            <a:r>
              <a:rPr lang="en-US" altLang="en-US"/>
              <a:t> (n=2087); in both studies, severe exacerbations were defined as </a:t>
            </a:r>
            <a:r>
              <a:rPr lang="en-GB"/>
              <a:t>as worsening asthma leading to the use of systemic glucocorticoids for ≥3 days, inpatient hospitalisation or an emergency department visit leading to the use of systemic glucocorticoids.</a:t>
            </a:r>
            <a:endParaRPr lang="en-GB" altLang="en-US" baseline="30000"/>
          </a:p>
          <a:p>
            <a:r>
              <a:rPr lang="en-GB"/>
              <a:t>BID = twice daily; BUD = budesonide; FORM = formoterol; SABA = short-acting </a:t>
            </a:r>
            <a:r>
              <a:rPr lang="el-GR"/>
              <a:t>β</a:t>
            </a:r>
            <a:r>
              <a:rPr lang="en-GB" baseline="-25000"/>
              <a:t>2</a:t>
            </a:r>
            <a:r>
              <a:rPr lang="en-GB"/>
              <a:t>-agonist; SYGMA = </a:t>
            </a:r>
            <a:r>
              <a:rPr lang="en-GB" err="1"/>
              <a:t>SYmbicort</a:t>
            </a:r>
            <a:r>
              <a:rPr lang="en-GB"/>
              <a:t> Given as needed in Mild Asthma.</a:t>
            </a:r>
            <a:br>
              <a:rPr lang="en-GB"/>
            </a:br>
            <a:r>
              <a:rPr lang="en-GB"/>
              <a:t>1. O’Byrne PM, et al. </a:t>
            </a:r>
            <a:r>
              <a:rPr lang="en-GB" i="1"/>
              <a:t>N </a:t>
            </a:r>
            <a:r>
              <a:rPr lang="en-GB" i="1" err="1"/>
              <a:t>Engl</a:t>
            </a:r>
            <a:r>
              <a:rPr lang="en-GB" i="1"/>
              <a:t> J Med. </a:t>
            </a:r>
            <a:r>
              <a:rPr lang="en-GB"/>
              <a:t>2018;378:1865-1876; 2. Bateman ED, et al. </a:t>
            </a:r>
            <a:r>
              <a:rPr lang="en-GB" i="1"/>
              <a:t>N </a:t>
            </a:r>
            <a:r>
              <a:rPr lang="en-GB" i="1" err="1"/>
              <a:t>Engl</a:t>
            </a:r>
            <a:r>
              <a:rPr lang="en-GB" i="1"/>
              <a:t> J Med. </a:t>
            </a:r>
            <a:r>
              <a:rPr lang="en-GB"/>
              <a:t>2018;378:1877-1887.</a:t>
            </a:r>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23</a:t>
            </a:fld>
            <a:endParaRPr lang="en-GB"/>
          </a:p>
        </p:txBody>
      </p:sp>
      <p:sp>
        <p:nvSpPr>
          <p:cNvPr id="114" name="Rectangle 113">
            <a:extLst>
              <a:ext uri="{FF2B5EF4-FFF2-40B4-BE49-F238E27FC236}">
                <a16:creationId xmlns:a16="http://schemas.microsoft.com/office/drawing/2014/main" id="{C41C5FD7-83F3-4F06-8BBD-41FE452172FD}"/>
              </a:ext>
            </a:extLst>
          </p:cNvPr>
          <p:cNvSpPr/>
          <p:nvPr/>
        </p:nvSpPr>
        <p:spPr>
          <a:xfrm>
            <a:off x="282026" y="863637"/>
            <a:ext cx="8539916" cy="646331"/>
          </a:xfrm>
          <a:prstGeom prst="rect">
            <a:avLst/>
          </a:prstGeom>
        </p:spPr>
        <p:txBody>
          <a:bodyPr wrap="square">
            <a:spAutoFit/>
          </a:bodyPr>
          <a:lstStyle/>
          <a:p>
            <a:pPr algn="ctr">
              <a:spcAft>
                <a:spcPts val="600"/>
              </a:spcAft>
            </a:pPr>
            <a:r>
              <a:rPr lang="en-GB" sz="1200" b="1">
                <a:solidFill>
                  <a:srgbClr val="D0006F"/>
                </a:solidFill>
              </a:rPr>
              <a:t>BUD/FORM </a:t>
            </a:r>
            <a:r>
              <a:rPr lang="en-GB" sz="1200" b="1" err="1">
                <a:solidFill>
                  <a:srgbClr val="D0006F"/>
                </a:solidFill>
              </a:rPr>
              <a:t>Turbuhaler</a:t>
            </a:r>
            <a:r>
              <a:rPr lang="en-GB" sz="1200" b="1">
                <a:solidFill>
                  <a:srgbClr val="D0006F"/>
                </a:solidFill>
              </a:rPr>
              <a:t> anti-inflammatory reliever resulted in a 64% lower rate compared with SABA as needed</a:t>
            </a:r>
            <a:r>
              <a:rPr lang="en-GB" sz="1200" b="1" baseline="30000">
                <a:solidFill>
                  <a:srgbClr val="D0006F"/>
                </a:solidFill>
              </a:rPr>
              <a:t>1</a:t>
            </a:r>
            <a:r>
              <a:rPr lang="en-GB" sz="1200" b="1">
                <a:solidFill>
                  <a:srgbClr val="D0006F"/>
                </a:solidFill>
              </a:rPr>
              <a:t> </a:t>
            </a:r>
            <a:br>
              <a:rPr lang="en-GB" sz="1200" b="1">
                <a:solidFill>
                  <a:srgbClr val="D0006F"/>
                </a:solidFill>
              </a:rPr>
            </a:br>
            <a:r>
              <a:rPr lang="en-GB" sz="1200" b="1">
                <a:solidFill>
                  <a:srgbClr val="D0006F"/>
                </a:solidFill>
              </a:rPr>
              <a:t>In SYGMA 2, BUD/FORM </a:t>
            </a:r>
            <a:r>
              <a:rPr lang="en-GB" sz="1200" b="1" err="1">
                <a:solidFill>
                  <a:srgbClr val="D0006F"/>
                </a:solidFill>
              </a:rPr>
              <a:t>Turbuhaler</a:t>
            </a:r>
            <a:r>
              <a:rPr lang="en-GB" sz="1200" b="1">
                <a:solidFill>
                  <a:srgbClr val="D0006F"/>
                </a:solidFill>
              </a:rPr>
              <a:t> anti-inflammatory reliever was noninferior to maintenance low-dose BUD + SABA as needed in terms of the annualised rate of severe asthma exacerbations</a:t>
            </a:r>
            <a:r>
              <a:rPr lang="en-GB" sz="1200" b="1" baseline="30000">
                <a:solidFill>
                  <a:srgbClr val="D0006F"/>
                </a:solidFill>
              </a:rPr>
              <a:t>2</a:t>
            </a:r>
            <a:endParaRPr lang="en-GB" sz="1200" b="1">
              <a:solidFill>
                <a:srgbClr val="D0006F"/>
              </a:solidFill>
            </a:endParaRPr>
          </a:p>
        </p:txBody>
      </p:sp>
      <p:sp>
        <p:nvSpPr>
          <p:cNvPr id="67" name="TextBox 66">
            <a:extLst>
              <a:ext uri="{FF2B5EF4-FFF2-40B4-BE49-F238E27FC236}">
                <a16:creationId xmlns:a16="http://schemas.microsoft.com/office/drawing/2014/main" id="{9B8A4882-98EA-495E-9007-BD210095C63D}"/>
              </a:ext>
            </a:extLst>
          </p:cNvPr>
          <p:cNvSpPr txBox="1"/>
          <p:nvPr/>
        </p:nvSpPr>
        <p:spPr>
          <a:xfrm>
            <a:off x="1645971" y="1658118"/>
            <a:ext cx="1387953" cy="313932"/>
          </a:xfrm>
          <a:prstGeom prst="rect">
            <a:avLst/>
          </a:prstGeom>
          <a:noFill/>
        </p:spPr>
        <p:txBody>
          <a:bodyPr wrap="square" rtlCol="0">
            <a:spAutoFit/>
          </a:bodyPr>
          <a:lstStyle/>
          <a:p>
            <a:pPr marL="0" marR="0" lvl="0" indent="0"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effectLst/>
                <a:uLnTx/>
                <a:uFillTx/>
                <a:latin typeface="Arial"/>
                <a:ea typeface="+mn-ea"/>
                <a:cs typeface="+mn-cs"/>
              </a:rPr>
              <a:t>SYGMA 1</a:t>
            </a:r>
            <a:r>
              <a:rPr kumimoji="0" lang="en-US" sz="1600" b="1" i="0" u="none" strike="noStrike" kern="1200" cap="none" spc="0" normalizeH="0" baseline="30000" noProof="0">
                <a:ln>
                  <a:noFill/>
                </a:ln>
                <a:effectLst/>
                <a:uLnTx/>
                <a:uFillTx/>
                <a:latin typeface="Arial"/>
                <a:ea typeface="+mn-ea"/>
                <a:cs typeface="+mn-cs"/>
              </a:rPr>
              <a:t>1†§</a:t>
            </a:r>
          </a:p>
        </p:txBody>
      </p:sp>
      <p:sp>
        <p:nvSpPr>
          <p:cNvPr id="68" name="Rectangle 32">
            <a:extLst>
              <a:ext uri="{FF2B5EF4-FFF2-40B4-BE49-F238E27FC236}">
                <a16:creationId xmlns:a16="http://schemas.microsoft.com/office/drawing/2014/main" id="{DA65E22F-EDBA-4F0E-B587-3701ECEA4E1A}"/>
              </a:ext>
            </a:extLst>
          </p:cNvPr>
          <p:cNvSpPr>
            <a:spLocks noChangeArrowheads="1"/>
          </p:cNvSpPr>
          <p:nvPr/>
        </p:nvSpPr>
        <p:spPr bwMode="auto">
          <a:xfrm flipH="1">
            <a:off x="2674436" y="3975415"/>
            <a:ext cx="654014" cy="411871"/>
          </a:xfrm>
          <a:prstGeom prst="rect">
            <a:avLst/>
          </a:prstGeom>
          <a:solidFill>
            <a:srgbClr val="D0006F"/>
          </a:solidFill>
          <a:ln>
            <a:solidFill>
              <a:srgbClr val="D0006F"/>
            </a:solidFill>
          </a:ln>
          <a:effec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0.07</a:t>
            </a:r>
          </a:p>
        </p:txBody>
      </p:sp>
      <p:sp>
        <p:nvSpPr>
          <p:cNvPr id="69" name="Rectangle 29">
            <a:extLst>
              <a:ext uri="{FF2B5EF4-FFF2-40B4-BE49-F238E27FC236}">
                <a16:creationId xmlns:a16="http://schemas.microsoft.com/office/drawing/2014/main" id="{44B6A3F5-2C46-45AD-9518-A525DE1631F7}"/>
              </a:ext>
            </a:extLst>
          </p:cNvPr>
          <p:cNvSpPr>
            <a:spLocks noChangeArrowheads="1"/>
          </p:cNvSpPr>
          <p:nvPr/>
        </p:nvSpPr>
        <p:spPr bwMode="auto">
          <a:xfrm flipH="1">
            <a:off x="1378173" y="3364844"/>
            <a:ext cx="654012" cy="1022440"/>
          </a:xfrm>
          <a:prstGeom prst="rect">
            <a:avLst/>
          </a:prstGeom>
          <a:solidFill>
            <a:schemeClr val="accent2"/>
          </a:solidFill>
          <a:ln w="9525" algn="ctr">
            <a:no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0.20</a:t>
            </a:r>
          </a:p>
        </p:txBody>
      </p:sp>
      <p:sp>
        <p:nvSpPr>
          <p:cNvPr id="70" name="Rectangle 32">
            <a:extLst>
              <a:ext uri="{FF2B5EF4-FFF2-40B4-BE49-F238E27FC236}">
                <a16:creationId xmlns:a16="http://schemas.microsoft.com/office/drawing/2014/main" id="{4746A3A9-7FED-4B9E-BA70-A52B662100E1}"/>
              </a:ext>
            </a:extLst>
          </p:cNvPr>
          <p:cNvSpPr>
            <a:spLocks noChangeArrowheads="1"/>
          </p:cNvSpPr>
          <p:nvPr/>
        </p:nvSpPr>
        <p:spPr bwMode="auto">
          <a:xfrm flipH="1">
            <a:off x="2032186" y="3892748"/>
            <a:ext cx="654012" cy="494536"/>
          </a:xfrm>
          <a:prstGeom prst="rect">
            <a:avLst/>
          </a:prstGeom>
          <a:solidFill>
            <a:schemeClr val="accent3"/>
          </a:solidFill>
          <a:ln w="9525" algn="ctr">
            <a:no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0.09</a:t>
            </a:r>
          </a:p>
        </p:txBody>
      </p:sp>
      <p:sp>
        <p:nvSpPr>
          <p:cNvPr id="71" name="Text Box 3">
            <a:extLst>
              <a:ext uri="{FF2B5EF4-FFF2-40B4-BE49-F238E27FC236}">
                <a16:creationId xmlns:a16="http://schemas.microsoft.com/office/drawing/2014/main" id="{6005AD9D-B4FB-4D69-A5DB-E013D78D46E3}"/>
              </a:ext>
            </a:extLst>
          </p:cNvPr>
          <p:cNvSpPr txBox="1">
            <a:spLocks noChangeArrowheads="1"/>
          </p:cNvSpPr>
          <p:nvPr/>
        </p:nvSpPr>
        <p:spPr bwMode="auto">
          <a:xfrm rot="16200000">
            <a:off x="-621581" y="2917874"/>
            <a:ext cx="241603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
                <a:srgbClr val="E8004D"/>
              </a:buClr>
              <a:buSzPct val="125000"/>
              <a:buFontTx/>
              <a:buNone/>
              <a:tabLst/>
              <a:defRPr/>
            </a:pPr>
            <a:r>
              <a:rPr kumimoji="0" lang="en-US" altLang="en-US" sz="1000" b="1" i="0" u="none" strike="noStrike" kern="1200" cap="none" spc="0" normalizeH="0" baseline="0" noProof="0">
                <a:ln>
                  <a:noFill/>
                </a:ln>
                <a:effectLst/>
                <a:uLnTx/>
                <a:uFillTx/>
                <a:latin typeface="Arial" panose="020B0604020202020204" pitchFamily="34" charset="0"/>
                <a:ea typeface="+mn-ea"/>
                <a:cs typeface="+mn-cs"/>
              </a:rPr>
              <a:t>Exacerbations (per 100 patients/year)</a:t>
            </a:r>
            <a:endParaRPr kumimoji="0" lang="en-GB" altLang="en-US" sz="1000" b="1" i="0" u="none" strike="noStrike" kern="1200" cap="none" spc="0" normalizeH="0" baseline="0" noProof="0">
              <a:ln>
                <a:noFill/>
              </a:ln>
              <a:effectLst/>
              <a:uLnTx/>
              <a:uFillTx/>
              <a:latin typeface="Arial" panose="020B0604020202020204" pitchFamily="34" charset="0"/>
              <a:ea typeface="+mn-ea"/>
              <a:cs typeface="+mn-cs"/>
            </a:endParaRPr>
          </a:p>
        </p:txBody>
      </p:sp>
      <p:grpSp>
        <p:nvGrpSpPr>
          <p:cNvPr id="72" name="Group 71">
            <a:extLst>
              <a:ext uri="{FF2B5EF4-FFF2-40B4-BE49-F238E27FC236}">
                <a16:creationId xmlns:a16="http://schemas.microsoft.com/office/drawing/2014/main" id="{3E51929A-78EF-466B-9AD2-E9FDE3E060FB}"/>
              </a:ext>
            </a:extLst>
          </p:cNvPr>
          <p:cNvGrpSpPr/>
          <p:nvPr/>
        </p:nvGrpSpPr>
        <p:grpSpPr>
          <a:xfrm>
            <a:off x="763474" y="1737096"/>
            <a:ext cx="291870" cy="2726851"/>
            <a:chOff x="1213992" y="1810809"/>
            <a:chExt cx="291870" cy="2726851"/>
          </a:xfrm>
        </p:grpSpPr>
        <p:sp>
          <p:nvSpPr>
            <p:cNvPr id="73" name="Rectangle 11">
              <a:extLst>
                <a:ext uri="{FF2B5EF4-FFF2-40B4-BE49-F238E27FC236}">
                  <a16:creationId xmlns:a16="http://schemas.microsoft.com/office/drawing/2014/main" id="{F21BA881-AD68-4F6A-AD1F-C61D69BBEDC9}"/>
                </a:ext>
              </a:extLst>
            </p:cNvPr>
            <p:cNvSpPr>
              <a:spLocks noChangeArrowheads="1"/>
            </p:cNvSpPr>
            <p:nvPr/>
          </p:nvSpPr>
          <p:spPr bwMode="auto">
            <a:xfrm>
              <a:off x="1261966" y="4383772"/>
              <a:ext cx="70531"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0</a:t>
              </a:r>
            </a:p>
          </p:txBody>
        </p:sp>
        <p:sp>
          <p:nvSpPr>
            <p:cNvPr id="74" name="Rectangle 12">
              <a:extLst>
                <a:ext uri="{FF2B5EF4-FFF2-40B4-BE49-F238E27FC236}">
                  <a16:creationId xmlns:a16="http://schemas.microsoft.com/office/drawing/2014/main" id="{C6D0774E-FCDA-484A-B3BD-DFC065E7A35E}"/>
                </a:ext>
              </a:extLst>
            </p:cNvPr>
            <p:cNvSpPr>
              <a:spLocks noChangeArrowheads="1"/>
            </p:cNvSpPr>
            <p:nvPr/>
          </p:nvSpPr>
          <p:spPr bwMode="auto">
            <a:xfrm>
              <a:off x="1213992" y="3861243"/>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sv-SE" altLang="en-US" sz="1000" b="0" i="0" u="none" strike="noStrike" kern="1200" cap="none" spc="0" normalizeH="0" baseline="0" noProof="0">
                  <a:ln>
                    <a:noFill/>
                  </a:ln>
                  <a:effectLst/>
                  <a:uLnTx/>
                  <a:uFillTx/>
                  <a:latin typeface="Arial" panose="020B0604020202020204" pitchFamily="34" charset="0"/>
                  <a:ea typeface="+mn-ea"/>
                  <a:cs typeface="+mn-cs"/>
                </a:rPr>
                <a:t>10</a:t>
              </a:r>
              <a:endParaRPr kumimoji="0" lang="en-GB" altLang="en-US" sz="1000" b="0" i="0" u="none" strike="noStrike" kern="1200" cap="none" spc="0" normalizeH="0" baseline="0" noProof="0">
                <a:ln>
                  <a:noFill/>
                </a:ln>
                <a:effectLst/>
                <a:uLnTx/>
                <a:uFillTx/>
                <a:latin typeface="Arial" panose="020B0604020202020204" pitchFamily="34" charset="0"/>
                <a:ea typeface="+mn-ea"/>
                <a:cs typeface="+mn-cs"/>
              </a:endParaRPr>
            </a:p>
          </p:txBody>
        </p:sp>
        <p:sp>
          <p:nvSpPr>
            <p:cNvPr id="75" name="Rectangle 13">
              <a:extLst>
                <a:ext uri="{FF2B5EF4-FFF2-40B4-BE49-F238E27FC236}">
                  <a16:creationId xmlns:a16="http://schemas.microsoft.com/office/drawing/2014/main" id="{E3D44A40-F282-46AC-B362-8837EF3A57E5}"/>
                </a:ext>
              </a:extLst>
            </p:cNvPr>
            <p:cNvSpPr>
              <a:spLocks noChangeArrowheads="1"/>
            </p:cNvSpPr>
            <p:nvPr/>
          </p:nvSpPr>
          <p:spPr bwMode="auto">
            <a:xfrm>
              <a:off x="1213992" y="3366355"/>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20</a:t>
              </a:r>
            </a:p>
          </p:txBody>
        </p:sp>
        <p:sp>
          <p:nvSpPr>
            <p:cNvPr id="76" name="Rectangle 14">
              <a:extLst>
                <a:ext uri="{FF2B5EF4-FFF2-40B4-BE49-F238E27FC236}">
                  <a16:creationId xmlns:a16="http://schemas.microsoft.com/office/drawing/2014/main" id="{2D06CF78-88BF-4547-9BFF-4F19AC2CA4A7}"/>
                </a:ext>
              </a:extLst>
            </p:cNvPr>
            <p:cNvSpPr>
              <a:spLocks noChangeArrowheads="1"/>
            </p:cNvSpPr>
            <p:nvPr/>
          </p:nvSpPr>
          <p:spPr bwMode="auto">
            <a:xfrm>
              <a:off x="1213992" y="2834356"/>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30</a:t>
              </a:r>
            </a:p>
          </p:txBody>
        </p:sp>
        <p:sp>
          <p:nvSpPr>
            <p:cNvPr id="77" name="Rectangle 15">
              <a:extLst>
                <a:ext uri="{FF2B5EF4-FFF2-40B4-BE49-F238E27FC236}">
                  <a16:creationId xmlns:a16="http://schemas.microsoft.com/office/drawing/2014/main" id="{CDA0809D-1A24-4903-AF5E-51B77B44386A}"/>
                </a:ext>
              </a:extLst>
            </p:cNvPr>
            <p:cNvSpPr>
              <a:spLocks noChangeArrowheads="1"/>
            </p:cNvSpPr>
            <p:nvPr/>
          </p:nvSpPr>
          <p:spPr bwMode="auto">
            <a:xfrm>
              <a:off x="1213992" y="2339130"/>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40</a:t>
              </a:r>
            </a:p>
          </p:txBody>
        </p:sp>
        <p:sp>
          <p:nvSpPr>
            <p:cNvPr id="78" name="Rectangle 16">
              <a:extLst>
                <a:ext uri="{FF2B5EF4-FFF2-40B4-BE49-F238E27FC236}">
                  <a16:creationId xmlns:a16="http://schemas.microsoft.com/office/drawing/2014/main" id="{767D475B-7547-4B9F-9F67-5DCD68F054FB}"/>
                </a:ext>
              </a:extLst>
            </p:cNvPr>
            <p:cNvSpPr>
              <a:spLocks noChangeArrowheads="1"/>
            </p:cNvSpPr>
            <p:nvPr/>
          </p:nvSpPr>
          <p:spPr bwMode="auto">
            <a:xfrm>
              <a:off x="1213992" y="1810809"/>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50</a:t>
              </a:r>
            </a:p>
          </p:txBody>
        </p:sp>
        <p:sp>
          <p:nvSpPr>
            <p:cNvPr id="79" name="Line 30">
              <a:extLst>
                <a:ext uri="{FF2B5EF4-FFF2-40B4-BE49-F238E27FC236}">
                  <a16:creationId xmlns:a16="http://schemas.microsoft.com/office/drawing/2014/main" id="{3535AA80-C5FC-46F6-BD06-369E9C169C29}"/>
                </a:ext>
              </a:extLst>
            </p:cNvPr>
            <p:cNvSpPr>
              <a:spLocks noChangeShapeType="1"/>
            </p:cNvSpPr>
            <p:nvPr/>
          </p:nvSpPr>
          <p:spPr bwMode="auto">
            <a:xfrm>
              <a:off x="1398758" y="3928998"/>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80" name="Line 31">
              <a:extLst>
                <a:ext uri="{FF2B5EF4-FFF2-40B4-BE49-F238E27FC236}">
                  <a16:creationId xmlns:a16="http://schemas.microsoft.com/office/drawing/2014/main" id="{F83197C9-9054-4F63-8162-0F5ECEE8AD24}"/>
                </a:ext>
              </a:extLst>
            </p:cNvPr>
            <p:cNvSpPr>
              <a:spLocks noChangeShapeType="1"/>
            </p:cNvSpPr>
            <p:nvPr/>
          </p:nvSpPr>
          <p:spPr bwMode="auto">
            <a:xfrm>
              <a:off x="1398758" y="3448483"/>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81" name="Line 32">
              <a:extLst>
                <a:ext uri="{FF2B5EF4-FFF2-40B4-BE49-F238E27FC236}">
                  <a16:creationId xmlns:a16="http://schemas.microsoft.com/office/drawing/2014/main" id="{D0BAF3DC-576C-449F-BB5B-199E9A654415}"/>
                </a:ext>
              </a:extLst>
            </p:cNvPr>
            <p:cNvSpPr>
              <a:spLocks noChangeShapeType="1"/>
            </p:cNvSpPr>
            <p:nvPr/>
          </p:nvSpPr>
          <p:spPr bwMode="auto">
            <a:xfrm>
              <a:off x="1398758" y="2918935"/>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82" name="Line 33">
              <a:extLst>
                <a:ext uri="{FF2B5EF4-FFF2-40B4-BE49-F238E27FC236}">
                  <a16:creationId xmlns:a16="http://schemas.microsoft.com/office/drawing/2014/main" id="{1EC43DA1-207B-4D8E-9FF0-65B9732F38AA}"/>
                </a:ext>
              </a:extLst>
            </p:cNvPr>
            <p:cNvSpPr>
              <a:spLocks noChangeShapeType="1"/>
            </p:cNvSpPr>
            <p:nvPr/>
          </p:nvSpPr>
          <p:spPr bwMode="auto">
            <a:xfrm>
              <a:off x="1398758" y="2426163"/>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85" name="Line 34">
              <a:extLst>
                <a:ext uri="{FF2B5EF4-FFF2-40B4-BE49-F238E27FC236}">
                  <a16:creationId xmlns:a16="http://schemas.microsoft.com/office/drawing/2014/main" id="{FF58CC38-D065-4043-8401-A1ADB1D80907}"/>
                </a:ext>
              </a:extLst>
            </p:cNvPr>
            <p:cNvSpPr>
              <a:spLocks noChangeShapeType="1"/>
            </p:cNvSpPr>
            <p:nvPr/>
          </p:nvSpPr>
          <p:spPr bwMode="auto">
            <a:xfrm>
              <a:off x="1398758" y="1894164"/>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86" name="Line 31">
              <a:extLst>
                <a:ext uri="{FF2B5EF4-FFF2-40B4-BE49-F238E27FC236}">
                  <a16:creationId xmlns:a16="http://schemas.microsoft.com/office/drawing/2014/main" id="{990DA7F9-9A0D-4F7A-BC26-1064968188C2}"/>
                </a:ext>
              </a:extLst>
            </p:cNvPr>
            <p:cNvSpPr>
              <a:spLocks noChangeShapeType="1"/>
            </p:cNvSpPr>
            <p:nvPr/>
          </p:nvSpPr>
          <p:spPr bwMode="auto">
            <a:xfrm>
              <a:off x="1398758" y="4459988"/>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grpSp>
      <p:sp>
        <p:nvSpPr>
          <p:cNvPr id="87" name="TextBox 86">
            <a:extLst>
              <a:ext uri="{FF2B5EF4-FFF2-40B4-BE49-F238E27FC236}">
                <a16:creationId xmlns:a16="http://schemas.microsoft.com/office/drawing/2014/main" id="{263D0894-1141-4B69-9F23-94A2F2C24A70}"/>
              </a:ext>
            </a:extLst>
          </p:cNvPr>
          <p:cNvSpPr txBox="1"/>
          <p:nvPr/>
        </p:nvSpPr>
        <p:spPr>
          <a:xfrm>
            <a:off x="2155525" y="2690784"/>
            <a:ext cx="518911" cy="230832"/>
          </a:xfrm>
          <a:prstGeom prst="rect">
            <a:avLst/>
          </a:prstGeom>
          <a:noFill/>
        </p:spPr>
        <p:txBody>
          <a:bodyPr wrap="square" rtlCol="0">
            <a:spAutoFit/>
          </a:bodyPr>
          <a:lstStyle/>
          <a:p>
            <a:pPr marL="0" marR="0" lvl="0" indent="0" algn="l" defTabSz="685800" rtl="0" eaLnBrk="1" fontAlgn="auto" latinLnBrk="0" hangingPunct="1">
              <a:lnSpc>
                <a:spcPct val="90000"/>
              </a:lnSpc>
              <a:spcBef>
                <a:spcPts val="900"/>
              </a:spcBef>
              <a:spcAft>
                <a:spcPts val="0"/>
              </a:spcAft>
              <a:buClr>
                <a:srgbClr val="7F134C"/>
              </a:buClr>
              <a:buSzTx/>
              <a:buFontTx/>
              <a:buNone/>
              <a:tabLst/>
              <a:defRPr/>
            </a:pPr>
            <a:r>
              <a:rPr kumimoji="0" lang="en-US" sz="1000" b="1" i="0" u="none" strike="noStrike" kern="1200" cap="none" spc="0" normalizeH="0" baseline="0" noProof="0">
                <a:ln>
                  <a:noFill/>
                </a:ln>
                <a:effectLst/>
                <a:uLnTx/>
                <a:uFillTx/>
                <a:latin typeface="Arial"/>
                <a:ea typeface="+mn-ea"/>
                <a:cs typeface="+mn-cs"/>
              </a:rPr>
              <a:t>64%</a:t>
            </a:r>
          </a:p>
        </p:txBody>
      </p:sp>
      <p:sp>
        <p:nvSpPr>
          <p:cNvPr id="88" name="Text Box 37">
            <a:extLst>
              <a:ext uri="{FF2B5EF4-FFF2-40B4-BE49-F238E27FC236}">
                <a16:creationId xmlns:a16="http://schemas.microsoft.com/office/drawing/2014/main" id="{4DD51790-C7DB-4B33-8261-2637838B2BDC}"/>
              </a:ext>
            </a:extLst>
          </p:cNvPr>
          <p:cNvSpPr txBox="1">
            <a:spLocks noChangeArrowheads="1"/>
          </p:cNvSpPr>
          <p:nvPr/>
        </p:nvSpPr>
        <p:spPr bwMode="auto">
          <a:xfrm flipH="1">
            <a:off x="1324722" y="3168424"/>
            <a:ext cx="707472"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342892" rtl="0" eaLnBrk="1" fontAlgn="auto" latinLnBrk="0" hangingPunct="1">
              <a:lnSpc>
                <a:spcPct val="100000"/>
              </a:lnSpc>
              <a:spcBef>
                <a:spcPct val="50000"/>
              </a:spcBef>
              <a:spcAft>
                <a:spcPts val="0"/>
              </a:spcAft>
              <a:buClr>
                <a:srgbClr val="E8004D"/>
              </a:buClr>
              <a:buSzPct val="125000"/>
              <a:buFontTx/>
              <a:buNone/>
              <a:tabLst/>
              <a:defRPr/>
            </a:pPr>
            <a:r>
              <a:rPr kumimoji="0" lang="en-US" altLang="en-US" sz="1000" b="0" i="0" u="none" strike="noStrike" kern="1200" cap="none" spc="0" normalizeH="0" baseline="0" noProof="0">
                <a:ln>
                  <a:noFill/>
                </a:ln>
                <a:effectLst/>
                <a:uLnTx/>
                <a:uFillTx/>
                <a:latin typeface="Arial"/>
                <a:ea typeface="+mn-ea"/>
                <a:cs typeface="+mn-cs"/>
              </a:rPr>
              <a:t>* </a:t>
            </a:r>
            <a:endParaRPr kumimoji="0" lang="en-GB" altLang="en-US" sz="1000" b="0" i="0" u="none" strike="noStrike" kern="1200" cap="none" spc="0" normalizeH="0" baseline="0" noProof="0">
              <a:ln>
                <a:noFill/>
              </a:ln>
              <a:effectLst/>
              <a:uLnTx/>
              <a:uFillTx/>
              <a:latin typeface="Arial"/>
              <a:ea typeface="+mn-ea"/>
              <a:cs typeface="+mn-cs"/>
            </a:endParaRPr>
          </a:p>
        </p:txBody>
      </p:sp>
      <p:cxnSp>
        <p:nvCxnSpPr>
          <p:cNvPr id="89" name="Connector: Elbow 214">
            <a:extLst>
              <a:ext uri="{FF2B5EF4-FFF2-40B4-BE49-F238E27FC236}">
                <a16:creationId xmlns:a16="http://schemas.microsoft.com/office/drawing/2014/main" id="{D8977F52-A7FC-4A6C-8E3B-B3EE0492C16C}"/>
              </a:ext>
            </a:extLst>
          </p:cNvPr>
          <p:cNvCxnSpPr>
            <a:cxnSpLocks/>
            <a:stCxn id="88" idx="0"/>
            <a:endCxn id="68" idx="0"/>
          </p:cNvCxnSpPr>
          <p:nvPr/>
        </p:nvCxnSpPr>
        <p:spPr>
          <a:xfrm rot="16200000" flipH="1">
            <a:off x="1936453" y="2910427"/>
            <a:ext cx="806991" cy="1322984"/>
          </a:xfrm>
          <a:prstGeom prst="bentConnector3">
            <a:avLst>
              <a:gd name="adj1" fmla="val -28327"/>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90" name="Rectangle 29">
            <a:extLst>
              <a:ext uri="{FF2B5EF4-FFF2-40B4-BE49-F238E27FC236}">
                <a16:creationId xmlns:a16="http://schemas.microsoft.com/office/drawing/2014/main" id="{BFF89AA9-AEBA-49A3-B29F-7F211AC574E0}"/>
              </a:ext>
            </a:extLst>
          </p:cNvPr>
          <p:cNvSpPr>
            <a:spLocks noChangeArrowheads="1"/>
          </p:cNvSpPr>
          <p:nvPr/>
        </p:nvSpPr>
        <p:spPr bwMode="auto">
          <a:xfrm flipH="1">
            <a:off x="5485197" y="3709254"/>
            <a:ext cx="729865" cy="681752"/>
          </a:xfrm>
          <a:prstGeom prst="rect">
            <a:avLst/>
          </a:prstGeom>
          <a:solidFill>
            <a:schemeClr val="accent3"/>
          </a:solidFill>
          <a:ln w="9525" algn="ctr">
            <a:no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0.12</a:t>
            </a:r>
          </a:p>
        </p:txBody>
      </p:sp>
      <p:sp>
        <p:nvSpPr>
          <p:cNvPr id="91" name="Rectangle 32">
            <a:extLst>
              <a:ext uri="{FF2B5EF4-FFF2-40B4-BE49-F238E27FC236}">
                <a16:creationId xmlns:a16="http://schemas.microsoft.com/office/drawing/2014/main" id="{B85C83E4-1139-4DA5-995B-1CBDD4A94647}"/>
              </a:ext>
            </a:extLst>
          </p:cNvPr>
          <p:cNvSpPr>
            <a:spLocks noChangeArrowheads="1"/>
          </p:cNvSpPr>
          <p:nvPr/>
        </p:nvSpPr>
        <p:spPr bwMode="auto">
          <a:xfrm flipH="1">
            <a:off x="6215064" y="3763010"/>
            <a:ext cx="729865" cy="627994"/>
          </a:xfrm>
          <a:prstGeom prst="rect">
            <a:avLst/>
          </a:prstGeom>
          <a:solidFill>
            <a:srgbClr val="D0006F"/>
          </a:solidFill>
          <a:ln w="9525" algn="ctr">
            <a:no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0.11</a:t>
            </a:r>
          </a:p>
        </p:txBody>
      </p:sp>
      <p:sp>
        <p:nvSpPr>
          <p:cNvPr id="92" name="TextBox 91">
            <a:extLst>
              <a:ext uri="{FF2B5EF4-FFF2-40B4-BE49-F238E27FC236}">
                <a16:creationId xmlns:a16="http://schemas.microsoft.com/office/drawing/2014/main" id="{7E342203-BB74-4A4C-A1AD-8FF84DA527D2}"/>
              </a:ext>
            </a:extLst>
          </p:cNvPr>
          <p:cNvSpPr txBox="1"/>
          <p:nvPr/>
        </p:nvSpPr>
        <p:spPr>
          <a:xfrm>
            <a:off x="5521087" y="1661519"/>
            <a:ext cx="1387953" cy="313932"/>
          </a:xfrm>
          <a:prstGeom prst="rect">
            <a:avLst/>
          </a:prstGeom>
          <a:noFill/>
        </p:spPr>
        <p:txBody>
          <a:bodyPr wrap="square" rtlCol="0">
            <a:spAutoFit/>
          </a:bodyPr>
          <a:lstStyle/>
          <a:p>
            <a:pPr marL="0" marR="0" lvl="0" indent="0"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solidFill>
                  <a:srgbClr val="000000"/>
                </a:solidFill>
                <a:effectLst/>
                <a:uLnTx/>
                <a:uFillTx/>
                <a:latin typeface="Arial"/>
                <a:ea typeface="+mn-ea"/>
                <a:cs typeface="+mn-cs"/>
              </a:rPr>
              <a:t>SYGMA </a:t>
            </a:r>
            <a:r>
              <a:rPr lang="en-US" sz="1600" b="1">
                <a:solidFill>
                  <a:srgbClr val="000000"/>
                </a:solidFill>
                <a:latin typeface="Arial"/>
              </a:rPr>
              <a:t>2</a:t>
            </a:r>
            <a:r>
              <a:rPr lang="en-US" sz="1600" b="1" baseline="30000">
                <a:solidFill>
                  <a:srgbClr val="000000"/>
                </a:solidFill>
                <a:latin typeface="Arial"/>
              </a:rPr>
              <a:t>2§</a:t>
            </a:r>
            <a:endParaRPr kumimoji="0" lang="en-US" sz="1600" b="1" i="0" u="none" strike="noStrike" kern="1200" cap="none" spc="0" normalizeH="0" baseline="0" noProof="0">
              <a:ln>
                <a:noFill/>
              </a:ln>
              <a:solidFill>
                <a:srgbClr val="000000"/>
              </a:solidFill>
              <a:effectLst/>
              <a:uLnTx/>
              <a:uFillTx/>
              <a:latin typeface="Arial"/>
              <a:ea typeface="+mn-ea"/>
              <a:cs typeface="+mn-cs"/>
            </a:endParaRPr>
          </a:p>
        </p:txBody>
      </p:sp>
      <p:grpSp>
        <p:nvGrpSpPr>
          <p:cNvPr id="93" name="Group 92">
            <a:extLst>
              <a:ext uri="{FF2B5EF4-FFF2-40B4-BE49-F238E27FC236}">
                <a16:creationId xmlns:a16="http://schemas.microsoft.com/office/drawing/2014/main" id="{82E4DFD9-8F76-4860-9721-26A0F2E14D21}"/>
              </a:ext>
            </a:extLst>
          </p:cNvPr>
          <p:cNvGrpSpPr/>
          <p:nvPr/>
        </p:nvGrpSpPr>
        <p:grpSpPr>
          <a:xfrm>
            <a:off x="6543280" y="2856380"/>
            <a:ext cx="2503159" cy="307777"/>
            <a:chOff x="-1222734" y="2935697"/>
            <a:chExt cx="3884409" cy="410365"/>
          </a:xfrm>
        </p:grpSpPr>
        <p:sp>
          <p:nvSpPr>
            <p:cNvPr id="94" name="Rectangle 49">
              <a:extLst>
                <a:ext uri="{FF2B5EF4-FFF2-40B4-BE49-F238E27FC236}">
                  <a16:creationId xmlns:a16="http://schemas.microsoft.com/office/drawing/2014/main" id="{1F0D7697-2931-4265-9F57-5294846F5A7B}"/>
                </a:ext>
              </a:extLst>
            </p:cNvPr>
            <p:cNvSpPr>
              <a:spLocks noChangeArrowheads="1"/>
            </p:cNvSpPr>
            <p:nvPr/>
          </p:nvSpPr>
          <p:spPr bwMode="auto">
            <a:xfrm>
              <a:off x="-1222734" y="2951819"/>
              <a:ext cx="323850" cy="135427"/>
            </a:xfrm>
            <a:prstGeom prst="rect">
              <a:avLst/>
            </a:prstGeom>
            <a:solidFill>
              <a:srgbClr val="D0006F"/>
            </a:solidFill>
            <a:ln w="9525">
              <a:solidFill>
                <a:srgbClr val="D0006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95" name="Rectangle 50">
              <a:extLst>
                <a:ext uri="{FF2B5EF4-FFF2-40B4-BE49-F238E27FC236}">
                  <a16:creationId xmlns:a16="http://schemas.microsoft.com/office/drawing/2014/main" id="{A8BAF34B-3D50-4E83-9378-F4A7AFB22030}"/>
                </a:ext>
              </a:extLst>
            </p:cNvPr>
            <p:cNvSpPr>
              <a:spLocks noChangeArrowheads="1"/>
            </p:cNvSpPr>
            <p:nvPr/>
          </p:nvSpPr>
          <p:spPr bwMode="auto">
            <a:xfrm>
              <a:off x="-820069" y="2935697"/>
              <a:ext cx="3481744" cy="410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BUD/FORM Turbuhaler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a:ea typeface="+mn-ea"/>
                  <a:cs typeface="+mn-cs"/>
                </a:rPr>
                <a:t>anti-inflammatory reliever</a:t>
              </a:r>
              <a:endParaRPr kumimoji="0" lang="en-GB" altLang="en-GB" sz="1000" i="0" u="none" strike="noStrike" kern="1200" cap="none" spc="0" normalizeH="0" baseline="30000" noProof="0">
                <a:ln>
                  <a:noFill/>
                </a:ln>
                <a:effectLst/>
                <a:uLnTx/>
                <a:uFillTx/>
                <a:latin typeface="Arial"/>
                <a:ea typeface="+mn-ea"/>
                <a:cs typeface="+mn-cs"/>
              </a:endParaRPr>
            </a:p>
          </p:txBody>
        </p:sp>
      </p:grpSp>
      <p:grpSp>
        <p:nvGrpSpPr>
          <p:cNvPr id="96" name="Group 95">
            <a:extLst>
              <a:ext uri="{FF2B5EF4-FFF2-40B4-BE49-F238E27FC236}">
                <a16:creationId xmlns:a16="http://schemas.microsoft.com/office/drawing/2014/main" id="{537A00B7-3AB3-4D02-8E63-D2C7E5A12B39}"/>
              </a:ext>
            </a:extLst>
          </p:cNvPr>
          <p:cNvGrpSpPr/>
          <p:nvPr/>
        </p:nvGrpSpPr>
        <p:grpSpPr>
          <a:xfrm>
            <a:off x="6543278" y="2577909"/>
            <a:ext cx="1253420" cy="153888"/>
            <a:chOff x="449861" y="1770607"/>
            <a:chExt cx="1945067" cy="205183"/>
          </a:xfrm>
        </p:grpSpPr>
        <p:sp>
          <p:nvSpPr>
            <p:cNvPr id="97" name="Rectangle 51">
              <a:extLst>
                <a:ext uri="{FF2B5EF4-FFF2-40B4-BE49-F238E27FC236}">
                  <a16:creationId xmlns:a16="http://schemas.microsoft.com/office/drawing/2014/main" id="{DB103E8F-4541-4125-A841-4DF1C7DDBCF2}"/>
                </a:ext>
              </a:extLst>
            </p:cNvPr>
            <p:cNvSpPr>
              <a:spLocks noChangeArrowheads="1"/>
            </p:cNvSpPr>
            <p:nvPr/>
          </p:nvSpPr>
          <p:spPr bwMode="auto">
            <a:xfrm>
              <a:off x="449861" y="1803583"/>
              <a:ext cx="323850" cy="137098"/>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98" name="Rectangle 52">
              <a:extLst>
                <a:ext uri="{FF2B5EF4-FFF2-40B4-BE49-F238E27FC236}">
                  <a16:creationId xmlns:a16="http://schemas.microsoft.com/office/drawing/2014/main" id="{34461CA0-7290-4F3B-AEC5-6FB37EA9E6D2}"/>
                </a:ext>
              </a:extLst>
            </p:cNvPr>
            <p:cNvSpPr>
              <a:spLocks noChangeArrowheads="1"/>
            </p:cNvSpPr>
            <p:nvPr/>
          </p:nvSpPr>
          <p:spPr bwMode="auto">
            <a:xfrm>
              <a:off x="892446" y="1770607"/>
              <a:ext cx="1502482" cy="2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SABA as needed</a:t>
              </a:r>
            </a:p>
          </p:txBody>
        </p:sp>
      </p:grpSp>
      <p:grpSp>
        <p:nvGrpSpPr>
          <p:cNvPr id="99" name="Group 98">
            <a:extLst>
              <a:ext uri="{FF2B5EF4-FFF2-40B4-BE49-F238E27FC236}">
                <a16:creationId xmlns:a16="http://schemas.microsoft.com/office/drawing/2014/main" id="{C3E91A95-678A-4F02-9F0B-ABCD26C522C0}"/>
              </a:ext>
            </a:extLst>
          </p:cNvPr>
          <p:cNvGrpSpPr/>
          <p:nvPr/>
        </p:nvGrpSpPr>
        <p:grpSpPr>
          <a:xfrm>
            <a:off x="6543278" y="2226122"/>
            <a:ext cx="2160645" cy="307777"/>
            <a:chOff x="2446719" y="1152298"/>
            <a:chExt cx="3352896" cy="410369"/>
          </a:xfrm>
        </p:grpSpPr>
        <p:sp>
          <p:nvSpPr>
            <p:cNvPr id="100" name="Rectangle 53">
              <a:extLst>
                <a:ext uri="{FF2B5EF4-FFF2-40B4-BE49-F238E27FC236}">
                  <a16:creationId xmlns:a16="http://schemas.microsoft.com/office/drawing/2014/main" id="{32B306DE-48F1-4E10-B1E5-F89A078B07A3}"/>
                </a:ext>
              </a:extLst>
            </p:cNvPr>
            <p:cNvSpPr>
              <a:spLocks noChangeArrowheads="1"/>
            </p:cNvSpPr>
            <p:nvPr/>
          </p:nvSpPr>
          <p:spPr bwMode="auto">
            <a:xfrm>
              <a:off x="2446719" y="1256797"/>
              <a:ext cx="323850" cy="137099"/>
            </a:xfrm>
            <a:prstGeom prst="rect">
              <a:avLst/>
            </a:prstGeom>
            <a:solidFill>
              <a:schemeClr val="accent3"/>
            </a:solidFill>
            <a:ln>
              <a:noFill/>
            </a:ln>
            <a:effectLst/>
            <a:extLst>
              <a:ext uri="{91240B29-F687-4F45-9708-019B960494DF}">
                <a14:hiddenLine xmlns:a14="http://schemas.microsoft.com/office/drawing/2010/main" w="9525" algn="ctr">
                  <a:solidFill>
                    <a:schemeClr val="bg2"/>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101" name="Rectangle 54">
              <a:extLst>
                <a:ext uri="{FF2B5EF4-FFF2-40B4-BE49-F238E27FC236}">
                  <a16:creationId xmlns:a16="http://schemas.microsoft.com/office/drawing/2014/main" id="{0FDE07EA-5EED-46E1-84F5-C590A4404F5B}"/>
                </a:ext>
              </a:extLst>
            </p:cNvPr>
            <p:cNvSpPr>
              <a:spLocks noChangeArrowheads="1"/>
            </p:cNvSpPr>
            <p:nvPr/>
          </p:nvSpPr>
          <p:spPr bwMode="auto">
            <a:xfrm>
              <a:off x="2849387" y="1152298"/>
              <a:ext cx="2950228" cy="41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Maintenance low-dose BUD BID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a:ea typeface="+mn-ea"/>
                  <a:cs typeface="+mn-cs"/>
                </a:rPr>
                <a:t>+ SABA as needed</a:t>
              </a:r>
            </a:p>
          </p:txBody>
        </p:sp>
      </p:grpSp>
      <p:sp>
        <p:nvSpPr>
          <p:cNvPr id="102" name="Freeform: Shape 101">
            <a:extLst>
              <a:ext uri="{FF2B5EF4-FFF2-40B4-BE49-F238E27FC236}">
                <a16:creationId xmlns:a16="http://schemas.microsoft.com/office/drawing/2014/main" id="{CB865051-5171-4CD8-AF67-33D7BEBEEA1D}"/>
              </a:ext>
            </a:extLst>
          </p:cNvPr>
          <p:cNvSpPr/>
          <p:nvPr/>
        </p:nvSpPr>
        <p:spPr>
          <a:xfrm>
            <a:off x="1053333" y="1811731"/>
            <a:ext cx="2582626" cy="2574542"/>
          </a:xfrm>
          <a:custGeom>
            <a:avLst/>
            <a:gdLst>
              <a:gd name="connsiteX0" fmla="*/ 0 w 2508531"/>
              <a:gd name="connsiteY0" fmla="*/ 0 h 2557083"/>
              <a:gd name="connsiteX1" fmla="*/ 0 w 2508531"/>
              <a:gd name="connsiteY1" fmla="*/ 2557083 h 2557083"/>
              <a:gd name="connsiteX2" fmla="*/ 2508531 w 2508531"/>
              <a:gd name="connsiteY2" fmla="*/ 2557083 h 2557083"/>
            </a:gdLst>
            <a:ahLst/>
            <a:cxnLst>
              <a:cxn ang="0">
                <a:pos x="connsiteX0" y="connsiteY0"/>
              </a:cxn>
              <a:cxn ang="0">
                <a:pos x="connsiteX1" y="connsiteY1"/>
              </a:cxn>
              <a:cxn ang="0">
                <a:pos x="connsiteX2" y="connsiteY2"/>
              </a:cxn>
            </a:cxnLst>
            <a:rect l="l" t="t" r="r" b="b"/>
            <a:pathLst>
              <a:path w="2508531" h="2557083">
                <a:moveTo>
                  <a:pt x="0" y="0"/>
                </a:moveTo>
                <a:lnTo>
                  <a:pt x="0" y="2557083"/>
                </a:lnTo>
                <a:lnTo>
                  <a:pt x="2508531" y="2557083"/>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3" name="Freeform: Shape 112">
            <a:extLst>
              <a:ext uri="{FF2B5EF4-FFF2-40B4-BE49-F238E27FC236}">
                <a16:creationId xmlns:a16="http://schemas.microsoft.com/office/drawing/2014/main" id="{332B9D7B-FDCA-4B1D-A320-F8DDB31E2318}"/>
              </a:ext>
            </a:extLst>
          </p:cNvPr>
          <p:cNvSpPr/>
          <p:nvPr/>
        </p:nvSpPr>
        <p:spPr>
          <a:xfrm>
            <a:off x="5124894" y="1811731"/>
            <a:ext cx="2582626" cy="2574542"/>
          </a:xfrm>
          <a:custGeom>
            <a:avLst/>
            <a:gdLst>
              <a:gd name="connsiteX0" fmla="*/ 0 w 2508531"/>
              <a:gd name="connsiteY0" fmla="*/ 0 h 2557083"/>
              <a:gd name="connsiteX1" fmla="*/ 0 w 2508531"/>
              <a:gd name="connsiteY1" fmla="*/ 2557083 h 2557083"/>
              <a:gd name="connsiteX2" fmla="*/ 2508531 w 2508531"/>
              <a:gd name="connsiteY2" fmla="*/ 2557083 h 2557083"/>
            </a:gdLst>
            <a:ahLst/>
            <a:cxnLst>
              <a:cxn ang="0">
                <a:pos x="connsiteX0" y="connsiteY0"/>
              </a:cxn>
              <a:cxn ang="0">
                <a:pos x="connsiteX1" y="connsiteY1"/>
              </a:cxn>
              <a:cxn ang="0">
                <a:pos x="connsiteX2" y="connsiteY2"/>
              </a:cxn>
            </a:cxnLst>
            <a:rect l="l" t="t" r="r" b="b"/>
            <a:pathLst>
              <a:path w="2508531" h="2557083">
                <a:moveTo>
                  <a:pt x="0" y="0"/>
                </a:moveTo>
                <a:lnTo>
                  <a:pt x="0" y="2557083"/>
                </a:lnTo>
                <a:lnTo>
                  <a:pt x="2508531" y="2557083"/>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15" name="Group 114">
            <a:extLst>
              <a:ext uri="{FF2B5EF4-FFF2-40B4-BE49-F238E27FC236}">
                <a16:creationId xmlns:a16="http://schemas.microsoft.com/office/drawing/2014/main" id="{C019394B-6369-436E-BFDF-F29CF051C2F1}"/>
              </a:ext>
            </a:extLst>
          </p:cNvPr>
          <p:cNvGrpSpPr/>
          <p:nvPr/>
        </p:nvGrpSpPr>
        <p:grpSpPr>
          <a:xfrm>
            <a:off x="4833768" y="1737096"/>
            <a:ext cx="291870" cy="2726851"/>
            <a:chOff x="1213992" y="1810809"/>
            <a:chExt cx="291870" cy="2726851"/>
          </a:xfrm>
        </p:grpSpPr>
        <p:sp>
          <p:nvSpPr>
            <p:cNvPr id="116" name="Rectangle 11">
              <a:extLst>
                <a:ext uri="{FF2B5EF4-FFF2-40B4-BE49-F238E27FC236}">
                  <a16:creationId xmlns:a16="http://schemas.microsoft.com/office/drawing/2014/main" id="{C6D70734-C924-4E7A-8E50-9CDFBDC5B25B}"/>
                </a:ext>
              </a:extLst>
            </p:cNvPr>
            <p:cNvSpPr>
              <a:spLocks noChangeArrowheads="1"/>
            </p:cNvSpPr>
            <p:nvPr/>
          </p:nvSpPr>
          <p:spPr bwMode="auto">
            <a:xfrm>
              <a:off x="1261966" y="4383772"/>
              <a:ext cx="70531"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0</a:t>
              </a:r>
            </a:p>
          </p:txBody>
        </p:sp>
        <p:sp>
          <p:nvSpPr>
            <p:cNvPr id="163" name="Rectangle 12">
              <a:extLst>
                <a:ext uri="{FF2B5EF4-FFF2-40B4-BE49-F238E27FC236}">
                  <a16:creationId xmlns:a16="http://schemas.microsoft.com/office/drawing/2014/main" id="{4568703A-F4CE-426C-B189-B02C12181B70}"/>
                </a:ext>
              </a:extLst>
            </p:cNvPr>
            <p:cNvSpPr>
              <a:spLocks noChangeArrowheads="1"/>
            </p:cNvSpPr>
            <p:nvPr/>
          </p:nvSpPr>
          <p:spPr bwMode="auto">
            <a:xfrm>
              <a:off x="1213992" y="3861243"/>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sv-SE" altLang="en-US" sz="1000" b="0" i="0" u="none" strike="noStrike" kern="1200" cap="none" spc="0" normalizeH="0" baseline="0" noProof="0">
                  <a:ln>
                    <a:noFill/>
                  </a:ln>
                  <a:effectLst/>
                  <a:uLnTx/>
                  <a:uFillTx/>
                  <a:latin typeface="Arial" panose="020B0604020202020204" pitchFamily="34" charset="0"/>
                  <a:ea typeface="+mn-ea"/>
                  <a:cs typeface="+mn-cs"/>
                </a:rPr>
                <a:t>10</a:t>
              </a:r>
              <a:endParaRPr kumimoji="0" lang="en-GB" altLang="en-US" sz="1000" b="0" i="0" u="none" strike="noStrike" kern="1200" cap="none" spc="0" normalizeH="0" baseline="0" noProof="0">
                <a:ln>
                  <a:noFill/>
                </a:ln>
                <a:effectLst/>
                <a:uLnTx/>
                <a:uFillTx/>
                <a:latin typeface="Arial" panose="020B0604020202020204" pitchFamily="34" charset="0"/>
                <a:ea typeface="+mn-ea"/>
                <a:cs typeface="+mn-cs"/>
              </a:endParaRPr>
            </a:p>
          </p:txBody>
        </p:sp>
        <p:sp>
          <p:nvSpPr>
            <p:cNvPr id="164" name="Rectangle 13">
              <a:extLst>
                <a:ext uri="{FF2B5EF4-FFF2-40B4-BE49-F238E27FC236}">
                  <a16:creationId xmlns:a16="http://schemas.microsoft.com/office/drawing/2014/main" id="{A407218F-F296-4D52-8BC0-919C099B490C}"/>
                </a:ext>
              </a:extLst>
            </p:cNvPr>
            <p:cNvSpPr>
              <a:spLocks noChangeArrowheads="1"/>
            </p:cNvSpPr>
            <p:nvPr/>
          </p:nvSpPr>
          <p:spPr bwMode="auto">
            <a:xfrm>
              <a:off x="1213992" y="3366355"/>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20</a:t>
              </a:r>
            </a:p>
          </p:txBody>
        </p:sp>
        <p:sp>
          <p:nvSpPr>
            <p:cNvPr id="165" name="Rectangle 14">
              <a:extLst>
                <a:ext uri="{FF2B5EF4-FFF2-40B4-BE49-F238E27FC236}">
                  <a16:creationId xmlns:a16="http://schemas.microsoft.com/office/drawing/2014/main" id="{43901BDA-1634-45EE-A49F-BFAC1202B66D}"/>
                </a:ext>
              </a:extLst>
            </p:cNvPr>
            <p:cNvSpPr>
              <a:spLocks noChangeArrowheads="1"/>
            </p:cNvSpPr>
            <p:nvPr/>
          </p:nvSpPr>
          <p:spPr bwMode="auto">
            <a:xfrm>
              <a:off x="1213992" y="2834356"/>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30</a:t>
              </a:r>
            </a:p>
          </p:txBody>
        </p:sp>
        <p:sp>
          <p:nvSpPr>
            <p:cNvPr id="166" name="Rectangle 15">
              <a:extLst>
                <a:ext uri="{FF2B5EF4-FFF2-40B4-BE49-F238E27FC236}">
                  <a16:creationId xmlns:a16="http://schemas.microsoft.com/office/drawing/2014/main" id="{C8CB4205-117E-4931-B450-9666D67E7B88}"/>
                </a:ext>
              </a:extLst>
            </p:cNvPr>
            <p:cNvSpPr>
              <a:spLocks noChangeArrowheads="1"/>
            </p:cNvSpPr>
            <p:nvPr/>
          </p:nvSpPr>
          <p:spPr bwMode="auto">
            <a:xfrm>
              <a:off x="1213992" y="2339130"/>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40</a:t>
              </a:r>
            </a:p>
          </p:txBody>
        </p:sp>
        <p:sp>
          <p:nvSpPr>
            <p:cNvPr id="167" name="Rectangle 16">
              <a:extLst>
                <a:ext uri="{FF2B5EF4-FFF2-40B4-BE49-F238E27FC236}">
                  <a16:creationId xmlns:a16="http://schemas.microsoft.com/office/drawing/2014/main" id="{6B4B5B12-0842-4308-A57C-4AD2E7A6CA62}"/>
                </a:ext>
              </a:extLst>
            </p:cNvPr>
            <p:cNvSpPr>
              <a:spLocks noChangeArrowheads="1"/>
            </p:cNvSpPr>
            <p:nvPr/>
          </p:nvSpPr>
          <p:spPr bwMode="auto">
            <a:xfrm>
              <a:off x="1213992" y="1810809"/>
              <a:ext cx="141065"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000" b="0" i="0" u="none" strike="noStrike" kern="1200" cap="none" spc="0" normalizeH="0" baseline="0" noProof="0">
                  <a:ln>
                    <a:noFill/>
                  </a:ln>
                  <a:effectLst/>
                  <a:uLnTx/>
                  <a:uFillTx/>
                  <a:latin typeface="Arial" panose="020B0604020202020204" pitchFamily="34" charset="0"/>
                  <a:ea typeface="+mn-ea"/>
                  <a:cs typeface="+mn-cs"/>
                </a:rPr>
                <a:t>50</a:t>
              </a:r>
            </a:p>
          </p:txBody>
        </p:sp>
        <p:sp>
          <p:nvSpPr>
            <p:cNvPr id="168" name="Line 30">
              <a:extLst>
                <a:ext uri="{FF2B5EF4-FFF2-40B4-BE49-F238E27FC236}">
                  <a16:creationId xmlns:a16="http://schemas.microsoft.com/office/drawing/2014/main" id="{D20D4C34-69EA-491D-91F1-ABA9E58D58CA}"/>
                </a:ext>
              </a:extLst>
            </p:cNvPr>
            <p:cNvSpPr>
              <a:spLocks noChangeShapeType="1"/>
            </p:cNvSpPr>
            <p:nvPr/>
          </p:nvSpPr>
          <p:spPr bwMode="auto">
            <a:xfrm>
              <a:off x="1398758" y="3928998"/>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169" name="Line 31">
              <a:extLst>
                <a:ext uri="{FF2B5EF4-FFF2-40B4-BE49-F238E27FC236}">
                  <a16:creationId xmlns:a16="http://schemas.microsoft.com/office/drawing/2014/main" id="{7965EA10-E87E-4703-92C5-ED6DA350F619}"/>
                </a:ext>
              </a:extLst>
            </p:cNvPr>
            <p:cNvSpPr>
              <a:spLocks noChangeShapeType="1"/>
            </p:cNvSpPr>
            <p:nvPr/>
          </p:nvSpPr>
          <p:spPr bwMode="auto">
            <a:xfrm>
              <a:off x="1398758" y="3448483"/>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170" name="Line 32">
              <a:extLst>
                <a:ext uri="{FF2B5EF4-FFF2-40B4-BE49-F238E27FC236}">
                  <a16:creationId xmlns:a16="http://schemas.microsoft.com/office/drawing/2014/main" id="{0D1DF29C-B69D-411C-AEDA-3B29906A4507}"/>
                </a:ext>
              </a:extLst>
            </p:cNvPr>
            <p:cNvSpPr>
              <a:spLocks noChangeShapeType="1"/>
            </p:cNvSpPr>
            <p:nvPr/>
          </p:nvSpPr>
          <p:spPr bwMode="auto">
            <a:xfrm>
              <a:off x="1398758" y="2918935"/>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171" name="Line 33">
              <a:extLst>
                <a:ext uri="{FF2B5EF4-FFF2-40B4-BE49-F238E27FC236}">
                  <a16:creationId xmlns:a16="http://schemas.microsoft.com/office/drawing/2014/main" id="{9366283F-9C08-421B-B6A6-5AC81853E842}"/>
                </a:ext>
              </a:extLst>
            </p:cNvPr>
            <p:cNvSpPr>
              <a:spLocks noChangeShapeType="1"/>
            </p:cNvSpPr>
            <p:nvPr/>
          </p:nvSpPr>
          <p:spPr bwMode="auto">
            <a:xfrm>
              <a:off x="1398758" y="2426163"/>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172" name="Line 34">
              <a:extLst>
                <a:ext uri="{FF2B5EF4-FFF2-40B4-BE49-F238E27FC236}">
                  <a16:creationId xmlns:a16="http://schemas.microsoft.com/office/drawing/2014/main" id="{3532DBCB-BBC9-4802-9AA8-EFA864EDB00B}"/>
                </a:ext>
              </a:extLst>
            </p:cNvPr>
            <p:cNvSpPr>
              <a:spLocks noChangeShapeType="1"/>
            </p:cNvSpPr>
            <p:nvPr/>
          </p:nvSpPr>
          <p:spPr bwMode="auto">
            <a:xfrm>
              <a:off x="1398758" y="1894164"/>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sp>
          <p:nvSpPr>
            <p:cNvPr id="173" name="Line 31">
              <a:extLst>
                <a:ext uri="{FF2B5EF4-FFF2-40B4-BE49-F238E27FC236}">
                  <a16:creationId xmlns:a16="http://schemas.microsoft.com/office/drawing/2014/main" id="{A87D9AF5-EF12-402D-B700-C92FAB7578CB}"/>
                </a:ext>
              </a:extLst>
            </p:cNvPr>
            <p:cNvSpPr>
              <a:spLocks noChangeShapeType="1"/>
            </p:cNvSpPr>
            <p:nvPr/>
          </p:nvSpPr>
          <p:spPr bwMode="auto">
            <a:xfrm>
              <a:off x="1398758" y="4459988"/>
              <a:ext cx="107104"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effectLst/>
                <a:uLnTx/>
                <a:uFillTx/>
                <a:latin typeface="Arial"/>
                <a:ea typeface="+mn-ea"/>
                <a:cs typeface="+mn-cs"/>
              </a:endParaRPr>
            </a:p>
          </p:txBody>
        </p:sp>
      </p:grpSp>
      <p:sp>
        <p:nvSpPr>
          <p:cNvPr id="174" name="Text Box 3">
            <a:extLst>
              <a:ext uri="{FF2B5EF4-FFF2-40B4-BE49-F238E27FC236}">
                <a16:creationId xmlns:a16="http://schemas.microsoft.com/office/drawing/2014/main" id="{570EE412-8357-459F-A56B-595C8DAC8793}"/>
              </a:ext>
            </a:extLst>
          </p:cNvPr>
          <p:cNvSpPr txBox="1">
            <a:spLocks noChangeArrowheads="1"/>
          </p:cNvSpPr>
          <p:nvPr/>
        </p:nvSpPr>
        <p:spPr bwMode="auto">
          <a:xfrm rot="16200000">
            <a:off x="3448714" y="2917875"/>
            <a:ext cx="241603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
                <a:srgbClr val="E8004D"/>
              </a:buClr>
              <a:buSzPct val="125000"/>
              <a:buFontTx/>
              <a:buNone/>
              <a:tabLst/>
              <a:defRPr/>
            </a:pPr>
            <a:r>
              <a:rPr kumimoji="0" lang="en-US" altLang="en-US" sz="1000" b="1" i="0" u="none" strike="noStrike" kern="1200" cap="none" spc="0" normalizeH="0" baseline="0" noProof="0">
                <a:ln>
                  <a:noFill/>
                </a:ln>
                <a:effectLst/>
                <a:uLnTx/>
                <a:uFillTx/>
                <a:latin typeface="Arial" panose="020B0604020202020204" pitchFamily="34" charset="0"/>
                <a:ea typeface="+mn-ea"/>
                <a:cs typeface="+mn-cs"/>
              </a:rPr>
              <a:t>Exacerbations (per 100 patients/year)</a:t>
            </a:r>
            <a:endParaRPr kumimoji="0" lang="en-GB" altLang="en-US" sz="1000" b="1" i="0" u="none" strike="noStrike" kern="1200" cap="none" spc="0" normalizeH="0" baseline="0" noProof="0">
              <a:ln>
                <a:noFill/>
              </a:ln>
              <a:effectLst/>
              <a:uLnTx/>
              <a:uFillTx/>
              <a:latin typeface="Arial" panose="020B0604020202020204" pitchFamily="34" charset="0"/>
              <a:ea typeface="+mn-ea"/>
              <a:cs typeface="+mn-cs"/>
            </a:endParaRPr>
          </a:p>
        </p:txBody>
      </p:sp>
      <p:sp>
        <p:nvSpPr>
          <p:cNvPr id="55" name="Rectangle 54">
            <a:extLst>
              <a:ext uri="{FF2B5EF4-FFF2-40B4-BE49-F238E27FC236}">
                <a16:creationId xmlns:a16="http://schemas.microsoft.com/office/drawing/2014/main" id="{DDFCB5CF-74B8-4756-A41B-D9C25829F6C3}"/>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
        <p:nvSpPr>
          <p:cNvPr id="5" name="TextBox 4">
            <a:extLst>
              <a:ext uri="{FF2B5EF4-FFF2-40B4-BE49-F238E27FC236}">
                <a16:creationId xmlns:a16="http://schemas.microsoft.com/office/drawing/2014/main" id="{9F0BDC5B-26DF-4EB6-85D8-588077DE34AF}"/>
              </a:ext>
            </a:extLst>
          </p:cNvPr>
          <p:cNvSpPr txBox="1"/>
          <p:nvPr/>
        </p:nvSpPr>
        <p:spPr>
          <a:xfrm>
            <a:off x="5570429" y="4189138"/>
            <a:ext cx="572593" cy="216982"/>
          </a:xfrm>
          <a:prstGeom prst="rect">
            <a:avLst/>
          </a:prstGeom>
          <a:noFill/>
        </p:spPr>
        <p:txBody>
          <a:bodyPr wrap="none" rtlCol="0">
            <a:spAutoFit/>
          </a:bodyPr>
          <a:lstStyle/>
          <a:p>
            <a:pPr>
              <a:lnSpc>
                <a:spcPct val="90000"/>
              </a:lnSpc>
              <a:spcBef>
                <a:spcPts val="1200"/>
              </a:spcBef>
              <a:buClr>
                <a:schemeClr val="accent1"/>
              </a:buClr>
            </a:pPr>
            <a:r>
              <a:rPr lang="en-GB" sz="900">
                <a:solidFill>
                  <a:schemeClr val="bg1"/>
                </a:solidFill>
              </a:rPr>
              <a:t>n=2087</a:t>
            </a:r>
          </a:p>
        </p:txBody>
      </p:sp>
      <p:sp>
        <p:nvSpPr>
          <p:cNvPr id="57" name="TextBox 56">
            <a:extLst>
              <a:ext uri="{FF2B5EF4-FFF2-40B4-BE49-F238E27FC236}">
                <a16:creationId xmlns:a16="http://schemas.microsoft.com/office/drawing/2014/main" id="{FD5E2133-AFA1-494E-9730-04D85C8C0438}"/>
              </a:ext>
            </a:extLst>
          </p:cNvPr>
          <p:cNvSpPr txBox="1"/>
          <p:nvPr/>
        </p:nvSpPr>
        <p:spPr>
          <a:xfrm>
            <a:off x="6286043" y="4189138"/>
            <a:ext cx="572593" cy="216982"/>
          </a:xfrm>
          <a:prstGeom prst="rect">
            <a:avLst/>
          </a:prstGeom>
          <a:noFill/>
        </p:spPr>
        <p:txBody>
          <a:bodyPr wrap="none" rtlCol="0">
            <a:spAutoFit/>
          </a:bodyPr>
          <a:lstStyle/>
          <a:p>
            <a:pPr>
              <a:lnSpc>
                <a:spcPct val="90000"/>
              </a:lnSpc>
              <a:spcBef>
                <a:spcPts val="1200"/>
              </a:spcBef>
              <a:buClr>
                <a:schemeClr val="accent1"/>
              </a:buClr>
            </a:pPr>
            <a:r>
              <a:rPr lang="en-GB" sz="900">
                <a:solidFill>
                  <a:schemeClr val="bg1"/>
                </a:solidFill>
              </a:rPr>
              <a:t>n=2089</a:t>
            </a:r>
          </a:p>
        </p:txBody>
      </p:sp>
      <p:sp>
        <p:nvSpPr>
          <p:cNvPr id="58" name="TextBox 57">
            <a:extLst>
              <a:ext uri="{FF2B5EF4-FFF2-40B4-BE49-F238E27FC236}">
                <a16:creationId xmlns:a16="http://schemas.microsoft.com/office/drawing/2014/main" id="{9E1B3CB6-D841-409D-B65F-EB721AC8C0D9}"/>
              </a:ext>
            </a:extLst>
          </p:cNvPr>
          <p:cNvSpPr txBox="1"/>
          <p:nvPr/>
        </p:nvSpPr>
        <p:spPr>
          <a:xfrm>
            <a:off x="2741406" y="4189138"/>
            <a:ext cx="572593" cy="216982"/>
          </a:xfrm>
          <a:prstGeom prst="rect">
            <a:avLst/>
          </a:prstGeom>
          <a:noFill/>
        </p:spPr>
        <p:txBody>
          <a:bodyPr wrap="none" rtlCol="0">
            <a:spAutoFit/>
          </a:bodyPr>
          <a:lstStyle/>
          <a:p>
            <a:pPr>
              <a:lnSpc>
                <a:spcPct val="90000"/>
              </a:lnSpc>
              <a:spcBef>
                <a:spcPts val="1200"/>
              </a:spcBef>
              <a:buClr>
                <a:schemeClr val="accent1"/>
              </a:buClr>
            </a:pPr>
            <a:r>
              <a:rPr lang="en-GB" sz="900">
                <a:solidFill>
                  <a:schemeClr val="bg1"/>
                </a:solidFill>
              </a:rPr>
              <a:t>n=1282</a:t>
            </a:r>
          </a:p>
        </p:txBody>
      </p:sp>
      <p:sp>
        <p:nvSpPr>
          <p:cNvPr id="59" name="TextBox 58">
            <a:extLst>
              <a:ext uri="{FF2B5EF4-FFF2-40B4-BE49-F238E27FC236}">
                <a16:creationId xmlns:a16="http://schemas.microsoft.com/office/drawing/2014/main" id="{848444DF-1293-46BF-83E8-16762A58CA66}"/>
              </a:ext>
            </a:extLst>
          </p:cNvPr>
          <p:cNvSpPr txBox="1"/>
          <p:nvPr/>
        </p:nvSpPr>
        <p:spPr>
          <a:xfrm>
            <a:off x="2060164" y="4189138"/>
            <a:ext cx="572593" cy="216982"/>
          </a:xfrm>
          <a:prstGeom prst="rect">
            <a:avLst/>
          </a:prstGeom>
          <a:noFill/>
        </p:spPr>
        <p:txBody>
          <a:bodyPr wrap="none" rtlCol="0">
            <a:spAutoFit/>
          </a:bodyPr>
          <a:lstStyle/>
          <a:p>
            <a:pPr>
              <a:lnSpc>
                <a:spcPct val="90000"/>
              </a:lnSpc>
              <a:spcBef>
                <a:spcPts val="1200"/>
              </a:spcBef>
              <a:buClr>
                <a:schemeClr val="accent1"/>
              </a:buClr>
            </a:pPr>
            <a:r>
              <a:rPr lang="en-GB" sz="900">
                <a:solidFill>
                  <a:schemeClr val="bg1"/>
                </a:solidFill>
              </a:rPr>
              <a:t>n=1277</a:t>
            </a:r>
          </a:p>
        </p:txBody>
      </p:sp>
      <p:sp>
        <p:nvSpPr>
          <p:cNvPr id="60" name="TextBox 59">
            <a:extLst>
              <a:ext uri="{FF2B5EF4-FFF2-40B4-BE49-F238E27FC236}">
                <a16:creationId xmlns:a16="http://schemas.microsoft.com/office/drawing/2014/main" id="{E59887BC-A38A-43D3-B889-2D512418386A}"/>
              </a:ext>
            </a:extLst>
          </p:cNvPr>
          <p:cNvSpPr txBox="1"/>
          <p:nvPr/>
        </p:nvSpPr>
        <p:spPr>
          <a:xfrm>
            <a:off x="1416374" y="4189138"/>
            <a:ext cx="572593" cy="216982"/>
          </a:xfrm>
          <a:prstGeom prst="rect">
            <a:avLst/>
          </a:prstGeom>
          <a:noFill/>
        </p:spPr>
        <p:txBody>
          <a:bodyPr wrap="none" rtlCol="0">
            <a:spAutoFit/>
          </a:bodyPr>
          <a:lstStyle/>
          <a:p>
            <a:pPr>
              <a:lnSpc>
                <a:spcPct val="90000"/>
              </a:lnSpc>
              <a:spcBef>
                <a:spcPts val="1200"/>
              </a:spcBef>
              <a:buClr>
                <a:schemeClr val="accent1"/>
              </a:buClr>
            </a:pPr>
            <a:r>
              <a:rPr lang="en-GB" sz="900">
                <a:solidFill>
                  <a:schemeClr val="bg1"/>
                </a:solidFill>
              </a:rPr>
              <a:t>n=1277</a:t>
            </a:r>
          </a:p>
        </p:txBody>
      </p:sp>
    </p:spTree>
    <p:extLst>
      <p:ext uri="{BB962C8B-B14F-4D97-AF65-F5344CB8AC3E}">
        <p14:creationId xmlns:p14="http://schemas.microsoft.com/office/powerpoint/2010/main" val="3604680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BC636-EDCF-405C-B4AB-AA1207747C83}"/>
              </a:ext>
            </a:extLst>
          </p:cNvPr>
          <p:cNvSpPr>
            <a:spLocks noGrp="1"/>
          </p:cNvSpPr>
          <p:nvPr>
            <p:ph type="title"/>
          </p:nvPr>
        </p:nvSpPr>
        <p:spPr/>
        <p:txBody>
          <a:bodyPr/>
          <a:lstStyle/>
          <a:p>
            <a:r>
              <a:rPr lang="en-GB" sz="2000"/>
              <a:t>No clinically relevant differences on asthma control</a:t>
            </a:r>
          </a:p>
        </p:txBody>
      </p:sp>
      <p:sp>
        <p:nvSpPr>
          <p:cNvPr id="3" name="Text Placeholder 2">
            <a:extLst>
              <a:ext uri="{FF2B5EF4-FFF2-40B4-BE49-F238E27FC236}">
                <a16:creationId xmlns:a16="http://schemas.microsoft.com/office/drawing/2014/main" id="{DCF1E459-DFF1-46B4-89A8-A90960EB0469}"/>
              </a:ext>
            </a:extLst>
          </p:cNvPr>
          <p:cNvSpPr>
            <a:spLocks noGrp="1"/>
          </p:cNvSpPr>
          <p:nvPr>
            <p:ph type="body" sz="quarter" idx="13"/>
          </p:nvPr>
        </p:nvSpPr>
        <p:spPr/>
        <p:txBody>
          <a:bodyPr/>
          <a:lstStyle/>
          <a:p>
            <a:r>
              <a:rPr lang="en-GB"/>
              <a:t>*</a:t>
            </a:r>
            <a:r>
              <a:rPr lang="en-US" altLang="en-US"/>
              <a:t>SYGMA 1 was a 52-week, double-blind study assessing the effects of BUD/FORM </a:t>
            </a:r>
            <a:r>
              <a:rPr lang="en-US" altLang="en-US" err="1"/>
              <a:t>Turbuhaler</a:t>
            </a:r>
            <a:r>
              <a:rPr lang="en-US" altLang="en-US"/>
              <a:t> anti-inflammatory reliever in 1277 patients compared with SABA as needed (n=1277) and maintenance low-dose BUD</a:t>
            </a:r>
            <a:r>
              <a:rPr lang="en-US" altLang="en-US">
                <a:latin typeface="Arial" panose="020B0604020202020204" pitchFamily="34" charset="0"/>
                <a:cs typeface="Arial" panose="020B0604020202020204" pitchFamily="34" charset="0"/>
              </a:rPr>
              <a:t> BID + SABA as needed</a:t>
            </a:r>
            <a:r>
              <a:rPr lang="en-US" altLang="en-US"/>
              <a:t> (n=1282); SYGMA 2 was a 52-week, double-blind, pragmatic (without daily reminders as used in SYGMA 1) study assessing the effects of BUD/FORM </a:t>
            </a:r>
            <a:r>
              <a:rPr lang="en-US" altLang="en-US" err="1"/>
              <a:t>Turbuhaler</a:t>
            </a:r>
            <a:r>
              <a:rPr lang="en-US" altLang="en-US"/>
              <a:t> anti-inflammatory reliever in 2089 patients compared with maintenance low-dose BUD </a:t>
            </a:r>
            <a:r>
              <a:rPr lang="en-US" altLang="en-US">
                <a:latin typeface="Arial" panose="020B0604020202020204" pitchFamily="34" charset="0"/>
                <a:cs typeface="Arial" panose="020B0604020202020204" pitchFamily="34" charset="0"/>
              </a:rPr>
              <a:t>BID + SABA as needed</a:t>
            </a:r>
            <a:r>
              <a:rPr lang="en-US" altLang="en-US"/>
              <a:t> (n=2087); </a:t>
            </a:r>
            <a:br>
              <a:rPr lang="en-GB"/>
            </a:br>
            <a:r>
              <a:rPr lang="en-GB"/>
              <a:t>ACQ = Asthma Control Questionnaire; BID = twice daily; BUD = budesonide; FORM = formoterol; SABA = short-acting </a:t>
            </a:r>
            <a:r>
              <a:rPr lang="el-GR"/>
              <a:t>β</a:t>
            </a:r>
            <a:r>
              <a:rPr lang="en-GB" baseline="-25000"/>
              <a:t>2</a:t>
            </a:r>
            <a:r>
              <a:rPr lang="en-GB"/>
              <a:t>-agonist; SYGMA = </a:t>
            </a:r>
            <a:r>
              <a:rPr lang="en-GB" err="1"/>
              <a:t>SYmbicort</a:t>
            </a:r>
            <a:r>
              <a:rPr lang="en-GB"/>
              <a:t> Given as needed in Mild Asthma.</a:t>
            </a:r>
            <a:br>
              <a:rPr lang="en-GB"/>
            </a:br>
            <a:r>
              <a:rPr lang="en-GB"/>
              <a:t>1. O’Byrne PM, et al. Supplementary material. </a:t>
            </a:r>
            <a:r>
              <a:rPr lang="en-GB" i="1"/>
              <a:t>N </a:t>
            </a:r>
            <a:r>
              <a:rPr lang="en-GB" i="1" err="1"/>
              <a:t>Engl</a:t>
            </a:r>
            <a:r>
              <a:rPr lang="en-GB" i="1"/>
              <a:t> J Med. </a:t>
            </a:r>
            <a:r>
              <a:rPr lang="en-GB"/>
              <a:t>2018;378:1865-1876; 2. Bateman ED, et al. Supplementary material. </a:t>
            </a:r>
            <a:r>
              <a:rPr lang="en-GB" i="1"/>
              <a:t>N </a:t>
            </a:r>
            <a:r>
              <a:rPr lang="en-GB" i="1" err="1"/>
              <a:t>Engl</a:t>
            </a:r>
            <a:r>
              <a:rPr lang="en-GB" i="1"/>
              <a:t> J Med. </a:t>
            </a:r>
            <a:r>
              <a:rPr lang="en-GB"/>
              <a:t>2018;378:1877-1887.</a:t>
            </a:r>
          </a:p>
        </p:txBody>
      </p:sp>
      <p:sp>
        <p:nvSpPr>
          <p:cNvPr id="4" name="Slide Number Placeholder 3">
            <a:extLst>
              <a:ext uri="{FF2B5EF4-FFF2-40B4-BE49-F238E27FC236}">
                <a16:creationId xmlns:a16="http://schemas.microsoft.com/office/drawing/2014/main" id="{CEFAACCC-D5E2-44B9-9029-661858FBC139}"/>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24</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
        <p:nvSpPr>
          <p:cNvPr id="6" name="TextBox 5">
            <a:extLst>
              <a:ext uri="{FF2B5EF4-FFF2-40B4-BE49-F238E27FC236}">
                <a16:creationId xmlns:a16="http://schemas.microsoft.com/office/drawing/2014/main" id="{ABEAC9E9-0530-418E-9374-B260DC1E7CDA}"/>
              </a:ext>
            </a:extLst>
          </p:cNvPr>
          <p:cNvSpPr txBox="1"/>
          <p:nvPr/>
        </p:nvSpPr>
        <p:spPr>
          <a:xfrm>
            <a:off x="6225050" y="1216789"/>
            <a:ext cx="1208920" cy="2308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000" b="1" i="0" u="none" strike="noStrike" kern="1200" cap="none" spc="0" normalizeH="0" baseline="0" noProof="0">
                <a:ln>
                  <a:noFill/>
                </a:ln>
                <a:solidFill>
                  <a:srgbClr val="000000"/>
                </a:solidFill>
                <a:effectLst/>
                <a:uLnTx/>
                <a:uFillTx/>
                <a:latin typeface="Arial"/>
                <a:ea typeface="+mn-ea"/>
                <a:cs typeface="+mn-cs"/>
              </a:rPr>
              <a:t>SYGMA </a:t>
            </a:r>
            <a:r>
              <a:rPr lang="en-US" sz="1000" b="1">
                <a:solidFill>
                  <a:srgbClr val="000000"/>
                </a:solidFill>
                <a:latin typeface="Arial"/>
              </a:rPr>
              <a:t>2</a:t>
            </a:r>
            <a:r>
              <a:rPr lang="en-US" sz="1000" b="1" baseline="30000">
                <a:solidFill>
                  <a:srgbClr val="000000"/>
                </a:solidFill>
                <a:latin typeface="Arial"/>
              </a:rPr>
              <a:t>2*</a:t>
            </a:r>
            <a:endParaRPr kumimoji="0" lang="en-US" sz="1000" b="1" i="0" u="none" strike="noStrike" kern="1200" cap="none" spc="0" normalizeH="0" baseline="0" noProof="0">
              <a:ln>
                <a:noFill/>
              </a:ln>
              <a:solidFill>
                <a:srgbClr val="000000"/>
              </a:solidFill>
              <a:effectLst/>
              <a:uLnTx/>
              <a:uFillTx/>
              <a:latin typeface="Arial"/>
              <a:ea typeface="+mn-ea"/>
              <a:cs typeface="+mn-cs"/>
            </a:endParaRPr>
          </a:p>
        </p:txBody>
      </p:sp>
      <p:sp>
        <p:nvSpPr>
          <p:cNvPr id="10" name="TextBox 9">
            <a:extLst>
              <a:ext uri="{FF2B5EF4-FFF2-40B4-BE49-F238E27FC236}">
                <a16:creationId xmlns:a16="http://schemas.microsoft.com/office/drawing/2014/main" id="{D63B9AA0-DC6C-4BB7-A1C9-B7F04EE23B7D}"/>
              </a:ext>
            </a:extLst>
          </p:cNvPr>
          <p:cNvSpPr txBox="1"/>
          <p:nvPr/>
        </p:nvSpPr>
        <p:spPr>
          <a:xfrm>
            <a:off x="2057271" y="1213371"/>
            <a:ext cx="1208920" cy="2308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000" b="1" i="0" u="none" strike="noStrike" kern="1200" cap="none" spc="0" normalizeH="0" baseline="0" noProof="0">
                <a:ln>
                  <a:noFill/>
                </a:ln>
                <a:solidFill>
                  <a:srgbClr val="000000"/>
                </a:solidFill>
                <a:effectLst/>
                <a:uLnTx/>
                <a:uFillTx/>
                <a:latin typeface="Arial"/>
                <a:ea typeface="+mn-ea"/>
                <a:cs typeface="+mn-cs"/>
              </a:rPr>
              <a:t>SYGMA 1</a:t>
            </a:r>
            <a:r>
              <a:rPr kumimoji="0" lang="en-US" sz="1000" b="1" i="0" u="none" strike="noStrike" kern="1200" cap="none" spc="0" normalizeH="0" baseline="30000" noProof="0">
                <a:ln>
                  <a:noFill/>
                </a:ln>
                <a:solidFill>
                  <a:srgbClr val="000000"/>
                </a:solidFill>
                <a:effectLst/>
                <a:uLnTx/>
                <a:uFillTx/>
                <a:latin typeface="Arial"/>
                <a:ea typeface="+mn-ea"/>
                <a:cs typeface="+mn-cs"/>
              </a:rPr>
              <a:t>1*</a:t>
            </a:r>
          </a:p>
        </p:txBody>
      </p:sp>
      <p:sp>
        <p:nvSpPr>
          <p:cNvPr id="16" name="TextBox 15">
            <a:extLst>
              <a:ext uri="{FF2B5EF4-FFF2-40B4-BE49-F238E27FC236}">
                <a16:creationId xmlns:a16="http://schemas.microsoft.com/office/drawing/2014/main" id="{77C98428-AE23-46EB-A53F-AEF388003F53}"/>
              </a:ext>
            </a:extLst>
          </p:cNvPr>
          <p:cNvSpPr txBox="1"/>
          <p:nvPr/>
        </p:nvSpPr>
        <p:spPr>
          <a:xfrm rot="16200000">
            <a:off x="-410160" y="2479667"/>
            <a:ext cx="1758815" cy="230832"/>
          </a:xfrm>
          <a:prstGeom prst="rect">
            <a:avLst/>
          </a:prstGeom>
          <a:noFill/>
        </p:spPr>
        <p:txBody>
          <a:bodyPr wrap="none" rtlCol="0">
            <a:spAutoFit/>
          </a:bodyPr>
          <a:lstStyle/>
          <a:p>
            <a:pPr algn="ctr">
              <a:lnSpc>
                <a:spcPct val="90000"/>
              </a:lnSpc>
              <a:spcBef>
                <a:spcPts val="1200"/>
              </a:spcBef>
              <a:buClr>
                <a:schemeClr val="accent1"/>
              </a:buClr>
            </a:pPr>
            <a:r>
              <a:rPr lang="en-GB" sz="1000" b="1"/>
              <a:t>Proportion of patients (%)</a:t>
            </a:r>
          </a:p>
        </p:txBody>
      </p:sp>
      <p:sp>
        <p:nvSpPr>
          <p:cNvPr id="17" name="TextBox 16">
            <a:extLst>
              <a:ext uri="{FF2B5EF4-FFF2-40B4-BE49-F238E27FC236}">
                <a16:creationId xmlns:a16="http://schemas.microsoft.com/office/drawing/2014/main" id="{A7265881-2C1D-4951-B169-5F6BAFCECB87}"/>
              </a:ext>
            </a:extLst>
          </p:cNvPr>
          <p:cNvSpPr txBox="1"/>
          <p:nvPr/>
        </p:nvSpPr>
        <p:spPr>
          <a:xfrm rot="16200000">
            <a:off x="3691194" y="2479668"/>
            <a:ext cx="1758815" cy="230832"/>
          </a:xfrm>
          <a:prstGeom prst="rect">
            <a:avLst/>
          </a:prstGeom>
          <a:noFill/>
        </p:spPr>
        <p:txBody>
          <a:bodyPr wrap="none" rtlCol="0">
            <a:spAutoFit/>
          </a:bodyPr>
          <a:lstStyle/>
          <a:p>
            <a:pPr algn="ctr">
              <a:lnSpc>
                <a:spcPct val="90000"/>
              </a:lnSpc>
              <a:spcBef>
                <a:spcPts val="1200"/>
              </a:spcBef>
              <a:buClr>
                <a:schemeClr val="accent1"/>
              </a:buClr>
            </a:pPr>
            <a:r>
              <a:rPr lang="en-GB" sz="1000" b="1"/>
              <a:t>Proportion of patients (%)</a:t>
            </a:r>
          </a:p>
        </p:txBody>
      </p:sp>
      <p:grpSp>
        <p:nvGrpSpPr>
          <p:cNvPr id="7" name="Group 6">
            <a:extLst>
              <a:ext uri="{FF2B5EF4-FFF2-40B4-BE49-F238E27FC236}">
                <a16:creationId xmlns:a16="http://schemas.microsoft.com/office/drawing/2014/main" id="{97D55BF6-20C8-4B63-9249-A73BED0EAA92}"/>
              </a:ext>
            </a:extLst>
          </p:cNvPr>
          <p:cNvGrpSpPr/>
          <p:nvPr/>
        </p:nvGrpSpPr>
        <p:grpSpPr>
          <a:xfrm>
            <a:off x="477502" y="1350775"/>
            <a:ext cx="8189251" cy="2839868"/>
            <a:chOff x="477502" y="1612017"/>
            <a:chExt cx="8189251" cy="2839868"/>
          </a:xfrm>
        </p:grpSpPr>
        <p:graphicFrame>
          <p:nvGraphicFramePr>
            <p:cNvPr id="14" name="Chart 13">
              <a:extLst>
                <a:ext uri="{FF2B5EF4-FFF2-40B4-BE49-F238E27FC236}">
                  <a16:creationId xmlns:a16="http://schemas.microsoft.com/office/drawing/2014/main" id="{97D61D9A-772C-4977-BB32-3C79929CBAEA}"/>
                </a:ext>
              </a:extLst>
            </p:cNvPr>
            <p:cNvGraphicFramePr/>
            <p:nvPr>
              <p:extLst>
                <p:ext uri="{D42A27DB-BD31-4B8C-83A1-F6EECF244321}">
                  <p14:modId xmlns:p14="http://schemas.microsoft.com/office/powerpoint/2010/main" val="1330758018"/>
                </p:ext>
              </p:extLst>
            </p:nvPr>
          </p:nvGraphicFramePr>
          <p:xfrm>
            <a:off x="4605120" y="1612017"/>
            <a:ext cx="4061633" cy="2448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A11EE66F-7599-4B14-8747-C80D0F142629}"/>
                </a:ext>
              </a:extLst>
            </p:cNvPr>
            <p:cNvGraphicFramePr/>
            <p:nvPr>
              <p:extLst>
                <p:ext uri="{D42A27DB-BD31-4B8C-83A1-F6EECF244321}">
                  <p14:modId xmlns:p14="http://schemas.microsoft.com/office/powerpoint/2010/main" val="2895211755"/>
                </p:ext>
              </p:extLst>
            </p:nvPr>
          </p:nvGraphicFramePr>
          <p:xfrm>
            <a:off x="477502" y="1620562"/>
            <a:ext cx="4061633" cy="2831323"/>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a:extLst>
                <a:ext uri="{FF2B5EF4-FFF2-40B4-BE49-F238E27FC236}">
                  <a16:creationId xmlns:a16="http://schemas.microsoft.com/office/drawing/2014/main" id="{1AA0CE63-AE8A-46D8-A85A-01E3185733EC}"/>
                </a:ext>
              </a:extLst>
            </p:cNvPr>
            <p:cNvSpPr/>
            <p:nvPr/>
          </p:nvSpPr>
          <p:spPr>
            <a:xfrm>
              <a:off x="731520" y="4138863"/>
              <a:ext cx="7786838" cy="2167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 name="Group 7">
            <a:extLst>
              <a:ext uri="{FF2B5EF4-FFF2-40B4-BE49-F238E27FC236}">
                <a16:creationId xmlns:a16="http://schemas.microsoft.com/office/drawing/2014/main" id="{EAF4C6B4-01FE-43D4-9729-E0C2B524BD56}"/>
              </a:ext>
            </a:extLst>
          </p:cNvPr>
          <p:cNvGrpSpPr/>
          <p:nvPr/>
        </p:nvGrpSpPr>
        <p:grpSpPr>
          <a:xfrm>
            <a:off x="2666793" y="3960232"/>
            <a:ext cx="3807615" cy="159097"/>
            <a:chOff x="2953054" y="4126438"/>
            <a:chExt cx="3807615" cy="159097"/>
          </a:xfrm>
        </p:grpSpPr>
        <p:grpSp>
          <p:nvGrpSpPr>
            <p:cNvPr id="18" name="Group 17">
              <a:extLst>
                <a:ext uri="{FF2B5EF4-FFF2-40B4-BE49-F238E27FC236}">
                  <a16:creationId xmlns:a16="http://schemas.microsoft.com/office/drawing/2014/main" id="{FFA71FFF-A841-4554-97D9-36F926FB42D5}"/>
                </a:ext>
              </a:extLst>
            </p:cNvPr>
            <p:cNvGrpSpPr/>
            <p:nvPr/>
          </p:nvGrpSpPr>
          <p:grpSpPr>
            <a:xfrm>
              <a:off x="3884775" y="4126438"/>
              <a:ext cx="2503159" cy="153888"/>
              <a:chOff x="-1222734" y="2935707"/>
              <a:chExt cx="3884409" cy="205183"/>
            </a:xfrm>
          </p:grpSpPr>
          <p:sp>
            <p:nvSpPr>
              <p:cNvPr id="19" name="Rectangle 49">
                <a:extLst>
                  <a:ext uri="{FF2B5EF4-FFF2-40B4-BE49-F238E27FC236}">
                    <a16:creationId xmlns:a16="http://schemas.microsoft.com/office/drawing/2014/main" id="{28F39989-75D2-40D8-A929-6E64FA33E746}"/>
                  </a:ext>
                </a:extLst>
              </p:cNvPr>
              <p:cNvSpPr>
                <a:spLocks noChangeArrowheads="1"/>
              </p:cNvSpPr>
              <p:nvPr/>
            </p:nvSpPr>
            <p:spPr bwMode="auto">
              <a:xfrm>
                <a:off x="-1222734" y="2978907"/>
                <a:ext cx="323850" cy="135427"/>
              </a:xfrm>
              <a:prstGeom prst="rect">
                <a:avLst/>
              </a:prstGeom>
              <a:solidFill>
                <a:srgbClr val="D0006F"/>
              </a:solidFill>
              <a:ln w="9525">
                <a:solidFill>
                  <a:srgbClr val="D0006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20" name="Rectangle 50">
                <a:extLst>
                  <a:ext uri="{FF2B5EF4-FFF2-40B4-BE49-F238E27FC236}">
                    <a16:creationId xmlns:a16="http://schemas.microsoft.com/office/drawing/2014/main" id="{09D14A17-FFCA-483C-93A0-5270AD465493}"/>
                  </a:ext>
                </a:extLst>
              </p:cNvPr>
              <p:cNvSpPr>
                <a:spLocks noChangeArrowheads="1"/>
              </p:cNvSpPr>
              <p:nvPr/>
            </p:nvSpPr>
            <p:spPr bwMode="auto">
              <a:xfrm>
                <a:off x="-820069" y="2935707"/>
                <a:ext cx="3481744" cy="2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noProof="0">
                    <a:ln>
                      <a:noFill/>
                    </a:ln>
                    <a:effectLst/>
                    <a:uLnTx/>
                    <a:uFillTx/>
                    <a:latin typeface="Arial"/>
                    <a:ea typeface="+mn-ea"/>
                    <a:cs typeface="+mn-cs"/>
                  </a:rPr>
                  <a:t>No clinically important change</a:t>
                </a:r>
              </a:p>
            </p:txBody>
          </p:sp>
        </p:grpSp>
        <p:grpSp>
          <p:nvGrpSpPr>
            <p:cNvPr id="21" name="Group 20">
              <a:extLst>
                <a:ext uri="{FF2B5EF4-FFF2-40B4-BE49-F238E27FC236}">
                  <a16:creationId xmlns:a16="http://schemas.microsoft.com/office/drawing/2014/main" id="{51FA3057-C454-4136-ADE5-F9459C61FCCA}"/>
                </a:ext>
              </a:extLst>
            </p:cNvPr>
            <p:cNvGrpSpPr/>
            <p:nvPr/>
          </p:nvGrpSpPr>
          <p:grpSpPr>
            <a:xfrm>
              <a:off x="5943266" y="4131647"/>
              <a:ext cx="817403" cy="153888"/>
              <a:chOff x="449861" y="1770607"/>
              <a:chExt cx="1268452" cy="205183"/>
            </a:xfrm>
          </p:grpSpPr>
          <p:sp>
            <p:nvSpPr>
              <p:cNvPr id="22" name="Rectangle 51">
                <a:extLst>
                  <a:ext uri="{FF2B5EF4-FFF2-40B4-BE49-F238E27FC236}">
                    <a16:creationId xmlns:a16="http://schemas.microsoft.com/office/drawing/2014/main" id="{B6F1E665-DB19-43F8-A379-ECC9B1748B7B}"/>
                  </a:ext>
                </a:extLst>
              </p:cNvPr>
              <p:cNvSpPr>
                <a:spLocks noChangeArrowheads="1"/>
              </p:cNvSpPr>
              <p:nvPr/>
            </p:nvSpPr>
            <p:spPr bwMode="auto">
              <a:xfrm>
                <a:off x="449861" y="1803583"/>
                <a:ext cx="323850" cy="137098"/>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23" name="Rectangle 52">
                <a:extLst>
                  <a:ext uri="{FF2B5EF4-FFF2-40B4-BE49-F238E27FC236}">
                    <a16:creationId xmlns:a16="http://schemas.microsoft.com/office/drawing/2014/main" id="{0D684283-C50C-4D88-9272-28003B79712D}"/>
                  </a:ext>
                </a:extLst>
              </p:cNvPr>
              <p:cNvSpPr>
                <a:spLocks noChangeArrowheads="1"/>
              </p:cNvSpPr>
              <p:nvPr/>
            </p:nvSpPr>
            <p:spPr bwMode="auto">
              <a:xfrm>
                <a:off x="892446" y="1770607"/>
                <a:ext cx="825867" cy="2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Improved</a:t>
                </a:r>
              </a:p>
            </p:txBody>
          </p:sp>
        </p:grpSp>
        <p:grpSp>
          <p:nvGrpSpPr>
            <p:cNvPr id="24" name="Group 23">
              <a:extLst>
                <a:ext uri="{FF2B5EF4-FFF2-40B4-BE49-F238E27FC236}">
                  <a16:creationId xmlns:a16="http://schemas.microsoft.com/office/drawing/2014/main" id="{222512BC-ED29-4D0F-A2B8-50098E070FA8}"/>
                </a:ext>
              </a:extLst>
            </p:cNvPr>
            <p:cNvGrpSpPr/>
            <p:nvPr/>
          </p:nvGrpSpPr>
          <p:grpSpPr>
            <a:xfrm>
              <a:off x="2953054" y="4129370"/>
              <a:ext cx="841375" cy="153888"/>
              <a:chOff x="2446719" y="1217506"/>
              <a:chExt cx="1305650" cy="205184"/>
            </a:xfrm>
          </p:grpSpPr>
          <p:sp>
            <p:nvSpPr>
              <p:cNvPr id="25" name="Rectangle 53">
                <a:extLst>
                  <a:ext uri="{FF2B5EF4-FFF2-40B4-BE49-F238E27FC236}">
                    <a16:creationId xmlns:a16="http://schemas.microsoft.com/office/drawing/2014/main" id="{41222A7C-8743-4B4D-B968-2089E3718D7A}"/>
                  </a:ext>
                </a:extLst>
              </p:cNvPr>
              <p:cNvSpPr>
                <a:spLocks noChangeArrowheads="1"/>
              </p:cNvSpPr>
              <p:nvPr/>
            </p:nvSpPr>
            <p:spPr bwMode="auto">
              <a:xfrm>
                <a:off x="2446719" y="1256797"/>
                <a:ext cx="323850" cy="137099"/>
              </a:xfrm>
              <a:prstGeom prst="rect">
                <a:avLst/>
              </a:prstGeom>
              <a:solidFill>
                <a:schemeClr val="accent3"/>
              </a:solidFill>
              <a:ln>
                <a:noFill/>
              </a:ln>
              <a:effectLst/>
              <a:extLst>
                <a:ext uri="{91240B29-F687-4F45-9708-019B960494DF}">
                  <a14:hiddenLine xmlns:a14="http://schemas.microsoft.com/office/drawing/2010/main" w="9525" algn="ctr">
                    <a:solidFill>
                      <a:schemeClr val="bg2"/>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000" i="0" u="none" strike="noStrike" kern="1200" cap="none" spc="0" normalizeH="0" baseline="0" noProof="0">
                  <a:ln>
                    <a:noFill/>
                  </a:ln>
                  <a:solidFill>
                    <a:srgbClr val="5C5C5C"/>
                  </a:solidFill>
                  <a:effectLst/>
                  <a:uLnTx/>
                  <a:uFillTx/>
                  <a:latin typeface="Arial"/>
                  <a:ea typeface="+mn-ea"/>
                  <a:cs typeface="+mn-cs"/>
                </a:endParaRPr>
              </a:p>
            </p:txBody>
          </p:sp>
          <p:sp>
            <p:nvSpPr>
              <p:cNvPr id="26" name="Rectangle 54">
                <a:extLst>
                  <a:ext uri="{FF2B5EF4-FFF2-40B4-BE49-F238E27FC236}">
                    <a16:creationId xmlns:a16="http://schemas.microsoft.com/office/drawing/2014/main" id="{F402CD7D-AAB3-4004-ACEC-D4FC2C12E0BD}"/>
                  </a:ext>
                </a:extLst>
              </p:cNvPr>
              <p:cNvSpPr>
                <a:spLocks noChangeArrowheads="1"/>
              </p:cNvSpPr>
              <p:nvPr/>
            </p:nvSpPr>
            <p:spPr bwMode="auto">
              <a:xfrm>
                <a:off x="2849388" y="1217506"/>
                <a:ext cx="902981" cy="205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Worsened</a:t>
                </a:r>
              </a:p>
            </p:txBody>
          </p:sp>
        </p:grpSp>
      </p:grpSp>
      <p:sp>
        <p:nvSpPr>
          <p:cNvPr id="12" name="TextBox 11">
            <a:extLst>
              <a:ext uri="{FF2B5EF4-FFF2-40B4-BE49-F238E27FC236}">
                <a16:creationId xmlns:a16="http://schemas.microsoft.com/office/drawing/2014/main" id="{554B2E5D-5AF7-4E43-A2DA-87C5A0C46EE6}"/>
              </a:ext>
            </a:extLst>
          </p:cNvPr>
          <p:cNvSpPr txBox="1"/>
          <p:nvPr/>
        </p:nvSpPr>
        <p:spPr>
          <a:xfrm>
            <a:off x="406987" y="4138864"/>
            <a:ext cx="6834795" cy="216982"/>
          </a:xfrm>
          <a:prstGeom prst="rect">
            <a:avLst/>
          </a:prstGeom>
          <a:noFill/>
        </p:spPr>
        <p:txBody>
          <a:bodyPr wrap="square" rtlCol="0">
            <a:spAutoFit/>
          </a:bodyPr>
          <a:lstStyle/>
          <a:p>
            <a:pPr algn="ctr" defTabSz="685800">
              <a:lnSpc>
                <a:spcPct val="90000"/>
              </a:lnSpc>
              <a:spcBef>
                <a:spcPts val="900"/>
              </a:spcBef>
              <a:buClr>
                <a:srgbClr val="7F134C"/>
              </a:buClr>
            </a:pPr>
            <a:r>
              <a:rPr lang="en-US" sz="900">
                <a:solidFill>
                  <a:srgbClr val="000000"/>
                </a:solidFill>
                <a:latin typeface="Arial" panose="020B0604020202020204"/>
              </a:rPr>
              <a:t>Change in ACQ-5 score: improved, ≤−0.5 points; non clinically important change, &gt;−0.5 and &lt;0.5 points; worsened, ≥0.5 points </a:t>
            </a:r>
          </a:p>
        </p:txBody>
      </p:sp>
      <p:sp>
        <p:nvSpPr>
          <p:cNvPr id="28" name="Rectangle 27">
            <a:extLst>
              <a:ext uri="{FF2B5EF4-FFF2-40B4-BE49-F238E27FC236}">
                <a16:creationId xmlns:a16="http://schemas.microsoft.com/office/drawing/2014/main" id="{2758ACCD-7048-409F-BBAE-36CBA8C5F941}"/>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
        <p:nvSpPr>
          <p:cNvPr id="9" name="Rectangle 8">
            <a:extLst>
              <a:ext uri="{FF2B5EF4-FFF2-40B4-BE49-F238E27FC236}">
                <a16:creationId xmlns:a16="http://schemas.microsoft.com/office/drawing/2014/main" id="{B252020C-BBB4-44E5-83BA-BFEC9E72B8D5}"/>
              </a:ext>
            </a:extLst>
          </p:cNvPr>
          <p:cNvSpPr/>
          <p:nvPr/>
        </p:nvSpPr>
        <p:spPr>
          <a:xfrm>
            <a:off x="3385822" y="927184"/>
            <a:ext cx="2600392" cy="338554"/>
          </a:xfrm>
          <a:prstGeom prst="rect">
            <a:avLst/>
          </a:prstGeom>
        </p:spPr>
        <p:txBody>
          <a:bodyPr wrap="none">
            <a:spAutoFit/>
          </a:bodyPr>
          <a:lstStyle/>
          <a:p>
            <a:r>
              <a:rPr lang="en-US" sz="1600" b="1"/>
              <a:t>ACQ-5 score responders</a:t>
            </a:r>
            <a:endParaRPr lang="en-GB" sz="1600" b="1"/>
          </a:p>
        </p:txBody>
      </p:sp>
      <p:sp>
        <p:nvSpPr>
          <p:cNvPr id="29" name="TextBox 28">
            <a:extLst>
              <a:ext uri="{FF2B5EF4-FFF2-40B4-BE49-F238E27FC236}">
                <a16:creationId xmlns:a16="http://schemas.microsoft.com/office/drawing/2014/main" id="{B8B9841B-5C7B-46F2-B9BB-06707A7E9404}"/>
              </a:ext>
            </a:extLst>
          </p:cNvPr>
          <p:cNvSpPr txBox="1"/>
          <p:nvPr/>
        </p:nvSpPr>
        <p:spPr>
          <a:xfrm>
            <a:off x="1158057" y="3366000"/>
            <a:ext cx="649537" cy="216982"/>
          </a:xfrm>
          <a:prstGeom prst="rect">
            <a:avLst/>
          </a:prstGeom>
          <a:noFill/>
        </p:spPr>
        <p:txBody>
          <a:bodyPr wrap="none" rtlCol="0">
            <a:spAutoFit/>
          </a:bodyPr>
          <a:lstStyle/>
          <a:p>
            <a:pPr>
              <a:lnSpc>
                <a:spcPct val="90000"/>
              </a:lnSpc>
              <a:spcBef>
                <a:spcPts val="1200"/>
              </a:spcBef>
              <a:buClr>
                <a:schemeClr val="accent1"/>
              </a:buClr>
            </a:pPr>
            <a:r>
              <a:rPr lang="en-GB" sz="900"/>
              <a:t>(n=1277)</a:t>
            </a:r>
          </a:p>
        </p:txBody>
      </p:sp>
      <p:sp>
        <p:nvSpPr>
          <p:cNvPr id="30" name="TextBox 29">
            <a:extLst>
              <a:ext uri="{FF2B5EF4-FFF2-40B4-BE49-F238E27FC236}">
                <a16:creationId xmlns:a16="http://schemas.microsoft.com/office/drawing/2014/main" id="{06C82B6A-E089-4781-B8D1-38B9EB0AEEED}"/>
              </a:ext>
            </a:extLst>
          </p:cNvPr>
          <p:cNvSpPr txBox="1"/>
          <p:nvPr/>
        </p:nvSpPr>
        <p:spPr>
          <a:xfrm>
            <a:off x="2315274" y="3782673"/>
            <a:ext cx="649537" cy="216982"/>
          </a:xfrm>
          <a:prstGeom prst="rect">
            <a:avLst/>
          </a:prstGeom>
          <a:noFill/>
        </p:spPr>
        <p:txBody>
          <a:bodyPr wrap="none" rtlCol="0">
            <a:spAutoFit/>
          </a:bodyPr>
          <a:lstStyle/>
          <a:p>
            <a:pPr>
              <a:lnSpc>
                <a:spcPct val="90000"/>
              </a:lnSpc>
              <a:spcBef>
                <a:spcPts val="1200"/>
              </a:spcBef>
              <a:buClr>
                <a:schemeClr val="accent1"/>
              </a:buClr>
            </a:pPr>
            <a:r>
              <a:rPr lang="en-GB" sz="900"/>
              <a:t>(n=1277)</a:t>
            </a:r>
          </a:p>
        </p:txBody>
      </p:sp>
      <p:sp>
        <p:nvSpPr>
          <p:cNvPr id="31" name="TextBox 30">
            <a:extLst>
              <a:ext uri="{FF2B5EF4-FFF2-40B4-BE49-F238E27FC236}">
                <a16:creationId xmlns:a16="http://schemas.microsoft.com/office/drawing/2014/main" id="{33B002CD-FAD9-4814-B2E1-31AA55D6C7BF}"/>
              </a:ext>
            </a:extLst>
          </p:cNvPr>
          <p:cNvSpPr txBox="1"/>
          <p:nvPr/>
        </p:nvSpPr>
        <p:spPr>
          <a:xfrm>
            <a:off x="3460237" y="3644666"/>
            <a:ext cx="649537" cy="216982"/>
          </a:xfrm>
          <a:prstGeom prst="rect">
            <a:avLst/>
          </a:prstGeom>
          <a:noFill/>
        </p:spPr>
        <p:txBody>
          <a:bodyPr wrap="none" rtlCol="0">
            <a:spAutoFit/>
          </a:bodyPr>
          <a:lstStyle/>
          <a:p>
            <a:pPr>
              <a:lnSpc>
                <a:spcPct val="90000"/>
              </a:lnSpc>
              <a:spcBef>
                <a:spcPts val="1200"/>
              </a:spcBef>
              <a:buClr>
                <a:schemeClr val="accent1"/>
              </a:buClr>
            </a:pPr>
            <a:r>
              <a:rPr lang="en-GB" sz="900"/>
              <a:t>(n=1282)</a:t>
            </a:r>
          </a:p>
        </p:txBody>
      </p:sp>
      <p:sp>
        <p:nvSpPr>
          <p:cNvPr id="32" name="TextBox 31">
            <a:extLst>
              <a:ext uri="{FF2B5EF4-FFF2-40B4-BE49-F238E27FC236}">
                <a16:creationId xmlns:a16="http://schemas.microsoft.com/office/drawing/2014/main" id="{F1B76B04-4435-4495-B356-75B08D75CD37}"/>
              </a:ext>
            </a:extLst>
          </p:cNvPr>
          <p:cNvSpPr txBox="1"/>
          <p:nvPr/>
        </p:nvSpPr>
        <p:spPr>
          <a:xfrm>
            <a:off x="5579400" y="3563707"/>
            <a:ext cx="649537" cy="216982"/>
          </a:xfrm>
          <a:prstGeom prst="rect">
            <a:avLst/>
          </a:prstGeom>
          <a:noFill/>
        </p:spPr>
        <p:txBody>
          <a:bodyPr wrap="none" rtlCol="0">
            <a:spAutoFit/>
          </a:bodyPr>
          <a:lstStyle/>
          <a:p>
            <a:pPr>
              <a:lnSpc>
                <a:spcPct val="90000"/>
              </a:lnSpc>
              <a:spcBef>
                <a:spcPts val="1200"/>
              </a:spcBef>
              <a:buClr>
                <a:schemeClr val="accent1"/>
              </a:buClr>
            </a:pPr>
            <a:r>
              <a:rPr lang="en-GB" sz="900"/>
              <a:t>(n=2089)</a:t>
            </a:r>
          </a:p>
        </p:txBody>
      </p:sp>
      <p:sp>
        <p:nvSpPr>
          <p:cNvPr id="33" name="TextBox 32">
            <a:extLst>
              <a:ext uri="{FF2B5EF4-FFF2-40B4-BE49-F238E27FC236}">
                <a16:creationId xmlns:a16="http://schemas.microsoft.com/office/drawing/2014/main" id="{B0205FB3-C064-4099-B7C7-295D3467816B}"/>
              </a:ext>
            </a:extLst>
          </p:cNvPr>
          <p:cNvSpPr txBox="1"/>
          <p:nvPr/>
        </p:nvSpPr>
        <p:spPr>
          <a:xfrm>
            <a:off x="7374923" y="3563707"/>
            <a:ext cx="649537" cy="216982"/>
          </a:xfrm>
          <a:prstGeom prst="rect">
            <a:avLst/>
          </a:prstGeom>
          <a:noFill/>
        </p:spPr>
        <p:txBody>
          <a:bodyPr wrap="none" rtlCol="0">
            <a:spAutoFit/>
          </a:bodyPr>
          <a:lstStyle/>
          <a:p>
            <a:pPr>
              <a:lnSpc>
                <a:spcPct val="90000"/>
              </a:lnSpc>
              <a:spcBef>
                <a:spcPts val="1200"/>
              </a:spcBef>
              <a:buClr>
                <a:schemeClr val="accent1"/>
              </a:buClr>
            </a:pPr>
            <a:r>
              <a:rPr lang="en-GB" sz="900"/>
              <a:t>(n=2087)</a:t>
            </a:r>
          </a:p>
        </p:txBody>
      </p:sp>
    </p:spTree>
    <p:extLst>
      <p:ext uri="{BB962C8B-B14F-4D97-AF65-F5344CB8AC3E}">
        <p14:creationId xmlns:p14="http://schemas.microsoft.com/office/powerpoint/2010/main" val="2190092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5BF461C-627E-6D44-BD57-789278206C76}"/>
              </a:ext>
            </a:extLst>
          </p:cNvPr>
          <p:cNvSpPr>
            <a:spLocks noGrp="1"/>
          </p:cNvSpPr>
          <p:nvPr>
            <p:ph type="title"/>
          </p:nvPr>
        </p:nvSpPr>
        <p:spPr/>
        <p:txBody>
          <a:bodyPr/>
          <a:lstStyle/>
          <a:p>
            <a:br>
              <a:rPr lang="en-AU" sz="1400"/>
            </a:br>
            <a:r>
              <a:rPr lang="en-GB" sz="1800"/>
              <a:t>BUD/FORM </a:t>
            </a:r>
            <a:r>
              <a:rPr lang="en-GB" sz="1800" err="1"/>
              <a:t>Turbuhaler</a:t>
            </a:r>
            <a:r>
              <a:rPr lang="en-GB" sz="1800"/>
              <a:t> anti-inflammatory reliever was noninferior to maintenance low-dose BUD on exacerbations with </a:t>
            </a:r>
            <a:r>
              <a:rPr lang="en-AU" sz="1800"/>
              <a:t>≥75% lower ICS load</a:t>
            </a:r>
            <a:endParaRPr lang="en-GB" sz="1800"/>
          </a:p>
        </p:txBody>
      </p:sp>
      <p:sp>
        <p:nvSpPr>
          <p:cNvPr id="3" name="Text Placeholder 2">
            <a:extLst>
              <a:ext uri="{FF2B5EF4-FFF2-40B4-BE49-F238E27FC236}">
                <a16:creationId xmlns:a16="http://schemas.microsoft.com/office/drawing/2014/main" id="{B1413971-1A6B-4AF3-B747-5FE5DA76F201}"/>
              </a:ext>
            </a:extLst>
          </p:cNvPr>
          <p:cNvSpPr>
            <a:spLocks noGrp="1"/>
          </p:cNvSpPr>
          <p:nvPr>
            <p:ph type="body" sz="quarter" idx="13"/>
          </p:nvPr>
        </p:nvSpPr>
        <p:spPr/>
        <p:txBody>
          <a:bodyPr/>
          <a:lstStyle/>
          <a:p>
            <a:pPr>
              <a:buClrTx/>
              <a:defRPr/>
            </a:pPr>
            <a:r>
              <a:rPr lang="en-GB"/>
              <a:t>*</a:t>
            </a:r>
            <a:r>
              <a:rPr lang="en-US"/>
              <a:t>Including open-label glucocorticoid prescribed for moderate or severe exacerbations or for long-term poor asthma control; </a:t>
            </a:r>
            <a:r>
              <a:rPr lang="en-GB" baseline="30000"/>
              <a:t>†</a:t>
            </a:r>
            <a:r>
              <a:rPr lang="en-GB"/>
              <a:t>Including non-blinded ICS use prescribed during severe exacerbations.</a:t>
            </a:r>
            <a:r>
              <a:rPr lang="en-GB" baseline="30000"/>
              <a:t>§</a:t>
            </a:r>
            <a:r>
              <a:rPr lang="en-US" altLang="en-US"/>
              <a:t>SYGMA 1 was a 52-week, double-blind study assessing the effects of BUD/FORM </a:t>
            </a:r>
            <a:r>
              <a:rPr lang="en-US" altLang="en-US" err="1"/>
              <a:t>Turbuhaler</a:t>
            </a:r>
            <a:r>
              <a:rPr lang="en-US" altLang="en-US"/>
              <a:t> anti-inflammatory reliever in 1277 patients compared with SABA as needed (n=1277) and maintenance low-dose BUD</a:t>
            </a:r>
            <a:r>
              <a:rPr lang="en-US" altLang="en-US">
                <a:latin typeface="Arial" panose="020B0604020202020204" pitchFamily="34" charset="0"/>
                <a:cs typeface="Arial" panose="020B0604020202020204" pitchFamily="34" charset="0"/>
              </a:rPr>
              <a:t> BID + SABA as needed</a:t>
            </a:r>
            <a:r>
              <a:rPr lang="en-US" altLang="en-US"/>
              <a:t> (n=1282); SYGMA 2 was a 52-week, double-blind, pragmatic (without daily reminders as used in SYGMA 1) study assessing the effects of BUD/FORM </a:t>
            </a:r>
            <a:r>
              <a:rPr lang="en-US" altLang="en-US" err="1"/>
              <a:t>Turbuhaler</a:t>
            </a:r>
            <a:r>
              <a:rPr lang="en-US" altLang="en-US"/>
              <a:t> anti-inflammatory reliever in 2089 patients compared with maintenance low-dose BUD </a:t>
            </a:r>
            <a:r>
              <a:rPr lang="en-US" altLang="en-US">
                <a:latin typeface="Arial" panose="020B0604020202020204" pitchFamily="34" charset="0"/>
                <a:cs typeface="Arial" panose="020B0604020202020204" pitchFamily="34" charset="0"/>
              </a:rPr>
              <a:t>BID + SABA as needed</a:t>
            </a:r>
            <a:r>
              <a:rPr lang="en-US" altLang="en-US"/>
              <a:t> (n=2087). In both studies, severe exacerbations were defined as </a:t>
            </a:r>
            <a:r>
              <a:rPr lang="en-GB"/>
              <a:t>as worsening asthma leading to the use of systemic glucocorticoids for ≥3 days, inpatient hospitalisation, or an emergency department visit leading to the use of systemic glucocorticoids.</a:t>
            </a:r>
            <a:br>
              <a:rPr lang="en-GB"/>
            </a:br>
            <a:r>
              <a:rPr lang="en-GB"/>
              <a:t>B</a:t>
            </a:r>
            <a:r>
              <a:rPr lang="en-US"/>
              <a:t>ID = twice daily; </a:t>
            </a:r>
            <a:r>
              <a:rPr lang="en-GB"/>
              <a:t>BUD = budesonide; </a:t>
            </a:r>
            <a:r>
              <a:rPr lang="en-US"/>
              <a:t>CI = confidence interval; </a:t>
            </a:r>
            <a:r>
              <a:rPr lang="en-GB"/>
              <a:t>FORM = formoterol; </a:t>
            </a:r>
            <a:r>
              <a:rPr lang="en-US"/>
              <a:t>ICS = inhaled corticosteroid(s); </a:t>
            </a:r>
            <a:r>
              <a:rPr lang="en-GB"/>
              <a:t>SABA = short-acting </a:t>
            </a:r>
            <a:r>
              <a:rPr lang="el-GR"/>
              <a:t>β</a:t>
            </a:r>
            <a:r>
              <a:rPr lang="en-GB" baseline="-25000"/>
              <a:t>2</a:t>
            </a:r>
            <a:r>
              <a:rPr lang="en-GB"/>
              <a:t>-agonist; SYGMA = </a:t>
            </a:r>
            <a:r>
              <a:rPr lang="en-GB" err="1"/>
              <a:t>SYmbicort</a:t>
            </a:r>
            <a:r>
              <a:rPr lang="en-GB"/>
              <a:t> Given as needed in Mild Asthma.</a:t>
            </a:r>
            <a:br>
              <a:rPr lang="en-US"/>
            </a:br>
            <a:r>
              <a:rPr lang="en-US"/>
              <a:t>1. O’Byrne PM, et al. Article and </a:t>
            </a:r>
            <a:r>
              <a:rPr lang="en-GB"/>
              <a:t>supplementary material</a:t>
            </a:r>
            <a:r>
              <a:rPr lang="en-US"/>
              <a:t>. </a:t>
            </a:r>
            <a:r>
              <a:rPr lang="en-US" i="1"/>
              <a:t>N </a:t>
            </a:r>
            <a:r>
              <a:rPr lang="en-US" i="1" err="1"/>
              <a:t>Engl</a:t>
            </a:r>
            <a:r>
              <a:rPr lang="en-US" i="1"/>
              <a:t> J Med</a:t>
            </a:r>
            <a:r>
              <a:rPr lang="en-US"/>
              <a:t>. 2018;378:1865-1876; 2. Bateman ED, et al. Article and supplementary material. </a:t>
            </a:r>
            <a:r>
              <a:rPr lang="en-US" i="1"/>
              <a:t>N </a:t>
            </a:r>
            <a:r>
              <a:rPr lang="en-US" i="1" err="1"/>
              <a:t>Engl</a:t>
            </a:r>
            <a:r>
              <a:rPr lang="en-US" i="1"/>
              <a:t> J Med</a:t>
            </a:r>
            <a:r>
              <a:rPr lang="en-US"/>
              <a:t>. 2018;378:1877-1887.</a:t>
            </a:r>
          </a:p>
        </p:txBody>
      </p:sp>
      <p:sp>
        <p:nvSpPr>
          <p:cNvPr id="2" name="Slide Number Placeholder 1">
            <a:extLst>
              <a:ext uri="{FF2B5EF4-FFF2-40B4-BE49-F238E27FC236}">
                <a16:creationId xmlns:a16="http://schemas.microsoft.com/office/drawing/2014/main" id="{09D8B018-DC3B-495D-B381-7A410C5F8168}"/>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F54F3-C349-4609-AFEE-01462D5C7942}"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25</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
        <p:nvSpPr>
          <p:cNvPr id="21" name="Rectangle 20">
            <a:extLst>
              <a:ext uri="{FF2B5EF4-FFF2-40B4-BE49-F238E27FC236}">
                <a16:creationId xmlns:a16="http://schemas.microsoft.com/office/drawing/2014/main" id="{706678C7-8EDE-4F79-AC6D-AB833E581D89}"/>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grpSp>
        <p:nvGrpSpPr>
          <p:cNvPr id="20" name="Group 19">
            <a:extLst>
              <a:ext uri="{FF2B5EF4-FFF2-40B4-BE49-F238E27FC236}">
                <a16:creationId xmlns:a16="http://schemas.microsoft.com/office/drawing/2014/main" id="{AB050E52-ACE4-44CB-A2A8-ED891A735BA2}"/>
              </a:ext>
            </a:extLst>
          </p:cNvPr>
          <p:cNvGrpSpPr/>
          <p:nvPr/>
        </p:nvGrpSpPr>
        <p:grpSpPr>
          <a:xfrm>
            <a:off x="4860667" y="1361455"/>
            <a:ext cx="4000006" cy="2967762"/>
            <a:chOff x="6314830" y="1673427"/>
            <a:chExt cx="4810149" cy="3425953"/>
          </a:xfrm>
        </p:grpSpPr>
        <p:sp>
          <p:nvSpPr>
            <p:cNvPr id="24" name="TextBox 23">
              <a:extLst>
                <a:ext uri="{FF2B5EF4-FFF2-40B4-BE49-F238E27FC236}">
                  <a16:creationId xmlns:a16="http://schemas.microsoft.com/office/drawing/2014/main" id="{88486BF0-C755-44D4-95AF-03B899BBC506}"/>
                </a:ext>
              </a:extLst>
            </p:cNvPr>
            <p:cNvSpPr txBox="1"/>
            <p:nvPr/>
          </p:nvSpPr>
          <p:spPr>
            <a:xfrm flipH="1">
              <a:off x="7914425" y="1673427"/>
              <a:ext cx="1811216" cy="362400"/>
            </a:xfrm>
            <a:prstGeom prst="rect">
              <a:avLst/>
            </a:prstGeom>
            <a:noFill/>
          </p:spPr>
          <p:txBody>
            <a:bodyPr wrap="square" rtlCol="0">
              <a:spAutoFit/>
            </a:bodyPr>
            <a:lstStyle/>
            <a:p>
              <a:pPr algn="ctr" defTabSz="685800">
                <a:lnSpc>
                  <a:spcPct val="90000"/>
                </a:lnSpc>
                <a:spcBef>
                  <a:spcPts val="900"/>
                </a:spcBef>
                <a:buClr>
                  <a:srgbClr val="7F134C"/>
                </a:buClr>
              </a:pPr>
              <a:r>
                <a:rPr lang="en-US" sz="1600" b="1">
                  <a:latin typeface="Arial" panose="020B0604020202020204"/>
                  <a:ea typeface="Rockwell" charset="0"/>
                  <a:cs typeface="Rockwell" charset="0"/>
                </a:rPr>
                <a:t>SYGMA 2</a:t>
              </a:r>
              <a:r>
                <a:rPr lang="en-US" sz="1600" b="1" baseline="30000">
                  <a:latin typeface="Arial" panose="020B0604020202020204"/>
                  <a:ea typeface="Rockwell" charset="0"/>
                  <a:cs typeface="Rockwell" charset="0"/>
                </a:rPr>
                <a:t>2§</a:t>
              </a:r>
              <a:endParaRPr lang="en-US" sz="1600" b="1">
                <a:latin typeface="Arial" panose="020B0604020202020204"/>
                <a:ea typeface="Rockwell" charset="0"/>
                <a:cs typeface="Rockwell" charset="0"/>
              </a:endParaRPr>
            </a:p>
          </p:txBody>
        </p:sp>
        <p:grpSp>
          <p:nvGrpSpPr>
            <p:cNvPr id="25" name="Group 24">
              <a:extLst>
                <a:ext uri="{FF2B5EF4-FFF2-40B4-BE49-F238E27FC236}">
                  <a16:creationId xmlns:a16="http://schemas.microsoft.com/office/drawing/2014/main" id="{6319CA84-8BDE-4125-A024-7869E2FF2B9F}"/>
                </a:ext>
              </a:extLst>
            </p:cNvPr>
            <p:cNvGrpSpPr/>
            <p:nvPr/>
          </p:nvGrpSpPr>
          <p:grpSpPr>
            <a:xfrm>
              <a:off x="6314830" y="1800014"/>
              <a:ext cx="4810149" cy="3299366"/>
              <a:chOff x="6314830" y="1918530"/>
              <a:chExt cx="4810149" cy="3299366"/>
            </a:xfrm>
          </p:grpSpPr>
          <p:graphicFrame>
            <p:nvGraphicFramePr>
              <p:cNvPr id="26" name="Chart 25">
                <a:extLst>
                  <a:ext uri="{FF2B5EF4-FFF2-40B4-BE49-F238E27FC236}">
                    <a16:creationId xmlns:a16="http://schemas.microsoft.com/office/drawing/2014/main" id="{3CDDCB32-7991-4D6C-870F-40EA9797266C}"/>
                  </a:ext>
                </a:extLst>
              </p:cNvPr>
              <p:cNvGraphicFramePr/>
              <p:nvPr>
                <p:extLst>
                  <p:ext uri="{D42A27DB-BD31-4B8C-83A1-F6EECF244321}">
                    <p14:modId xmlns:p14="http://schemas.microsoft.com/office/powerpoint/2010/main" val="545608638"/>
                  </p:ext>
                </p:extLst>
              </p:nvPr>
            </p:nvGraphicFramePr>
            <p:xfrm>
              <a:off x="6708427" y="2035785"/>
              <a:ext cx="4416552" cy="3182111"/>
            </p:xfrm>
            <a:graphic>
              <a:graphicData uri="http://schemas.openxmlformats.org/drawingml/2006/chart">
                <c:chart xmlns:c="http://schemas.openxmlformats.org/drawingml/2006/chart" xmlns:r="http://schemas.openxmlformats.org/officeDocument/2006/relationships" r:id="rId3"/>
              </a:graphicData>
            </a:graphic>
          </p:graphicFrame>
          <p:sp>
            <p:nvSpPr>
              <p:cNvPr id="27" name="TextBox 26">
                <a:extLst>
                  <a:ext uri="{FF2B5EF4-FFF2-40B4-BE49-F238E27FC236}">
                    <a16:creationId xmlns:a16="http://schemas.microsoft.com/office/drawing/2014/main" id="{B1AF8516-DC53-416E-B480-313F77191843}"/>
                  </a:ext>
                </a:extLst>
              </p:cNvPr>
              <p:cNvSpPr txBox="1"/>
              <p:nvPr/>
            </p:nvSpPr>
            <p:spPr>
              <a:xfrm rot="16200000">
                <a:off x="4989674" y="3243686"/>
                <a:ext cx="2946401" cy="296089"/>
              </a:xfrm>
              <a:prstGeom prst="rect">
                <a:avLst/>
              </a:prstGeom>
              <a:noFill/>
            </p:spPr>
            <p:txBody>
              <a:bodyPr wrap="square" rtlCol="0">
                <a:spAutoFit/>
              </a:bodyPr>
              <a:lstStyle/>
              <a:p>
                <a:pPr algn="ctr" defTabSz="685800"/>
                <a:r>
                  <a:rPr lang="en-GB" sz="1000" b="1">
                    <a:solidFill>
                      <a:srgbClr val="000000"/>
                    </a:solidFill>
                    <a:latin typeface="Arial" panose="020B0604020202020204"/>
                  </a:rPr>
                  <a:t>Median daily ICS metered dose</a:t>
                </a:r>
                <a:r>
                  <a:rPr lang="en-GB" sz="1000" b="1" baseline="30000">
                    <a:solidFill>
                      <a:srgbClr val="000000"/>
                    </a:solidFill>
                    <a:latin typeface="Arial" panose="020B0604020202020204"/>
                  </a:rPr>
                  <a:t>†</a:t>
                </a:r>
                <a:r>
                  <a:rPr lang="en-GB" sz="1000" b="1">
                    <a:solidFill>
                      <a:srgbClr val="000000"/>
                    </a:solidFill>
                    <a:latin typeface="Arial" panose="020B0604020202020204"/>
                  </a:rPr>
                  <a:t> (</a:t>
                </a:r>
                <a:r>
                  <a:rPr lang="el-GR" sz="1000" b="1">
                    <a:solidFill>
                      <a:srgbClr val="000000"/>
                    </a:solidFill>
                    <a:latin typeface="Arial" panose="020B0604020202020204"/>
                  </a:rPr>
                  <a:t>μ</a:t>
                </a:r>
                <a:r>
                  <a:rPr lang="en-GB" sz="1000" b="1">
                    <a:solidFill>
                      <a:srgbClr val="000000"/>
                    </a:solidFill>
                    <a:latin typeface="Arial" panose="020B0604020202020204"/>
                  </a:rPr>
                  <a:t>g)</a:t>
                </a:r>
              </a:p>
            </p:txBody>
          </p:sp>
          <p:sp>
            <p:nvSpPr>
              <p:cNvPr id="28" name="TextBox 27">
                <a:extLst>
                  <a:ext uri="{FF2B5EF4-FFF2-40B4-BE49-F238E27FC236}">
                    <a16:creationId xmlns:a16="http://schemas.microsoft.com/office/drawing/2014/main" id="{89D8FDBF-24F1-4939-850E-237D5EA4F76B}"/>
                  </a:ext>
                </a:extLst>
              </p:cNvPr>
              <p:cNvSpPr txBox="1"/>
              <p:nvPr/>
            </p:nvSpPr>
            <p:spPr>
              <a:xfrm>
                <a:off x="7257109" y="3651366"/>
                <a:ext cx="1851101" cy="461883"/>
              </a:xfrm>
              <a:prstGeom prst="rect">
                <a:avLst/>
              </a:prstGeom>
              <a:noFill/>
            </p:spPr>
            <p:txBody>
              <a:bodyPr wrap="square" rtlCol="0">
                <a:spAutoFit/>
              </a:bodyPr>
              <a:lstStyle/>
              <a:p>
                <a:pPr algn="ctr" defTabSz="685800"/>
                <a:r>
                  <a:rPr lang="en-US" sz="1000" b="1">
                    <a:solidFill>
                      <a:srgbClr val="000000"/>
                    </a:solidFill>
                    <a:latin typeface="Arial" panose="020B0604020202020204"/>
                  </a:rPr>
                  <a:t>66</a:t>
                </a:r>
              </a:p>
              <a:p>
                <a:pPr algn="ctr" defTabSz="685800"/>
                <a:r>
                  <a:rPr lang="en-US" sz="1000">
                    <a:solidFill>
                      <a:srgbClr val="000000"/>
                    </a:solidFill>
                    <a:latin typeface="Arial" panose="020B0604020202020204"/>
                  </a:rPr>
                  <a:t>(95% CI 60.8, 71.7)</a:t>
                </a:r>
              </a:p>
            </p:txBody>
          </p:sp>
          <p:sp>
            <p:nvSpPr>
              <p:cNvPr id="29" name="TextBox 28">
                <a:extLst>
                  <a:ext uri="{FF2B5EF4-FFF2-40B4-BE49-F238E27FC236}">
                    <a16:creationId xmlns:a16="http://schemas.microsoft.com/office/drawing/2014/main" id="{FFF5B6BA-6AE0-4523-B377-F70D522CAF45}"/>
                  </a:ext>
                </a:extLst>
              </p:cNvPr>
              <p:cNvSpPr txBox="1"/>
              <p:nvPr/>
            </p:nvSpPr>
            <p:spPr>
              <a:xfrm>
                <a:off x="9138986" y="2482314"/>
                <a:ext cx="1851101" cy="461883"/>
              </a:xfrm>
              <a:prstGeom prst="rect">
                <a:avLst/>
              </a:prstGeom>
              <a:noFill/>
            </p:spPr>
            <p:txBody>
              <a:bodyPr wrap="square" rtlCol="0">
                <a:spAutoFit/>
              </a:bodyPr>
              <a:lstStyle/>
              <a:p>
                <a:pPr algn="ctr" defTabSz="685800"/>
                <a:r>
                  <a:rPr lang="en-US" sz="1000" b="1">
                    <a:solidFill>
                      <a:srgbClr val="000000"/>
                    </a:solidFill>
                    <a:latin typeface="Arial" panose="020B0604020202020204"/>
                  </a:rPr>
                  <a:t>267</a:t>
                </a:r>
              </a:p>
              <a:p>
                <a:pPr algn="ctr" defTabSz="685800"/>
                <a:r>
                  <a:rPr lang="en-US" sz="1000">
                    <a:solidFill>
                      <a:srgbClr val="000000"/>
                    </a:solidFill>
                    <a:latin typeface="Arial" panose="020B0604020202020204"/>
                  </a:rPr>
                  <a:t>(95% CI 256.5, 272.0)</a:t>
                </a:r>
              </a:p>
            </p:txBody>
          </p:sp>
          <p:cxnSp>
            <p:nvCxnSpPr>
              <p:cNvPr id="30" name="Straight Connector 29">
                <a:extLst>
                  <a:ext uri="{FF2B5EF4-FFF2-40B4-BE49-F238E27FC236}">
                    <a16:creationId xmlns:a16="http://schemas.microsoft.com/office/drawing/2014/main" id="{13CB1839-7B3B-43E1-B738-FEFD9961F727}"/>
                  </a:ext>
                </a:extLst>
              </p:cNvPr>
              <p:cNvCxnSpPr>
                <a:cxnSpLocks/>
                <a:stCxn id="32" idx="2"/>
                <a:endCxn id="28" idx="0"/>
              </p:cNvCxnSpPr>
              <p:nvPr/>
            </p:nvCxnSpPr>
            <p:spPr>
              <a:xfrm flipH="1">
                <a:off x="8182660" y="2960270"/>
                <a:ext cx="0" cy="691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1579FD3-862F-4AD2-BCAA-095C52919619}"/>
                  </a:ext>
                </a:extLst>
              </p:cNvPr>
              <p:cNvCxnSpPr>
                <a:cxnSpLocks/>
              </p:cNvCxnSpPr>
              <p:nvPr/>
            </p:nvCxnSpPr>
            <p:spPr>
              <a:xfrm>
                <a:off x="8820032" y="2629782"/>
                <a:ext cx="107486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96FA878-880B-490F-B314-3E4B8DB91111}"/>
                  </a:ext>
                </a:extLst>
              </p:cNvPr>
              <p:cNvSpPr txBox="1"/>
              <p:nvPr/>
            </p:nvSpPr>
            <p:spPr>
              <a:xfrm>
                <a:off x="7592506" y="2488560"/>
                <a:ext cx="1227527" cy="471710"/>
              </a:xfrm>
              <a:prstGeom prst="roundRect">
                <a:avLst/>
              </a:prstGeom>
              <a:solidFill>
                <a:schemeClr val="accent3">
                  <a:lumMod val="20000"/>
                  <a:lumOff val="80000"/>
                </a:schemeClr>
              </a:solidFill>
              <a:ln w="19050">
                <a:solidFill>
                  <a:schemeClr val="tx1"/>
                </a:solidFill>
              </a:ln>
            </p:spPr>
            <p:txBody>
              <a:bodyPr wrap="square" rtlCol="0">
                <a:spAutoFit/>
              </a:bodyPr>
              <a:lstStyle/>
              <a:p>
                <a:pPr algn="ctr" defTabSz="685800">
                  <a:lnSpc>
                    <a:spcPct val="90000"/>
                  </a:lnSpc>
                  <a:spcBef>
                    <a:spcPts val="900"/>
                  </a:spcBef>
                  <a:buClr>
                    <a:srgbClr val="7F134C"/>
                  </a:buClr>
                </a:pPr>
                <a:r>
                  <a:rPr lang="en-US" sz="1000" b="1">
                    <a:solidFill>
                      <a:srgbClr val="000000"/>
                    </a:solidFill>
                    <a:latin typeface="Arial" panose="020B0604020202020204"/>
                    <a:ea typeface="Rockwell" charset="0"/>
                    <a:cs typeface="Rockwell" charset="0"/>
                  </a:rPr>
                  <a:t>75% </a:t>
                </a:r>
                <a:r>
                  <a:rPr lang="en-US" sz="1000">
                    <a:solidFill>
                      <a:srgbClr val="000000"/>
                    </a:solidFill>
                    <a:latin typeface="Arial" panose="020B0604020202020204"/>
                    <a:ea typeface="Rockwell" charset="0"/>
                    <a:cs typeface="Rockwell" charset="0"/>
                  </a:rPr>
                  <a:t>reduction</a:t>
                </a:r>
              </a:p>
            </p:txBody>
          </p:sp>
        </p:grpSp>
      </p:grpSp>
      <p:grpSp>
        <p:nvGrpSpPr>
          <p:cNvPr id="33" name="Group 32">
            <a:extLst>
              <a:ext uri="{FF2B5EF4-FFF2-40B4-BE49-F238E27FC236}">
                <a16:creationId xmlns:a16="http://schemas.microsoft.com/office/drawing/2014/main" id="{74541242-AEE3-49EA-AF31-D4D4077481A2}"/>
              </a:ext>
            </a:extLst>
          </p:cNvPr>
          <p:cNvGrpSpPr/>
          <p:nvPr/>
        </p:nvGrpSpPr>
        <p:grpSpPr>
          <a:xfrm>
            <a:off x="405339" y="1185853"/>
            <a:ext cx="4153417" cy="3312502"/>
            <a:chOff x="569041" y="1441007"/>
            <a:chExt cx="4720108" cy="3703375"/>
          </a:xfrm>
        </p:grpSpPr>
        <p:sp>
          <p:nvSpPr>
            <p:cNvPr id="35" name="TextBox 34">
              <a:extLst>
                <a:ext uri="{FF2B5EF4-FFF2-40B4-BE49-F238E27FC236}">
                  <a16:creationId xmlns:a16="http://schemas.microsoft.com/office/drawing/2014/main" id="{78DD365F-81FA-4D54-8C91-7FA9B21C729C}"/>
                </a:ext>
              </a:extLst>
            </p:cNvPr>
            <p:cNvSpPr txBox="1"/>
            <p:nvPr/>
          </p:nvSpPr>
          <p:spPr>
            <a:xfrm flipH="1">
              <a:off x="2173210" y="1576638"/>
              <a:ext cx="1811216" cy="350976"/>
            </a:xfrm>
            <a:prstGeom prst="rect">
              <a:avLst/>
            </a:prstGeom>
            <a:noFill/>
          </p:spPr>
          <p:txBody>
            <a:bodyPr wrap="square" rtlCol="0">
              <a:spAutoFit/>
            </a:bodyPr>
            <a:lstStyle/>
            <a:p>
              <a:pPr algn="ctr" defTabSz="685800">
                <a:lnSpc>
                  <a:spcPct val="90000"/>
                </a:lnSpc>
                <a:spcBef>
                  <a:spcPts val="900"/>
                </a:spcBef>
                <a:buClr>
                  <a:srgbClr val="7F134C"/>
                </a:buClr>
              </a:pPr>
              <a:r>
                <a:rPr lang="en-US" sz="1600" b="1">
                  <a:latin typeface="Arial" panose="020B0604020202020204"/>
                  <a:ea typeface="Rockwell" charset="0"/>
                  <a:cs typeface="Rockwell" charset="0"/>
                </a:rPr>
                <a:t>SYGMA 1</a:t>
              </a:r>
              <a:r>
                <a:rPr lang="en-US" sz="1600" b="1" baseline="30000">
                  <a:latin typeface="Arial" panose="020B0604020202020204"/>
                  <a:ea typeface="Rockwell" charset="0"/>
                  <a:cs typeface="Rockwell" charset="0"/>
                </a:rPr>
                <a:t>1§</a:t>
              </a:r>
              <a:endParaRPr lang="en-US" sz="1600" b="1">
                <a:latin typeface="Arial" panose="020B0604020202020204"/>
                <a:ea typeface="Rockwell" charset="0"/>
                <a:cs typeface="Rockwell" charset="0"/>
              </a:endParaRPr>
            </a:p>
          </p:txBody>
        </p:sp>
        <p:grpSp>
          <p:nvGrpSpPr>
            <p:cNvPr id="36" name="Group 35">
              <a:extLst>
                <a:ext uri="{FF2B5EF4-FFF2-40B4-BE49-F238E27FC236}">
                  <a16:creationId xmlns:a16="http://schemas.microsoft.com/office/drawing/2014/main" id="{A2008962-3D68-46E9-8D1E-26F018E8628B}"/>
                </a:ext>
              </a:extLst>
            </p:cNvPr>
            <p:cNvGrpSpPr/>
            <p:nvPr/>
          </p:nvGrpSpPr>
          <p:grpSpPr>
            <a:xfrm>
              <a:off x="569041" y="1441007"/>
              <a:ext cx="4720108" cy="3703375"/>
              <a:chOff x="569041" y="1290879"/>
              <a:chExt cx="4720108" cy="3703375"/>
            </a:xfrm>
          </p:grpSpPr>
          <p:graphicFrame>
            <p:nvGraphicFramePr>
              <p:cNvPr id="39" name="Chart 38">
                <a:extLst>
                  <a:ext uri="{FF2B5EF4-FFF2-40B4-BE49-F238E27FC236}">
                    <a16:creationId xmlns:a16="http://schemas.microsoft.com/office/drawing/2014/main" id="{11F68D8B-3C4E-4114-A896-E9DC3017F151}"/>
                  </a:ext>
                </a:extLst>
              </p:cNvPr>
              <p:cNvGraphicFramePr/>
              <p:nvPr>
                <p:extLst>
                  <p:ext uri="{D42A27DB-BD31-4B8C-83A1-F6EECF244321}">
                    <p14:modId xmlns:p14="http://schemas.microsoft.com/office/powerpoint/2010/main" val="3196530069"/>
                  </p:ext>
                </p:extLst>
              </p:nvPr>
            </p:nvGraphicFramePr>
            <p:xfrm>
              <a:off x="868487" y="1812941"/>
              <a:ext cx="4420662" cy="3181313"/>
            </p:xfrm>
            <a:graphic>
              <a:graphicData uri="http://schemas.openxmlformats.org/drawingml/2006/chart">
                <c:chart xmlns:c="http://schemas.openxmlformats.org/drawingml/2006/chart" xmlns:r="http://schemas.openxmlformats.org/officeDocument/2006/relationships" r:id="rId4"/>
              </a:graphicData>
            </a:graphic>
          </p:graphicFrame>
          <p:grpSp>
            <p:nvGrpSpPr>
              <p:cNvPr id="40" name="Group 39">
                <a:extLst>
                  <a:ext uri="{FF2B5EF4-FFF2-40B4-BE49-F238E27FC236}">
                    <a16:creationId xmlns:a16="http://schemas.microsoft.com/office/drawing/2014/main" id="{AFC0E343-7D41-4E58-80C2-7A88F5DF4A2F}"/>
                  </a:ext>
                </a:extLst>
              </p:cNvPr>
              <p:cNvGrpSpPr/>
              <p:nvPr/>
            </p:nvGrpSpPr>
            <p:grpSpPr>
              <a:xfrm>
                <a:off x="569041" y="1290879"/>
                <a:ext cx="3591176" cy="3531039"/>
                <a:chOff x="526036" y="1563104"/>
                <a:chExt cx="3591176" cy="3531039"/>
              </a:xfrm>
            </p:grpSpPr>
            <p:cxnSp>
              <p:nvCxnSpPr>
                <p:cNvPr id="41" name="Straight Connector 40">
                  <a:extLst>
                    <a:ext uri="{FF2B5EF4-FFF2-40B4-BE49-F238E27FC236}">
                      <a16:creationId xmlns:a16="http://schemas.microsoft.com/office/drawing/2014/main" id="{2AD852EA-75FB-489E-AB4C-EEC227E3DBCC}"/>
                    </a:ext>
                  </a:extLst>
                </p:cNvPr>
                <p:cNvCxnSpPr>
                  <a:cxnSpLocks/>
                </p:cNvCxnSpPr>
                <p:nvPr/>
              </p:nvCxnSpPr>
              <p:spPr>
                <a:xfrm>
                  <a:off x="2338642" y="3062618"/>
                  <a:ext cx="1" cy="62222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21B8A543-37DC-4C10-B473-18FB7ADA1BCD}"/>
                    </a:ext>
                  </a:extLst>
                </p:cNvPr>
                <p:cNvSpPr txBox="1"/>
                <p:nvPr/>
              </p:nvSpPr>
              <p:spPr>
                <a:xfrm rot="16200000">
                  <a:off x="-1099576" y="3188716"/>
                  <a:ext cx="3531039" cy="279815"/>
                </a:xfrm>
                <a:prstGeom prst="rect">
                  <a:avLst/>
                </a:prstGeom>
                <a:noFill/>
              </p:spPr>
              <p:txBody>
                <a:bodyPr wrap="square" rtlCol="0">
                  <a:spAutoFit/>
                </a:bodyPr>
                <a:lstStyle/>
                <a:p>
                  <a:pPr algn="ctr" defTabSz="685800"/>
                  <a:r>
                    <a:rPr lang="en-GB" sz="1000" b="1">
                      <a:solidFill>
                        <a:srgbClr val="000000"/>
                      </a:solidFill>
                      <a:latin typeface="Arial" panose="020B0604020202020204"/>
                    </a:rPr>
                    <a:t>Median daily ICS metered dose* (</a:t>
                  </a:r>
                  <a:r>
                    <a:rPr lang="el-GR" sz="1000" b="1">
                      <a:solidFill>
                        <a:srgbClr val="000000"/>
                      </a:solidFill>
                      <a:latin typeface="Arial" panose="020B0604020202020204"/>
                    </a:rPr>
                    <a:t>μ</a:t>
                  </a:r>
                  <a:r>
                    <a:rPr lang="en-GB" sz="1000" b="1">
                      <a:solidFill>
                        <a:srgbClr val="000000"/>
                      </a:solidFill>
                      <a:latin typeface="Arial" panose="020B0604020202020204"/>
                    </a:rPr>
                    <a:t>g)</a:t>
                  </a:r>
                </a:p>
              </p:txBody>
            </p:sp>
            <p:cxnSp>
              <p:nvCxnSpPr>
                <p:cNvPr id="43" name="Straight Connector 42">
                  <a:extLst>
                    <a:ext uri="{FF2B5EF4-FFF2-40B4-BE49-F238E27FC236}">
                      <a16:creationId xmlns:a16="http://schemas.microsoft.com/office/drawing/2014/main" id="{45E27371-DCEC-498D-90F5-FDC296BBA3A0}"/>
                    </a:ext>
                  </a:extLst>
                </p:cNvPr>
                <p:cNvCxnSpPr>
                  <a:cxnSpLocks/>
                </p:cNvCxnSpPr>
                <p:nvPr/>
              </p:nvCxnSpPr>
              <p:spPr>
                <a:xfrm flipV="1">
                  <a:off x="2338646" y="2255826"/>
                  <a:ext cx="0" cy="9950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490226A-4E54-4D18-8EFF-D24F35E7D3B0}"/>
                    </a:ext>
                  </a:extLst>
                </p:cNvPr>
                <p:cNvCxnSpPr>
                  <a:cxnSpLocks/>
                </p:cNvCxnSpPr>
                <p:nvPr/>
              </p:nvCxnSpPr>
              <p:spPr>
                <a:xfrm flipV="1">
                  <a:off x="2338646" y="2258472"/>
                  <a:ext cx="177856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37" name="TextBox 36">
              <a:extLst>
                <a:ext uri="{FF2B5EF4-FFF2-40B4-BE49-F238E27FC236}">
                  <a16:creationId xmlns:a16="http://schemas.microsoft.com/office/drawing/2014/main" id="{ECCEAE89-7B91-4008-A075-B81101F5D253}"/>
                </a:ext>
              </a:extLst>
            </p:cNvPr>
            <p:cNvSpPr txBox="1"/>
            <p:nvPr/>
          </p:nvSpPr>
          <p:spPr>
            <a:xfrm>
              <a:off x="1456096" y="3562750"/>
              <a:ext cx="1851102" cy="447323"/>
            </a:xfrm>
            <a:prstGeom prst="rect">
              <a:avLst/>
            </a:prstGeom>
            <a:noFill/>
          </p:spPr>
          <p:txBody>
            <a:bodyPr wrap="square" rtlCol="0">
              <a:spAutoFit/>
            </a:bodyPr>
            <a:lstStyle/>
            <a:p>
              <a:pPr algn="ctr" defTabSz="685800"/>
              <a:r>
                <a:rPr lang="en-US" sz="1000" b="1">
                  <a:solidFill>
                    <a:srgbClr val="000000"/>
                  </a:solidFill>
                  <a:latin typeface="Arial" panose="020B0604020202020204"/>
                </a:rPr>
                <a:t>57</a:t>
              </a:r>
            </a:p>
            <a:p>
              <a:pPr algn="ctr" defTabSz="685800"/>
              <a:r>
                <a:rPr lang="en-US" sz="1000">
                  <a:solidFill>
                    <a:srgbClr val="000000"/>
                  </a:solidFill>
                  <a:latin typeface="Arial" panose="020B0604020202020204"/>
                </a:rPr>
                <a:t>(95% CI 50.0, 64.6)</a:t>
              </a:r>
            </a:p>
          </p:txBody>
        </p:sp>
        <p:sp>
          <p:nvSpPr>
            <p:cNvPr id="38" name="TextBox 37">
              <a:extLst>
                <a:ext uri="{FF2B5EF4-FFF2-40B4-BE49-F238E27FC236}">
                  <a16:creationId xmlns:a16="http://schemas.microsoft.com/office/drawing/2014/main" id="{CA37C854-74F9-4D18-A370-F498F8B9434C}"/>
                </a:ext>
              </a:extLst>
            </p:cNvPr>
            <p:cNvSpPr txBox="1"/>
            <p:nvPr/>
          </p:nvSpPr>
          <p:spPr>
            <a:xfrm>
              <a:off x="3415822" y="1986967"/>
              <a:ext cx="1851102" cy="447323"/>
            </a:xfrm>
            <a:prstGeom prst="rect">
              <a:avLst/>
            </a:prstGeom>
            <a:noFill/>
          </p:spPr>
          <p:txBody>
            <a:bodyPr wrap="square" rtlCol="0">
              <a:spAutoFit/>
            </a:bodyPr>
            <a:lstStyle/>
            <a:p>
              <a:pPr algn="ctr" defTabSz="685800"/>
              <a:r>
                <a:rPr lang="en-US" sz="1000" b="1">
                  <a:solidFill>
                    <a:srgbClr val="000000"/>
                  </a:solidFill>
                  <a:latin typeface="Arial" panose="020B0604020202020204"/>
                </a:rPr>
                <a:t>340</a:t>
              </a:r>
            </a:p>
            <a:p>
              <a:pPr algn="ctr" defTabSz="685800"/>
              <a:r>
                <a:rPr lang="en-US" sz="1000">
                  <a:solidFill>
                    <a:srgbClr val="000000"/>
                  </a:solidFill>
                  <a:latin typeface="Arial" panose="020B0604020202020204"/>
                </a:rPr>
                <a:t>(95% CI 332.1, 346.7)</a:t>
              </a:r>
            </a:p>
          </p:txBody>
        </p:sp>
      </p:grpSp>
      <p:sp>
        <p:nvSpPr>
          <p:cNvPr id="45" name="Rectangle 44">
            <a:extLst>
              <a:ext uri="{FF2B5EF4-FFF2-40B4-BE49-F238E27FC236}">
                <a16:creationId xmlns:a16="http://schemas.microsoft.com/office/drawing/2014/main" id="{E9DD1184-17B7-4FE9-8B88-A1DB6E506163}"/>
              </a:ext>
            </a:extLst>
          </p:cNvPr>
          <p:cNvSpPr/>
          <p:nvPr/>
        </p:nvSpPr>
        <p:spPr>
          <a:xfrm>
            <a:off x="1114228" y="3872845"/>
            <a:ext cx="3396294" cy="4691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46" name="TextBox 45">
            <a:extLst>
              <a:ext uri="{FF2B5EF4-FFF2-40B4-BE49-F238E27FC236}">
                <a16:creationId xmlns:a16="http://schemas.microsoft.com/office/drawing/2014/main" id="{6376CC7F-BDE9-4126-9A3B-D0881A913311}"/>
              </a:ext>
            </a:extLst>
          </p:cNvPr>
          <p:cNvSpPr txBox="1"/>
          <p:nvPr/>
        </p:nvSpPr>
        <p:spPr>
          <a:xfrm>
            <a:off x="1489215" y="1749755"/>
            <a:ext cx="1020782" cy="408623"/>
          </a:xfrm>
          <a:prstGeom prst="roundRect">
            <a:avLst/>
          </a:prstGeom>
          <a:solidFill>
            <a:schemeClr val="accent3">
              <a:lumMod val="20000"/>
              <a:lumOff val="80000"/>
            </a:schemeClr>
          </a:solidFill>
          <a:ln w="19050">
            <a:solidFill>
              <a:schemeClr val="tx1"/>
            </a:solidFill>
          </a:ln>
        </p:spPr>
        <p:txBody>
          <a:bodyPr wrap="square" rtlCol="0">
            <a:spAutoFit/>
          </a:bodyPr>
          <a:lstStyle/>
          <a:p>
            <a:pPr algn="ctr" defTabSz="685800">
              <a:lnSpc>
                <a:spcPct val="90000"/>
              </a:lnSpc>
              <a:spcBef>
                <a:spcPts val="900"/>
              </a:spcBef>
              <a:buClr>
                <a:srgbClr val="7F134C"/>
              </a:buClr>
            </a:pPr>
            <a:r>
              <a:rPr lang="en-US" sz="1000" b="1">
                <a:solidFill>
                  <a:srgbClr val="000000"/>
                </a:solidFill>
                <a:latin typeface="Arial" panose="020B0604020202020204"/>
                <a:ea typeface="Rockwell" charset="0"/>
                <a:cs typeface="Rockwell" charset="0"/>
              </a:rPr>
              <a:t>83% </a:t>
            </a:r>
            <a:br>
              <a:rPr lang="en-US" sz="1000" b="1">
                <a:solidFill>
                  <a:srgbClr val="000000"/>
                </a:solidFill>
                <a:latin typeface="Arial" panose="020B0604020202020204"/>
                <a:ea typeface="Rockwell" charset="0"/>
                <a:cs typeface="Rockwell" charset="0"/>
              </a:rPr>
            </a:br>
            <a:r>
              <a:rPr lang="en-US" sz="1000">
                <a:solidFill>
                  <a:srgbClr val="000000"/>
                </a:solidFill>
                <a:latin typeface="Arial" panose="020B0604020202020204"/>
                <a:ea typeface="Rockwell" charset="0"/>
                <a:cs typeface="Rockwell" charset="0"/>
              </a:rPr>
              <a:t>reduction</a:t>
            </a:r>
          </a:p>
        </p:txBody>
      </p:sp>
      <p:grpSp>
        <p:nvGrpSpPr>
          <p:cNvPr id="47" name="Group 46">
            <a:extLst>
              <a:ext uri="{FF2B5EF4-FFF2-40B4-BE49-F238E27FC236}">
                <a16:creationId xmlns:a16="http://schemas.microsoft.com/office/drawing/2014/main" id="{E60C12CC-91C0-49D6-970E-98421985BE44}"/>
              </a:ext>
            </a:extLst>
          </p:cNvPr>
          <p:cNvGrpSpPr/>
          <p:nvPr/>
        </p:nvGrpSpPr>
        <p:grpSpPr>
          <a:xfrm>
            <a:off x="787010" y="3795655"/>
            <a:ext cx="4106241" cy="517578"/>
            <a:chOff x="787010" y="3795655"/>
            <a:chExt cx="4106241" cy="517578"/>
          </a:xfrm>
        </p:grpSpPr>
        <p:sp>
          <p:nvSpPr>
            <p:cNvPr id="48" name="TextBox 47">
              <a:extLst>
                <a:ext uri="{FF2B5EF4-FFF2-40B4-BE49-F238E27FC236}">
                  <a16:creationId xmlns:a16="http://schemas.microsoft.com/office/drawing/2014/main" id="{519A6B42-6743-4BBE-9904-7729FD15973E}"/>
                </a:ext>
              </a:extLst>
            </p:cNvPr>
            <p:cNvSpPr txBox="1"/>
            <p:nvPr/>
          </p:nvSpPr>
          <p:spPr>
            <a:xfrm>
              <a:off x="787010" y="3795655"/>
              <a:ext cx="2366050" cy="517578"/>
            </a:xfrm>
            <a:prstGeom prst="rect">
              <a:avLst/>
            </a:prstGeom>
            <a:no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BUD/FORM </a:t>
              </a:r>
              <a:r>
                <a:rPr lang="en-US" sz="900" err="1">
                  <a:solidFill>
                    <a:srgbClr val="000000"/>
                  </a:solidFill>
                  <a:latin typeface="Arial" panose="020B0604020202020204"/>
                </a:rPr>
                <a:t>Turbuhaler</a:t>
              </a:r>
              <a:endParaRPr lang="en-US" sz="900">
                <a:solidFill>
                  <a:srgbClr val="000000"/>
                </a:solidFill>
                <a:latin typeface="Arial" panose="020B0604020202020204"/>
              </a:endParaRP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anti-inflammatory reliever</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(n=1277)</a:t>
              </a:r>
            </a:p>
          </p:txBody>
        </p:sp>
        <p:sp>
          <p:nvSpPr>
            <p:cNvPr id="49" name="TextBox 48">
              <a:extLst>
                <a:ext uri="{FF2B5EF4-FFF2-40B4-BE49-F238E27FC236}">
                  <a16:creationId xmlns:a16="http://schemas.microsoft.com/office/drawing/2014/main" id="{655D439C-D8A5-4F8C-99C7-920B38D49DF7}"/>
                </a:ext>
              </a:extLst>
            </p:cNvPr>
            <p:cNvSpPr txBox="1"/>
            <p:nvPr/>
          </p:nvSpPr>
          <p:spPr>
            <a:xfrm>
              <a:off x="2527201" y="3801209"/>
              <a:ext cx="2366050" cy="491930"/>
            </a:xfrm>
            <a:prstGeom prst="rect">
              <a:avLst/>
            </a:prstGeom>
            <a:no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rPr>
                <a:t>Maintenance low-dose BUD</a:t>
              </a:r>
              <a:br>
                <a:rPr lang="en-US" sz="900">
                  <a:solidFill>
                    <a:srgbClr val="000000"/>
                  </a:solidFill>
                </a:rPr>
              </a:br>
              <a:r>
                <a:rPr lang="en-US" sz="900">
                  <a:solidFill>
                    <a:srgbClr val="000000"/>
                  </a:solidFill>
                  <a:latin typeface="Arial" panose="020B0604020202020204"/>
                </a:rPr>
                <a:t>BID + SABA as needed</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(n=1282)</a:t>
              </a:r>
            </a:p>
          </p:txBody>
        </p:sp>
      </p:grpSp>
      <p:grpSp>
        <p:nvGrpSpPr>
          <p:cNvPr id="50" name="Group 49">
            <a:extLst>
              <a:ext uri="{FF2B5EF4-FFF2-40B4-BE49-F238E27FC236}">
                <a16:creationId xmlns:a16="http://schemas.microsoft.com/office/drawing/2014/main" id="{0192F9C5-068E-4F81-B399-AE54FC5BD9AD}"/>
              </a:ext>
            </a:extLst>
          </p:cNvPr>
          <p:cNvGrpSpPr/>
          <p:nvPr/>
        </p:nvGrpSpPr>
        <p:grpSpPr>
          <a:xfrm>
            <a:off x="5225918" y="3831375"/>
            <a:ext cx="3601491" cy="616579"/>
            <a:chOff x="855392" y="3800400"/>
            <a:chExt cx="3601491" cy="616579"/>
          </a:xfrm>
          <a:solidFill>
            <a:schemeClr val="bg1"/>
          </a:solidFill>
        </p:grpSpPr>
        <p:sp>
          <p:nvSpPr>
            <p:cNvPr id="51" name="TextBox 50">
              <a:extLst>
                <a:ext uri="{FF2B5EF4-FFF2-40B4-BE49-F238E27FC236}">
                  <a16:creationId xmlns:a16="http://schemas.microsoft.com/office/drawing/2014/main" id="{93E092CD-9326-41C1-8AF0-8A66AD5ED9AE}"/>
                </a:ext>
              </a:extLst>
            </p:cNvPr>
            <p:cNvSpPr txBox="1"/>
            <p:nvPr/>
          </p:nvSpPr>
          <p:spPr>
            <a:xfrm>
              <a:off x="855392" y="3800790"/>
              <a:ext cx="2204630" cy="517578"/>
            </a:xfrm>
            <a:prstGeom prst="rect">
              <a:avLst/>
            </a:prstGeom>
            <a:grp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BUD/FORM Turbuhaler</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anti-inflammatory reliever</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(n=2089)</a:t>
              </a:r>
            </a:p>
          </p:txBody>
        </p:sp>
        <p:sp>
          <p:nvSpPr>
            <p:cNvPr id="52" name="TextBox 51">
              <a:extLst>
                <a:ext uri="{FF2B5EF4-FFF2-40B4-BE49-F238E27FC236}">
                  <a16:creationId xmlns:a16="http://schemas.microsoft.com/office/drawing/2014/main" id="{3FE0561F-D3F4-4B16-A4EF-E175A231B593}"/>
                </a:ext>
              </a:extLst>
            </p:cNvPr>
            <p:cNvSpPr txBox="1"/>
            <p:nvPr/>
          </p:nvSpPr>
          <p:spPr>
            <a:xfrm>
              <a:off x="2749350" y="3800400"/>
              <a:ext cx="1707533" cy="616579"/>
            </a:xfrm>
            <a:prstGeom prst="rect">
              <a:avLst/>
            </a:prstGeom>
            <a:grp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rPr>
                <a:t>Maintenance low-dose BUD </a:t>
              </a:r>
              <a:r>
                <a:rPr lang="en-US" sz="900">
                  <a:solidFill>
                    <a:srgbClr val="000000"/>
                  </a:solidFill>
                  <a:latin typeface="Arial" panose="020B0604020202020204"/>
                </a:rPr>
                <a:t>BID + SABA as needed</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(n=2087)</a:t>
              </a:r>
              <a:br>
                <a:rPr lang="en-US" sz="900">
                  <a:solidFill>
                    <a:srgbClr val="000000"/>
                  </a:solidFill>
                  <a:latin typeface="Arial" panose="020B0604020202020204"/>
                </a:rPr>
              </a:br>
              <a:endParaRPr lang="en-US" sz="900">
                <a:solidFill>
                  <a:srgbClr val="000000"/>
                </a:solidFill>
                <a:latin typeface="Arial" panose="020B0604020202020204"/>
              </a:endParaRPr>
            </a:p>
          </p:txBody>
        </p:sp>
      </p:grpSp>
      <p:sp>
        <p:nvSpPr>
          <p:cNvPr id="5" name="Rectangle 4">
            <a:extLst>
              <a:ext uri="{FF2B5EF4-FFF2-40B4-BE49-F238E27FC236}">
                <a16:creationId xmlns:a16="http://schemas.microsoft.com/office/drawing/2014/main" id="{1F02B381-CB49-4259-A778-C7889F5DA081}"/>
              </a:ext>
            </a:extLst>
          </p:cNvPr>
          <p:cNvSpPr/>
          <p:nvPr/>
        </p:nvSpPr>
        <p:spPr>
          <a:xfrm>
            <a:off x="2877163" y="935969"/>
            <a:ext cx="3389674" cy="338554"/>
          </a:xfrm>
          <a:prstGeom prst="rect">
            <a:avLst/>
          </a:prstGeom>
        </p:spPr>
        <p:txBody>
          <a:bodyPr wrap="square">
            <a:spAutoFit/>
          </a:bodyPr>
          <a:lstStyle/>
          <a:p>
            <a:pPr algn="ctr"/>
            <a:r>
              <a:rPr lang="en-GB" sz="1600" b="1"/>
              <a:t>Median daily metered ICS dose</a:t>
            </a:r>
          </a:p>
        </p:txBody>
      </p:sp>
    </p:spTree>
    <p:extLst>
      <p:ext uri="{BB962C8B-B14F-4D97-AF65-F5344CB8AC3E}">
        <p14:creationId xmlns:p14="http://schemas.microsoft.com/office/powerpoint/2010/main" val="1670652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5BF461C-627E-6D44-BD57-789278206C76}"/>
              </a:ext>
            </a:extLst>
          </p:cNvPr>
          <p:cNvSpPr>
            <a:spLocks noGrp="1"/>
          </p:cNvSpPr>
          <p:nvPr>
            <p:ph type="title"/>
          </p:nvPr>
        </p:nvSpPr>
        <p:spPr/>
        <p:txBody>
          <a:bodyPr/>
          <a:lstStyle/>
          <a:p>
            <a:r>
              <a:rPr lang="en-GB" sz="2000"/>
              <a:t>In SYGMA 1 &amp; 2, approximately 70% of days were reliever free </a:t>
            </a:r>
          </a:p>
        </p:txBody>
      </p:sp>
      <p:sp>
        <p:nvSpPr>
          <p:cNvPr id="3" name="Text Placeholder 2">
            <a:extLst>
              <a:ext uri="{FF2B5EF4-FFF2-40B4-BE49-F238E27FC236}">
                <a16:creationId xmlns:a16="http://schemas.microsoft.com/office/drawing/2014/main" id="{B1413971-1A6B-4AF3-B747-5FE5DA76F201}"/>
              </a:ext>
            </a:extLst>
          </p:cNvPr>
          <p:cNvSpPr>
            <a:spLocks noGrp="1"/>
          </p:cNvSpPr>
          <p:nvPr>
            <p:ph type="body" sz="quarter" idx="13"/>
          </p:nvPr>
        </p:nvSpPr>
        <p:spPr>
          <a:xfrm>
            <a:off x="246986" y="4844237"/>
            <a:ext cx="8602768" cy="207507"/>
          </a:xfrm>
        </p:spPr>
        <p:txBody>
          <a:bodyPr/>
          <a:lstStyle/>
          <a:p>
            <a:r>
              <a:rPr lang="sv-SE">
                <a:solidFill>
                  <a:srgbClr val="000000"/>
                </a:solidFill>
              </a:rPr>
              <a:t>*</a:t>
            </a:r>
            <a:r>
              <a:rPr lang="en-US" altLang="en-US"/>
              <a:t>SYGMA 1 was a 52-week, double-blind study assessing the effects of BUD/FORM </a:t>
            </a:r>
            <a:r>
              <a:rPr lang="en-US" altLang="en-US" err="1"/>
              <a:t>Turbuhaler</a:t>
            </a:r>
            <a:r>
              <a:rPr lang="en-US" altLang="en-US"/>
              <a:t> anti-inflammatory reliever in 1277 patients compared with SABA as needed (n=1277) and maintenance low-dose BUD</a:t>
            </a:r>
            <a:r>
              <a:rPr lang="en-US" altLang="en-US">
                <a:latin typeface="Arial" panose="020B0604020202020204" pitchFamily="34" charset="0"/>
                <a:cs typeface="Arial" panose="020B0604020202020204" pitchFamily="34" charset="0"/>
              </a:rPr>
              <a:t> BID + SABA as needed</a:t>
            </a:r>
            <a:r>
              <a:rPr lang="en-US" altLang="en-US"/>
              <a:t> (n=1282); SYGMA 2 was a 52-week, double-blind, pragmatic (without daily reminders as used in SYGMA 1) study assessing the effects of BUD/FORM </a:t>
            </a:r>
            <a:r>
              <a:rPr lang="en-US" altLang="en-US" err="1"/>
              <a:t>Turbuhaler</a:t>
            </a:r>
            <a:r>
              <a:rPr lang="en-US" altLang="en-US"/>
              <a:t> anti-inflammatory reliever in 2089 patients compared with maintenance low-dose BUD </a:t>
            </a:r>
            <a:r>
              <a:rPr lang="en-US" altLang="en-US">
                <a:latin typeface="Arial" panose="020B0604020202020204" pitchFamily="34" charset="0"/>
                <a:cs typeface="Arial" panose="020B0604020202020204" pitchFamily="34" charset="0"/>
              </a:rPr>
              <a:t>BID + SABA as needed</a:t>
            </a:r>
            <a:r>
              <a:rPr lang="en-US" altLang="en-US"/>
              <a:t> (n=2087); </a:t>
            </a:r>
            <a:br>
              <a:rPr lang="en-GB"/>
            </a:br>
            <a:r>
              <a:rPr lang="sv-SE">
                <a:solidFill>
                  <a:srgbClr val="000000"/>
                </a:solidFill>
              </a:rPr>
              <a:t>BID, twice-daily; BUD = budesonide; FORM = </a:t>
            </a:r>
            <a:r>
              <a:rPr lang="sv-SE"/>
              <a:t>formoterol</a:t>
            </a:r>
            <a:r>
              <a:rPr lang="en-GB"/>
              <a:t>; SABA = short-acting </a:t>
            </a:r>
            <a:r>
              <a:rPr lang="el-GR"/>
              <a:t>β</a:t>
            </a:r>
            <a:r>
              <a:rPr lang="en-GB" baseline="-25000"/>
              <a:t>2</a:t>
            </a:r>
            <a:r>
              <a:rPr lang="en-GB"/>
              <a:t>-agonist; SYGMA = </a:t>
            </a:r>
            <a:r>
              <a:rPr lang="en-GB" err="1"/>
              <a:t>SYmbicort</a:t>
            </a:r>
            <a:r>
              <a:rPr lang="en-GB"/>
              <a:t> Given as needed in Mild Asthma</a:t>
            </a:r>
            <a:r>
              <a:rPr lang="sv-SE">
                <a:solidFill>
                  <a:srgbClr val="000000"/>
                </a:solidFill>
              </a:rPr>
              <a:t>.</a:t>
            </a:r>
            <a:br>
              <a:rPr lang="sv-SE">
                <a:solidFill>
                  <a:srgbClr val="000000"/>
                </a:solidFill>
              </a:rPr>
            </a:br>
            <a:r>
              <a:rPr lang="sv-SE">
                <a:solidFill>
                  <a:srgbClr val="000000"/>
                </a:solidFill>
              </a:rPr>
              <a:t>1. </a:t>
            </a:r>
            <a:r>
              <a:rPr lang="en-US"/>
              <a:t>AstraZeneca Pharmaceuticals LP. Data on file. SD-3010-ALL-0016; 2. </a:t>
            </a:r>
            <a:r>
              <a:rPr lang="en-GB"/>
              <a:t>Bateman ED, et al. Supplementary material. </a:t>
            </a:r>
            <a:r>
              <a:rPr lang="en-GB" i="1"/>
              <a:t>N </a:t>
            </a:r>
            <a:r>
              <a:rPr lang="en-GB" i="1" err="1"/>
              <a:t>Engl</a:t>
            </a:r>
            <a:r>
              <a:rPr lang="en-GB" i="1"/>
              <a:t> J Med. </a:t>
            </a:r>
            <a:r>
              <a:rPr lang="en-GB"/>
              <a:t>2018;378:1877-1887.</a:t>
            </a:r>
            <a:endParaRPr lang="sv-SE">
              <a:solidFill>
                <a:srgbClr val="000000"/>
              </a:solidFill>
            </a:endParaRPr>
          </a:p>
        </p:txBody>
      </p:sp>
      <p:sp>
        <p:nvSpPr>
          <p:cNvPr id="2" name="Slide Number Placeholder 1">
            <a:extLst>
              <a:ext uri="{FF2B5EF4-FFF2-40B4-BE49-F238E27FC236}">
                <a16:creationId xmlns:a16="http://schemas.microsoft.com/office/drawing/2014/main" id="{09D8B018-DC3B-495D-B381-7A410C5F8168}"/>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F54F3-C349-4609-AFEE-01462D5C7942}"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
        <p:nvSpPr>
          <p:cNvPr id="11" name="TextBox 10">
            <a:extLst>
              <a:ext uri="{FF2B5EF4-FFF2-40B4-BE49-F238E27FC236}">
                <a16:creationId xmlns:a16="http://schemas.microsoft.com/office/drawing/2014/main" id="{7C9E3485-B741-4627-8F83-76C50F086C12}"/>
              </a:ext>
            </a:extLst>
          </p:cNvPr>
          <p:cNvSpPr txBox="1"/>
          <p:nvPr/>
        </p:nvSpPr>
        <p:spPr>
          <a:xfrm>
            <a:off x="2063958" y="929513"/>
            <a:ext cx="1387953" cy="313932"/>
          </a:xfrm>
          <a:prstGeom prst="rect">
            <a:avLst/>
          </a:prstGeom>
          <a:noFill/>
        </p:spPr>
        <p:txBody>
          <a:bodyPr wrap="square" rtlCol="0">
            <a:spAutoFit/>
          </a:bodyPr>
          <a:lstStyle/>
          <a:p>
            <a:pPr marL="0" marR="0" lvl="0" indent="0"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effectLst/>
                <a:uLnTx/>
                <a:uFillTx/>
                <a:latin typeface="Arial"/>
                <a:ea typeface="+mn-ea"/>
                <a:cs typeface="+mn-cs"/>
              </a:rPr>
              <a:t>SYGMA 1</a:t>
            </a:r>
            <a:r>
              <a:rPr kumimoji="0" lang="en-US" sz="1600" b="1" i="0" u="none" strike="noStrike" kern="1200" cap="none" spc="0" normalizeH="0" baseline="30000" noProof="0">
                <a:ln>
                  <a:noFill/>
                </a:ln>
                <a:effectLst/>
                <a:uLnTx/>
                <a:uFillTx/>
                <a:latin typeface="Arial"/>
                <a:ea typeface="+mn-ea"/>
                <a:cs typeface="+mn-cs"/>
              </a:rPr>
              <a:t>1*</a:t>
            </a:r>
          </a:p>
        </p:txBody>
      </p:sp>
      <p:sp>
        <p:nvSpPr>
          <p:cNvPr id="12" name="TextBox 11">
            <a:extLst>
              <a:ext uri="{FF2B5EF4-FFF2-40B4-BE49-F238E27FC236}">
                <a16:creationId xmlns:a16="http://schemas.microsoft.com/office/drawing/2014/main" id="{DF27C570-D1D1-4166-A61C-4BC657E5AB2E}"/>
              </a:ext>
            </a:extLst>
          </p:cNvPr>
          <p:cNvSpPr txBox="1"/>
          <p:nvPr/>
        </p:nvSpPr>
        <p:spPr>
          <a:xfrm>
            <a:off x="5939074" y="932914"/>
            <a:ext cx="1387953" cy="313932"/>
          </a:xfrm>
          <a:prstGeom prst="rect">
            <a:avLst/>
          </a:prstGeom>
          <a:noFill/>
        </p:spPr>
        <p:txBody>
          <a:bodyPr wrap="square" rtlCol="0">
            <a:spAutoFit/>
          </a:bodyPr>
          <a:lstStyle/>
          <a:p>
            <a:pPr marL="0" marR="0" lvl="0" indent="0"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solidFill>
                  <a:srgbClr val="000000"/>
                </a:solidFill>
                <a:effectLst/>
                <a:uLnTx/>
                <a:uFillTx/>
                <a:latin typeface="Arial"/>
                <a:ea typeface="+mn-ea"/>
                <a:cs typeface="+mn-cs"/>
              </a:rPr>
              <a:t>SYGMA </a:t>
            </a:r>
            <a:r>
              <a:rPr lang="en-US" sz="1600" b="1">
                <a:solidFill>
                  <a:srgbClr val="000000"/>
                </a:solidFill>
                <a:latin typeface="Arial"/>
              </a:rPr>
              <a:t>2</a:t>
            </a:r>
            <a:r>
              <a:rPr lang="en-US" sz="1600" b="1" baseline="30000">
                <a:solidFill>
                  <a:srgbClr val="000000"/>
                </a:solidFill>
                <a:latin typeface="Arial"/>
              </a:rPr>
              <a:t>2*</a:t>
            </a:r>
            <a:endParaRPr kumimoji="0" lang="en-US" sz="1600" b="1" i="0" u="none" strike="noStrike" kern="1200" cap="none" spc="0" normalizeH="0" baseline="0" noProof="0">
              <a:ln>
                <a:noFill/>
              </a:ln>
              <a:solidFill>
                <a:srgbClr val="000000"/>
              </a:solidFill>
              <a:effectLst/>
              <a:uLnTx/>
              <a:uFillTx/>
              <a:latin typeface="Arial"/>
              <a:ea typeface="+mn-ea"/>
              <a:cs typeface="+mn-cs"/>
            </a:endParaRPr>
          </a:p>
        </p:txBody>
      </p:sp>
      <p:grpSp>
        <p:nvGrpSpPr>
          <p:cNvPr id="4" name="Group 3">
            <a:extLst>
              <a:ext uri="{FF2B5EF4-FFF2-40B4-BE49-F238E27FC236}">
                <a16:creationId xmlns:a16="http://schemas.microsoft.com/office/drawing/2014/main" id="{DE862F0D-BB1C-42D8-95C3-A51521E9F4C7}"/>
              </a:ext>
            </a:extLst>
          </p:cNvPr>
          <p:cNvGrpSpPr/>
          <p:nvPr/>
        </p:nvGrpSpPr>
        <p:grpSpPr>
          <a:xfrm>
            <a:off x="417644" y="1327356"/>
            <a:ext cx="4413663" cy="3251387"/>
            <a:chOff x="417644" y="1570703"/>
            <a:chExt cx="4413663" cy="3251387"/>
          </a:xfrm>
        </p:grpSpPr>
        <p:graphicFrame>
          <p:nvGraphicFramePr>
            <p:cNvPr id="5" name="Chart 4">
              <a:extLst>
                <a:ext uri="{FF2B5EF4-FFF2-40B4-BE49-F238E27FC236}">
                  <a16:creationId xmlns:a16="http://schemas.microsoft.com/office/drawing/2014/main" id="{FDCFB50F-EC28-4FEA-8C9C-8D9264D4AFF4}"/>
                </a:ext>
              </a:extLst>
            </p:cNvPr>
            <p:cNvGraphicFramePr/>
            <p:nvPr>
              <p:extLst>
                <p:ext uri="{D42A27DB-BD31-4B8C-83A1-F6EECF244321}">
                  <p14:modId xmlns:p14="http://schemas.microsoft.com/office/powerpoint/2010/main" val="1177494178"/>
                </p:ext>
              </p:extLst>
            </p:nvPr>
          </p:nvGraphicFramePr>
          <p:xfrm>
            <a:off x="417644" y="1570703"/>
            <a:ext cx="4154355" cy="3251387"/>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54">
              <a:extLst>
                <a:ext uri="{FF2B5EF4-FFF2-40B4-BE49-F238E27FC236}">
                  <a16:creationId xmlns:a16="http://schemas.microsoft.com/office/drawing/2014/main" id="{58FB6359-A19E-4BD3-815A-ED52DDD6F311}"/>
                </a:ext>
              </a:extLst>
            </p:cNvPr>
            <p:cNvSpPr>
              <a:spLocks noChangeArrowheads="1"/>
            </p:cNvSpPr>
            <p:nvPr/>
          </p:nvSpPr>
          <p:spPr bwMode="auto">
            <a:xfrm>
              <a:off x="2846441" y="1791209"/>
              <a:ext cx="1553310" cy="153888"/>
            </a:xfrm>
            <a:prstGeom prst="rect">
              <a:avLst/>
            </a:prstGeom>
            <a:solidFill>
              <a:schemeClr val="bg1"/>
            </a:solidFill>
            <a:ln>
              <a:noFill/>
            </a:ln>
          </p:spPr>
          <p:txBody>
            <a:bodyPr wrap="non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lang="en-GB" altLang="en-GB" sz="1000">
                  <a:latin typeface="Arial"/>
                </a:rPr>
                <a:t>SABA</a:t>
              </a:r>
              <a:r>
                <a:rPr kumimoji="0" lang="en-GB" altLang="en-GB" sz="1000" i="0" u="none" strike="noStrike" kern="1200" cap="none" spc="0" normalizeH="0" baseline="0" noProof="0">
                  <a:ln>
                    <a:noFill/>
                  </a:ln>
                  <a:effectLst/>
                  <a:uLnTx/>
                  <a:uFillTx/>
                  <a:latin typeface="Arial"/>
                  <a:ea typeface="+mn-ea"/>
                  <a:cs typeface="+mn-cs"/>
                </a:rPr>
                <a:t> as needed (n=1277)</a:t>
              </a:r>
            </a:p>
          </p:txBody>
        </p:sp>
        <p:sp>
          <p:nvSpPr>
            <p:cNvPr id="14" name="Rectangle 54">
              <a:extLst>
                <a:ext uri="{FF2B5EF4-FFF2-40B4-BE49-F238E27FC236}">
                  <a16:creationId xmlns:a16="http://schemas.microsoft.com/office/drawing/2014/main" id="{1CE8BBF7-363B-4169-A12A-5C359F318790}"/>
                </a:ext>
              </a:extLst>
            </p:cNvPr>
            <p:cNvSpPr>
              <a:spLocks noChangeArrowheads="1"/>
            </p:cNvSpPr>
            <p:nvPr/>
          </p:nvSpPr>
          <p:spPr bwMode="auto">
            <a:xfrm>
              <a:off x="2846441" y="2055845"/>
              <a:ext cx="1984866"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BUD/FORM Turbuhaler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a:ea typeface="+mn-ea"/>
                  <a:cs typeface="+mn-cs"/>
                </a:rPr>
                <a:t>anti-inflammatory reliever (n=1277)</a:t>
              </a:r>
            </a:p>
          </p:txBody>
        </p:sp>
        <p:sp>
          <p:nvSpPr>
            <p:cNvPr id="15" name="Rectangle 54">
              <a:extLst>
                <a:ext uri="{FF2B5EF4-FFF2-40B4-BE49-F238E27FC236}">
                  <a16:creationId xmlns:a16="http://schemas.microsoft.com/office/drawing/2014/main" id="{7064CA0B-46B5-4412-A6DA-2C1EEAEF88F6}"/>
                </a:ext>
              </a:extLst>
            </p:cNvPr>
            <p:cNvSpPr>
              <a:spLocks noChangeArrowheads="1"/>
            </p:cNvSpPr>
            <p:nvPr/>
          </p:nvSpPr>
          <p:spPr bwMode="auto">
            <a:xfrm>
              <a:off x="2846441" y="2436625"/>
              <a:ext cx="1984866"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Maintenance low-dose BUD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panose="020B0604020202020204" pitchFamily="34" charset="0"/>
                  <a:cs typeface="Arial" panose="020B0604020202020204" pitchFamily="34" charset="0"/>
                </a:rPr>
                <a:t>BID + SABA as needed </a:t>
              </a:r>
              <a:r>
                <a:rPr kumimoji="0" lang="en-GB" altLang="en-GB" sz="1000" i="0" u="none" strike="noStrike" kern="1200" cap="none" spc="0" normalizeH="0" baseline="0" noProof="0">
                  <a:ln>
                    <a:noFill/>
                  </a:ln>
                  <a:effectLst/>
                  <a:uLnTx/>
                  <a:uFillTx/>
                  <a:latin typeface="Arial"/>
                  <a:ea typeface="+mn-ea"/>
                  <a:cs typeface="+mn-cs"/>
                </a:rPr>
                <a:t>(n=1282)</a:t>
              </a:r>
            </a:p>
          </p:txBody>
        </p:sp>
      </p:grpSp>
      <p:sp>
        <p:nvSpPr>
          <p:cNvPr id="21" name="Rectangle 20">
            <a:extLst>
              <a:ext uri="{FF2B5EF4-FFF2-40B4-BE49-F238E27FC236}">
                <a16:creationId xmlns:a16="http://schemas.microsoft.com/office/drawing/2014/main" id="{706678C7-8EDE-4F79-AC6D-AB833E581D89}"/>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grpSp>
        <p:nvGrpSpPr>
          <p:cNvPr id="7" name="Group 6">
            <a:extLst>
              <a:ext uri="{FF2B5EF4-FFF2-40B4-BE49-F238E27FC236}">
                <a16:creationId xmlns:a16="http://schemas.microsoft.com/office/drawing/2014/main" id="{C57193E4-A46D-47E8-BB21-05861614B0DF}"/>
              </a:ext>
            </a:extLst>
          </p:cNvPr>
          <p:cNvGrpSpPr/>
          <p:nvPr/>
        </p:nvGrpSpPr>
        <p:grpSpPr>
          <a:xfrm>
            <a:off x="4831307" y="1327356"/>
            <a:ext cx="4065707" cy="3296375"/>
            <a:chOff x="4831307" y="1327356"/>
            <a:chExt cx="4065707" cy="3296375"/>
          </a:xfrm>
        </p:grpSpPr>
        <p:grpSp>
          <p:nvGrpSpPr>
            <p:cNvPr id="34" name="Group 33">
              <a:extLst>
                <a:ext uri="{FF2B5EF4-FFF2-40B4-BE49-F238E27FC236}">
                  <a16:creationId xmlns:a16="http://schemas.microsoft.com/office/drawing/2014/main" id="{1E3F7408-AB30-4FBF-913A-18649BFA9D59}"/>
                </a:ext>
              </a:extLst>
            </p:cNvPr>
            <p:cNvGrpSpPr/>
            <p:nvPr/>
          </p:nvGrpSpPr>
          <p:grpSpPr>
            <a:xfrm>
              <a:off x="4831307" y="1327356"/>
              <a:ext cx="4065707" cy="3296375"/>
              <a:chOff x="4831307" y="1570702"/>
              <a:chExt cx="4065707" cy="3296375"/>
            </a:xfrm>
          </p:grpSpPr>
          <p:sp>
            <p:nvSpPr>
              <p:cNvPr id="9" name="TextBox 8">
                <a:extLst>
                  <a:ext uri="{FF2B5EF4-FFF2-40B4-BE49-F238E27FC236}">
                    <a16:creationId xmlns:a16="http://schemas.microsoft.com/office/drawing/2014/main" id="{95BE9429-E233-4D11-889E-C6F4D3F08970}"/>
                  </a:ext>
                </a:extLst>
              </p:cNvPr>
              <p:cNvSpPr txBox="1"/>
              <p:nvPr/>
            </p:nvSpPr>
            <p:spPr>
              <a:xfrm>
                <a:off x="8084343" y="4207855"/>
                <a:ext cx="452438" cy="175433"/>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GB" sz="600" b="0" i="0" u="none" strike="noStrike" kern="1200" cap="none" spc="0" normalizeH="0" baseline="0" noProof="0">
                    <a:ln>
                      <a:noFill/>
                    </a:ln>
                    <a:solidFill>
                      <a:srgbClr val="000000"/>
                    </a:solidFill>
                    <a:effectLst/>
                    <a:uLnTx/>
                    <a:uFillTx/>
                    <a:latin typeface="Arial"/>
                    <a:ea typeface="+mn-ea"/>
                    <a:cs typeface="+mn-cs"/>
                  </a:rPr>
                  <a:t>&lt;0.1</a:t>
                </a:r>
              </a:p>
            </p:txBody>
          </p:sp>
          <p:sp>
            <p:nvSpPr>
              <p:cNvPr id="10" name="TextBox 9">
                <a:extLst>
                  <a:ext uri="{FF2B5EF4-FFF2-40B4-BE49-F238E27FC236}">
                    <a16:creationId xmlns:a16="http://schemas.microsoft.com/office/drawing/2014/main" id="{DA3B5142-E601-438B-B471-D11EE2EAC8B9}"/>
                  </a:ext>
                </a:extLst>
              </p:cNvPr>
              <p:cNvSpPr txBox="1"/>
              <p:nvPr/>
            </p:nvSpPr>
            <p:spPr>
              <a:xfrm>
                <a:off x="7548679" y="4207856"/>
                <a:ext cx="452438" cy="175433"/>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GB" sz="600" b="0" i="0" u="none" strike="noStrike" kern="1200" cap="none" spc="0" normalizeH="0" baseline="0" noProof="0">
                    <a:ln>
                      <a:noFill/>
                    </a:ln>
                    <a:solidFill>
                      <a:srgbClr val="000000"/>
                    </a:solidFill>
                    <a:effectLst/>
                    <a:uLnTx/>
                    <a:uFillTx/>
                    <a:latin typeface="Arial"/>
                    <a:ea typeface="+mn-ea"/>
                    <a:cs typeface="+mn-cs"/>
                  </a:rPr>
                  <a:t>&lt;0.1</a:t>
                </a:r>
              </a:p>
            </p:txBody>
          </p:sp>
          <p:graphicFrame>
            <p:nvGraphicFramePr>
              <p:cNvPr id="8" name="Chart 7">
                <a:extLst>
                  <a:ext uri="{FF2B5EF4-FFF2-40B4-BE49-F238E27FC236}">
                    <a16:creationId xmlns:a16="http://schemas.microsoft.com/office/drawing/2014/main" id="{1C8A2230-C9B7-4C58-9345-A0D4DF214B53}"/>
                  </a:ext>
                </a:extLst>
              </p:cNvPr>
              <p:cNvGraphicFramePr/>
              <p:nvPr/>
            </p:nvGraphicFramePr>
            <p:xfrm>
              <a:off x="4831307" y="1570702"/>
              <a:ext cx="4065707" cy="3296375"/>
            </p:xfrm>
            <a:graphic>
              <a:graphicData uri="http://schemas.openxmlformats.org/drawingml/2006/chart">
                <c:chart xmlns:c="http://schemas.openxmlformats.org/drawingml/2006/chart" xmlns:r="http://schemas.openxmlformats.org/officeDocument/2006/relationships" r:id="rId4"/>
              </a:graphicData>
            </a:graphic>
          </p:graphicFrame>
        </p:grpSp>
        <p:sp>
          <p:nvSpPr>
            <p:cNvPr id="22" name="Rectangle 54">
              <a:extLst>
                <a:ext uri="{FF2B5EF4-FFF2-40B4-BE49-F238E27FC236}">
                  <a16:creationId xmlns:a16="http://schemas.microsoft.com/office/drawing/2014/main" id="{D9F48379-73A8-42BD-B80F-9B13B919DBA6}"/>
                </a:ext>
              </a:extLst>
            </p:cNvPr>
            <p:cNvSpPr>
              <a:spLocks noChangeArrowheads="1"/>
            </p:cNvSpPr>
            <p:nvPr/>
          </p:nvSpPr>
          <p:spPr bwMode="auto">
            <a:xfrm>
              <a:off x="6512159" y="1547862"/>
              <a:ext cx="2206245"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BUD/FORM Turbuhaler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a:ea typeface="+mn-ea"/>
                  <a:cs typeface="+mn-cs"/>
                </a:rPr>
                <a:t>anti-inflammatory reliever (n=2089)</a:t>
              </a:r>
            </a:p>
          </p:txBody>
        </p:sp>
        <p:sp>
          <p:nvSpPr>
            <p:cNvPr id="23" name="Rectangle 54">
              <a:extLst>
                <a:ext uri="{FF2B5EF4-FFF2-40B4-BE49-F238E27FC236}">
                  <a16:creationId xmlns:a16="http://schemas.microsoft.com/office/drawing/2014/main" id="{147833F2-8F1E-440E-8C95-9F4A8DBD5B02}"/>
                </a:ext>
              </a:extLst>
            </p:cNvPr>
            <p:cNvSpPr>
              <a:spLocks noChangeArrowheads="1"/>
            </p:cNvSpPr>
            <p:nvPr/>
          </p:nvSpPr>
          <p:spPr bwMode="auto">
            <a:xfrm>
              <a:off x="6512159" y="1975492"/>
              <a:ext cx="1984866"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Maintenance low-dose BUD </a:t>
              </a:r>
              <a:br>
                <a:rPr kumimoji="0" lang="en-GB" altLang="en-GB" sz="1000" i="0" u="none" strike="noStrike" kern="1200" cap="none" spc="0" normalizeH="0" baseline="0" noProof="0">
                  <a:ln>
                    <a:noFill/>
                  </a:ln>
                  <a:effectLst/>
                  <a:uLnTx/>
                  <a:uFillTx/>
                  <a:latin typeface="Arial"/>
                  <a:ea typeface="+mn-ea"/>
                  <a:cs typeface="+mn-cs"/>
                </a:rPr>
              </a:br>
              <a:r>
                <a:rPr kumimoji="0" lang="en-GB" altLang="en-GB" sz="1000" i="0" u="none" strike="noStrike" kern="1200" cap="none" spc="0" normalizeH="0" baseline="0" noProof="0">
                  <a:ln>
                    <a:noFill/>
                  </a:ln>
                  <a:effectLst/>
                  <a:uLnTx/>
                  <a:uFillTx/>
                  <a:latin typeface="Arial" panose="020B0604020202020204" pitchFamily="34" charset="0"/>
                  <a:cs typeface="Arial" panose="020B0604020202020204" pitchFamily="34" charset="0"/>
                </a:rPr>
                <a:t>BID + SABA as needed </a:t>
              </a:r>
              <a:r>
                <a:rPr kumimoji="0" lang="en-GB" altLang="en-GB" sz="1000" i="0" u="none" strike="noStrike" kern="1200" cap="none" spc="0" normalizeH="0" baseline="0" noProof="0">
                  <a:ln>
                    <a:noFill/>
                  </a:ln>
                  <a:effectLst/>
                  <a:uLnTx/>
                  <a:uFillTx/>
                  <a:latin typeface="Arial"/>
                  <a:ea typeface="+mn-ea"/>
                  <a:cs typeface="+mn-cs"/>
                </a:rPr>
                <a:t>(n=2087)</a:t>
              </a:r>
            </a:p>
          </p:txBody>
        </p:sp>
      </p:grpSp>
    </p:spTree>
    <p:extLst>
      <p:ext uri="{BB962C8B-B14F-4D97-AF65-F5344CB8AC3E}">
        <p14:creationId xmlns:p14="http://schemas.microsoft.com/office/powerpoint/2010/main" val="23716514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309954" y="282178"/>
            <a:ext cx="8196171" cy="600074"/>
          </a:xfrm>
        </p:spPr>
        <p:txBody>
          <a:bodyPr/>
          <a:lstStyle/>
          <a:p>
            <a:r>
              <a:rPr lang="en-US" sz="1600"/>
              <a:t>BUD/FORM Turbuhaler anti-inflammatory reliever was associated with reduced </a:t>
            </a:r>
            <a:r>
              <a:rPr lang="en-US" sz="1600" err="1"/>
              <a:t>annualised</a:t>
            </a:r>
            <a:r>
              <a:rPr lang="en-US" sz="1600"/>
              <a:t> exacerbation rate, and numerical reductions in urgent medical care and OCS prescription versus </a:t>
            </a:r>
            <a:r>
              <a:rPr lang="en-GB" sz="1600"/>
              <a:t>low-dose BUD </a:t>
            </a:r>
            <a:r>
              <a:rPr lang="en-US" sz="1600"/>
              <a:t>in mild asthma*</a:t>
            </a:r>
            <a:endParaRPr lang="en-GB" sz="16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869232"/>
            <a:ext cx="8602768" cy="182512"/>
          </a:xfrm>
        </p:spPr>
        <p:txBody>
          <a:bodyPr/>
          <a:lstStyle/>
          <a:p>
            <a:r>
              <a:rPr lang="en-GB" dirty="0"/>
              <a:t>*A 52-week, open-label study assessing the effects of BUD/FORM Turbuhaler anti-inflammatory reliever in patients with mild asthma (n=220) compared with SABA as needed (n=223) and maintenance low-dose BUD </a:t>
            </a:r>
            <a:r>
              <a:rPr lang="en-GB" dirty="0">
                <a:latin typeface="Arial" panose="020B0604020202020204" pitchFamily="34" charset="0"/>
                <a:cs typeface="Arial" panose="020B0604020202020204" pitchFamily="34" charset="0"/>
              </a:rPr>
              <a:t>BID + SABA as needed </a:t>
            </a:r>
            <a:r>
              <a:rPr lang="en-GB" dirty="0"/>
              <a:t>(n=225). An exacerbation was defined as worsening asthma that resulted in ≥1 of the following: urgent medical consultation, use of systemic </a:t>
            </a:r>
            <a:r>
              <a:rPr lang="en-GB" dirty="0" err="1"/>
              <a:t>glucocorticosteroids</a:t>
            </a:r>
            <a:r>
              <a:rPr lang="en-GB" dirty="0"/>
              <a:t> or an episode of high </a:t>
            </a:r>
            <a:r>
              <a:rPr lang="el-GR" dirty="0"/>
              <a:t>β</a:t>
            </a:r>
            <a:r>
              <a:rPr lang="en-GB" baseline="-25000" dirty="0"/>
              <a:t>2</a:t>
            </a:r>
            <a:r>
              <a:rPr lang="en-GB" dirty="0"/>
              <a:t>-agonist use.</a:t>
            </a:r>
            <a:br>
              <a:rPr lang="en-GB" dirty="0"/>
            </a:br>
            <a:r>
              <a:rPr lang="en-GB" dirty="0"/>
              <a:t>BID = twice daily; BUD = budesonide; FORM = formoterol; OCS = oral corticosteroid(s); SABA = short-acting </a:t>
            </a:r>
            <a:r>
              <a:rPr lang="el-GR" dirty="0"/>
              <a:t>β</a:t>
            </a:r>
            <a:r>
              <a:rPr lang="en-GB" baseline="-25000" dirty="0"/>
              <a:t>2</a:t>
            </a:r>
            <a:r>
              <a:rPr lang="en-GB" dirty="0"/>
              <a:t>-agonist.</a:t>
            </a:r>
            <a:br>
              <a:rPr lang="en-GB" dirty="0"/>
            </a:br>
            <a:r>
              <a:rPr lang="en-GB" dirty="0"/>
              <a:t>Beasley R, et al. </a:t>
            </a:r>
            <a:r>
              <a:rPr lang="en-GB" i="1" dirty="0"/>
              <a:t>N </a:t>
            </a:r>
            <a:r>
              <a:rPr lang="en-GB" i="1" dirty="0" err="1"/>
              <a:t>Engl</a:t>
            </a:r>
            <a:r>
              <a:rPr lang="en-GB" i="1" dirty="0"/>
              <a:t> J Med. </a:t>
            </a:r>
            <a:r>
              <a:rPr lang="en-GB" dirty="0"/>
              <a:t>2019;380:2020-2030. </a:t>
            </a:r>
            <a:endParaRPr lang="en-US" dirty="0"/>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27</a:t>
            </a:fld>
            <a:endParaRPr lang="en-GB"/>
          </a:p>
        </p:txBody>
      </p:sp>
      <p:sp>
        <p:nvSpPr>
          <p:cNvPr id="47" name="Rectangle 46">
            <a:extLst>
              <a:ext uri="{FF2B5EF4-FFF2-40B4-BE49-F238E27FC236}">
                <a16:creationId xmlns:a16="http://schemas.microsoft.com/office/drawing/2014/main" id="{3F112FC8-92F8-411D-8CFF-9220201BBF63}"/>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
        <p:nvSpPr>
          <p:cNvPr id="48" name="TextBox 47">
            <a:extLst>
              <a:ext uri="{FF2B5EF4-FFF2-40B4-BE49-F238E27FC236}">
                <a16:creationId xmlns:a16="http://schemas.microsoft.com/office/drawing/2014/main" id="{8C32C788-B763-42D6-8B7E-0F3BD5499CF1}"/>
              </a:ext>
            </a:extLst>
          </p:cNvPr>
          <p:cNvSpPr txBox="1"/>
          <p:nvPr/>
        </p:nvSpPr>
        <p:spPr>
          <a:xfrm>
            <a:off x="1699799" y="1257181"/>
            <a:ext cx="2052916" cy="230832"/>
          </a:xfrm>
          <a:prstGeom prst="rect">
            <a:avLst/>
          </a:prstGeom>
          <a:noFill/>
        </p:spPr>
        <p:txBody>
          <a:bodyPr wrap="square" rtlCol="0">
            <a:spAutoFit/>
          </a:bodyPr>
          <a:lstStyle/>
          <a:p>
            <a:pPr defTabSz="685800">
              <a:lnSpc>
                <a:spcPct val="90000"/>
              </a:lnSpc>
              <a:spcBef>
                <a:spcPts val="900"/>
              </a:spcBef>
              <a:buClr>
                <a:srgbClr val="7F134C"/>
              </a:buClr>
            </a:pPr>
            <a:r>
              <a:rPr lang="en-US" sz="1000" b="1" err="1">
                <a:solidFill>
                  <a:srgbClr val="000000"/>
                </a:solidFill>
                <a:latin typeface="Arial" panose="020B0604020202020204"/>
              </a:rPr>
              <a:t>Annualised</a:t>
            </a:r>
            <a:r>
              <a:rPr lang="en-US" sz="1000" b="1">
                <a:solidFill>
                  <a:srgbClr val="000000"/>
                </a:solidFill>
                <a:latin typeface="Arial" panose="020B0604020202020204"/>
              </a:rPr>
              <a:t> exacerbation rate </a:t>
            </a:r>
          </a:p>
        </p:txBody>
      </p:sp>
      <p:sp>
        <p:nvSpPr>
          <p:cNvPr id="50" name="TextBox 49">
            <a:extLst>
              <a:ext uri="{FF2B5EF4-FFF2-40B4-BE49-F238E27FC236}">
                <a16:creationId xmlns:a16="http://schemas.microsoft.com/office/drawing/2014/main" id="{BFD4ACF4-7296-458E-AC5F-84F11BA63720}"/>
              </a:ext>
            </a:extLst>
          </p:cNvPr>
          <p:cNvSpPr txBox="1"/>
          <p:nvPr/>
        </p:nvSpPr>
        <p:spPr>
          <a:xfrm rot="16200000">
            <a:off x="-815800" y="2647037"/>
            <a:ext cx="2475358" cy="230832"/>
          </a:xfrm>
          <a:prstGeom prst="rect">
            <a:avLst/>
          </a:prstGeom>
          <a:noFill/>
        </p:spPr>
        <p:txBody>
          <a:bodyPr wrap="none" rtlCol="0">
            <a:spAutoFit/>
          </a:bodyPr>
          <a:lstStyle/>
          <a:p>
            <a:pPr algn="ctr">
              <a:lnSpc>
                <a:spcPct val="90000"/>
              </a:lnSpc>
              <a:spcBef>
                <a:spcPts val="1200"/>
              </a:spcBef>
              <a:buClr>
                <a:schemeClr val="accent1"/>
              </a:buClr>
            </a:pPr>
            <a:r>
              <a:rPr lang="en-GB" sz="1000" b="1"/>
              <a:t>Exacerbation rate per patient per year</a:t>
            </a:r>
          </a:p>
        </p:txBody>
      </p:sp>
      <p:sp>
        <p:nvSpPr>
          <p:cNvPr id="51" name="TextBox 50">
            <a:extLst>
              <a:ext uri="{FF2B5EF4-FFF2-40B4-BE49-F238E27FC236}">
                <a16:creationId xmlns:a16="http://schemas.microsoft.com/office/drawing/2014/main" id="{1BA6EBCD-6992-4100-80B2-FBC3D0D984AE}"/>
              </a:ext>
            </a:extLst>
          </p:cNvPr>
          <p:cNvSpPr txBox="1"/>
          <p:nvPr/>
        </p:nvSpPr>
        <p:spPr>
          <a:xfrm>
            <a:off x="2070137" y="1501308"/>
            <a:ext cx="1289135" cy="369332"/>
          </a:xfrm>
          <a:prstGeom prst="rect">
            <a:avLst/>
          </a:prstGeom>
          <a:noFill/>
        </p:spPr>
        <p:txBody>
          <a:bodyPr wrap="none" rtlCol="0">
            <a:spAutoFit/>
          </a:bodyPr>
          <a:lstStyle/>
          <a:p>
            <a:pPr algn="ctr">
              <a:lnSpc>
                <a:spcPct val="90000"/>
              </a:lnSpc>
              <a:spcBef>
                <a:spcPts val="1200"/>
              </a:spcBef>
              <a:buClr>
                <a:schemeClr val="accent1"/>
              </a:buClr>
            </a:pPr>
            <a:r>
              <a:rPr lang="en-GB" sz="1000"/>
              <a:t>Relative rate 0.49</a:t>
            </a:r>
            <a:br>
              <a:rPr lang="en-GB" sz="1000"/>
            </a:br>
            <a:r>
              <a:rPr lang="en-GB" sz="1000"/>
              <a:t>(95% CI 0.33, 0.72)</a:t>
            </a:r>
          </a:p>
        </p:txBody>
      </p:sp>
      <p:sp>
        <p:nvSpPr>
          <p:cNvPr id="52" name="TextBox 51">
            <a:extLst>
              <a:ext uri="{FF2B5EF4-FFF2-40B4-BE49-F238E27FC236}">
                <a16:creationId xmlns:a16="http://schemas.microsoft.com/office/drawing/2014/main" id="{4424D884-185F-4192-B7E5-F9116C7FA893}"/>
              </a:ext>
            </a:extLst>
          </p:cNvPr>
          <p:cNvSpPr txBox="1"/>
          <p:nvPr/>
        </p:nvSpPr>
        <p:spPr>
          <a:xfrm>
            <a:off x="2649742" y="2359840"/>
            <a:ext cx="1324402" cy="369332"/>
          </a:xfrm>
          <a:prstGeom prst="rect">
            <a:avLst/>
          </a:prstGeom>
          <a:noFill/>
        </p:spPr>
        <p:txBody>
          <a:bodyPr wrap="none" rtlCol="0">
            <a:spAutoFit/>
          </a:bodyPr>
          <a:lstStyle/>
          <a:p>
            <a:pPr algn="ctr">
              <a:lnSpc>
                <a:spcPct val="90000"/>
              </a:lnSpc>
              <a:spcBef>
                <a:spcPts val="1200"/>
              </a:spcBef>
              <a:buClr>
                <a:schemeClr val="accent1"/>
              </a:buClr>
            </a:pPr>
            <a:r>
              <a:rPr lang="en-GB" sz="1000"/>
              <a:t>Relative rate 1.12</a:t>
            </a:r>
            <a:br>
              <a:rPr lang="en-GB" sz="1000"/>
            </a:br>
            <a:r>
              <a:rPr lang="en-GB" sz="1000"/>
              <a:t>(95% CI 0.70, 1.79)</a:t>
            </a:r>
          </a:p>
        </p:txBody>
      </p:sp>
      <p:sp>
        <p:nvSpPr>
          <p:cNvPr id="53" name="TextBox 52">
            <a:extLst>
              <a:ext uri="{FF2B5EF4-FFF2-40B4-BE49-F238E27FC236}">
                <a16:creationId xmlns:a16="http://schemas.microsoft.com/office/drawing/2014/main" id="{B52FD940-4454-453A-BAAD-A066CD342C07}"/>
              </a:ext>
            </a:extLst>
          </p:cNvPr>
          <p:cNvSpPr txBox="1"/>
          <p:nvPr/>
        </p:nvSpPr>
        <p:spPr>
          <a:xfrm>
            <a:off x="2383525" y="1978998"/>
            <a:ext cx="662361" cy="230832"/>
          </a:xfrm>
          <a:prstGeom prst="rect">
            <a:avLst/>
          </a:prstGeom>
          <a:noFill/>
        </p:spPr>
        <p:txBody>
          <a:bodyPr wrap="none" rtlCol="0">
            <a:spAutoFit/>
          </a:bodyPr>
          <a:lstStyle/>
          <a:p>
            <a:pPr algn="ctr">
              <a:lnSpc>
                <a:spcPct val="90000"/>
              </a:lnSpc>
              <a:spcBef>
                <a:spcPts val="1200"/>
              </a:spcBef>
              <a:buClr>
                <a:schemeClr val="accent1"/>
              </a:buClr>
            </a:pPr>
            <a:r>
              <a:rPr lang="en-GB" sz="1000"/>
              <a:t>P&lt;0.001</a:t>
            </a:r>
          </a:p>
        </p:txBody>
      </p:sp>
      <p:sp>
        <p:nvSpPr>
          <p:cNvPr id="54" name="TextBox 53">
            <a:extLst>
              <a:ext uri="{FF2B5EF4-FFF2-40B4-BE49-F238E27FC236}">
                <a16:creationId xmlns:a16="http://schemas.microsoft.com/office/drawing/2014/main" id="{2C24EC5C-EAF1-4B88-8392-AB9926BA0D8B}"/>
              </a:ext>
            </a:extLst>
          </p:cNvPr>
          <p:cNvSpPr txBox="1"/>
          <p:nvPr/>
        </p:nvSpPr>
        <p:spPr>
          <a:xfrm>
            <a:off x="2971242" y="2761419"/>
            <a:ext cx="591829" cy="230832"/>
          </a:xfrm>
          <a:prstGeom prst="rect">
            <a:avLst/>
          </a:prstGeom>
          <a:noFill/>
        </p:spPr>
        <p:txBody>
          <a:bodyPr wrap="none" rtlCol="0">
            <a:spAutoFit/>
          </a:bodyPr>
          <a:lstStyle/>
          <a:p>
            <a:pPr algn="ctr">
              <a:lnSpc>
                <a:spcPct val="90000"/>
              </a:lnSpc>
              <a:spcBef>
                <a:spcPts val="1200"/>
              </a:spcBef>
              <a:buClr>
                <a:schemeClr val="accent1"/>
              </a:buClr>
            </a:pPr>
            <a:r>
              <a:rPr lang="en-GB" sz="1000"/>
              <a:t>P=0.65</a:t>
            </a:r>
          </a:p>
        </p:txBody>
      </p:sp>
      <p:sp>
        <p:nvSpPr>
          <p:cNvPr id="55" name="Freeform: Shape 54">
            <a:extLst>
              <a:ext uri="{FF2B5EF4-FFF2-40B4-BE49-F238E27FC236}">
                <a16:creationId xmlns:a16="http://schemas.microsoft.com/office/drawing/2014/main" id="{489DB99E-C36B-4E93-B8FF-E42876F1799B}"/>
              </a:ext>
            </a:extLst>
          </p:cNvPr>
          <p:cNvSpPr/>
          <p:nvPr/>
        </p:nvSpPr>
        <p:spPr>
          <a:xfrm rot="16200000">
            <a:off x="2666897" y="721586"/>
            <a:ext cx="45721" cy="2370420"/>
          </a:xfrm>
          <a:custGeom>
            <a:avLst/>
            <a:gdLst>
              <a:gd name="connsiteX0" fmla="*/ 0 w 196553"/>
              <a:gd name="connsiteY0" fmla="*/ 0 h 1076770"/>
              <a:gd name="connsiteX1" fmla="*/ 196553 w 196553"/>
              <a:gd name="connsiteY1" fmla="*/ 0 h 1076770"/>
              <a:gd name="connsiteX2" fmla="*/ 196553 w 196553"/>
              <a:gd name="connsiteY2" fmla="*/ 1076770 h 1076770"/>
              <a:gd name="connsiteX3" fmla="*/ 8546 w 196553"/>
              <a:gd name="connsiteY3" fmla="*/ 1076770 h 1076770"/>
            </a:gdLst>
            <a:ahLst/>
            <a:cxnLst>
              <a:cxn ang="0">
                <a:pos x="connsiteX0" y="connsiteY0"/>
              </a:cxn>
              <a:cxn ang="0">
                <a:pos x="connsiteX1" y="connsiteY1"/>
              </a:cxn>
              <a:cxn ang="0">
                <a:pos x="connsiteX2" y="connsiteY2"/>
              </a:cxn>
              <a:cxn ang="0">
                <a:pos x="connsiteX3" y="connsiteY3"/>
              </a:cxn>
            </a:cxnLst>
            <a:rect l="l" t="t" r="r" b="b"/>
            <a:pathLst>
              <a:path w="196553" h="1076770">
                <a:moveTo>
                  <a:pt x="0" y="0"/>
                </a:moveTo>
                <a:lnTo>
                  <a:pt x="196553" y="0"/>
                </a:lnTo>
                <a:lnTo>
                  <a:pt x="196553" y="1076770"/>
                </a:lnTo>
                <a:lnTo>
                  <a:pt x="8546" y="1076770"/>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Freeform: Shape 55">
            <a:extLst>
              <a:ext uri="{FF2B5EF4-FFF2-40B4-BE49-F238E27FC236}">
                <a16:creationId xmlns:a16="http://schemas.microsoft.com/office/drawing/2014/main" id="{A4B7BC62-D43F-4E0C-A069-61AAE7320569}"/>
              </a:ext>
            </a:extLst>
          </p:cNvPr>
          <p:cNvSpPr/>
          <p:nvPr/>
        </p:nvSpPr>
        <p:spPr>
          <a:xfrm rot="16200000">
            <a:off x="3251941" y="2175729"/>
            <a:ext cx="45719" cy="1200336"/>
          </a:xfrm>
          <a:custGeom>
            <a:avLst/>
            <a:gdLst>
              <a:gd name="connsiteX0" fmla="*/ 0 w 196553"/>
              <a:gd name="connsiteY0" fmla="*/ 0 h 1076770"/>
              <a:gd name="connsiteX1" fmla="*/ 196553 w 196553"/>
              <a:gd name="connsiteY1" fmla="*/ 0 h 1076770"/>
              <a:gd name="connsiteX2" fmla="*/ 196553 w 196553"/>
              <a:gd name="connsiteY2" fmla="*/ 1076770 h 1076770"/>
              <a:gd name="connsiteX3" fmla="*/ 8546 w 196553"/>
              <a:gd name="connsiteY3" fmla="*/ 1076770 h 1076770"/>
            </a:gdLst>
            <a:ahLst/>
            <a:cxnLst>
              <a:cxn ang="0">
                <a:pos x="connsiteX0" y="connsiteY0"/>
              </a:cxn>
              <a:cxn ang="0">
                <a:pos x="connsiteX1" y="connsiteY1"/>
              </a:cxn>
              <a:cxn ang="0">
                <a:pos x="connsiteX2" y="connsiteY2"/>
              </a:cxn>
              <a:cxn ang="0">
                <a:pos x="connsiteX3" y="connsiteY3"/>
              </a:cxn>
            </a:cxnLst>
            <a:rect l="l" t="t" r="r" b="b"/>
            <a:pathLst>
              <a:path w="196553" h="1076770">
                <a:moveTo>
                  <a:pt x="0" y="0"/>
                </a:moveTo>
                <a:lnTo>
                  <a:pt x="196553" y="0"/>
                </a:lnTo>
                <a:lnTo>
                  <a:pt x="196553" y="1076770"/>
                </a:lnTo>
                <a:lnTo>
                  <a:pt x="8546" y="1076770"/>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76D6AE26-D5A1-4820-A4EE-6DA9DE9F713E}"/>
              </a:ext>
            </a:extLst>
          </p:cNvPr>
          <p:cNvGrpSpPr/>
          <p:nvPr/>
        </p:nvGrpSpPr>
        <p:grpSpPr>
          <a:xfrm>
            <a:off x="501409" y="1469818"/>
            <a:ext cx="4168836" cy="3154322"/>
            <a:chOff x="501409" y="1469818"/>
            <a:chExt cx="4168836" cy="3154322"/>
          </a:xfrm>
        </p:grpSpPr>
        <p:graphicFrame>
          <p:nvGraphicFramePr>
            <p:cNvPr id="49" name="Chart 48">
              <a:extLst>
                <a:ext uri="{FF2B5EF4-FFF2-40B4-BE49-F238E27FC236}">
                  <a16:creationId xmlns:a16="http://schemas.microsoft.com/office/drawing/2014/main" id="{4E1DDF85-0E4E-4EB7-81A2-67A2995AAA87}"/>
                </a:ext>
              </a:extLst>
            </p:cNvPr>
            <p:cNvGraphicFramePr/>
            <p:nvPr>
              <p:extLst>
                <p:ext uri="{D42A27DB-BD31-4B8C-83A1-F6EECF244321}">
                  <p14:modId xmlns:p14="http://schemas.microsoft.com/office/powerpoint/2010/main" val="4283004256"/>
                </p:ext>
              </p:extLst>
            </p:nvPr>
          </p:nvGraphicFramePr>
          <p:xfrm>
            <a:off x="501409" y="1469818"/>
            <a:ext cx="4054960" cy="2924596"/>
          </p:xfrm>
          <a:graphic>
            <a:graphicData uri="http://schemas.openxmlformats.org/drawingml/2006/chart">
              <c:chart xmlns:c="http://schemas.openxmlformats.org/drawingml/2006/chart" xmlns:r="http://schemas.openxmlformats.org/officeDocument/2006/relationships" r:id="rId3"/>
            </a:graphicData>
          </a:graphic>
        </p:graphicFrame>
        <p:sp>
          <p:nvSpPr>
            <p:cNvPr id="57" name="TextBox 56">
              <a:extLst>
                <a:ext uri="{FF2B5EF4-FFF2-40B4-BE49-F238E27FC236}">
                  <a16:creationId xmlns:a16="http://schemas.microsoft.com/office/drawing/2014/main" id="{16658771-4C57-4286-85C9-4E928E000111}"/>
                </a:ext>
              </a:extLst>
            </p:cNvPr>
            <p:cNvSpPr txBox="1"/>
            <p:nvPr/>
          </p:nvSpPr>
          <p:spPr>
            <a:xfrm>
              <a:off x="854580" y="4001994"/>
              <a:ext cx="1368741" cy="367280"/>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SABA as needed</a:t>
              </a:r>
            </a:p>
            <a:p>
              <a:pPr algn="ctr" defTabSz="685800">
                <a:lnSpc>
                  <a:spcPct val="90000"/>
                </a:lnSpc>
                <a:spcBef>
                  <a:spcPts val="75"/>
                </a:spcBef>
                <a:spcAft>
                  <a:spcPts val="75"/>
                </a:spcAft>
                <a:buClr>
                  <a:srgbClr val="7F134C"/>
                </a:buClr>
              </a:pPr>
              <a:r>
                <a:rPr lang="en-US" sz="900"/>
                <a:t>(n=223)</a:t>
              </a:r>
              <a:endParaRPr lang="en-US" sz="900">
                <a:solidFill>
                  <a:srgbClr val="000000"/>
                </a:solidFill>
                <a:latin typeface="Arial" panose="020B0604020202020204"/>
              </a:endParaRPr>
            </a:p>
          </p:txBody>
        </p:sp>
        <p:sp>
          <p:nvSpPr>
            <p:cNvPr id="58" name="TextBox 57">
              <a:extLst>
                <a:ext uri="{FF2B5EF4-FFF2-40B4-BE49-F238E27FC236}">
                  <a16:creationId xmlns:a16="http://schemas.microsoft.com/office/drawing/2014/main" id="{969E486D-794F-48CC-B41A-BC77C04A018D}"/>
                </a:ext>
              </a:extLst>
            </p:cNvPr>
            <p:cNvSpPr txBox="1"/>
            <p:nvPr/>
          </p:nvSpPr>
          <p:spPr>
            <a:xfrm>
              <a:off x="2008910" y="4000132"/>
              <a:ext cx="1225940" cy="616579"/>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Maintenance </a:t>
              </a:r>
              <a:br>
                <a:rPr lang="en-US" sz="900">
                  <a:solidFill>
                    <a:srgbClr val="000000"/>
                  </a:solidFill>
                  <a:latin typeface="Arial" panose="020B0604020202020204"/>
                </a:rPr>
              </a:br>
              <a:r>
                <a:rPr lang="en-US" sz="900">
                  <a:solidFill>
                    <a:srgbClr val="000000"/>
                  </a:solidFill>
                  <a:latin typeface="Arial" panose="020B0604020202020204"/>
                </a:rPr>
                <a:t>low-dose BUD </a:t>
              </a:r>
              <a:r>
                <a:rPr lang="en-US" sz="900">
                  <a:solidFill>
                    <a:srgbClr val="000000"/>
                  </a:solidFill>
                  <a:latin typeface="Arial" panose="020B0604020202020204" pitchFamily="34" charset="0"/>
                  <a:cs typeface="Arial" panose="020B0604020202020204" pitchFamily="34" charset="0"/>
                </a:rPr>
                <a:t>BID </a:t>
              </a:r>
              <a:r>
                <a:rPr lang="en-US" sz="900">
                  <a:solidFill>
                    <a:srgbClr val="000000"/>
                  </a:solidFill>
                  <a:latin typeface="Arial" panose="020B0604020202020204"/>
                </a:rPr>
                <a:t>+ SABA as needed</a:t>
              </a:r>
            </a:p>
            <a:p>
              <a:pPr algn="ctr" defTabSz="685800">
                <a:lnSpc>
                  <a:spcPct val="90000"/>
                </a:lnSpc>
                <a:spcBef>
                  <a:spcPts val="75"/>
                </a:spcBef>
                <a:spcAft>
                  <a:spcPts val="75"/>
                </a:spcAft>
                <a:buClr>
                  <a:srgbClr val="7F134C"/>
                </a:buClr>
              </a:pPr>
              <a:r>
                <a:rPr lang="en-US" sz="900"/>
                <a:t>(n=225)</a:t>
              </a:r>
              <a:endParaRPr lang="en-US" sz="900">
                <a:solidFill>
                  <a:srgbClr val="000000"/>
                </a:solidFill>
                <a:latin typeface="Arial" panose="020B0604020202020204"/>
              </a:endParaRPr>
            </a:p>
          </p:txBody>
        </p:sp>
        <p:sp>
          <p:nvSpPr>
            <p:cNvPr id="59" name="TextBox 58">
              <a:extLst>
                <a:ext uri="{FF2B5EF4-FFF2-40B4-BE49-F238E27FC236}">
                  <a16:creationId xmlns:a16="http://schemas.microsoft.com/office/drawing/2014/main" id="{13F6E6EE-CE83-411C-B882-C174C6972D85}"/>
                </a:ext>
              </a:extLst>
            </p:cNvPr>
            <p:cNvSpPr txBox="1"/>
            <p:nvPr/>
          </p:nvSpPr>
          <p:spPr>
            <a:xfrm>
              <a:off x="3125943" y="4007561"/>
              <a:ext cx="1544302" cy="616579"/>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BUD/FORM </a:t>
              </a:r>
              <a:br>
                <a:rPr lang="en-US" sz="900">
                  <a:solidFill>
                    <a:srgbClr val="000000"/>
                  </a:solidFill>
                  <a:latin typeface="Arial" panose="020B0604020202020204"/>
                </a:rPr>
              </a:br>
              <a:r>
                <a:rPr lang="en-US" sz="900" err="1">
                  <a:solidFill>
                    <a:srgbClr val="000000"/>
                  </a:solidFill>
                  <a:latin typeface="Arial" panose="020B0604020202020204"/>
                </a:rPr>
                <a:t>Turbuhaler</a:t>
              </a:r>
              <a:br>
                <a:rPr lang="en-US" sz="900">
                  <a:solidFill>
                    <a:srgbClr val="000000"/>
                  </a:solidFill>
                  <a:latin typeface="Arial" panose="020B0604020202020204"/>
                </a:rPr>
              </a:br>
              <a:r>
                <a:rPr lang="en-US" sz="900">
                  <a:solidFill>
                    <a:srgbClr val="000000"/>
                  </a:solidFill>
                  <a:latin typeface="Arial" panose="020B0604020202020204"/>
                </a:rPr>
                <a:t>anti-inflammatory reliever</a:t>
              </a:r>
            </a:p>
            <a:p>
              <a:pPr algn="ctr" defTabSz="685800">
                <a:lnSpc>
                  <a:spcPct val="90000"/>
                </a:lnSpc>
                <a:spcBef>
                  <a:spcPts val="75"/>
                </a:spcBef>
                <a:spcAft>
                  <a:spcPts val="75"/>
                </a:spcAft>
                <a:buClr>
                  <a:srgbClr val="7F134C"/>
                </a:buClr>
              </a:pPr>
              <a:r>
                <a:rPr lang="en-US" sz="900"/>
                <a:t>(n=220)</a:t>
              </a:r>
              <a:endParaRPr lang="en-US" sz="900">
                <a:solidFill>
                  <a:srgbClr val="000000"/>
                </a:solidFill>
                <a:latin typeface="Arial" panose="020B0604020202020204"/>
              </a:endParaRPr>
            </a:p>
          </p:txBody>
        </p:sp>
      </p:grpSp>
      <p:grpSp>
        <p:nvGrpSpPr>
          <p:cNvPr id="6" name="Group 5">
            <a:extLst>
              <a:ext uri="{FF2B5EF4-FFF2-40B4-BE49-F238E27FC236}">
                <a16:creationId xmlns:a16="http://schemas.microsoft.com/office/drawing/2014/main" id="{1483E3B4-2F62-4E40-B1D0-D788CF8AF782}"/>
              </a:ext>
            </a:extLst>
          </p:cNvPr>
          <p:cNvGrpSpPr/>
          <p:nvPr/>
        </p:nvGrpSpPr>
        <p:grpSpPr>
          <a:xfrm>
            <a:off x="4556366" y="1269984"/>
            <a:ext cx="4329769" cy="3360496"/>
            <a:chOff x="4556366" y="1269984"/>
            <a:chExt cx="4329769" cy="3360496"/>
          </a:xfrm>
        </p:grpSpPr>
        <p:sp>
          <p:nvSpPr>
            <p:cNvPr id="45" name="TextBox 44">
              <a:extLst>
                <a:ext uri="{FF2B5EF4-FFF2-40B4-BE49-F238E27FC236}">
                  <a16:creationId xmlns:a16="http://schemas.microsoft.com/office/drawing/2014/main" id="{16D7D7B7-EF84-4D06-987B-7848FCA4C7BC}"/>
                </a:ext>
              </a:extLst>
            </p:cNvPr>
            <p:cNvSpPr txBox="1"/>
            <p:nvPr/>
          </p:nvSpPr>
          <p:spPr>
            <a:xfrm>
              <a:off x="5114440" y="1269984"/>
              <a:ext cx="3328717" cy="230832"/>
            </a:xfrm>
            <a:prstGeom prst="rect">
              <a:avLst/>
            </a:prstGeom>
            <a:noFill/>
          </p:spPr>
          <p:txBody>
            <a:bodyPr wrap="square" rtlCol="0">
              <a:spAutoFit/>
            </a:bodyPr>
            <a:lstStyle/>
            <a:p>
              <a:pPr defTabSz="685800">
                <a:lnSpc>
                  <a:spcPct val="90000"/>
                </a:lnSpc>
                <a:spcBef>
                  <a:spcPts val="900"/>
                </a:spcBef>
                <a:buClr>
                  <a:srgbClr val="7F134C"/>
                </a:buClr>
              </a:pPr>
              <a:r>
                <a:rPr lang="en-US" sz="1000" b="1">
                  <a:solidFill>
                    <a:srgbClr val="000000"/>
                  </a:solidFill>
                  <a:latin typeface="Arial" panose="020B0604020202020204"/>
                </a:rPr>
                <a:t>The number of times exacerbation criteria were met</a:t>
              </a:r>
            </a:p>
          </p:txBody>
        </p:sp>
        <p:graphicFrame>
          <p:nvGraphicFramePr>
            <p:cNvPr id="42" name="Chart 41">
              <a:extLst>
                <a:ext uri="{FF2B5EF4-FFF2-40B4-BE49-F238E27FC236}">
                  <a16:creationId xmlns:a16="http://schemas.microsoft.com/office/drawing/2014/main" id="{4B3E9290-ED90-4BF6-AE14-A23CAB7D7A6A}"/>
                </a:ext>
              </a:extLst>
            </p:cNvPr>
            <p:cNvGraphicFramePr/>
            <p:nvPr>
              <p:extLst>
                <p:ext uri="{D42A27DB-BD31-4B8C-83A1-F6EECF244321}">
                  <p14:modId xmlns:p14="http://schemas.microsoft.com/office/powerpoint/2010/main" val="1595220669"/>
                </p:ext>
              </p:extLst>
            </p:nvPr>
          </p:nvGraphicFramePr>
          <p:xfrm>
            <a:off x="4751319" y="1458094"/>
            <a:ext cx="4054960" cy="2924596"/>
          </p:xfrm>
          <a:graphic>
            <a:graphicData uri="http://schemas.openxmlformats.org/drawingml/2006/chart">
              <c:chart xmlns:c="http://schemas.openxmlformats.org/drawingml/2006/chart" xmlns:r="http://schemas.openxmlformats.org/officeDocument/2006/relationships" r:id="rId4"/>
            </a:graphicData>
          </a:graphic>
        </p:graphicFrame>
        <p:sp>
          <p:nvSpPr>
            <p:cNvPr id="43" name="TextBox 42">
              <a:extLst>
                <a:ext uri="{FF2B5EF4-FFF2-40B4-BE49-F238E27FC236}">
                  <a16:creationId xmlns:a16="http://schemas.microsoft.com/office/drawing/2014/main" id="{FCDED7A2-9BEF-4FC5-8884-9A4D0432AB99}"/>
                </a:ext>
              </a:extLst>
            </p:cNvPr>
            <p:cNvSpPr txBox="1"/>
            <p:nvPr/>
          </p:nvSpPr>
          <p:spPr>
            <a:xfrm rot="16200000">
              <a:off x="3688980" y="2689637"/>
              <a:ext cx="1965603" cy="230832"/>
            </a:xfrm>
            <a:prstGeom prst="rect">
              <a:avLst/>
            </a:prstGeom>
            <a:noFill/>
          </p:spPr>
          <p:txBody>
            <a:bodyPr wrap="none" rtlCol="0">
              <a:spAutoFit/>
            </a:bodyPr>
            <a:lstStyle/>
            <a:p>
              <a:pPr algn="ctr">
                <a:lnSpc>
                  <a:spcPct val="90000"/>
                </a:lnSpc>
                <a:spcBef>
                  <a:spcPts val="1200"/>
                </a:spcBef>
                <a:buClr>
                  <a:schemeClr val="accent1"/>
                </a:buClr>
              </a:pPr>
              <a:r>
                <a:rPr lang="en-GB" sz="1000" b="1"/>
                <a:t>No. of times criteria were met</a:t>
              </a:r>
            </a:p>
          </p:txBody>
        </p:sp>
        <p:sp>
          <p:nvSpPr>
            <p:cNvPr id="60" name="TextBox 59">
              <a:extLst>
                <a:ext uri="{FF2B5EF4-FFF2-40B4-BE49-F238E27FC236}">
                  <a16:creationId xmlns:a16="http://schemas.microsoft.com/office/drawing/2014/main" id="{67D197A2-401B-4E4C-86F4-9CD1D7DBE41D}"/>
                </a:ext>
              </a:extLst>
            </p:cNvPr>
            <p:cNvSpPr txBox="1"/>
            <p:nvPr/>
          </p:nvSpPr>
          <p:spPr>
            <a:xfrm>
              <a:off x="5001977" y="4049808"/>
              <a:ext cx="1365733" cy="341632"/>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latin typeface="Arial" panose="020B0604020202020204"/>
                </a:rPr>
                <a:t>SABA as needed</a:t>
              </a:r>
              <a:br>
                <a:rPr lang="en-US" sz="900">
                  <a:latin typeface="Arial" panose="020B0604020202020204"/>
                </a:rPr>
              </a:br>
              <a:r>
                <a:rPr lang="en-US" sz="900">
                  <a:latin typeface="Arial" panose="020B0604020202020204"/>
                </a:rPr>
                <a:t>(n=223)</a:t>
              </a:r>
            </a:p>
          </p:txBody>
        </p:sp>
        <p:sp>
          <p:nvSpPr>
            <p:cNvPr id="61" name="TextBox 60">
              <a:extLst>
                <a:ext uri="{FF2B5EF4-FFF2-40B4-BE49-F238E27FC236}">
                  <a16:creationId xmlns:a16="http://schemas.microsoft.com/office/drawing/2014/main" id="{C6F7BD75-D546-4BA7-B4EE-A0FC6F2BFBDF}"/>
                </a:ext>
              </a:extLst>
            </p:cNvPr>
            <p:cNvSpPr txBox="1"/>
            <p:nvPr/>
          </p:nvSpPr>
          <p:spPr>
            <a:xfrm>
              <a:off x="6229200" y="4033650"/>
              <a:ext cx="1225940" cy="590931"/>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Maintenance </a:t>
              </a:r>
              <a:br>
                <a:rPr lang="en-US" sz="900">
                  <a:solidFill>
                    <a:srgbClr val="000000"/>
                  </a:solidFill>
                  <a:latin typeface="Arial" panose="020B0604020202020204"/>
                </a:rPr>
              </a:br>
              <a:r>
                <a:rPr lang="en-US" sz="900">
                  <a:solidFill>
                    <a:srgbClr val="000000"/>
                  </a:solidFill>
                  <a:latin typeface="Arial" panose="020B0604020202020204"/>
                </a:rPr>
                <a:t>low-dose BUD </a:t>
              </a:r>
              <a:r>
                <a:rPr lang="en-US" sz="900">
                  <a:solidFill>
                    <a:srgbClr val="000000"/>
                  </a:solidFill>
                  <a:latin typeface="Arial" panose="020B0604020202020204" pitchFamily="34" charset="0"/>
                  <a:cs typeface="Arial" panose="020B0604020202020204" pitchFamily="34" charset="0"/>
                </a:rPr>
                <a:t>BID </a:t>
              </a:r>
              <a:r>
                <a:rPr lang="en-US" sz="900">
                  <a:solidFill>
                    <a:srgbClr val="000000"/>
                  </a:solidFill>
                  <a:latin typeface="Arial" panose="020B0604020202020204"/>
                </a:rPr>
                <a:t>+ </a:t>
              </a:r>
              <a:r>
                <a:rPr lang="en-US" sz="900">
                  <a:latin typeface="Arial" panose="020B0604020202020204"/>
                </a:rPr>
                <a:t>SABA as needed</a:t>
              </a:r>
              <a:br>
                <a:rPr lang="en-US" sz="900">
                  <a:latin typeface="Arial" panose="020B0604020202020204"/>
                </a:rPr>
              </a:br>
              <a:r>
                <a:rPr lang="en-US" sz="900"/>
                <a:t>(n=225)</a:t>
              </a:r>
              <a:endParaRPr lang="en-US" sz="900">
                <a:latin typeface="Arial" panose="020B0604020202020204"/>
              </a:endParaRPr>
            </a:p>
          </p:txBody>
        </p:sp>
        <p:sp>
          <p:nvSpPr>
            <p:cNvPr id="62" name="TextBox 61">
              <a:extLst>
                <a:ext uri="{FF2B5EF4-FFF2-40B4-BE49-F238E27FC236}">
                  <a16:creationId xmlns:a16="http://schemas.microsoft.com/office/drawing/2014/main" id="{5D4DF883-2399-4588-BF5D-AFADD33FEEC6}"/>
                </a:ext>
              </a:extLst>
            </p:cNvPr>
            <p:cNvSpPr txBox="1"/>
            <p:nvPr/>
          </p:nvSpPr>
          <p:spPr>
            <a:xfrm>
              <a:off x="7341833" y="4039549"/>
              <a:ext cx="1544302" cy="590931"/>
            </a:xfrm>
            <a:prstGeom prst="rect">
              <a:avLst/>
            </a:prstGeom>
            <a:solidFill>
              <a:schemeClr val="bg1"/>
            </a:solid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BUD/FORM </a:t>
              </a:r>
              <a:br>
                <a:rPr lang="en-US" sz="900">
                  <a:solidFill>
                    <a:srgbClr val="000000"/>
                  </a:solidFill>
                  <a:latin typeface="Arial" panose="020B0604020202020204"/>
                </a:rPr>
              </a:br>
              <a:r>
                <a:rPr lang="en-US" sz="900" err="1">
                  <a:solidFill>
                    <a:srgbClr val="000000"/>
                  </a:solidFill>
                  <a:latin typeface="Arial" panose="020B0604020202020204"/>
                </a:rPr>
                <a:t>Turbuhaler</a:t>
              </a:r>
              <a:br>
                <a:rPr lang="en-US" sz="900">
                  <a:solidFill>
                    <a:srgbClr val="000000"/>
                  </a:solidFill>
                  <a:latin typeface="Arial" panose="020B0604020202020204"/>
                </a:rPr>
              </a:br>
              <a:r>
                <a:rPr lang="en-US" sz="900">
                  <a:latin typeface="Arial" panose="020B0604020202020204"/>
                </a:rPr>
                <a:t>anti-inflammatory reliever</a:t>
              </a:r>
              <a:br>
                <a:rPr lang="en-US" sz="900">
                  <a:latin typeface="Arial" panose="020B0604020202020204"/>
                </a:rPr>
              </a:br>
              <a:r>
                <a:rPr lang="en-US" sz="900"/>
                <a:t>(n=220)</a:t>
              </a:r>
              <a:endParaRPr lang="en-US" sz="900">
                <a:latin typeface="Arial" panose="020B0604020202020204"/>
              </a:endParaRPr>
            </a:p>
          </p:txBody>
        </p:sp>
      </p:grpSp>
    </p:spTree>
    <p:extLst>
      <p:ext uri="{BB962C8B-B14F-4D97-AF65-F5344CB8AC3E}">
        <p14:creationId xmlns:p14="http://schemas.microsoft.com/office/powerpoint/2010/main" val="546087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246987" y="184089"/>
            <a:ext cx="8897014" cy="600074"/>
          </a:xfrm>
        </p:spPr>
        <p:txBody>
          <a:bodyPr/>
          <a:lstStyle/>
          <a:p>
            <a:r>
              <a:rPr lang="en-US" sz="1600"/>
              <a:t>In the real world, BUD/FORM Turbuhaler anti-inflammatory reliever was associated with reduced severe exacerbations versus </a:t>
            </a:r>
            <a:r>
              <a:rPr lang="en-GB" sz="1600"/>
              <a:t>low-dose BUD </a:t>
            </a:r>
            <a:r>
              <a:rPr lang="en-US" sz="1600"/>
              <a:t>in mild asthma</a:t>
            </a:r>
            <a:endParaRPr lang="en-GB" sz="16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p:txBody>
          <a:bodyPr/>
          <a:lstStyle/>
          <a:p>
            <a:r>
              <a:rPr lang="en-GB"/>
              <a:t>*A 52-week, open-label study assessing the effects of BUD/FORM </a:t>
            </a:r>
            <a:r>
              <a:rPr lang="en-GB" err="1"/>
              <a:t>Turbuhaler</a:t>
            </a:r>
            <a:r>
              <a:rPr lang="en-GB"/>
              <a:t> anti-inflammatory reliever in patients with mild asthma (n=220) compared with SABA as needed (n=223) and maintenance low-dose BUD </a:t>
            </a:r>
            <a:r>
              <a:rPr lang="en-GB">
                <a:latin typeface="Arial" panose="020B0604020202020204" pitchFamily="34" charset="0"/>
                <a:cs typeface="Arial" panose="020B0604020202020204" pitchFamily="34" charset="0"/>
              </a:rPr>
              <a:t>BID + SABA as needed </a:t>
            </a:r>
            <a:r>
              <a:rPr lang="en-GB"/>
              <a:t>(n=225).</a:t>
            </a:r>
            <a:br>
              <a:rPr lang="en-GB"/>
            </a:br>
            <a:r>
              <a:rPr lang="en-GB"/>
              <a:t>An exacerbation was defined as worsening asthma that resulted in ≥1 of the following: urgent medical consultation, use of systemic </a:t>
            </a:r>
            <a:r>
              <a:rPr lang="en-GB" err="1"/>
              <a:t>glucocorticosteroids</a:t>
            </a:r>
            <a:r>
              <a:rPr lang="en-GB"/>
              <a:t> or an episode of high </a:t>
            </a:r>
            <a:r>
              <a:rPr lang="el-GR"/>
              <a:t>β</a:t>
            </a:r>
            <a:r>
              <a:rPr lang="en-GB" baseline="-25000"/>
              <a:t>2</a:t>
            </a:r>
            <a:r>
              <a:rPr lang="en-GB"/>
              <a:t>-agonist use.</a:t>
            </a:r>
            <a:br>
              <a:rPr lang="en-GB"/>
            </a:br>
            <a:r>
              <a:rPr lang="en-GB"/>
              <a:t>BID = twice daily; BUD = budesonide; FORM = formoterol; SABA = short-acting </a:t>
            </a:r>
            <a:r>
              <a:rPr lang="el-GR"/>
              <a:t>β</a:t>
            </a:r>
            <a:r>
              <a:rPr lang="en-GB" baseline="-25000"/>
              <a:t>2</a:t>
            </a:r>
            <a:r>
              <a:rPr lang="en-GB"/>
              <a:t>-agonist.</a:t>
            </a:r>
            <a:br>
              <a:rPr lang="en-GB"/>
            </a:br>
            <a:r>
              <a:rPr lang="en-GB"/>
              <a:t>Beasley R, et al. </a:t>
            </a:r>
            <a:r>
              <a:rPr lang="en-GB" i="1"/>
              <a:t>N </a:t>
            </a:r>
            <a:r>
              <a:rPr lang="en-GB" i="1" err="1"/>
              <a:t>Engl</a:t>
            </a:r>
            <a:r>
              <a:rPr lang="en-GB" i="1"/>
              <a:t> J Med. </a:t>
            </a:r>
            <a:r>
              <a:rPr lang="en-GB"/>
              <a:t>2019;380:2020-2030. </a:t>
            </a:r>
            <a:endParaRPr lang="en-US"/>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28</a:t>
            </a:fld>
            <a:endParaRPr lang="en-GB"/>
          </a:p>
        </p:txBody>
      </p:sp>
      <p:sp>
        <p:nvSpPr>
          <p:cNvPr id="59" name="Rectangle 58">
            <a:extLst>
              <a:ext uri="{FF2B5EF4-FFF2-40B4-BE49-F238E27FC236}">
                <a16:creationId xmlns:a16="http://schemas.microsoft.com/office/drawing/2014/main" id="{D6017CCC-2992-4645-8B71-0FF3110BFE41}"/>
              </a:ext>
            </a:extLst>
          </p:cNvPr>
          <p:cNvSpPr/>
          <p:nvPr/>
        </p:nvSpPr>
        <p:spPr>
          <a:xfrm>
            <a:off x="227801" y="867467"/>
            <a:ext cx="8664993" cy="523220"/>
          </a:xfrm>
          <a:prstGeom prst="rect">
            <a:avLst/>
          </a:prstGeom>
        </p:spPr>
        <p:txBody>
          <a:bodyPr wrap="square">
            <a:spAutoFit/>
          </a:bodyPr>
          <a:lstStyle/>
          <a:p>
            <a:pPr algn="ctr"/>
            <a:r>
              <a:rPr lang="en-GB" sz="1400" b="1">
                <a:solidFill>
                  <a:srgbClr val="D0006F"/>
                </a:solidFill>
              </a:rPr>
              <a:t>The number of severe exacerbations with BUD/FORM </a:t>
            </a:r>
            <a:r>
              <a:rPr lang="en-GB" sz="1400" b="1" err="1">
                <a:solidFill>
                  <a:srgbClr val="D0006F"/>
                </a:solidFill>
              </a:rPr>
              <a:t>Turbuhaler</a:t>
            </a:r>
            <a:r>
              <a:rPr lang="en-GB" sz="1400" b="1">
                <a:solidFill>
                  <a:srgbClr val="D0006F"/>
                </a:solidFill>
              </a:rPr>
              <a:t> anti-inflammatory reliever was 60% lower than with SABA as needed and 56% lower than low-dose maintenance BUD in Novel START*</a:t>
            </a:r>
          </a:p>
        </p:txBody>
      </p:sp>
      <p:grpSp>
        <p:nvGrpSpPr>
          <p:cNvPr id="43" name="Group 42">
            <a:extLst>
              <a:ext uri="{FF2B5EF4-FFF2-40B4-BE49-F238E27FC236}">
                <a16:creationId xmlns:a16="http://schemas.microsoft.com/office/drawing/2014/main" id="{52572F2D-E093-4AA2-86CD-493C71D6339E}"/>
              </a:ext>
            </a:extLst>
          </p:cNvPr>
          <p:cNvGrpSpPr/>
          <p:nvPr/>
        </p:nvGrpSpPr>
        <p:grpSpPr>
          <a:xfrm>
            <a:off x="2227665" y="1356263"/>
            <a:ext cx="4724183" cy="2791406"/>
            <a:chOff x="3392579" y="1592947"/>
            <a:chExt cx="1277119" cy="2765087"/>
          </a:xfrm>
        </p:grpSpPr>
        <p:sp>
          <p:nvSpPr>
            <p:cNvPr id="44" name="Rectangle 32">
              <a:extLst>
                <a:ext uri="{FF2B5EF4-FFF2-40B4-BE49-F238E27FC236}">
                  <a16:creationId xmlns:a16="http://schemas.microsoft.com/office/drawing/2014/main" id="{ED395C7C-10B3-4D34-A776-8F43FC865710}"/>
                </a:ext>
              </a:extLst>
            </p:cNvPr>
            <p:cNvSpPr>
              <a:spLocks noChangeArrowheads="1"/>
            </p:cNvSpPr>
            <p:nvPr/>
          </p:nvSpPr>
          <p:spPr bwMode="auto">
            <a:xfrm flipH="1">
              <a:off x="4210703" y="3823413"/>
              <a:ext cx="295895" cy="489723"/>
            </a:xfrm>
            <a:prstGeom prst="rect">
              <a:avLst/>
            </a:prstGeom>
            <a:solidFill>
              <a:srgbClr val="D0006F"/>
            </a:solidFill>
            <a:ln>
              <a:noFill/>
            </a:ln>
            <a:effec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9</a:t>
              </a:r>
            </a:p>
          </p:txBody>
        </p:sp>
        <p:grpSp>
          <p:nvGrpSpPr>
            <p:cNvPr id="45" name="Group 44">
              <a:extLst>
                <a:ext uri="{FF2B5EF4-FFF2-40B4-BE49-F238E27FC236}">
                  <a16:creationId xmlns:a16="http://schemas.microsoft.com/office/drawing/2014/main" id="{FA8A9AF1-B831-40F5-9184-810725B70EF3}"/>
                </a:ext>
              </a:extLst>
            </p:cNvPr>
            <p:cNvGrpSpPr/>
            <p:nvPr/>
          </p:nvGrpSpPr>
          <p:grpSpPr>
            <a:xfrm>
              <a:off x="3392579" y="1592947"/>
              <a:ext cx="1277119" cy="2765087"/>
              <a:chOff x="987392" y="1811504"/>
              <a:chExt cx="1788336" cy="3686782"/>
            </a:xfrm>
          </p:grpSpPr>
          <p:sp>
            <p:nvSpPr>
              <p:cNvPr id="46" name="Rectangle 29">
                <a:extLst>
                  <a:ext uri="{FF2B5EF4-FFF2-40B4-BE49-F238E27FC236}">
                    <a16:creationId xmlns:a16="http://schemas.microsoft.com/office/drawing/2014/main" id="{D6F710AF-32B1-4F8A-BB96-29323A62F023}"/>
                  </a:ext>
                </a:extLst>
              </p:cNvPr>
              <p:cNvSpPr>
                <a:spLocks noChangeArrowheads="1"/>
              </p:cNvSpPr>
              <p:nvPr/>
            </p:nvSpPr>
            <p:spPr bwMode="auto">
              <a:xfrm flipH="1">
                <a:off x="1306512" y="3748723"/>
                <a:ext cx="414338" cy="1680486"/>
              </a:xfrm>
              <a:prstGeom prst="rect">
                <a:avLst/>
              </a:prstGeom>
              <a:solidFill>
                <a:schemeClr val="accent2"/>
              </a:solidFill>
              <a:ln>
                <a:noFill/>
              </a:ln>
              <a:effectLst/>
              <a:extLst>
                <a:ext uri="{91240B29-F687-4F45-9708-019B960494DF}">
                  <a14:hiddenLine xmlns:a14="http://schemas.microsoft.com/office/drawing/2010/main" w="9525" algn="ctr">
                    <a:solidFill>
                      <a:schemeClr val="bg2"/>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23</a:t>
                </a:r>
              </a:p>
            </p:txBody>
          </p:sp>
          <p:sp>
            <p:nvSpPr>
              <p:cNvPr id="47" name="Rectangle 32">
                <a:extLst>
                  <a:ext uri="{FF2B5EF4-FFF2-40B4-BE49-F238E27FC236}">
                    <a16:creationId xmlns:a16="http://schemas.microsoft.com/office/drawing/2014/main" id="{5186A2B3-FB39-4174-86A7-CE058E4AEE7B}"/>
                  </a:ext>
                </a:extLst>
              </p:cNvPr>
              <p:cNvSpPr>
                <a:spLocks noChangeArrowheads="1"/>
              </p:cNvSpPr>
              <p:nvPr/>
            </p:nvSpPr>
            <p:spPr bwMode="auto">
              <a:xfrm flipH="1">
                <a:off x="1720850" y="3937495"/>
                <a:ext cx="414338" cy="1491715"/>
              </a:xfrm>
              <a:prstGeom prst="rect">
                <a:avLst/>
              </a:prstGeom>
              <a:solidFill>
                <a:schemeClr val="accent3"/>
              </a:solidFill>
              <a:ln>
                <a:noFill/>
              </a:ln>
              <a:effectLst/>
              <a:extLst>
                <a:ext uri="{91240B29-F687-4F45-9708-019B960494DF}">
                  <a14:hiddenLine xmlns:a14="http://schemas.microsoft.com/office/drawing/2010/main" w="9525" algn="ctr">
                    <a:solidFill>
                      <a:schemeClr val="bg2"/>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altLang="en-US" sz="1000" b="0" i="0" u="none" strike="noStrike" kern="1200" cap="none" spc="0" normalizeH="0" baseline="0" noProof="0">
                    <a:ln>
                      <a:noFill/>
                    </a:ln>
                    <a:solidFill>
                      <a:schemeClr val="bg1"/>
                    </a:solidFill>
                    <a:effectLst/>
                    <a:uLnTx/>
                    <a:uFillTx/>
                    <a:latin typeface="Arial" panose="020B0604020202020204" pitchFamily="34" charset="0"/>
                    <a:ea typeface="+mn-ea"/>
                    <a:cs typeface="+mn-cs"/>
                  </a:rPr>
                  <a:t>21</a:t>
                </a:r>
              </a:p>
            </p:txBody>
          </p:sp>
          <p:grpSp>
            <p:nvGrpSpPr>
              <p:cNvPr id="48" name="Group 47">
                <a:extLst>
                  <a:ext uri="{FF2B5EF4-FFF2-40B4-BE49-F238E27FC236}">
                    <a16:creationId xmlns:a16="http://schemas.microsoft.com/office/drawing/2014/main" id="{C5FEA6E8-E747-46B0-939C-15D006E8BB25}"/>
                  </a:ext>
                </a:extLst>
              </p:cNvPr>
              <p:cNvGrpSpPr/>
              <p:nvPr/>
            </p:nvGrpSpPr>
            <p:grpSpPr>
              <a:xfrm>
                <a:off x="987392" y="1811504"/>
                <a:ext cx="1788336" cy="3686782"/>
                <a:chOff x="1647792" y="1811504"/>
                <a:chExt cx="1788336" cy="3686782"/>
              </a:xfrm>
            </p:grpSpPr>
            <p:sp>
              <p:nvSpPr>
                <p:cNvPr id="49" name="Rectangle 11">
                  <a:extLst>
                    <a:ext uri="{FF2B5EF4-FFF2-40B4-BE49-F238E27FC236}">
                      <a16:creationId xmlns:a16="http://schemas.microsoft.com/office/drawing/2014/main" id="{8996B63E-D0AF-48E7-9AC0-5B526E633B9A}"/>
                    </a:ext>
                  </a:extLst>
                </p:cNvPr>
                <p:cNvSpPr>
                  <a:spLocks noChangeArrowheads="1"/>
                </p:cNvSpPr>
                <p:nvPr/>
              </p:nvSpPr>
              <p:spPr bwMode="auto">
                <a:xfrm>
                  <a:off x="1671314" y="5275703"/>
                  <a:ext cx="32162"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200" b="0" i="0" u="none" strike="noStrike" kern="1200" cap="none" spc="0" normalizeH="0" baseline="0" noProof="0">
                      <a:ln>
                        <a:noFill/>
                      </a:ln>
                      <a:effectLst/>
                      <a:uLnTx/>
                      <a:uFillTx/>
                      <a:latin typeface="Arial" panose="020B0604020202020204" pitchFamily="34" charset="0"/>
                      <a:ea typeface="+mn-ea"/>
                      <a:cs typeface="+mn-cs"/>
                    </a:rPr>
                    <a:t>0</a:t>
                  </a:r>
                </a:p>
              </p:txBody>
            </p:sp>
            <p:sp>
              <p:nvSpPr>
                <p:cNvPr id="50" name="Rectangle 12">
                  <a:extLst>
                    <a:ext uri="{FF2B5EF4-FFF2-40B4-BE49-F238E27FC236}">
                      <a16:creationId xmlns:a16="http://schemas.microsoft.com/office/drawing/2014/main" id="{30533A52-D2BF-4ACC-B2BB-97FF46EDC023}"/>
                    </a:ext>
                  </a:extLst>
                </p:cNvPr>
                <p:cNvSpPr>
                  <a:spLocks noChangeArrowheads="1"/>
                </p:cNvSpPr>
                <p:nvPr/>
              </p:nvSpPr>
              <p:spPr bwMode="auto">
                <a:xfrm>
                  <a:off x="1650441" y="4600861"/>
                  <a:ext cx="64323"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sv-SE" altLang="en-US" sz="1200" b="0" i="0" u="none" strike="noStrike" kern="1200" cap="none" spc="0" normalizeH="0" baseline="0" noProof="0">
                      <a:ln>
                        <a:noFill/>
                      </a:ln>
                      <a:effectLst/>
                      <a:uLnTx/>
                      <a:uFillTx/>
                      <a:latin typeface="Arial" panose="020B0604020202020204" pitchFamily="34" charset="0"/>
                      <a:ea typeface="+mn-ea"/>
                      <a:cs typeface="+mn-cs"/>
                    </a:rPr>
                    <a:t>10</a:t>
                  </a:r>
                  <a:endParaRPr kumimoji="0" lang="en-GB" altLang="en-US" sz="1200" b="0" i="0" u="none" strike="noStrike" kern="1200" cap="none" spc="0" normalizeH="0" baseline="0" noProof="0">
                    <a:ln>
                      <a:noFill/>
                    </a:ln>
                    <a:effectLst/>
                    <a:uLnTx/>
                    <a:uFillTx/>
                    <a:latin typeface="Arial" panose="020B0604020202020204" pitchFamily="34" charset="0"/>
                    <a:ea typeface="+mn-ea"/>
                    <a:cs typeface="+mn-cs"/>
                  </a:endParaRPr>
                </a:p>
              </p:txBody>
            </p:sp>
            <p:sp>
              <p:nvSpPr>
                <p:cNvPr id="51" name="Rectangle 13">
                  <a:extLst>
                    <a:ext uri="{FF2B5EF4-FFF2-40B4-BE49-F238E27FC236}">
                      <a16:creationId xmlns:a16="http://schemas.microsoft.com/office/drawing/2014/main" id="{68D5C1A4-B568-429D-8144-76E95A53A56C}"/>
                    </a:ext>
                  </a:extLst>
                </p:cNvPr>
                <p:cNvSpPr>
                  <a:spLocks noChangeArrowheads="1"/>
                </p:cNvSpPr>
                <p:nvPr/>
              </p:nvSpPr>
              <p:spPr bwMode="auto">
                <a:xfrm>
                  <a:off x="1654999" y="3931034"/>
                  <a:ext cx="64323"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200" b="0" i="0" u="none" strike="noStrike" kern="1200" cap="none" spc="0" normalizeH="0" baseline="0" noProof="0">
                      <a:ln>
                        <a:noFill/>
                      </a:ln>
                      <a:effectLst/>
                      <a:uLnTx/>
                      <a:uFillTx/>
                      <a:latin typeface="Arial" panose="020B0604020202020204" pitchFamily="34" charset="0"/>
                      <a:ea typeface="+mn-ea"/>
                      <a:cs typeface="+mn-cs"/>
                    </a:rPr>
                    <a:t>20</a:t>
                  </a:r>
                </a:p>
              </p:txBody>
            </p:sp>
            <p:sp>
              <p:nvSpPr>
                <p:cNvPr id="52" name="Rectangle 14">
                  <a:extLst>
                    <a:ext uri="{FF2B5EF4-FFF2-40B4-BE49-F238E27FC236}">
                      <a16:creationId xmlns:a16="http://schemas.microsoft.com/office/drawing/2014/main" id="{4DD505FA-50C2-4339-B6E8-1BDCCFBD204D}"/>
                    </a:ext>
                  </a:extLst>
                </p:cNvPr>
                <p:cNvSpPr>
                  <a:spLocks noChangeArrowheads="1"/>
                </p:cNvSpPr>
                <p:nvPr/>
              </p:nvSpPr>
              <p:spPr bwMode="auto">
                <a:xfrm>
                  <a:off x="1648990" y="3216056"/>
                  <a:ext cx="64323"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200" b="0" i="0" u="none" strike="noStrike" kern="1200" cap="none" spc="0" normalizeH="0" baseline="0" noProof="0">
                      <a:ln>
                        <a:noFill/>
                      </a:ln>
                      <a:effectLst/>
                      <a:uLnTx/>
                      <a:uFillTx/>
                      <a:latin typeface="Arial" panose="020B0604020202020204" pitchFamily="34" charset="0"/>
                      <a:ea typeface="+mn-ea"/>
                      <a:cs typeface="+mn-cs"/>
                    </a:rPr>
                    <a:t>30</a:t>
                  </a:r>
                </a:p>
              </p:txBody>
            </p:sp>
            <p:sp>
              <p:nvSpPr>
                <p:cNvPr id="53" name="Rectangle 15">
                  <a:extLst>
                    <a:ext uri="{FF2B5EF4-FFF2-40B4-BE49-F238E27FC236}">
                      <a16:creationId xmlns:a16="http://schemas.microsoft.com/office/drawing/2014/main" id="{8154FFC3-A0A7-4929-AE38-352016108563}"/>
                    </a:ext>
                  </a:extLst>
                </p:cNvPr>
                <p:cNvSpPr>
                  <a:spLocks noChangeArrowheads="1"/>
                </p:cNvSpPr>
                <p:nvPr/>
              </p:nvSpPr>
              <p:spPr bwMode="auto">
                <a:xfrm>
                  <a:off x="1652507" y="2524930"/>
                  <a:ext cx="64323"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200" b="0" i="0" u="none" strike="noStrike" kern="1200" cap="none" spc="0" normalizeH="0" baseline="0" noProof="0">
                      <a:ln>
                        <a:noFill/>
                      </a:ln>
                      <a:effectLst/>
                      <a:uLnTx/>
                      <a:uFillTx/>
                      <a:latin typeface="Arial" panose="020B0604020202020204" pitchFamily="34" charset="0"/>
                      <a:ea typeface="+mn-ea"/>
                      <a:cs typeface="+mn-cs"/>
                    </a:rPr>
                    <a:t>40</a:t>
                  </a:r>
                </a:p>
              </p:txBody>
            </p:sp>
            <p:sp>
              <p:nvSpPr>
                <p:cNvPr id="60" name="Rectangle 16">
                  <a:extLst>
                    <a:ext uri="{FF2B5EF4-FFF2-40B4-BE49-F238E27FC236}">
                      <a16:creationId xmlns:a16="http://schemas.microsoft.com/office/drawing/2014/main" id="{00845D1C-D5AC-4D13-891B-47418297D668}"/>
                    </a:ext>
                  </a:extLst>
                </p:cNvPr>
                <p:cNvSpPr>
                  <a:spLocks noChangeArrowheads="1"/>
                </p:cNvSpPr>
                <p:nvPr/>
              </p:nvSpPr>
              <p:spPr bwMode="auto">
                <a:xfrm>
                  <a:off x="1647792" y="1811504"/>
                  <a:ext cx="64323" cy="222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342892" rtl="0" eaLnBrk="1" fontAlgn="auto" latinLnBrk="0" hangingPunct="1">
                    <a:lnSpc>
                      <a:spcPct val="100000"/>
                    </a:lnSpc>
                    <a:spcBef>
                      <a:spcPts val="0"/>
                    </a:spcBef>
                    <a:spcAft>
                      <a:spcPts val="0"/>
                    </a:spcAft>
                    <a:buClrTx/>
                    <a:buSzTx/>
                    <a:buFontTx/>
                    <a:buNone/>
                    <a:tabLst/>
                    <a:defRPr/>
                  </a:pPr>
                  <a:r>
                    <a:rPr kumimoji="0" lang="en-GB" altLang="en-US" sz="1200" b="0" i="0" u="none" strike="noStrike" kern="1200" cap="none" spc="0" normalizeH="0" baseline="0" noProof="0">
                      <a:ln>
                        <a:noFill/>
                      </a:ln>
                      <a:effectLst/>
                      <a:uLnTx/>
                      <a:uFillTx/>
                      <a:latin typeface="Arial" panose="020B0604020202020204" pitchFamily="34" charset="0"/>
                      <a:ea typeface="+mn-ea"/>
                      <a:cs typeface="+mn-cs"/>
                    </a:rPr>
                    <a:t>50</a:t>
                  </a:r>
                </a:p>
              </p:txBody>
            </p:sp>
            <p:sp>
              <p:nvSpPr>
                <p:cNvPr id="61" name="Line 40">
                  <a:extLst>
                    <a:ext uri="{FF2B5EF4-FFF2-40B4-BE49-F238E27FC236}">
                      <a16:creationId xmlns:a16="http://schemas.microsoft.com/office/drawing/2014/main" id="{AD0E3E8A-6695-4E50-9813-DF882C442355}"/>
                    </a:ext>
                  </a:extLst>
                </p:cNvPr>
                <p:cNvSpPr>
                  <a:spLocks noChangeShapeType="1"/>
                </p:cNvSpPr>
                <p:nvPr/>
              </p:nvSpPr>
              <p:spPr bwMode="auto">
                <a:xfrm flipH="1" flipV="1">
                  <a:off x="1765302" y="1917915"/>
                  <a:ext cx="0" cy="351296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2" name="Line 30">
                  <a:extLst>
                    <a:ext uri="{FF2B5EF4-FFF2-40B4-BE49-F238E27FC236}">
                      <a16:creationId xmlns:a16="http://schemas.microsoft.com/office/drawing/2014/main" id="{739E03B1-D4C5-4CEA-9502-C0D9FF23DAE5}"/>
                    </a:ext>
                  </a:extLst>
                </p:cNvPr>
                <p:cNvSpPr>
                  <a:spLocks noChangeShapeType="1"/>
                </p:cNvSpPr>
                <p:nvPr/>
              </p:nvSpPr>
              <p:spPr bwMode="auto">
                <a:xfrm>
                  <a:off x="1735747" y="4704232"/>
                  <a:ext cx="27256"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3" name="Line 31">
                  <a:extLst>
                    <a:ext uri="{FF2B5EF4-FFF2-40B4-BE49-F238E27FC236}">
                      <a16:creationId xmlns:a16="http://schemas.microsoft.com/office/drawing/2014/main" id="{76FC2F89-8A6A-402E-80E8-6B2810DC5841}"/>
                    </a:ext>
                  </a:extLst>
                </p:cNvPr>
                <p:cNvSpPr>
                  <a:spLocks noChangeShapeType="1"/>
                </p:cNvSpPr>
                <p:nvPr/>
              </p:nvSpPr>
              <p:spPr bwMode="auto">
                <a:xfrm>
                  <a:off x="1735747" y="4049414"/>
                  <a:ext cx="27256"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4" name="Line 32">
                  <a:extLst>
                    <a:ext uri="{FF2B5EF4-FFF2-40B4-BE49-F238E27FC236}">
                      <a16:creationId xmlns:a16="http://schemas.microsoft.com/office/drawing/2014/main" id="{7B019C08-FFAA-4606-9C63-1255BEDF236C}"/>
                    </a:ext>
                  </a:extLst>
                </p:cNvPr>
                <p:cNvSpPr>
                  <a:spLocks noChangeShapeType="1"/>
                </p:cNvSpPr>
                <p:nvPr/>
              </p:nvSpPr>
              <p:spPr bwMode="auto">
                <a:xfrm>
                  <a:off x="1735747" y="3327778"/>
                  <a:ext cx="27256"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5" name="Line 33">
                  <a:extLst>
                    <a:ext uri="{FF2B5EF4-FFF2-40B4-BE49-F238E27FC236}">
                      <a16:creationId xmlns:a16="http://schemas.microsoft.com/office/drawing/2014/main" id="{888D0D9F-910A-48CF-AAF5-C37221D9AA19}"/>
                    </a:ext>
                  </a:extLst>
                </p:cNvPr>
                <p:cNvSpPr>
                  <a:spLocks noChangeShapeType="1"/>
                </p:cNvSpPr>
                <p:nvPr/>
              </p:nvSpPr>
              <p:spPr bwMode="auto">
                <a:xfrm>
                  <a:off x="1735747" y="2656256"/>
                  <a:ext cx="27256"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6" name="Line 34">
                  <a:extLst>
                    <a:ext uri="{FF2B5EF4-FFF2-40B4-BE49-F238E27FC236}">
                      <a16:creationId xmlns:a16="http://schemas.microsoft.com/office/drawing/2014/main" id="{8214F0DF-AC5B-4D16-82FA-505212244C31}"/>
                    </a:ext>
                  </a:extLst>
                </p:cNvPr>
                <p:cNvSpPr>
                  <a:spLocks noChangeShapeType="1"/>
                </p:cNvSpPr>
                <p:nvPr/>
              </p:nvSpPr>
              <p:spPr bwMode="auto">
                <a:xfrm>
                  <a:off x="1735747" y="1931279"/>
                  <a:ext cx="27256"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sp>
              <p:nvSpPr>
                <p:cNvPr id="67" name="Line 47">
                  <a:extLst>
                    <a:ext uri="{FF2B5EF4-FFF2-40B4-BE49-F238E27FC236}">
                      <a16:creationId xmlns:a16="http://schemas.microsoft.com/office/drawing/2014/main" id="{0F9A50DA-7057-4638-884E-7FFED1949DB1}"/>
                    </a:ext>
                  </a:extLst>
                </p:cNvPr>
                <p:cNvSpPr>
                  <a:spLocks noChangeShapeType="1"/>
                </p:cNvSpPr>
                <p:nvPr/>
              </p:nvSpPr>
              <p:spPr bwMode="auto">
                <a:xfrm>
                  <a:off x="1749229" y="5430880"/>
                  <a:ext cx="1686899" cy="0"/>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a:lstStyle/>
                <a:p>
                  <a:pPr marL="0" marR="0" lvl="0" indent="0" algn="l" defTabSz="342892" rtl="0" eaLnBrk="1" fontAlgn="auto" latinLnBrk="0" hangingPunct="1">
                    <a:lnSpc>
                      <a:spcPct val="100000"/>
                    </a:lnSpc>
                    <a:spcBef>
                      <a:spcPts val="0"/>
                    </a:spcBef>
                    <a:spcAft>
                      <a:spcPts val="0"/>
                    </a:spcAft>
                    <a:buClrTx/>
                    <a:buSzTx/>
                    <a:buFontTx/>
                    <a:buNone/>
                    <a:tabLst/>
                    <a:defRPr/>
                  </a:pPr>
                  <a:endParaRPr kumimoji="0" lang="en-GB" sz="1350" b="0" i="0" u="none" strike="noStrike" kern="1200" cap="none" spc="0" normalizeH="0" baseline="0" noProof="0">
                    <a:ln>
                      <a:noFill/>
                    </a:ln>
                    <a:solidFill>
                      <a:srgbClr val="5C5C5C"/>
                    </a:solidFill>
                    <a:effectLst/>
                    <a:uLnTx/>
                    <a:uFillTx/>
                    <a:latin typeface="Arial"/>
                    <a:ea typeface="+mn-ea"/>
                    <a:cs typeface="+mn-cs"/>
                  </a:endParaRPr>
                </a:p>
              </p:txBody>
            </p:sp>
          </p:grpSp>
        </p:grpSp>
      </p:grpSp>
      <p:sp>
        <p:nvSpPr>
          <p:cNvPr id="68" name="Text Box 3">
            <a:extLst>
              <a:ext uri="{FF2B5EF4-FFF2-40B4-BE49-F238E27FC236}">
                <a16:creationId xmlns:a16="http://schemas.microsoft.com/office/drawing/2014/main" id="{76CFBB8A-8CCB-40DF-A672-8C6FA887F507}"/>
              </a:ext>
            </a:extLst>
          </p:cNvPr>
          <p:cNvSpPr txBox="1">
            <a:spLocks noChangeArrowheads="1"/>
          </p:cNvSpPr>
          <p:nvPr/>
        </p:nvSpPr>
        <p:spPr bwMode="auto">
          <a:xfrm rot="16200000">
            <a:off x="551193" y="2581136"/>
            <a:ext cx="289168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342892" rtl="0" eaLnBrk="1" fontAlgn="auto" latinLnBrk="0" hangingPunct="1">
              <a:lnSpc>
                <a:spcPct val="100000"/>
              </a:lnSpc>
              <a:spcBef>
                <a:spcPts val="0"/>
              </a:spcBef>
              <a:spcAft>
                <a:spcPts val="0"/>
              </a:spcAft>
              <a:buClr>
                <a:srgbClr val="E8004D"/>
              </a:buClr>
              <a:buSzPct val="125000"/>
              <a:buFontTx/>
              <a:buNone/>
              <a:tabLst/>
              <a:defRPr/>
            </a:pPr>
            <a:r>
              <a:rPr kumimoji="0" lang="en-US" altLang="en-US" sz="1200" b="1" i="0" u="none" strike="noStrike" kern="1200" cap="none" spc="0" normalizeH="0" baseline="0" noProof="0">
                <a:ln>
                  <a:noFill/>
                </a:ln>
                <a:effectLst/>
                <a:uLnTx/>
                <a:uFillTx/>
                <a:latin typeface="Arial" panose="020B0604020202020204" pitchFamily="34" charset="0"/>
                <a:ea typeface="+mn-ea"/>
                <a:cs typeface="+mn-cs"/>
              </a:rPr>
              <a:t>Number of severe </a:t>
            </a:r>
            <a:r>
              <a:rPr lang="en-US" altLang="en-US" sz="1200" b="1">
                <a:latin typeface="Arial" panose="020B0604020202020204" pitchFamily="34" charset="0"/>
              </a:rPr>
              <a:t>exacerbations</a:t>
            </a:r>
            <a:endParaRPr kumimoji="0" lang="en-GB" altLang="en-US" sz="1200" b="1" i="0" u="none" strike="noStrike" kern="1200" cap="none" spc="0" normalizeH="0" baseline="0" noProof="0">
              <a:ln>
                <a:noFill/>
              </a:ln>
              <a:effectLst/>
              <a:uLnTx/>
              <a:uFillTx/>
              <a:latin typeface="Arial" panose="020B0604020202020204" pitchFamily="34" charset="0"/>
              <a:ea typeface="+mn-ea"/>
              <a:cs typeface="+mn-cs"/>
            </a:endParaRPr>
          </a:p>
        </p:txBody>
      </p:sp>
      <p:cxnSp>
        <p:nvCxnSpPr>
          <p:cNvPr id="36" name="Connector: Elbow 214">
            <a:extLst>
              <a:ext uri="{FF2B5EF4-FFF2-40B4-BE49-F238E27FC236}">
                <a16:creationId xmlns:a16="http://schemas.microsoft.com/office/drawing/2014/main" id="{7186D00C-A1F2-4DB1-8853-9A83812BD98C}"/>
              </a:ext>
            </a:extLst>
          </p:cNvPr>
          <p:cNvCxnSpPr>
            <a:cxnSpLocks/>
            <a:stCxn id="46" idx="0"/>
            <a:endCxn id="44" idx="0"/>
          </p:cNvCxnSpPr>
          <p:nvPr/>
        </p:nvCxnSpPr>
        <p:spPr>
          <a:xfrm rot="16200000" flipH="1">
            <a:off x="4317122" y="2123829"/>
            <a:ext cx="784952" cy="2183309"/>
          </a:xfrm>
          <a:prstGeom prst="bentConnector3">
            <a:avLst>
              <a:gd name="adj1" fmla="val -29123"/>
            </a:avLst>
          </a:prstGeom>
          <a:ln w="19050">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5BF7015B-680F-4048-A707-97AEE77FCB60}"/>
              </a:ext>
            </a:extLst>
          </p:cNvPr>
          <p:cNvSpPr txBox="1"/>
          <p:nvPr/>
        </p:nvSpPr>
        <p:spPr>
          <a:xfrm>
            <a:off x="3718183" y="2359652"/>
            <a:ext cx="2101319" cy="2585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200" b="1" i="0" u="none" strike="noStrike" kern="1200" cap="none" spc="0" normalizeH="0" baseline="0" noProof="0">
                <a:ln>
                  <a:noFill/>
                </a:ln>
                <a:effectLst/>
                <a:uLnTx/>
                <a:uFillTx/>
                <a:latin typeface="Arial"/>
                <a:ea typeface="+mn-ea"/>
                <a:cs typeface="+mn-cs"/>
              </a:rPr>
              <a:t>60%</a:t>
            </a:r>
            <a:endParaRPr kumimoji="0" lang="en-US" sz="1050" b="1" i="0" u="none" strike="noStrike" kern="1200" cap="none" spc="0" normalizeH="0" baseline="0" noProof="0">
              <a:ln>
                <a:noFill/>
              </a:ln>
              <a:effectLst/>
              <a:uLnTx/>
              <a:uFillTx/>
              <a:latin typeface="Arial"/>
              <a:ea typeface="+mn-ea"/>
              <a:cs typeface="+mn-cs"/>
            </a:endParaRPr>
          </a:p>
        </p:txBody>
      </p:sp>
      <p:cxnSp>
        <p:nvCxnSpPr>
          <p:cNvPr id="38" name="Connector: Elbow 214">
            <a:extLst>
              <a:ext uri="{FF2B5EF4-FFF2-40B4-BE49-F238E27FC236}">
                <a16:creationId xmlns:a16="http://schemas.microsoft.com/office/drawing/2014/main" id="{B4847A16-C95B-4ACA-AAF1-9DEA594C0575}"/>
              </a:ext>
            </a:extLst>
          </p:cNvPr>
          <p:cNvCxnSpPr>
            <a:cxnSpLocks/>
            <a:stCxn id="47" idx="0"/>
            <a:endCxn id="44" idx="0"/>
          </p:cNvCxnSpPr>
          <p:nvPr/>
        </p:nvCxnSpPr>
        <p:spPr>
          <a:xfrm rot="16200000" flipH="1">
            <a:off x="4935856" y="2742563"/>
            <a:ext cx="642026" cy="1088767"/>
          </a:xfrm>
          <a:prstGeom prst="bentConnector3">
            <a:avLst>
              <a:gd name="adj1" fmla="val -35606"/>
            </a:avLst>
          </a:prstGeom>
          <a:ln w="19050">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38">
            <a:extLst>
              <a:ext uri="{FF2B5EF4-FFF2-40B4-BE49-F238E27FC236}">
                <a16:creationId xmlns:a16="http://schemas.microsoft.com/office/drawing/2014/main" id="{21BBBD75-FE82-4653-A553-24AE48D9E206}"/>
              </a:ext>
            </a:extLst>
          </p:cNvPr>
          <p:cNvSpPr txBox="1"/>
          <p:nvPr/>
        </p:nvSpPr>
        <p:spPr>
          <a:xfrm>
            <a:off x="4244291" y="2713946"/>
            <a:ext cx="2101319" cy="2585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200" b="1" i="0" u="none" strike="noStrike" kern="1200" cap="none" spc="0" normalizeH="0" baseline="0" noProof="0">
                <a:ln>
                  <a:noFill/>
                </a:ln>
                <a:effectLst/>
                <a:uLnTx/>
                <a:uFillTx/>
                <a:latin typeface="Arial"/>
                <a:ea typeface="+mn-ea"/>
                <a:cs typeface="+mn-cs"/>
              </a:rPr>
              <a:t>56%</a:t>
            </a:r>
            <a:endParaRPr kumimoji="0" lang="en-US" sz="1050" b="1" i="0" u="none" strike="noStrike" kern="1200" cap="none" spc="0" normalizeH="0" baseline="0" noProof="0">
              <a:ln>
                <a:noFill/>
              </a:ln>
              <a:effectLst/>
              <a:uLnTx/>
              <a:uFillTx/>
              <a:latin typeface="Arial"/>
              <a:ea typeface="+mn-ea"/>
              <a:cs typeface="+mn-cs"/>
            </a:endParaRPr>
          </a:p>
        </p:txBody>
      </p:sp>
      <p:sp>
        <p:nvSpPr>
          <p:cNvPr id="41" name="TextBox 40">
            <a:extLst>
              <a:ext uri="{FF2B5EF4-FFF2-40B4-BE49-F238E27FC236}">
                <a16:creationId xmlns:a16="http://schemas.microsoft.com/office/drawing/2014/main" id="{C9E9E425-1622-4F13-AC30-8DEF073CF7B3}"/>
              </a:ext>
            </a:extLst>
          </p:cNvPr>
          <p:cNvSpPr txBox="1"/>
          <p:nvPr/>
        </p:nvSpPr>
        <p:spPr>
          <a:xfrm>
            <a:off x="2434919" y="4090400"/>
            <a:ext cx="2366050" cy="367280"/>
          </a:xfrm>
          <a:prstGeom prst="rect">
            <a:avLst/>
          </a:prstGeom>
          <a:no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SABA as needed</a:t>
            </a:r>
          </a:p>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(n=223)</a:t>
            </a:r>
          </a:p>
        </p:txBody>
      </p:sp>
      <p:sp>
        <p:nvSpPr>
          <p:cNvPr id="42" name="TextBox 41">
            <a:extLst>
              <a:ext uri="{FF2B5EF4-FFF2-40B4-BE49-F238E27FC236}">
                <a16:creationId xmlns:a16="http://schemas.microsoft.com/office/drawing/2014/main" id="{7DE80315-0AC3-4EF7-8519-DF641BCC305E}"/>
              </a:ext>
            </a:extLst>
          </p:cNvPr>
          <p:cNvSpPr txBox="1"/>
          <p:nvPr/>
        </p:nvSpPr>
        <p:spPr>
          <a:xfrm>
            <a:off x="4116527" y="4070230"/>
            <a:ext cx="1225940" cy="590931"/>
          </a:xfrm>
          <a:prstGeom prst="rect">
            <a:avLst/>
          </a:prstGeom>
          <a:no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Maintenance low-dose BUD </a:t>
            </a:r>
            <a:r>
              <a:rPr lang="en-US" sz="900">
                <a:solidFill>
                  <a:srgbClr val="000000"/>
                </a:solidFill>
                <a:latin typeface="Arial" panose="020B0604020202020204" pitchFamily="34" charset="0"/>
                <a:cs typeface="Arial" panose="020B0604020202020204" pitchFamily="34" charset="0"/>
              </a:rPr>
              <a:t>BID </a:t>
            </a:r>
            <a:r>
              <a:rPr lang="en-US" sz="900">
                <a:solidFill>
                  <a:srgbClr val="000000"/>
                </a:solidFill>
                <a:latin typeface="Arial" panose="020B0604020202020204"/>
              </a:rPr>
              <a:t>+ SABA as needed (n=225)</a:t>
            </a:r>
          </a:p>
        </p:txBody>
      </p:sp>
      <p:sp>
        <p:nvSpPr>
          <p:cNvPr id="54" name="TextBox 53">
            <a:extLst>
              <a:ext uri="{FF2B5EF4-FFF2-40B4-BE49-F238E27FC236}">
                <a16:creationId xmlns:a16="http://schemas.microsoft.com/office/drawing/2014/main" id="{DF161EEF-3B9C-4428-A03E-D9676F862C93}"/>
              </a:ext>
            </a:extLst>
          </p:cNvPr>
          <p:cNvSpPr txBox="1"/>
          <p:nvPr/>
        </p:nvSpPr>
        <p:spPr>
          <a:xfrm>
            <a:off x="5081047" y="4058909"/>
            <a:ext cx="1455102" cy="590931"/>
          </a:xfrm>
          <a:prstGeom prst="rect">
            <a:avLst/>
          </a:prstGeom>
          <a:noFill/>
        </p:spPr>
        <p:txBody>
          <a:bodyPr wrap="square" rtlCol="0">
            <a:spAutoFit/>
          </a:bodyPr>
          <a:lstStyle/>
          <a:p>
            <a:pPr algn="ctr" defTabSz="685800">
              <a:lnSpc>
                <a:spcPct val="90000"/>
              </a:lnSpc>
              <a:spcBef>
                <a:spcPts val="75"/>
              </a:spcBef>
              <a:spcAft>
                <a:spcPts val="75"/>
              </a:spcAft>
              <a:buClr>
                <a:srgbClr val="7F134C"/>
              </a:buClr>
            </a:pPr>
            <a:r>
              <a:rPr lang="en-US" sz="900">
                <a:solidFill>
                  <a:srgbClr val="000000"/>
                </a:solidFill>
                <a:latin typeface="Arial" panose="020B0604020202020204"/>
              </a:rPr>
              <a:t>BUD/FORM </a:t>
            </a:r>
            <a:br>
              <a:rPr lang="en-US" sz="900">
                <a:solidFill>
                  <a:srgbClr val="000000"/>
                </a:solidFill>
                <a:latin typeface="Arial" panose="020B0604020202020204"/>
              </a:rPr>
            </a:br>
            <a:r>
              <a:rPr lang="en-US" sz="900">
                <a:solidFill>
                  <a:srgbClr val="000000"/>
                </a:solidFill>
                <a:latin typeface="Arial" panose="020B0604020202020204"/>
              </a:rPr>
              <a:t>Turbuhaler</a:t>
            </a:r>
            <a:br>
              <a:rPr lang="en-US" sz="900">
                <a:solidFill>
                  <a:srgbClr val="000000"/>
                </a:solidFill>
                <a:latin typeface="Arial" panose="020B0604020202020204"/>
              </a:rPr>
            </a:br>
            <a:r>
              <a:rPr lang="en-US" sz="900">
                <a:solidFill>
                  <a:srgbClr val="000000"/>
                </a:solidFill>
                <a:latin typeface="Arial" panose="020B0604020202020204"/>
              </a:rPr>
              <a:t>anti-inflammatory reliever (n=220)</a:t>
            </a:r>
          </a:p>
        </p:txBody>
      </p:sp>
      <p:sp>
        <p:nvSpPr>
          <p:cNvPr id="34" name="Rectangle 33">
            <a:extLst>
              <a:ext uri="{FF2B5EF4-FFF2-40B4-BE49-F238E27FC236}">
                <a16:creationId xmlns:a16="http://schemas.microsoft.com/office/drawing/2014/main" id="{19E7EE26-665F-427E-8115-E15158F86D59}"/>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Tree>
    <p:extLst>
      <p:ext uri="{BB962C8B-B14F-4D97-AF65-F5344CB8AC3E}">
        <p14:creationId xmlns:p14="http://schemas.microsoft.com/office/powerpoint/2010/main" val="180406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309954" y="282178"/>
            <a:ext cx="8473641" cy="600074"/>
          </a:xfrm>
        </p:spPr>
        <p:txBody>
          <a:bodyPr/>
          <a:lstStyle/>
          <a:p>
            <a:r>
              <a:rPr lang="en-US" sz="1600" dirty="0"/>
              <a:t>In another real-world study, BUD/FORM Turbuhaler anti-inflammatory reliever was associated with a reduced severe exacerbation rate versus </a:t>
            </a:r>
            <a:r>
              <a:rPr lang="en-GB" sz="1600" dirty="0"/>
              <a:t>low-dose maintenance BUD </a:t>
            </a:r>
            <a:r>
              <a:rPr lang="en-US" sz="1600" dirty="0"/>
              <a:t>in mild-to-moderate asthma</a:t>
            </a:r>
            <a:endParaRPr lang="en-GB" sz="1600" dirty="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869232"/>
            <a:ext cx="8602768" cy="182512"/>
          </a:xfrm>
        </p:spPr>
        <p:txBody>
          <a:bodyPr/>
          <a:lstStyle/>
          <a:p>
            <a:r>
              <a:rPr lang="en-GB" dirty="0"/>
              <a:t>*PRACTICAL was a 52-week, open-label study assessing the effects of BUD/FORM Turbuhaler anti-inflammatory reliever (n=437) in patients with mild-to-moderate asthma compared with maintenance BUD BID + SABA as needed (n=448). </a:t>
            </a:r>
            <a:br>
              <a:rPr lang="en-GB" dirty="0"/>
            </a:br>
            <a:r>
              <a:rPr lang="en-GB" dirty="0"/>
              <a:t>A severe exacerbation was defined as </a:t>
            </a:r>
            <a:r>
              <a:rPr lang="en-US" dirty="0"/>
              <a:t>the use of systemic corticosteroids for ≥3 days, or </a:t>
            </a:r>
            <a:r>
              <a:rPr lang="en-US" dirty="0" err="1"/>
              <a:t>hospitalisation</a:t>
            </a:r>
            <a:r>
              <a:rPr lang="en-US" dirty="0"/>
              <a:t> or emergency department visit requiring systemic corticosteroids.</a:t>
            </a:r>
            <a:br>
              <a:rPr lang="en-GB" dirty="0"/>
            </a:br>
            <a:r>
              <a:rPr lang="en-GB" dirty="0"/>
              <a:t>ACQ = Asthma Control Questionnaire; BID = twice daily; BUD = budesonide; CI = confidence interval; FORM = formoterol; SABA = short-acting </a:t>
            </a:r>
            <a:r>
              <a:rPr lang="el-GR" dirty="0"/>
              <a:t>β</a:t>
            </a:r>
            <a:r>
              <a:rPr lang="en-GB" baseline="-25000" dirty="0"/>
              <a:t>2</a:t>
            </a:r>
            <a:r>
              <a:rPr lang="en-GB" dirty="0"/>
              <a:t>-agonist.</a:t>
            </a:r>
            <a:br>
              <a:rPr lang="en-GB" dirty="0"/>
            </a:br>
            <a:r>
              <a:rPr lang="en-GB" dirty="0"/>
              <a:t>Hardy J, et al. </a:t>
            </a:r>
            <a:r>
              <a:rPr lang="en-GB" i="1" dirty="0"/>
              <a:t>Lancet</a:t>
            </a:r>
            <a:r>
              <a:rPr lang="en-GB" dirty="0"/>
              <a:t>. 2019 (ahead of print).</a:t>
            </a:r>
            <a:endParaRPr lang="en-US" dirty="0"/>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29</a:t>
            </a:fld>
            <a:endParaRPr lang="en-GB"/>
          </a:p>
        </p:txBody>
      </p:sp>
      <p:sp>
        <p:nvSpPr>
          <p:cNvPr id="47" name="Rectangle 46">
            <a:extLst>
              <a:ext uri="{FF2B5EF4-FFF2-40B4-BE49-F238E27FC236}">
                <a16:creationId xmlns:a16="http://schemas.microsoft.com/office/drawing/2014/main" id="{3F112FC8-92F8-411D-8CFF-9220201BBF63}"/>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
        <p:nvSpPr>
          <p:cNvPr id="50" name="TextBox 49">
            <a:extLst>
              <a:ext uri="{FF2B5EF4-FFF2-40B4-BE49-F238E27FC236}">
                <a16:creationId xmlns:a16="http://schemas.microsoft.com/office/drawing/2014/main" id="{BFD4ACF4-7296-458E-AC5F-84F11BA63720}"/>
              </a:ext>
            </a:extLst>
          </p:cNvPr>
          <p:cNvSpPr txBox="1"/>
          <p:nvPr/>
        </p:nvSpPr>
        <p:spPr>
          <a:xfrm rot="16200000">
            <a:off x="-828914" y="2947529"/>
            <a:ext cx="2997937" cy="230832"/>
          </a:xfrm>
          <a:prstGeom prst="rect">
            <a:avLst/>
          </a:prstGeom>
          <a:noFill/>
        </p:spPr>
        <p:txBody>
          <a:bodyPr wrap="none" rtlCol="0">
            <a:spAutoFit/>
          </a:bodyPr>
          <a:lstStyle/>
          <a:p>
            <a:pPr algn="ctr">
              <a:lnSpc>
                <a:spcPct val="90000"/>
              </a:lnSpc>
              <a:spcBef>
                <a:spcPts val="1200"/>
              </a:spcBef>
              <a:buClr>
                <a:schemeClr val="accent1"/>
              </a:buClr>
            </a:pPr>
            <a:r>
              <a:rPr lang="en-GB" sz="1000" b="1"/>
              <a:t>Severe exacerbation rate per patient per year</a:t>
            </a:r>
          </a:p>
        </p:txBody>
      </p:sp>
      <p:grpSp>
        <p:nvGrpSpPr>
          <p:cNvPr id="20" name="Group 19">
            <a:extLst>
              <a:ext uri="{FF2B5EF4-FFF2-40B4-BE49-F238E27FC236}">
                <a16:creationId xmlns:a16="http://schemas.microsoft.com/office/drawing/2014/main" id="{DA2A6BDA-F81D-4F88-B749-596990D1035A}"/>
              </a:ext>
            </a:extLst>
          </p:cNvPr>
          <p:cNvGrpSpPr/>
          <p:nvPr/>
        </p:nvGrpSpPr>
        <p:grpSpPr>
          <a:xfrm>
            <a:off x="5196671" y="1901837"/>
            <a:ext cx="3548618" cy="1683128"/>
            <a:chOff x="5443630" y="1349956"/>
            <a:chExt cx="3548618" cy="1683128"/>
          </a:xfrm>
        </p:grpSpPr>
        <p:sp>
          <p:nvSpPr>
            <p:cNvPr id="37" name="Rectangle: Rounded Corners 36">
              <a:extLst>
                <a:ext uri="{FF2B5EF4-FFF2-40B4-BE49-F238E27FC236}">
                  <a16:creationId xmlns:a16="http://schemas.microsoft.com/office/drawing/2014/main" id="{4E089300-B3D7-4C56-A072-8284B5E42A00}"/>
                </a:ext>
              </a:extLst>
            </p:cNvPr>
            <p:cNvSpPr/>
            <p:nvPr/>
          </p:nvSpPr>
          <p:spPr>
            <a:xfrm>
              <a:off x="5443630" y="1610654"/>
              <a:ext cx="3548560" cy="1422430"/>
            </a:xfrm>
            <a:prstGeom prst="round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2000" tIns="360000" rIns="72000" bIns="64008" numCol="1" spcCol="1270" anchor="t" anchorCtr="0">
              <a:noAutofit/>
            </a:bodyPr>
            <a:lstStyle/>
            <a:p>
              <a:pPr>
                <a:spcBef>
                  <a:spcPts val="450"/>
                </a:spcBef>
                <a:spcAft>
                  <a:spcPts val="450"/>
                </a:spcAft>
                <a:buClr>
                  <a:schemeClr val="accent1"/>
                </a:buClr>
                <a:buSzPct val="125000"/>
              </a:pPr>
              <a:r>
                <a:rPr lang="en-GB" sz="1400">
                  <a:solidFill>
                    <a:schemeClr val="tx1"/>
                  </a:solidFill>
                </a:rPr>
                <a:t>ACQ-5 score with BUD/FORM </a:t>
              </a:r>
              <a:br>
                <a:rPr lang="en-GB" sz="1400">
                  <a:solidFill>
                    <a:schemeClr val="tx1"/>
                  </a:solidFill>
                </a:rPr>
              </a:br>
              <a:r>
                <a:rPr lang="en-GB" sz="1400">
                  <a:solidFill>
                    <a:schemeClr val="tx1"/>
                  </a:solidFill>
                </a:rPr>
                <a:t>anti-inflammatory reliever was not different from maintenance BUD BID </a:t>
              </a:r>
              <a:br>
                <a:rPr lang="en-GB" sz="1400">
                  <a:solidFill>
                    <a:schemeClr val="tx1"/>
                  </a:solidFill>
                </a:rPr>
              </a:br>
              <a:r>
                <a:rPr lang="en-GB" sz="1400">
                  <a:solidFill>
                    <a:schemeClr val="tx1"/>
                  </a:solidFill>
                </a:rPr>
                <a:t>+ SABA as needed across all time points</a:t>
              </a:r>
            </a:p>
          </p:txBody>
        </p:sp>
        <p:sp>
          <p:nvSpPr>
            <p:cNvPr id="39" name="Freeform: Shape 38">
              <a:extLst>
                <a:ext uri="{FF2B5EF4-FFF2-40B4-BE49-F238E27FC236}">
                  <a16:creationId xmlns:a16="http://schemas.microsoft.com/office/drawing/2014/main" id="{AFC512BC-1907-45A6-A10C-8D921C33C1B1}"/>
                </a:ext>
              </a:extLst>
            </p:cNvPr>
            <p:cNvSpPr/>
            <p:nvPr/>
          </p:nvSpPr>
          <p:spPr>
            <a:xfrm>
              <a:off x="5443630" y="1349956"/>
              <a:ext cx="3548618" cy="526256"/>
            </a:xfrm>
            <a:custGeom>
              <a:avLst/>
              <a:gdLst>
                <a:gd name="connsiteX0" fmla="*/ 0 w 2383336"/>
                <a:gd name="connsiteY0" fmla="*/ 44281 h 265680"/>
                <a:gd name="connsiteX1" fmla="*/ 44281 w 2383336"/>
                <a:gd name="connsiteY1" fmla="*/ 0 h 265680"/>
                <a:gd name="connsiteX2" fmla="*/ 2339055 w 2383336"/>
                <a:gd name="connsiteY2" fmla="*/ 0 h 265680"/>
                <a:gd name="connsiteX3" fmla="*/ 2383336 w 2383336"/>
                <a:gd name="connsiteY3" fmla="*/ 44281 h 265680"/>
                <a:gd name="connsiteX4" fmla="*/ 2383336 w 2383336"/>
                <a:gd name="connsiteY4" fmla="*/ 221399 h 265680"/>
                <a:gd name="connsiteX5" fmla="*/ 2339055 w 2383336"/>
                <a:gd name="connsiteY5" fmla="*/ 265680 h 265680"/>
                <a:gd name="connsiteX6" fmla="*/ 44281 w 2383336"/>
                <a:gd name="connsiteY6" fmla="*/ 265680 h 265680"/>
                <a:gd name="connsiteX7" fmla="*/ 0 w 2383336"/>
                <a:gd name="connsiteY7" fmla="*/ 221399 h 265680"/>
                <a:gd name="connsiteX8" fmla="*/ 0 w 2383336"/>
                <a:gd name="connsiteY8" fmla="*/ 44281 h 26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3336" h="265680">
                  <a:moveTo>
                    <a:pt x="0" y="44281"/>
                  </a:moveTo>
                  <a:cubicBezTo>
                    <a:pt x="0" y="19825"/>
                    <a:pt x="19825" y="0"/>
                    <a:pt x="44281" y="0"/>
                  </a:cubicBezTo>
                  <a:lnTo>
                    <a:pt x="2339055" y="0"/>
                  </a:lnTo>
                  <a:cubicBezTo>
                    <a:pt x="2363511" y="0"/>
                    <a:pt x="2383336" y="19825"/>
                    <a:pt x="2383336" y="44281"/>
                  </a:cubicBezTo>
                  <a:lnTo>
                    <a:pt x="2383336" y="221399"/>
                  </a:lnTo>
                  <a:cubicBezTo>
                    <a:pt x="2383336" y="245855"/>
                    <a:pt x="2363511" y="265680"/>
                    <a:pt x="2339055" y="265680"/>
                  </a:cubicBezTo>
                  <a:lnTo>
                    <a:pt x="44281" y="265680"/>
                  </a:lnTo>
                  <a:cubicBezTo>
                    <a:pt x="19825" y="265680"/>
                    <a:pt x="0" y="245855"/>
                    <a:pt x="0" y="221399"/>
                  </a:cubicBezTo>
                  <a:lnTo>
                    <a:pt x="0" y="44281"/>
                  </a:lnTo>
                  <a:close/>
                </a:path>
              </a:pathLst>
            </a:custGeom>
            <a:ln>
              <a:solidFill>
                <a:schemeClr val="accent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053" tIns="12969" rIns="103053" bIns="12969" numCol="1" spcCol="1270" anchor="ctr" anchorCtr="0">
              <a:noAutofit/>
            </a:bodyPr>
            <a:lstStyle/>
            <a:p>
              <a:pPr marL="0" lvl="0" indent="0" defTabSz="400050">
                <a:lnSpc>
                  <a:spcPct val="90000"/>
                </a:lnSpc>
                <a:spcBef>
                  <a:spcPct val="0"/>
                </a:spcBef>
                <a:spcAft>
                  <a:spcPct val="35000"/>
                </a:spcAft>
                <a:buNone/>
              </a:pPr>
              <a:r>
                <a:rPr lang="en-US" sz="1400" b="1"/>
                <a:t>Symptom control similar to  maintenance BUD</a:t>
              </a:r>
              <a:endParaRPr lang="en-GB" sz="1400" b="1" kern="1200"/>
            </a:p>
          </p:txBody>
        </p:sp>
      </p:grpSp>
      <p:sp>
        <p:nvSpPr>
          <p:cNvPr id="40" name="TextBox 39">
            <a:extLst>
              <a:ext uri="{FF2B5EF4-FFF2-40B4-BE49-F238E27FC236}">
                <a16:creationId xmlns:a16="http://schemas.microsoft.com/office/drawing/2014/main" id="{A6B7D70B-9733-4811-93AE-8A8505EDC5AC}"/>
              </a:ext>
            </a:extLst>
          </p:cNvPr>
          <p:cNvSpPr txBox="1"/>
          <p:nvPr/>
        </p:nvSpPr>
        <p:spPr>
          <a:xfrm>
            <a:off x="1136073" y="1522806"/>
            <a:ext cx="3713018" cy="230832"/>
          </a:xfrm>
          <a:prstGeom prst="rect">
            <a:avLst/>
          </a:prstGeom>
          <a:noFill/>
        </p:spPr>
        <p:txBody>
          <a:bodyPr wrap="square" rtlCol="0">
            <a:spAutoFit/>
          </a:bodyPr>
          <a:lstStyle/>
          <a:p>
            <a:pPr algn="ctr" defTabSz="685800">
              <a:lnSpc>
                <a:spcPct val="90000"/>
              </a:lnSpc>
              <a:spcBef>
                <a:spcPts val="900"/>
              </a:spcBef>
              <a:buClr>
                <a:srgbClr val="7F134C"/>
              </a:buClr>
            </a:pPr>
            <a:r>
              <a:rPr lang="en-US" sz="1000" b="1" err="1">
                <a:solidFill>
                  <a:srgbClr val="000000"/>
                </a:solidFill>
                <a:latin typeface="Arial" panose="020B0604020202020204"/>
              </a:rPr>
              <a:t>Annualised</a:t>
            </a:r>
            <a:r>
              <a:rPr lang="en-US" sz="1000" b="1">
                <a:solidFill>
                  <a:srgbClr val="000000"/>
                </a:solidFill>
                <a:latin typeface="Arial" panose="020B0604020202020204"/>
              </a:rPr>
              <a:t> exacerbation rate </a:t>
            </a:r>
          </a:p>
        </p:txBody>
      </p:sp>
      <p:sp>
        <p:nvSpPr>
          <p:cNvPr id="19" name="Rectangle 18">
            <a:extLst>
              <a:ext uri="{FF2B5EF4-FFF2-40B4-BE49-F238E27FC236}">
                <a16:creationId xmlns:a16="http://schemas.microsoft.com/office/drawing/2014/main" id="{CBA23281-3FBA-4268-BBBF-63291BF1D37C}"/>
              </a:ext>
            </a:extLst>
          </p:cNvPr>
          <p:cNvSpPr/>
          <p:nvPr/>
        </p:nvSpPr>
        <p:spPr>
          <a:xfrm>
            <a:off x="118872" y="891115"/>
            <a:ext cx="8877947" cy="523220"/>
          </a:xfrm>
          <a:prstGeom prst="rect">
            <a:avLst/>
          </a:prstGeom>
        </p:spPr>
        <p:txBody>
          <a:bodyPr wrap="square">
            <a:spAutoFit/>
          </a:bodyPr>
          <a:lstStyle/>
          <a:p>
            <a:pPr algn="ctr"/>
            <a:r>
              <a:rPr lang="en-GB" sz="1400" b="1">
                <a:solidFill>
                  <a:srgbClr val="D0006F"/>
                </a:solidFill>
              </a:rPr>
              <a:t>Severe exacerbation rate with BUD/FORM </a:t>
            </a:r>
            <a:r>
              <a:rPr lang="en-GB" sz="1400" b="1" err="1">
                <a:solidFill>
                  <a:srgbClr val="D0006F"/>
                </a:solidFill>
              </a:rPr>
              <a:t>Turbuhaler</a:t>
            </a:r>
            <a:r>
              <a:rPr lang="en-GB" sz="1400" b="1">
                <a:solidFill>
                  <a:srgbClr val="D0006F"/>
                </a:solidFill>
              </a:rPr>
              <a:t> anti-inflammatory reliever was </a:t>
            </a:r>
          </a:p>
          <a:p>
            <a:pPr algn="ctr"/>
            <a:r>
              <a:rPr lang="en-GB" sz="1400" b="1">
                <a:solidFill>
                  <a:srgbClr val="D0006F"/>
                </a:solidFill>
              </a:rPr>
              <a:t>31% lower than low-dose maintenance BUD with similar symptom control</a:t>
            </a:r>
          </a:p>
        </p:txBody>
      </p:sp>
      <p:grpSp>
        <p:nvGrpSpPr>
          <p:cNvPr id="5" name="Group 4">
            <a:extLst>
              <a:ext uri="{FF2B5EF4-FFF2-40B4-BE49-F238E27FC236}">
                <a16:creationId xmlns:a16="http://schemas.microsoft.com/office/drawing/2014/main" id="{4C34CBDC-9EE9-4303-A55F-3972D7E316B7}"/>
              </a:ext>
            </a:extLst>
          </p:cNvPr>
          <p:cNvGrpSpPr/>
          <p:nvPr/>
        </p:nvGrpSpPr>
        <p:grpSpPr>
          <a:xfrm>
            <a:off x="600943" y="1797487"/>
            <a:ext cx="4612781" cy="2584243"/>
            <a:chOff x="600943" y="2020250"/>
            <a:chExt cx="4612781" cy="2584243"/>
          </a:xfrm>
        </p:grpSpPr>
        <p:grpSp>
          <p:nvGrpSpPr>
            <p:cNvPr id="10" name="Group 9">
              <a:extLst>
                <a:ext uri="{FF2B5EF4-FFF2-40B4-BE49-F238E27FC236}">
                  <a16:creationId xmlns:a16="http://schemas.microsoft.com/office/drawing/2014/main" id="{55A4A913-B8F9-4599-8DBD-086C765E9927}"/>
                </a:ext>
              </a:extLst>
            </p:cNvPr>
            <p:cNvGrpSpPr/>
            <p:nvPr/>
          </p:nvGrpSpPr>
          <p:grpSpPr>
            <a:xfrm>
              <a:off x="2542727" y="2020250"/>
              <a:ext cx="1218602" cy="589702"/>
              <a:chOff x="2591207" y="795949"/>
              <a:chExt cx="1218602" cy="589702"/>
            </a:xfrm>
          </p:grpSpPr>
          <p:sp>
            <p:nvSpPr>
              <p:cNvPr id="51" name="TextBox 50">
                <a:extLst>
                  <a:ext uri="{FF2B5EF4-FFF2-40B4-BE49-F238E27FC236}">
                    <a16:creationId xmlns:a16="http://schemas.microsoft.com/office/drawing/2014/main" id="{1BA6EBCD-6992-4100-80B2-FBC3D0D984AE}"/>
                  </a:ext>
                </a:extLst>
              </p:cNvPr>
              <p:cNvSpPr txBox="1"/>
              <p:nvPr/>
            </p:nvSpPr>
            <p:spPr>
              <a:xfrm>
                <a:off x="2591207" y="795949"/>
                <a:ext cx="1218602" cy="369332"/>
              </a:xfrm>
              <a:prstGeom prst="rect">
                <a:avLst/>
              </a:prstGeom>
              <a:noFill/>
            </p:spPr>
            <p:txBody>
              <a:bodyPr wrap="none" rtlCol="0">
                <a:spAutoFit/>
              </a:bodyPr>
              <a:lstStyle/>
              <a:p>
                <a:pPr algn="ctr">
                  <a:lnSpc>
                    <a:spcPct val="90000"/>
                  </a:lnSpc>
                  <a:spcBef>
                    <a:spcPts val="1200"/>
                  </a:spcBef>
                  <a:buClr>
                    <a:schemeClr val="accent1"/>
                  </a:buClr>
                </a:pPr>
                <a:r>
                  <a:rPr lang="en-GB" sz="1000"/>
                  <a:t>Relative rate 0.69</a:t>
                </a:r>
                <a:br>
                  <a:rPr lang="en-GB" sz="1000"/>
                </a:br>
                <a:r>
                  <a:rPr lang="en-GB" sz="1000"/>
                  <a:t>(95% CI 0.48, 1.0)</a:t>
                </a:r>
              </a:p>
            </p:txBody>
          </p:sp>
          <p:sp>
            <p:nvSpPr>
              <p:cNvPr id="53" name="TextBox 52">
                <a:extLst>
                  <a:ext uri="{FF2B5EF4-FFF2-40B4-BE49-F238E27FC236}">
                    <a16:creationId xmlns:a16="http://schemas.microsoft.com/office/drawing/2014/main" id="{B52FD940-4454-453A-BAAD-A066CD342C07}"/>
                  </a:ext>
                </a:extLst>
              </p:cNvPr>
              <p:cNvSpPr txBox="1"/>
              <p:nvPr/>
            </p:nvSpPr>
            <p:spPr>
              <a:xfrm>
                <a:off x="2869327" y="1154819"/>
                <a:ext cx="662361" cy="230832"/>
              </a:xfrm>
              <a:prstGeom prst="rect">
                <a:avLst/>
              </a:prstGeom>
              <a:noFill/>
            </p:spPr>
            <p:txBody>
              <a:bodyPr wrap="none" rtlCol="0">
                <a:spAutoFit/>
              </a:bodyPr>
              <a:lstStyle/>
              <a:p>
                <a:pPr algn="ctr">
                  <a:lnSpc>
                    <a:spcPct val="90000"/>
                  </a:lnSpc>
                  <a:spcBef>
                    <a:spcPts val="1200"/>
                  </a:spcBef>
                  <a:buClr>
                    <a:schemeClr val="accent1"/>
                  </a:buClr>
                </a:pPr>
                <a:r>
                  <a:rPr lang="en-GB" sz="1000"/>
                  <a:t>P=0.049</a:t>
                </a:r>
              </a:p>
            </p:txBody>
          </p:sp>
        </p:grpSp>
        <p:graphicFrame>
          <p:nvGraphicFramePr>
            <p:cNvPr id="9" name="Chart 8">
              <a:extLst>
                <a:ext uri="{FF2B5EF4-FFF2-40B4-BE49-F238E27FC236}">
                  <a16:creationId xmlns:a16="http://schemas.microsoft.com/office/drawing/2014/main" id="{D3EAC135-90BD-4BAF-BB5D-4153970928AA}"/>
                </a:ext>
              </a:extLst>
            </p:cNvPr>
            <p:cNvGraphicFramePr/>
            <p:nvPr>
              <p:extLst>
                <p:ext uri="{D42A27DB-BD31-4B8C-83A1-F6EECF244321}">
                  <p14:modId xmlns:p14="http://schemas.microsoft.com/office/powerpoint/2010/main" val="3074169532"/>
                </p:ext>
              </p:extLst>
            </p:nvPr>
          </p:nvGraphicFramePr>
          <p:xfrm>
            <a:off x="600943" y="2051023"/>
            <a:ext cx="4612781" cy="2553470"/>
          </p:xfrm>
          <a:graphic>
            <a:graphicData uri="http://schemas.openxmlformats.org/drawingml/2006/chart">
              <c:chart xmlns:c="http://schemas.openxmlformats.org/drawingml/2006/chart" xmlns:r="http://schemas.openxmlformats.org/officeDocument/2006/relationships" r:id="rId3"/>
            </a:graphicData>
          </a:graphic>
        </p:graphicFrame>
        <p:sp>
          <p:nvSpPr>
            <p:cNvPr id="18" name="Freeform: Shape 17">
              <a:extLst>
                <a:ext uri="{FF2B5EF4-FFF2-40B4-BE49-F238E27FC236}">
                  <a16:creationId xmlns:a16="http://schemas.microsoft.com/office/drawing/2014/main" id="{948ADDD9-0858-4A54-BCFC-11AEF0424020}"/>
                </a:ext>
              </a:extLst>
            </p:cNvPr>
            <p:cNvSpPr/>
            <p:nvPr/>
          </p:nvSpPr>
          <p:spPr>
            <a:xfrm rot="16200000">
              <a:off x="3099181" y="1430401"/>
              <a:ext cx="122185" cy="2000493"/>
            </a:xfrm>
            <a:custGeom>
              <a:avLst/>
              <a:gdLst>
                <a:gd name="connsiteX0" fmla="*/ 0 w 196553"/>
                <a:gd name="connsiteY0" fmla="*/ 0 h 1076770"/>
                <a:gd name="connsiteX1" fmla="*/ 196553 w 196553"/>
                <a:gd name="connsiteY1" fmla="*/ 0 h 1076770"/>
                <a:gd name="connsiteX2" fmla="*/ 196553 w 196553"/>
                <a:gd name="connsiteY2" fmla="*/ 1076770 h 1076770"/>
                <a:gd name="connsiteX3" fmla="*/ 8546 w 196553"/>
                <a:gd name="connsiteY3" fmla="*/ 1076770 h 1076770"/>
              </a:gdLst>
              <a:ahLst/>
              <a:cxnLst>
                <a:cxn ang="0">
                  <a:pos x="connsiteX0" y="connsiteY0"/>
                </a:cxn>
                <a:cxn ang="0">
                  <a:pos x="connsiteX1" y="connsiteY1"/>
                </a:cxn>
                <a:cxn ang="0">
                  <a:pos x="connsiteX2" y="connsiteY2"/>
                </a:cxn>
                <a:cxn ang="0">
                  <a:pos x="connsiteX3" y="connsiteY3"/>
                </a:cxn>
              </a:cxnLst>
              <a:rect l="l" t="t" r="r" b="b"/>
              <a:pathLst>
                <a:path w="196553" h="1076770">
                  <a:moveTo>
                    <a:pt x="0" y="0"/>
                  </a:moveTo>
                  <a:lnTo>
                    <a:pt x="196553" y="0"/>
                  </a:lnTo>
                  <a:lnTo>
                    <a:pt x="196553" y="1076770"/>
                  </a:lnTo>
                  <a:lnTo>
                    <a:pt x="8546" y="1076770"/>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92240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B03960A7-2F2F-214E-A052-17EA1A5DDF69}"/>
              </a:ext>
            </a:extLst>
          </p:cNvPr>
          <p:cNvSpPr>
            <a:spLocks noGrp="1"/>
          </p:cNvSpPr>
          <p:nvPr>
            <p:ph type="title"/>
          </p:nvPr>
        </p:nvSpPr>
        <p:spPr/>
        <p:txBody>
          <a:bodyPr/>
          <a:lstStyle/>
          <a:p>
            <a:r>
              <a:rPr lang="en-US"/>
              <a:t>Reducing inflammation is the foundation of asthma care</a:t>
            </a:r>
            <a:endParaRPr lang="en-GB"/>
          </a:p>
        </p:txBody>
      </p:sp>
      <p:sp>
        <p:nvSpPr>
          <p:cNvPr id="31" name="Text Placeholder 12">
            <a:extLst>
              <a:ext uri="{FF2B5EF4-FFF2-40B4-BE49-F238E27FC236}">
                <a16:creationId xmlns:a16="http://schemas.microsoft.com/office/drawing/2014/main" id="{A9817132-502A-4FA8-A0A3-544A6DCC23E3}"/>
              </a:ext>
            </a:extLst>
          </p:cNvPr>
          <p:cNvSpPr>
            <a:spLocks noGrp="1"/>
          </p:cNvSpPr>
          <p:nvPr>
            <p:ph type="body" sz="quarter" idx="13"/>
          </p:nvPr>
        </p:nvSpPr>
        <p:spPr>
          <a:xfrm>
            <a:off x="246986" y="4661191"/>
            <a:ext cx="8602768" cy="390553"/>
          </a:xfrm>
        </p:spPr>
        <p:txBody>
          <a:bodyPr/>
          <a:lstStyle/>
          <a:p>
            <a:br>
              <a:rPr lang="it-IT" dirty="0"/>
            </a:br>
            <a:r>
              <a:rPr lang="it-IT" dirty="0"/>
              <a:t>BUD = budesonide; FORM = formoterol</a:t>
            </a:r>
            <a:r>
              <a:rPr lang="en-GB" dirty="0"/>
              <a:t>; GINA = Global Initiative for Asthma;</a:t>
            </a:r>
            <a:r>
              <a:rPr lang="it-IT" dirty="0"/>
              <a:t> ICS = inhaled corticosteroid(s); LABA = long-acting </a:t>
            </a:r>
            <a:r>
              <a:rPr lang="el-GR" dirty="0"/>
              <a:t>β</a:t>
            </a:r>
            <a:r>
              <a:rPr lang="en-GB" baseline="-25000" dirty="0"/>
              <a:t>2</a:t>
            </a:r>
            <a:r>
              <a:rPr lang="en-GB" dirty="0"/>
              <a:t>-agonist</a:t>
            </a:r>
            <a:r>
              <a:rPr lang="it-IT" dirty="0"/>
              <a:t>; OCS = oral corticosteroid(s); RCT = randmoised controlled trial; SABA = short-acting </a:t>
            </a:r>
            <a:r>
              <a:rPr lang="el-GR" dirty="0"/>
              <a:t>β</a:t>
            </a:r>
            <a:r>
              <a:rPr lang="en-GB" baseline="-25000" dirty="0"/>
              <a:t>2</a:t>
            </a:r>
            <a:r>
              <a:rPr lang="en-GB" dirty="0"/>
              <a:t>-agonist.</a:t>
            </a:r>
            <a:br>
              <a:rPr lang="it-IT" dirty="0"/>
            </a:br>
            <a:r>
              <a:rPr lang="it-IT" dirty="0"/>
              <a:t>1. AstraZeneca Pharmaceuticals. Data on file. Budesonide/formoterol: Annual Rate of Exacerbations Globally (ID:SD-3010-ALL-0017); 2.</a:t>
            </a:r>
            <a:r>
              <a:rPr lang="en-GB" dirty="0"/>
              <a:t> </a:t>
            </a:r>
            <a:r>
              <a:rPr lang="en-GB" dirty="0" err="1"/>
              <a:t>Sastre</a:t>
            </a:r>
            <a:r>
              <a:rPr lang="en-GB" dirty="0"/>
              <a:t> J, et al. </a:t>
            </a:r>
            <a:r>
              <a:rPr lang="en-GB" i="1" dirty="0"/>
              <a:t>World Allergy Organ J. </a:t>
            </a:r>
            <a:r>
              <a:rPr lang="en-GB" dirty="0"/>
              <a:t>2016;9:13; 3.</a:t>
            </a:r>
            <a:r>
              <a:rPr lang="en-US" dirty="0"/>
              <a:t> </a:t>
            </a:r>
            <a:r>
              <a:rPr lang="en-GB" dirty="0"/>
              <a:t>O’Byrne PM, et al. </a:t>
            </a:r>
            <a:r>
              <a:rPr lang="en-GB" i="1" dirty="0"/>
              <a:t>Eur Respir J</a:t>
            </a:r>
            <a:r>
              <a:rPr lang="en-GB" dirty="0"/>
              <a:t>. 2017;50:pii: 1701103; </a:t>
            </a:r>
            <a:br>
              <a:rPr lang="en-GB" dirty="0"/>
            </a:br>
            <a:r>
              <a:rPr lang="en-GB" dirty="0"/>
              <a:t>4. </a:t>
            </a:r>
            <a:r>
              <a:rPr lang="en-US" dirty="0"/>
              <a:t>Price DB, et al. </a:t>
            </a:r>
            <a:r>
              <a:rPr lang="en-US" i="1" dirty="0"/>
              <a:t>J Asthma Allergy. </a:t>
            </a:r>
            <a:r>
              <a:rPr lang="en-US" dirty="0"/>
              <a:t>2018;11:193-204</a:t>
            </a:r>
            <a:r>
              <a:rPr lang="en-GB" dirty="0"/>
              <a:t>; 5. O’Byrne PM, et al. </a:t>
            </a:r>
            <a:r>
              <a:rPr lang="en-GB" i="1" dirty="0"/>
              <a:t>N </a:t>
            </a:r>
            <a:r>
              <a:rPr lang="en-GB" i="1" dirty="0" err="1"/>
              <a:t>Engl</a:t>
            </a:r>
            <a:r>
              <a:rPr lang="en-GB" i="1" dirty="0"/>
              <a:t> J Med. </a:t>
            </a:r>
            <a:r>
              <a:rPr lang="en-GB" dirty="0"/>
              <a:t>2018;378:1865-1876; 6. Bateman ED, et al. </a:t>
            </a:r>
            <a:r>
              <a:rPr lang="en-GB" i="1" dirty="0"/>
              <a:t>N </a:t>
            </a:r>
            <a:r>
              <a:rPr lang="en-GB" i="1" dirty="0" err="1"/>
              <a:t>Engl</a:t>
            </a:r>
            <a:r>
              <a:rPr lang="en-GB" i="1" dirty="0"/>
              <a:t> J Med. </a:t>
            </a:r>
            <a:r>
              <a:rPr lang="en-GB" dirty="0"/>
              <a:t>2018;378:1877-1887; 7. Beasley R, et al. </a:t>
            </a:r>
            <a:r>
              <a:rPr lang="en-GB" i="1" dirty="0"/>
              <a:t>N </a:t>
            </a:r>
            <a:r>
              <a:rPr lang="en-GB" i="1" dirty="0" err="1"/>
              <a:t>Engl</a:t>
            </a:r>
            <a:r>
              <a:rPr lang="en-GB" i="1" dirty="0"/>
              <a:t> J Med. </a:t>
            </a:r>
            <a:r>
              <a:rPr lang="en-GB" dirty="0"/>
              <a:t>2019;380:2020-2030; 8. </a:t>
            </a:r>
            <a:r>
              <a:rPr lang="en-GB" altLang="ko-KR" dirty="0"/>
              <a:t>Rabe KF, et al. </a:t>
            </a:r>
            <a:r>
              <a:rPr lang="en-GB" altLang="ko-KR" i="1" dirty="0"/>
              <a:t>Lancet. </a:t>
            </a:r>
            <a:r>
              <a:rPr lang="en-GB" altLang="ko-KR" dirty="0"/>
              <a:t>2006;368:744-753; 9</a:t>
            </a:r>
            <a:r>
              <a:rPr lang="en-GB" altLang="en-US" dirty="0"/>
              <a:t>. Kuna P, et al. </a:t>
            </a:r>
            <a:r>
              <a:rPr lang="en-GB" altLang="en-US" i="1" dirty="0"/>
              <a:t>Int J Clin </a:t>
            </a:r>
            <a:r>
              <a:rPr lang="en-GB" altLang="en-US" i="1" dirty="0" err="1"/>
              <a:t>Pract</a:t>
            </a:r>
            <a:r>
              <a:rPr lang="en-GB" altLang="en-US" i="1" dirty="0"/>
              <a:t>.</a:t>
            </a:r>
            <a:r>
              <a:rPr lang="en-GB" altLang="en-US" dirty="0"/>
              <a:t> 2007;61:725-736; 10. Bousquet J, et al. </a:t>
            </a:r>
            <a:r>
              <a:rPr lang="en-GB" altLang="en-US" i="1" dirty="0"/>
              <a:t>Respir Med. </a:t>
            </a:r>
            <a:r>
              <a:rPr lang="en-GB" altLang="en-US" dirty="0"/>
              <a:t>2007;101:2437-2446; 11.</a:t>
            </a:r>
            <a:r>
              <a:rPr lang="en-GB" dirty="0"/>
              <a:t> Global Initiative for Asthma. 2019 GINA Report, Global Strategy for Asthma Management and Prevention. http://www.ginasthma.org. Accessed 12 June 2019.</a:t>
            </a:r>
            <a:endParaRPr lang="it-IT" dirty="0"/>
          </a:p>
        </p:txBody>
      </p:sp>
      <p:sp>
        <p:nvSpPr>
          <p:cNvPr id="27" name="Slide Number Placeholder 26">
            <a:extLst>
              <a:ext uri="{FF2B5EF4-FFF2-40B4-BE49-F238E27FC236}">
                <a16:creationId xmlns:a16="http://schemas.microsoft.com/office/drawing/2014/main" id="{0B89E901-19CE-402B-8A85-9AA3C9EBA370}"/>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grpSp>
        <p:nvGrpSpPr>
          <p:cNvPr id="85" name="Group 84">
            <a:extLst>
              <a:ext uri="{FF2B5EF4-FFF2-40B4-BE49-F238E27FC236}">
                <a16:creationId xmlns:a16="http://schemas.microsoft.com/office/drawing/2014/main" id="{03F1A4F1-E221-48F4-85D1-C1F4419597F0}"/>
              </a:ext>
            </a:extLst>
          </p:cNvPr>
          <p:cNvGrpSpPr/>
          <p:nvPr/>
        </p:nvGrpSpPr>
        <p:grpSpPr>
          <a:xfrm>
            <a:off x="327307" y="1819270"/>
            <a:ext cx="8558979" cy="645990"/>
            <a:chOff x="423651" y="2983463"/>
            <a:chExt cx="11273317" cy="861295"/>
          </a:xfrm>
        </p:grpSpPr>
        <p:sp>
          <p:nvSpPr>
            <p:cNvPr id="68" name="TextBox 67">
              <a:extLst>
                <a:ext uri="{FF2B5EF4-FFF2-40B4-BE49-F238E27FC236}">
                  <a16:creationId xmlns:a16="http://schemas.microsoft.com/office/drawing/2014/main" id="{7BBCA08A-C3F7-43BD-AC52-5EECD8669406}"/>
                </a:ext>
              </a:extLst>
            </p:cNvPr>
            <p:cNvSpPr txBox="1"/>
            <p:nvPr/>
          </p:nvSpPr>
          <p:spPr>
            <a:xfrm>
              <a:off x="3200966" y="3008685"/>
              <a:ext cx="8496002" cy="763178"/>
            </a:xfrm>
            <a:prstGeom prst="rect">
              <a:avLst/>
            </a:prstGeom>
            <a:solidFill>
              <a:srgbClr val="FFFFFF"/>
            </a:solidFill>
            <a:ln w="19050" cap="flat" cmpd="sng" algn="ctr">
              <a:solidFill>
                <a:schemeClr val="accent3"/>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300"/>
                </a:spcBef>
                <a:spcAft>
                  <a:spcPts val="600"/>
                </a:spcAft>
                <a:buClrTx/>
                <a:buSzTx/>
                <a:buFontTx/>
                <a:buNone/>
                <a:tabLst/>
                <a:defRPr/>
              </a:pPr>
              <a:endParaRPr kumimoji="0" lang="en-GB" sz="14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70" name="Rectangle 69">
              <a:extLst>
                <a:ext uri="{FF2B5EF4-FFF2-40B4-BE49-F238E27FC236}">
                  <a16:creationId xmlns:a16="http://schemas.microsoft.com/office/drawing/2014/main" id="{11CE327B-C67A-43AE-BBB8-7ADCEAE20437}"/>
                </a:ext>
              </a:extLst>
            </p:cNvPr>
            <p:cNvSpPr/>
            <p:nvPr/>
          </p:nvSpPr>
          <p:spPr>
            <a:xfrm>
              <a:off x="4302883" y="3044564"/>
              <a:ext cx="7394085" cy="769419"/>
            </a:xfrm>
            <a:prstGeom prst="rect">
              <a:avLst/>
            </a:prstGeom>
          </p:spPr>
          <p:txBody>
            <a:bodyPr wrap="square">
              <a:spAutoFit/>
            </a:bodyPr>
            <a:lstStyle/>
            <a:p>
              <a:pPr marL="179384" marR="0" lvl="0" indent="-179384" algn="l" defTabSz="457189" rtl="0" eaLnBrk="1" fontAlgn="auto" latinLnBrk="0" hangingPunct="1">
                <a:lnSpc>
                  <a:spcPct val="100000"/>
                </a:lnSpc>
                <a:spcBef>
                  <a:spcPts val="600"/>
                </a:spcBef>
                <a:spcAft>
                  <a:spcPts val="0"/>
                </a:spcAft>
                <a:buClr>
                  <a:srgbClr val="65D2DF">
                    <a:lumMod val="75000"/>
                  </a:srgbClr>
                </a:buClr>
                <a:buSzTx/>
                <a:buFont typeface="Wingdings" panose="05000000000000000000" pitchFamily="2" charset="2"/>
                <a:buChar char="§"/>
                <a:tabLst/>
                <a:defRPr/>
              </a:pPr>
              <a:r>
                <a:rPr kumimoji="0" lang="en-GB" sz="1050" b="1" i="0" u="none" strike="noStrike" kern="1200" cap="none" spc="0" normalizeH="0" baseline="0" noProof="0">
                  <a:ln>
                    <a:noFill/>
                  </a:ln>
                  <a:solidFill>
                    <a:srgbClr val="000000"/>
                  </a:solidFill>
                  <a:effectLst/>
                  <a:uLnTx/>
                  <a:uFillTx/>
                  <a:latin typeface="Arial"/>
                  <a:ea typeface="Times New Roman" panose="02020603050405020304" pitchFamily="18" charset="0"/>
                  <a:cs typeface="+mn-cs"/>
                </a:rPr>
                <a:t>SABA does not address the underlying inflammation;</a:t>
              </a:r>
              <a:r>
                <a:rPr kumimoji="0" lang="en-GB" sz="1050" b="0" i="0" u="none" strike="noStrike" kern="1200" cap="none" spc="0" normalizeH="0" baseline="30000" noProof="0">
                  <a:ln>
                    <a:noFill/>
                  </a:ln>
                  <a:solidFill>
                    <a:srgbClr val="000000"/>
                  </a:solidFill>
                  <a:effectLst/>
                  <a:uLnTx/>
                  <a:uFillTx/>
                  <a:latin typeface="Arial"/>
                  <a:ea typeface="Times New Roman" panose="02020603050405020304" pitchFamily="18" charset="0"/>
                  <a:cs typeface="+mn-cs"/>
                </a:rPr>
                <a:t>3</a:t>
              </a:r>
              <a:r>
                <a:rPr kumimoji="0" lang="en-GB" sz="1050" b="0" i="0" u="none" strike="noStrike" kern="1200" cap="none" spc="0" normalizeH="0" baseline="0" noProof="0">
                  <a:ln>
                    <a:noFill/>
                  </a:ln>
                  <a:solidFill>
                    <a:srgbClr val="000000"/>
                  </a:solidFill>
                  <a:effectLst/>
                  <a:uLnTx/>
                  <a:uFillTx/>
                  <a:latin typeface="Arial"/>
                  <a:ea typeface="Times New Roman" panose="02020603050405020304" pitchFamily="18" charset="0"/>
                  <a:cs typeface="+mn-cs"/>
                </a:rPr>
                <a:t> a</a:t>
              </a:r>
              <a:r>
                <a:rPr kumimoji="0" lang="en-GB" sz="1050" b="0" i="0" u="none" strike="noStrike" kern="1200" cap="none" spc="0" normalizeH="0" baseline="0" noProof="0">
                  <a:ln>
                    <a:noFill/>
                  </a:ln>
                  <a:solidFill>
                    <a:srgbClr val="000000"/>
                  </a:solidFill>
                  <a:effectLst/>
                  <a:uLnTx/>
                  <a:uFillTx/>
                  <a:latin typeface="Arial"/>
                  <a:ea typeface="+mn-ea"/>
                  <a:cs typeface="+mn-cs"/>
                </a:rPr>
                <a:t>lternative treatment strategies early in the course of asthma should be considered to avoid the need for rescue</a:t>
              </a:r>
              <a:r>
                <a:rPr kumimoji="0" lang="en-GB" sz="1050" b="0" i="0" u="none" strike="noStrike" kern="1200" cap="none" spc="0" normalizeH="0" baseline="0" noProof="0">
                  <a:ln>
                    <a:noFill/>
                  </a:ln>
                  <a:solidFill>
                    <a:srgbClr val="FF0000"/>
                  </a:solidFill>
                  <a:effectLst/>
                  <a:uLnTx/>
                  <a:uFillTx/>
                  <a:latin typeface="Arial"/>
                  <a:ea typeface="+mn-ea"/>
                  <a:cs typeface="+mn-cs"/>
                </a:rPr>
                <a:t> </a:t>
              </a:r>
              <a:r>
                <a:rPr kumimoji="0" lang="en-GB" sz="1050" b="0" i="0" u="none" strike="noStrike" kern="1200" cap="none" spc="0" normalizeH="0" baseline="0" noProof="0">
                  <a:ln>
                    <a:noFill/>
                  </a:ln>
                  <a:solidFill>
                    <a:srgbClr val="000000"/>
                  </a:solidFill>
                  <a:effectLst/>
                  <a:uLnTx/>
                  <a:uFillTx/>
                  <a:latin typeface="Arial"/>
                  <a:ea typeface="+mn-ea"/>
                  <a:cs typeface="+mn-cs"/>
                </a:rPr>
                <a:t>OCS</a:t>
              </a:r>
              <a:r>
                <a:rPr kumimoji="0" lang="en-GB" sz="1050" b="0" i="0" u="none" strike="noStrike" kern="1200" cap="none" spc="0" normalizeH="0" baseline="30000" noProof="0">
                  <a:ln>
                    <a:noFill/>
                  </a:ln>
                  <a:solidFill>
                    <a:srgbClr val="000000"/>
                  </a:solidFill>
                  <a:effectLst/>
                  <a:uLnTx/>
                  <a:uFillTx/>
                  <a:latin typeface="Arial"/>
                  <a:ea typeface="+mn-ea"/>
                  <a:cs typeface="+mn-cs"/>
                </a:rPr>
                <a:t>4</a:t>
              </a:r>
              <a:endParaRPr kumimoji="0" lang="en-GB" sz="1050" b="0" i="0" u="none" strike="noStrike" kern="120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57" name="Rectangle 56">
              <a:extLst>
                <a:ext uri="{FF2B5EF4-FFF2-40B4-BE49-F238E27FC236}">
                  <a16:creationId xmlns:a16="http://schemas.microsoft.com/office/drawing/2014/main" id="{5D5731BE-B1DB-45C4-A3CA-A464C7AAC691}"/>
                </a:ext>
              </a:extLst>
            </p:cNvPr>
            <p:cNvSpPr/>
            <p:nvPr/>
          </p:nvSpPr>
          <p:spPr>
            <a:xfrm>
              <a:off x="745242" y="3472302"/>
              <a:ext cx="4896424" cy="372456"/>
            </a:xfrm>
            <a:prstGeom prst="rect">
              <a:avLst/>
            </a:prstGeom>
            <a:noFill/>
            <a:ln>
              <a:noFill/>
            </a:ln>
            <a:effectLst/>
          </p:spPr>
          <p:txBody>
            <a:bodyPr rtlCol="0" anchor="ctr"/>
            <a:lstStyle/>
            <a:p>
              <a:pPr marL="251994" marR="0" lvl="0" indent="0" algn="l" defTabSz="457189" rtl="0" eaLnBrk="1" fontAlgn="auto" latinLnBrk="0" hangingPunct="1">
                <a:lnSpc>
                  <a:spcPct val="100000"/>
                </a:lnSpc>
                <a:spcBef>
                  <a:spcPts val="300"/>
                </a:spcBef>
                <a:spcAft>
                  <a:spcPts val="600"/>
                </a:spcAft>
                <a:buClrTx/>
                <a:buSzTx/>
                <a:buFontTx/>
                <a:buNone/>
                <a:tabLst/>
                <a:defRPr/>
              </a:pPr>
              <a:endParaRPr kumimoji="0" lang="en-GB" sz="12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60" name="TextBox 59">
              <a:extLst>
                <a:ext uri="{FF2B5EF4-FFF2-40B4-BE49-F238E27FC236}">
                  <a16:creationId xmlns:a16="http://schemas.microsoft.com/office/drawing/2014/main" id="{097DD915-B608-47E3-B346-02F1B522902E}"/>
                </a:ext>
              </a:extLst>
            </p:cNvPr>
            <p:cNvSpPr txBox="1"/>
            <p:nvPr/>
          </p:nvSpPr>
          <p:spPr>
            <a:xfrm>
              <a:off x="423651" y="3008685"/>
              <a:ext cx="113629" cy="760341"/>
            </a:xfrm>
            <a:prstGeom prst="rect">
              <a:avLst/>
            </a:prstGeom>
            <a:solidFill>
              <a:schemeClr val="accent3"/>
            </a:solidFill>
            <a:ln w="19050" cap="flat" cmpd="sng" algn="ctr">
              <a:no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0"/>
                </a:spcBef>
                <a:spcAft>
                  <a:spcPts val="60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Times New Roman" panose="02020603050405020304" pitchFamily="18" charset="0"/>
                <a:cs typeface="+mn-cs"/>
              </a:endParaRPr>
            </a:p>
          </p:txBody>
        </p:sp>
        <p:sp>
          <p:nvSpPr>
            <p:cNvPr id="65" name="TextBox 64">
              <a:extLst>
                <a:ext uri="{FF2B5EF4-FFF2-40B4-BE49-F238E27FC236}">
                  <a16:creationId xmlns:a16="http://schemas.microsoft.com/office/drawing/2014/main" id="{9C6795E3-B5BE-41A7-AC51-6673585B0022}"/>
                </a:ext>
              </a:extLst>
            </p:cNvPr>
            <p:cNvSpPr txBox="1"/>
            <p:nvPr/>
          </p:nvSpPr>
          <p:spPr>
            <a:xfrm>
              <a:off x="658892" y="3002222"/>
              <a:ext cx="3631054" cy="779013"/>
            </a:xfrm>
            <a:prstGeom prst="rect">
              <a:avLst/>
            </a:prstGeom>
            <a:solidFill>
              <a:schemeClr val="accent3"/>
            </a:solid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60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Times New Roman" panose="02020603050405020304" pitchFamily="18" charset="0"/>
                <a:cs typeface="+mn-cs"/>
              </a:endParaRPr>
            </a:p>
          </p:txBody>
        </p:sp>
        <p:sp>
          <p:nvSpPr>
            <p:cNvPr id="81" name="TextBox 80">
              <a:extLst>
                <a:ext uri="{FF2B5EF4-FFF2-40B4-BE49-F238E27FC236}">
                  <a16:creationId xmlns:a16="http://schemas.microsoft.com/office/drawing/2014/main" id="{50EF785F-7CD5-4DC2-85EB-61772828BB2B}"/>
                </a:ext>
              </a:extLst>
            </p:cNvPr>
            <p:cNvSpPr txBox="1"/>
            <p:nvPr/>
          </p:nvSpPr>
          <p:spPr>
            <a:xfrm>
              <a:off x="1538578" y="2983463"/>
              <a:ext cx="2706969" cy="842535"/>
            </a:xfrm>
            <a:prstGeom prst="rect">
              <a:avLst/>
            </a:prstGeom>
            <a:no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600"/>
                </a:spcAft>
                <a:buClrTx/>
                <a:buSzTx/>
                <a:buFontTx/>
                <a:buNone/>
                <a:tabLst/>
                <a:defRPr/>
              </a:pPr>
              <a: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Asthma is a </a:t>
              </a:r>
              <a:b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br>
              <a: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chronic, variable, inflammatory disease</a:t>
              </a:r>
            </a:p>
          </p:txBody>
        </p:sp>
      </p:grpSp>
      <p:sp>
        <p:nvSpPr>
          <p:cNvPr id="56" name="TextBox 55">
            <a:extLst>
              <a:ext uri="{FF2B5EF4-FFF2-40B4-BE49-F238E27FC236}">
                <a16:creationId xmlns:a16="http://schemas.microsoft.com/office/drawing/2014/main" id="{95998A14-DA86-48D8-B46E-8E86AAFBC1C5}"/>
              </a:ext>
            </a:extLst>
          </p:cNvPr>
          <p:cNvSpPr txBox="1"/>
          <p:nvPr/>
        </p:nvSpPr>
        <p:spPr>
          <a:xfrm>
            <a:off x="3250908" y="2531967"/>
            <a:ext cx="5652378" cy="929178"/>
          </a:xfrm>
          <a:prstGeom prst="rect">
            <a:avLst/>
          </a:prstGeom>
          <a:solidFill>
            <a:srgbClr val="FFFFFF"/>
          </a:solidFill>
          <a:ln w="19050" cap="flat" cmpd="sng" algn="ctr">
            <a:solidFill>
              <a:schemeClr val="accent2"/>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300"/>
              </a:spcBef>
              <a:spcAft>
                <a:spcPts val="600"/>
              </a:spcAft>
              <a:buClrTx/>
              <a:buSzTx/>
              <a:buFontTx/>
              <a:buNone/>
              <a:tabLst/>
              <a:defRPr/>
            </a:pPr>
            <a:endParaRPr kumimoji="0" lang="en-GB" sz="13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61" name="TextBox 60">
            <a:extLst>
              <a:ext uri="{FF2B5EF4-FFF2-40B4-BE49-F238E27FC236}">
                <a16:creationId xmlns:a16="http://schemas.microsoft.com/office/drawing/2014/main" id="{7FB3518C-2771-4472-8B40-CCDEB5985994}"/>
              </a:ext>
            </a:extLst>
          </p:cNvPr>
          <p:cNvSpPr txBox="1"/>
          <p:nvPr/>
        </p:nvSpPr>
        <p:spPr>
          <a:xfrm>
            <a:off x="337129" y="2524960"/>
            <a:ext cx="86270" cy="935509"/>
          </a:xfrm>
          <a:prstGeom prst="rect">
            <a:avLst/>
          </a:prstGeom>
          <a:solidFill>
            <a:schemeClr val="accent2"/>
          </a:solidFill>
          <a:ln w="19050" cap="flat" cmpd="sng" algn="ctr">
            <a:solidFill>
              <a:schemeClr val="accent2"/>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300"/>
              </a:spcBef>
              <a:spcAft>
                <a:spcPts val="600"/>
              </a:spcAft>
              <a:buClrTx/>
              <a:buSzTx/>
              <a:buFontTx/>
              <a:buNone/>
              <a:tabLst/>
              <a:defRPr/>
            </a:pPr>
            <a:endParaRPr kumimoji="0" lang="en-GB" sz="14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62" name="Rectangle 61">
            <a:extLst>
              <a:ext uri="{FF2B5EF4-FFF2-40B4-BE49-F238E27FC236}">
                <a16:creationId xmlns:a16="http://schemas.microsoft.com/office/drawing/2014/main" id="{3250654B-B3F9-459B-811B-06CC2A0459FC}"/>
              </a:ext>
            </a:extLst>
          </p:cNvPr>
          <p:cNvSpPr/>
          <p:nvPr/>
        </p:nvSpPr>
        <p:spPr>
          <a:xfrm>
            <a:off x="3281537" y="2513460"/>
            <a:ext cx="5630973" cy="977191"/>
          </a:xfrm>
          <a:prstGeom prst="rect">
            <a:avLst/>
          </a:prstGeom>
        </p:spPr>
        <p:txBody>
          <a:bodyPr wrap="square">
            <a:spAutoFit/>
          </a:bodyPr>
          <a:lstStyle/>
          <a:p>
            <a:pPr marL="179384" marR="0" lvl="0" indent="-179384" algn="l" defTabSz="457189" rtl="0" eaLnBrk="1" fontAlgn="auto" latinLnBrk="0" hangingPunct="1">
              <a:lnSpc>
                <a:spcPct val="100000"/>
              </a:lnSpc>
              <a:spcBef>
                <a:spcPts val="600"/>
              </a:spcBef>
              <a:spcAft>
                <a:spcPts val="0"/>
              </a:spcAft>
              <a:buClr>
                <a:srgbClr val="0D3759"/>
              </a:buClr>
              <a:buSzTx/>
              <a:buFont typeface="Wingdings" panose="05000000000000000000" pitchFamily="2" charset="2"/>
              <a:buChar char="§"/>
              <a:tabLst/>
              <a:defRPr/>
            </a:pPr>
            <a:r>
              <a:rPr kumimoji="0" lang="en-GB" sz="1050" b="1" i="0" u="none" strike="noStrike" kern="1200" cap="none" spc="0" normalizeH="0" baseline="0" noProof="0" dirty="0">
                <a:ln>
                  <a:noFill/>
                </a:ln>
                <a:solidFill>
                  <a:srgbClr val="000000"/>
                </a:solidFill>
                <a:effectLst/>
                <a:uLnTx/>
                <a:uFillTx/>
                <a:latin typeface="Arial"/>
                <a:ea typeface="+mn-ea"/>
                <a:cs typeface="+mn-cs"/>
              </a:rPr>
              <a:t>Mild asthma </a:t>
            </a:r>
            <a:r>
              <a:rPr kumimoji="0" lang="en-GB" sz="1050" b="0" i="0" u="none" strike="noStrike" kern="1200" cap="none" spc="0" normalizeH="0" baseline="0" noProof="0" dirty="0">
                <a:ln>
                  <a:noFill/>
                </a:ln>
                <a:solidFill>
                  <a:srgbClr val="000000"/>
                </a:solidFill>
                <a:effectLst/>
                <a:uLnTx/>
                <a:uFillTx/>
                <a:latin typeface="Arial"/>
                <a:ea typeface="+mn-ea"/>
                <a:cs typeface="+mn-cs"/>
              </a:rPr>
              <a:t>– BUD/FORM Turbuhaler anti-inflammatory reliever reduced severe exacerbations compared with SABA as needed in RCTs and real-world study</a:t>
            </a:r>
            <a:r>
              <a:rPr kumimoji="0" lang="en-GB" sz="1050" b="0" i="0" u="none" strike="noStrike" kern="1200" cap="none" spc="0" normalizeH="0" baseline="30000" noProof="0" dirty="0">
                <a:ln>
                  <a:noFill/>
                </a:ln>
                <a:solidFill>
                  <a:srgbClr val="000000"/>
                </a:solidFill>
                <a:effectLst/>
                <a:uLnTx/>
                <a:uFillTx/>
                <a:latin typeface="Arial"/>
                <a:ea typeface="+mn-ea"/>
                <a:cs typeface="+mn-cs"/>
              </a:rPr>
              <a:t>5–7</a:t>
            </a:r>
          </a:p>
          <a:p>
            <a:pPr marL="171450" marR="0" lvl="0" indent="-171450" algn="l" defTabSz="457189" rtl="0" eaLnBrk="1" fontAlgn="auto" latinLnBrk="0" hangingPunct="1">
              <a:lnSpc>
                <a:spcPct val="100000"/>
              </a:lnSpc>
              <a:spcBef>
                <a:spcPts val="600"/>
              </a:spcBef>
              <a:spcAft>
                <a:spcPts val="0"/>
              </a:spcAft>
              <a:buClr>
                <a:srgbClr val="0D3759"/>
              </a:buClr>
              <a:buSzTx/>
              <a:buFont typeface="Wingdings" panose="05000000000000000000" pitchFamily="2" charset="2"/>
              <a:buChar char="§"/>
              <a:tabLst/>
              <a:defRPr/>
            </a:pPr>
            <a:r>
              <a:rPr kumimoji="0" lang="en-GB" sz="1050" b="1" i="0" u="none" strike="noStrike" kern="1200" cap="none" spc="0" normalizeH="0" baseline="0" noProof="0" dirty="0">
                <a:ln>
                  <a:noFill/>
                </a:ln>
                <a:solidFill>
                  <a:srgbClr val="000000"/>
                </a:solidFill>
                <a:effectLst/>
                <a:uLnTx/>
                <a:uFillTx/>
                <a:latin typeface="Arial"/>
                <a:ea typeface="+mn-ea"/>
                <a:cs typeface="+mn-cs"/>
              </a:rPr>
              <a:t>Moderate-to-severe asthma </a:t>
            </a:r>
            <a:r>
              <a:rPr kumimoji="0" lang="en-GB" sz="1050" b="0" i="0" u="none" strike="noStrike" kern="1200" cap="none" spc="0" normalizeH="0" baseline="0" noProof="0" dirty="0">
                <a:ln>
                  <a:noFill/>
                </a:ln>
                <a:solidFill>
                  <a:srgbClr val="000000"/>
                </a:solidFill>
                <a:effectLst/>
                <a:uLnTx/>
                <a:uFillTx/>
                <a:latin typeface="Arial"/>
                <a:ea typeface="+mn-ea"/>
                <a:cs typeface="+mn-cs"/>
              </a:rPr>
              <a:t>– BUD/FORM Turbuhaler anti-inflammatory reliever + maintenance therapy reduced exacerbations versus other maintenance regimens: </a:t>
            </a:r>
            <a:br>
              <a:rPr kumimoji="0" lang="en-GB" sz="1050" b="0" i="0" u="none" strike="noStrike" kern="1200" cap="none" spc="0" normalizeH="0" baseline="0" noProof="0" dirty="0">
                <a:ln>
                  <a:noFill/>
                </a:ln>
                <a:solidFill>
                  <a:srgbClr val="000000"/>
                </a:solidFill>
                <a:effectLst/>
                <a:uLnTx/>
                <a:uFillTx/>
                <a:latin typeface="Arial"/>
                <a:ea typeface="+mn-ea"/>
                <a:cs typeface="+mn-cs"/>
              </a:rPr>
            </a:br>
            <a:r>
              <a:rPr kumimoji="0" lang="en-GB" sz="1050" b="0" i="0" u="none" strike="noStrike" kern="1200" cap="none" spc="0" normalizeH="0" baseline="0" noProof="0" dirty="0">
                <a:ln>
                  <a:noFill/>
                </a:ln>
                <a:solidFill>
                  <a:srgbClr val="000000"/>
                </a:solidFill>
                <a:effectLst/>
                <a:uLnTx/>
                <a:uFillTx/>
                <a:latin typeface="Arial"/>
                <a:ea typeface="+mn-ea"/>
                <a:cs typeface="+mn-cs"/>
              </a:rPr>
              <a:t>same-dose, higher dose and highest-dose ICS/LABA + SABA</a:t>
            </a:r>
            <a:r>
              <a:rPr kumimoji="0" lang="en-GB" sz="1050" b="0" i="0" u="none" strike="noStrike" kern="1200" cap="none" spc="0" normalizeH="0" baseline="30000" noProof="0" dirty="0">
                <a:ln>
                  <a:noFill/>
                </a:ln>
                <a:solidFill>
                  <a:srgbClr val="000000"/>
                </a:solidFill>
                <a:effectLst/>
                <a:uLnTx/>
                <a:uFillTx/>
                <a:latin typeface="Arial"/>
                <a:ea typeface="+mn-ea"/>
                <a:cs typeface="+mn-cs"/>
              </a:rPr>
              <a:t>8–10</a:t>
            </a:r>
          </a:p>
        </p:txBody>
      </p:sp>
      <p:sp>
        <p:nvSpPr>
          <p:cNvPr id="66" name="TextBox 65">
            <a:extLst>
              <a:ext uri="{FF2B5EF4-FFF2-40B4-BE49-F238E27FC236}">
                <a16:creationId xmlns:a16="http://schemas.microsoft.com/office/drawing/2014/main" id="{0EF41A6F-3726-4BEC-B6CC-BBE98670114A}"/>
              </a:ext>
            </a:extLst>
          </p:cNvPr>
          <p:cNvSpPr txBox="1"/>
          <p:nvPr/>
        </p:nvSpPr>
        <p:spPr>
          <a:xfrm>
            <a:off x="495901" y="2524960"/>
            <a:ext cx="2764232" cy="935509"/>
          </a:xfrm>
          <a:prstGeom prst="rect">
            <a:avLst/>
          </a:prstGeom>
          <a:solidFill>
            <a:schemeClr val="accent2"/>
          </a:solid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300"/>
              </a:spcBef>
              <a:spcAft>
                <a:spcPts val="600"/>
              </a:spcAft>
              <a:buClrTx/>
              <a:buSzTx/>
              <a:buFontTx/>
              <a:buNone/>
              <a:tabLst/>
              <a:defRPr/>
            </a:pPr>
            <a:endParaRPr kumimoji="0" lang="en-GB" sz="1400" b="0" i="0"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82" name="TextBox 81">
            <a:extLst>
              <a:ext uri="{FF2B5EF4-FFF2-40B4-BE49-F238E27FC236}">
                <a16:creationId xmlns:a16="http://schemas.microsoft.com/office/drawing/2014/main" id="{E0BAE893-8DAA-44A8-8394-E30CC3FA54AF}"/>
              </a:ext>
            </a:extLst>
          </p:cNvPr>
          <p:cNvSpPr txBox="1"/>
          <p:nvPr/>
        </p:nvSpPr>
        <p:spPr>
          <a:xfrm>
            <a:off x="1038137" y="2526643"/>
            <a:ext cx="2221995" cy="922633"/>
          </a:xfrm>
          <a:prstGeom prst="rect">
            <a:avLst/>
          </a:prstGeom>
          <a:no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300"/>
              </a:spcBef>
              <a:spcAft>
                <a:spcPts val="600"/>
              </a:spcAft>
              <a:buClrTx/>
              <a:buSzTx/>
              <a:buFontTx/>
              <a:buNone/>
              <a:tabLst/>
              <a:defRPr/>
            </a:pPr>
            <a:r>
              <a:rPr kumimoji="0" lang="en-GB"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BUD/FORM Turbuhaler as an anti-inflammatory reliever reduces severe exacerbations across all severities</a:t>
            </a:r>
            <a:endParaRPr kumimoji="0" lang="en-GB" sz="1100" b="1" i="0" u="none" strike="noStrike" kern="0" cap="none" spc="0" normalizeH="0" baseline="0" noProof="0">
              <a:ln>
                <a:noFill/>
              </a:ln>
              <a:solidFill>
                <a:srgbClr val="FFFFFF"/>
              </a:solidFill>
              <a:effectLst/>
              <a:uLnTx/>
              <a:uFillTx/>
              <a:latin typeface="Arial"/>
              <a:ea typeface="+mn-ea"/>
              <a:cs typeface="+mn-cs"/>
            </a:endParaRPr>
          </a:p>
        </p:txBody>
      </p:sp>
      <p:pic>
        <p:nvPicPr>
          <p:cNvPr id="19" name="Graphic 18" descr="Bullseye">
            <a:extLst>
              <a:ext uri="{FF2B5EF4-FFF2-40B4-BE49-F238E27FC236}">
                <a16:creationId xmlns:a16="http://schemas.microsoft.com/office/drawing/2014/main" id="{32064E42-ED29-45EC-8ABC-FBED08F057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8494" y="2753059"/>
            <a:ext cx="530273" cy="511923"/>
          </a:xfrm>
          <a:prstGeom prst="rect">
            <a:avLst/>
          </a:prstGeom>
          <a:effectLst>
            <a:outerShdw blurRad="50800" dist="38100" dir="2700000" algn="tl" rotWithShape="0">
              <a:prstClr val="black">
                <a:alpha val="40000"/>
              </a:prstClr>
            </a:outerShdw>
          </a:effectLst>
        </p:spPr>
      </p:pic>
      <p:grpSp>
        <p:nvGrpSpPr>
          <p:cNvPr id="84" name="Group 83">
            <a:extLst>
              <a:ext uri="{FF2B5EF4-FFF2-40B4-BE49-F238E27FC236}">
                <a16:creationId xmlns:a16="http://schemas.microsoft.com/office/drawing/2014/main" id="{FD7D908E-30DD-456F-8E11-A9E9C08B046D}"/>
              </a:ext>
            </a:extLst>
          </p:cNvPr>
          <p:cNvGrpSpPr/>
          <p:nvPr/>
        </p:nvGrpSpPr>
        <p:grpSpPr>
          <a:xfrm>
            <a:off x="326481" y="1216888"/>
            <a:ext cx="8627899" cy="535655"/>
            <a:chOff x="437000" y="1348843"/>
            <a:chExt cx="11300178" cy="926677"/>
          </a:xfrm>
        </p:grpSpPr>
        <p:sp>
          <p:nvSpPr>
            <p:cNvPr id="59" name="TextBox 58">
              <a:extLst>
                <a:ext uri="{FF2B5EF4-FFF2-40B4-BE49-F238E27FC236}">
                  <a16:creationId xmlns:a16="http://schemas.microsoft.com/office/drawing/2014/main" id="{DD3C20A7-5994-4B2E-9789-8CCDD1A10E22}"/>
                </a:ext>
              </a:extLst>
            </p:cNvPr>
            <p:cNvSpPr txBox="1"/>
            <p:nvPr/>
          </p:nvSpPr>
          <p:spPr>
            <a:xfrm>
              <a:off x="437000" y="1348843"/>
              <a:ext cx="112990" cy="910181"/>
            </a:xfrm>
            <a:prstGeom prst="rect">
              <a:avLst/>
            </a:prstGeom>
            <a:solidFill>
              <a:srgbClr val="D0006F"/>
            </a:solidFill>
            <a:ln w="19050" cap="flat" cmpd="sng" algn="ctr">
              <a:no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mn-ea"/>
                <a:cs typeface="+mn-cs"/>
              </a:endParaRPr>
            </a:p>
          </p:txBody>
        </p:sp>
        <p:sp>
          <p:nvSpPr>
            <p:cNvPr id="76" name="TextBox 75">
              <a:extLst>
                <a:ext uri="{FF2B5EF4-FFF2-40B4-BE49-F238E27FC236}">
                  <a16:creationId xmlns:a16="http://schemas.microsoft.com/office/drawing/2014/main" id="{FD46C616-A819-4955-8B79-CD240BA3B512}"/>
                </a:ext>
              </a:extLst>
            </p:cNvPr>
            <p:cNvSpPr txBox="1"/>
            <p:nvPr/>
          </p:nvSpPr>
          <p:spPr>
            <a:xfrm>
              <a:off x="4281562" y="1369112"/>
              <a:ext cx="7366472" cy="863493"/>
            </a:xfrm>
            <a:prstGeom prst="rect">
              <a:avLst/>
            </a:prstGeom>
            <a:solidFill>
              <a:srgbClr val="FFFFFF"/>
            </a:solidFill>
            <a:ln w="19050" cap="flat" cmpd="sng" algn="ctr">
              <a:solidFill>
                <a:srgbClr val="D0006F"/>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300"/>
                </a:spcBef>
                <a:spcAft>
                  <a:spcPts val="600"/>
                </a:spcAft>
                <a:buClrTx/>
                <a:buSzTx/>
                <a:buFontTx/>
                <a:buNone/>
                <a:tabLst/>
                <a:defRPr/>
              </a:pPr>
              <a:endParaRPr kumimoji="0" lang="en-GB" sz="14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77" name="Rectangle 76">
              <a:extLst>
                <a:ext uri="{FF2B5EF4-FFF2-40B4-BE49-F238E27FC236}">
                  <a16:creationId xmlns:a16="http://schemas.microsoft.com/office/drawing/2014/main" id="{1865168D-372C-403F-BDB5-ABA21EF753DA}"/>
                </a:ext>
              </a:extLst>
            </p:cNvPr>
            <p:cNvSpPr/>
            <p:nvPr/>
          </p:nvSpPr>
          <p:spPr>
            <a:xfrm>
              <a:off x="4289949" y="1423291"/>
              <a:ext cx="7447229" cy="718807"/>
            </a:xfrm>
            <a:prstGeom prst="rect">
              <a:avLst/>
            </a:prstGeom>
          </p:spPr>
          <p:txBody>
            <a:bodyPr wrap="square">
              <a:spAutoFit/>
            </a:bodyPr>
            <a:lstStyle/>
            <a:p>
              <a:pPr marL="179384" marR="0" lvl="0" indent="-179384" algn="l" defTabSz="457189" rtl="0" eaLnBrk="1" fontAlgn="auto" latinLnBrk="0" hangingPunct="1">
                <a:lnSpc>
                  <a:spcPct val="100000"/>
                </a:lnSpc>
                <a:spcBef>
                  <a:spcPts val="600"/>
                </a:spcBef>
                <a:spcAft>
                  <a:spcPts val="0"/>
                </a:spcAft>
                <a:buClr>
                  <a:srgbClr val="830051"/>
                </a:buClr>
                <a:buSzTx/>
                <a:buFont typeface="Wingdings" panose="05000000000000000000" pitchFamily="2" charset="2"/>
                <a:buChar char="§"/>
                <a:tabLst/>
                <a:defRPr/>
              </a:pPr>
              <a:r>
                <a:rPr kumimoji="0" lang="en-GB" sz="1050" b="1" i="0" u="none" strike="noStrike" kern="1200" cap="none" spc="0" normalizeH="0" baseline="0" noProof="0">
                  <a:ln>
                    <a:noFill/>
                  </a:ln>
                  <a:solidFill>
                    <a:srgbClr val="000000"/>
                  </a:solidFill>
                  <a:effectLst/>
                  <a:uLnTx/>
                  <a:uFillTx/>
                  <a:latin typeface="Arial"/>
                  <a:ea typeface="+mn-ea"/>
                  <a:cs typeface="+mn-cs"/>
                </a:rPr>
                <a:t>176 million asthma exacerbations occur globally per year;</a:t>
              </a:r>
              <a:r>
                <a:rPr kumimoji="0" lang="en-GB" sz="1050" b="0" i="0" u="none" strike="noStrike" kern="1200" cap="none" spc="0" normalizeH="0" baseline="30000" noProof="0">
                  <a:ln>
                    <a:noFill/>
                  </a:ln>
                  <a:solidFill>
                    <a:srgbClr val="000000"/>
                  </a:solidFill>
                  <a:effectLst/>
                  <a:uLnTx/>
                  <a:uFillTx/>
                  <a:latin typeface="Arial"/>
                  <a:ea typeface="+mn-ea"/>
                  <a:cs typeface="+mn-cs"/>
                </a:rPr>
                <a:t>1</a:t>
              </a:r>
              <a:r>
                <a:rPr kumimoji="0" lang="en-GB" sz="1050" b="0" i="0" u="none" strike="noStrike" kern="1200" cap="none" spc="0" normalizeH="0" baseline="0" noProof="0">
                  <a:ln>
                    <a:noFill/>
                  </a:ln>
                  <a:solidFill>
                    <a:srgbClr val="000000"/>
                  </a:solidFill>
                  <a:effectLst/>
                  <a:uLnTx/>
                  <a:uFillTx/>
                  <a:latin typeface="Arial"/>
                  <a:ea typeface="+mn-ea"/>
                  <a:cs typeface="+mn-cs"/>
                </a:rPr>
                <a:t> exacerbations </a:t>
              </a:r>
              <a:r>
                <a:rPr kumimoji="0" lang="en-GB" sz="1050" b="0" i="0" u="none" strike="noStrike" kern="1200" cap="none" spc="0" normalizeH="0" baseline="0" noProof="0">
                  <a:ln>
                    <a:noFill/>
                  </a:ln>
                  <a:effectLst/>
                  <a:uLnTx/>
                  <a:uFillTx/>
                  <a:latin typeface="Arial"/>
                  <a:ea typeface="+mn-ea"/>
                  <a:cs typeface="+mn-cs"/>
                </a:rPr>
                <a:t>may be </a:t>
              </a:r>
              <a:r>
                <a:rPr kumimoji="0" lang="en-GB" sz="1050" b="0" i="0" u="none" strike="noStrike" kern="1200" cap="none" spc="0" normalizeH="0" baseline="0" noProof="0">
                  <a:ln>
                    <a:noFill/>
                  </a:ln>
                  <a:solidFill>
                    <a:srgbClr val="000000"/>
                  </a:solidFill>
                  <a:effectLst/>
                  <a:uLnTx/>
                  <a:uFillTx/>
                  <a:latin typeface="Arial"/>
                  <a:ea typeface="+mn-ea"/>
                  <a:cs typeface="+mn-cs"/>
                </a:rPr>
                <a:t>physically threatening and emotionally significant for patients</a:t>
              </a:r>
              <a:r>
                <a:rPr kumimoji="0" lang="en-GB" sz="1050" b="0" i="0" u="none" strike="noStrike" kern="1200" cap="none" spc="0" normalizeH="0" baseline="30000" noProof="0">
                  <a:ln>
                    <a:noFill/>
                  </a:ln>
                  <a:solidFill>
                    <a:srgbClr val="000000"/>
                  </a:solidFill>
                  <a:effectLst/>
                  <a:uLnTx/>
                  <a:uFillTx/>
                  <a:latin typeface="Arial"/>
                  <a:ea typeface="+mn-ea"/>
                  <a:cs typeface="+mn-cs"/>
                </a:rPr>
                <a:t>2</a:t>
              </a:r>
              <a:endParaRPr kumimoji="0" lang="en-GB" sz="1050" b="0" i="0" u="none" strike="noStrike" kern="1200" cap="none" spc="0" normalizeH="0" baseline="0" noProof="0">
                <a:ln>
                  <a:noFill/>
                </a:ln>
                <a:solidFill>
                  <a:srgbClr val="000000"/>
                </a:solidFill>
                <a:effectLst/>
                <a:uLnTx/>
                <a:uFillTx/>
                <a:latin typeface="Arial"/>
                <a:ea typeface="+mn-ea"/>
                <a:cs typeface="+mn-cs"/>
              </a:endParaRPr>
            </a:p>
          </p:txBody>
        </p:sp>
        <p:sp>
          <p:nvSpPr>
            <p:cNvPr id="64" name="TextBox 63">
              <a:extLst>
                <a:ext uri="{FF2B5EF4-FFF2-40B4-BE49-F238E27FC236}">
                  <a16:creationId xmlns:a16="http://schemas.microsoft.com/office/drawing/2014/main" id="{A622F282-026B-4B76-B97E-8DAA8B47DA82}"/>
                </a:ext>
              </a:extLst>
            </p:cNvPr>
            <p:cNvSpPr txBox="1"/>
            <p:nvPr/>
          </p:nvSpPr>
          <p:spPr>
            <a:xfrm>
              <a:off x="658894" y="1352612"/>
              <a:ext cx="3631055" cy="906409"/>
            </a:xfrm>
            <a:prstGeom prst="rect">
              <a:avLst/>
            </a:prstGeom>
            <a:solidFill>
              <a:srgbClr val="D0006F"/>
            </a:solid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mn-ea"/>
                <a:cs typeface="+mn-cs"/>
              </a:endParaRPr>
            </a:p>
          </p:txBody>
        </p:sp>
        <p:sp>
          <p:nvSpPr>
            <p:cNvPr id="83" name="TextBox 82">
              <a:extLst>
                <a:ext uri="{FF2B5EF4-FFF2-40B4-BE49-F238E27FC236}">
                  <a16:creationId xmlns:a16="http://schemas.microsoft.com/office/drawing/2014/main" id="{88F9E0B5-D831-4184-B9C1-0CF53923ADD4}"/>
                </a:ext>
              </a:extLst>
            </p:cNvPr>
            <p:cNvSpPr txBox="1"/>
            <p:nvPr/>
          </p:nvSpPr>
          <p:spPr>
            <a:xfrm>
              <a:off x="1215333" y="1369111"/>
              <a:ext cx="3043561" cy="906409"/>
            </a:xfrm>
            <a:prstGeom prst="rect">
              <a:avLst/>
            </a:prstGeom>
            <a:no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All patients with asthma are at risk of severe exacerbations</a:t>
              </a:r>
            </a:p>
          </p:txBody>
        </p:sp>
      </p:grpSp>
      <p:pic>
        <p:nvPicPr>
          <p:cNvPr id="29" name="Picture 13">
            <a:extLst>
              <a:ext uri="{FF2B5EF4-FFF2-40B4-BE49-F238E27FC236}">
                <a16:creationId xmlns:a16="http://schemas.microsoft.com/office/drawing/2014/main" id="{4597015E-2564-7B44-9276-E7F37FACD416}"/>
              </a:ext>
            </a:extLst>
          </p:cNvPr>
          <p:cNvPicPr>
            <a:picLocks noChangeAspect="1" noChangeArrowheads="1"/>
          </p:cNvPicPr>
          <p:nvPr/>
        </p:nvPicPr>
        <p:blipFill>
          <a:blip r:embed="rId5">
            <a:biLevel thresh="50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bwMode="auto">
          <a:xfrm>
            <a:off x="659787" y="1274797"/>
            <a:ext cx="357851" cy="408173"/>
          </a:xfrm>
          <a:prstGeom prst="rect">
            <a:avLst/>
          </a:prstGeom>
          <a:solidFill>
            <a:srgbClr val="D0006F"/>
          </a:solidFill>
          <a:extLst>
            <a:ext uri="{909E8E84-426E-40dd-AFC4-6F175D3DCCD1}">
              <a14:hiddenFill xmlns="" xmlns:a14="http://schemas.microsoft.com/office/drawing/2010/main">
                <a:solidFill>
                  <a:srgbClr val="FFFFFF"/>
                </a:solidFill>
              </a14:hiddenFill>
            </a:ext>
          </a:extLst>
        </p:spPr>
      </p:pic>
      <p:pic>
        <p:nvPicPr>
          <p:cNvPr id="30" name="Picture 29">
            <a:extLst>
              <a:ext uri="{FF2B5EF4-FFF2-40B4-BE49-F238E27FC236}">
                <a16:creationId xmlns:a16="http://schemas.microsoft.com/office/drawing/2014/main" id="{501FAB62-AA58-3041-B451-B22E7BCF3A94}"/>
              </a:ext>
            </a:extLst>
          </p:cNvPr>
          <p:cNvPicPr>
            <a:picLocks noChangeAspect="1"/>
          </p:cNvPicPr>
          <p:nvPr/>
        </p:nvPicPr>
        <p:blipFill>
          <a:blip r:embed="rId7">
            <a:biLevel thresh="25000"/>
            <a:extLst>
              <a:ext uri="{28A0092B-C50C-407E-A947-70E740481C1C}">
                <a14:useLocalDpi xmlns:a14="http://schemas.microsoft.com/office/drawing/2010/main" val="0"/>
              </a:ext>
            </a:extLst>
          </a:blip>
          <a:stretch>
            <a:fillRect/>
          </a:stretch>
        </p:blipFill>
        <p:spPr>
          <a:xfrm>
            <a:off x="567880" y="1895514"/>
            <a:ext cx="444777" cy="430690"/>
          </a:xfrm>
          <a:prstGeom prst="rect">
            <a:avLst/>
          </a:prstGeom>
          <a:effectLst>
            <a:outerShdw blurRad="50800" dist="50800" dir="5400000" algn="ctr" rotWithShape="0">
              <a:srgbClr val="000000">
                <a:alpha val="85000"/>
              </a:srgbClr>
            </a:outerShdw>
          </a:effectLst>
        </p:spPr>
      </p:pic>
      <p:grpSp>
        <p:nvGrpSpPr>
          <p:cNvPr id="26" name="Group 25">
            <a:extLst>
              <a:ext uri="{FF2B5EF4-FFF2-40B4-BE49-F238E27FC236}">
                <a16:creationId xmlns:a16="http://schemas.microsoft.com/office/drawing/2014/main" id="{E36CB54C-6665-47D1-A103-710D7C5E05F3}"/>
              </a:ext>
            </a:extLst>
          </p:cNvPr>
          <p:cNvGrpSpPr/>
          <p:nvPr/>
        </p:nvGrpSpPr>
        <p:grpSpPr>
          <a:xfrm>
            <a:off x="337129" y="3550341"/>
            <a:ext cx="8558979" cy="702995"/>
            <a:chOff x="423651" y="2999246"/>
            <a:chExt cx="11273317" cy="1158438"/>
          </a:xfrm>
        </p:grpSpPr>
        <p:sp>
          <p:nvSpPr>
            <p:cNvPr id="28" name="TextBox 27">
              <a:extLst>
                <a:ext uri="{FF2B5EF4-FFF2-40B4-BE49-F238E27FC236}">
                  <a16:creationId xmlns:a16="http://schemas.microsoft.com/office/drawing/2014/main" id="{FC7A679F-BEB3-4203-83FB-5D0888570DFF}"/>
                </a:ext>
              </a:extLst>
            </p:cNvPr>
            <p:cNvSpPr txBox="1"/>
            <p:nvPr/>
          </p:nvSpPr>
          <p:spPr>
            <a:xfrm>
              <a:off x="4284353" y="2999246"/>
              <a:ext cx="7412615" cy="1158438"/>
            </a:xfrm>
            <a:prstGeom prst="rect">
              <a:avLst/>
            </a:prstGeom>
            <a:solidFill>
              <a:srgbClr val="FFFFFF"/>
            </a:solidFill>
            <a:ln w="19050" cap="flat" cmpd="sng" algn="ctr">
              <a:solidFill>
                <a:schemeClr val="accent5"/>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300"/>
                </a:spcBef>
                <a:spcAft>
                  <a:spcPts val="600"/>
                </a:spcAft>
                <a:buClrTx/>
                <a:buSzTx/>
                <a:buFontTx/>
                <a:buNone/>
                <a:tabLst/>
                <a:defRPr/>
              </a:pPr>
              <a:endParaRPr kumimoji="0" lang="en-GB" sz="1400" b="0" i="1" u="none" strike="noStrike" kern="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32" name="Rectangle 31">
              <a:extLst>
                <a:ext uri="{FF2B5EF4-FFF2-40B4-BE49-F238E27FC236}">
                  <a16:creationId xmlns:a16="http://schemas.microsoft.com/office/drawing/2014/main" id="{9673CEEB-BE47-4029-A1BD-E911D7AB7CCB}"/>
                </a:ext>
              </a:extLst>
            </p:cNvPr>
            <p:cNvSpPr/>
            <p:nvPr/>
          </p:nvSpPr>
          <p:spPr>
            <a:xfrm>
              <a:off x="4354379" y="3044564"/>
              <a:ext cx="7342589" cy="338545"/>
            </a:xfrm>
            <a:prstGeom prst="rect">
              <a:avLst/>
            </a:prstGeom>
          </p:spPr>
          <p:txBody>
            <a:bodyPr wrap="square">
              <a:spAutoFit/>
            </a:bodyPr>
            <a:lstStyle/>
            <a:p>
              <a:pPr marL="179384" marR="0" lvl="0" indent="-179384" algn="l" defTabSz="457189" rtl="0" eaLnBrk="1" fontAlgn="auto" latinLnBrk="0" hangingPunct="1">
                <a:lnSpc>
                  <a:spcPct val="100000"/>
                </a:lnSpc>
                <a:spcBef>
                  <a:spcPts val="600"/>
                </a:spcBef>
                <a:spcAft>
                  <a:spcPts val="0"/>
                </a:spcAft>
                <a:buClr>
                  <a:srgbClr val="B5D820"/>
                </a:buClr>
                <a:buSzTx/>
                <a:buFont typeface="Wingdings" panose="05000000000000000000" pitchFamily="2" charset="2"/>
                <a:buChar char="§"/>
                <a:tabLst/>
                <a:defRPr/>
              </a:pPr>
              <a:endParaRPr kumimoji="0" lang="en-GB" sz="1050" b="0" i="0" u="none" strike="noStrike" kern="1200" cap="none" spc="0" normalizeH="0" baseline="0" noProof="0">
                <a:ln>
                  <a:noFill/>
                </a:ln>
                <a:solidFill>
                  <a:srgbClr val="000000"/>
                </a:solidFill>
                <a:effectLst/>
                <a:uLnTx/>
                <a:uFillTx/>
                <a:latin typeface="Arial"/>
                <a:ea typeface="Times New Roman" panose="02020603050405020304" pitchFamily="18" charset="0"/>
                <a:cs typeface="+mn-cs"/>
              </a:endParaRPr>
            </a:p>
          </p:txBody>
        </p:sp>
        <p:sp>
          <p:nvSpPr>
            <p:cNvPr id="34" name="TextBox 33">
              <a:extLst>
                <a:ext uri="{FF2B5EF4-FFF2-40B4-BE49-F238E27FC236}">
                  <a16:creationId xmlns:a16="http://schemas.microsoft.com/office/drawing/2014/main" id="{24628447-E2EC-4E6C-8147-F431DEF1B4D8}"/>
                </a:ext>
              </a:extLst>
            </p:cNvPr>
            <p:cNvSpPr txBox="1"/>
            <p:nvPr/>
          </p:nvSpPr>
          <p:spPr>
            <a:xfrm>
              <a:off x="423651" y="3008684"/>
              <a:ext cx="113629" cy="1149000"/>
            </a:xfrm>
            <a:prstGeom prst="rect">
              <a:avLst/>
            </a:prstGeom>
            <a:solidFill>
              <a:schemeClr val="accent5"/>
            </a:solidFill>
            <a:ln w="19050" cap="flat" cmpd="sng" algn="ctr">
              <a:solidFill>
                <a:schemeClr val="accent5"/>
              </a:solidFill>
              <a:prstDash val="solid"/>
            </a:ln>
            <a:effectLst/>
          </p:spPr>
          <p:txBody>
            <a:bodyPr wrap="square" rtlCol="0" anchor="ctr" anchorCtr="0">
              <a:noAutofit/>
            </a:bodyPr>
            <a:lstStyle/>
            <a:p>
              <a:pPr marL="0" marR="0" lvl="0" indent="0" algn="l" defTabSz="457189" rtl="0" eaLnBrk="1" fontAlgn="auto" latinLnBrk="0" hangingPunct="1">
                <a:lnSpc>
                  <a:spcPct val="100000"/>
                </a:lnSpc>
                <a:spcBef>
                  <a:spcPts val="0"/>
                </a:spcBef>
                <a:spcAft>
                  <a:spcPts val="60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Times New Roman" panose="02020603050405020304" pitchFamily="18" charset="0"/>
                <a:cs typeface="+mn-cs"/>
              </a:endParaRPr>
            </a:p>
          </p:txBody>
        </p:sp>
        <p:sp>
          <p:nvSpPr>
            <p:cNvPr id="35" name="TextBox 34">
              <a:extLst>
                <a:ext uri="{FF2B5EF4-FFF2-40B4-BE49-F238E27FC236}">
                  <a16:creationId xmlns:a16="http://schemas.microsoft.com/office/drawing/2014/main" id="{96993030-FD2E-46FE-B4A8-2D3D096722FF}"/>
                </a:ext>
              </a:extLst>
            </p:cNvPr>
            <p:cNvSpPr txBox="1"/>
            <p:nvPr/>
          </p:nvSpPr>
          <p:spPr>
            <a:xfrm>
              <a:off x="658892" y="3002222"/>
              <a:ext cx="3614744" cy="1155462"/>
            </a:xfrm>
            <a:prstGeom prst="rect">
              <a:avLst/>
            </a:prstGeom>
            <a:solidFill>
              <a:schemeClr val="accent5"/>
            </a:solidFill>
            <a:ln w="19050" cap="flat" cmpd="sng" algn="ctr">
              <a:solidFill>
                <a:schemeClr val="accent5"/>
              </a:solid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60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Arial"/>
                <a:ea typeface="Times New Roman" panose="02020603050405020304" pitchFamily="18" charset="0"/>
                <a:cs typeface="+mn-cs"/>
              </a:endParaRPr>
            </a:p>
          </p:txBody>
        </p:sp>
        <p:sp>
          <p:nvSpPr>
            <p:cNvPr id="36" name="TextBox 35">
              <a:extLst>
                <a:ext uri="{FF2B5EF4-FFF2-40B4-BE49-F238E27FC236}">
                  <a16:creationId xmlns:a16="http://schemas.microsoft.com/office/drawing/2014/main" id="{A8B48A73-D08C-413A-BDDB-9B223B2BD71D}"/>
                </a:ext>
              </a:extLst>
            </p:cNvPr>
            <p:cNvSpPr txBox="1"/>
            <p:nvPr/>
          </p:nvSpPr>
          <p:spPr>
            <a:xfrm>
              <a:off x="1501877" y="3008684"/>
              <a:ext cx="2706969" cy="1149000"/>
            </a:xfrm>
            <a:prstGeom prst="rect">
              <a:avLst/>
            </a:prstGeom>
            <a:noFill/>
            <a:ln w="19050" cap="flat" cmpd="sng" algn="ctr">
              <a:noFill/>
              <a:prstDash val="solid"/>
            </a:ln>
            <a:effectLst/>
          </p:spPr>
          <p:txBody>
            <a:bodyPr wrap="square" rtlCol="0" anchor="ctr" anchorCtr="0">
              <a:noAutofit/>
            </a:bodyPr>
            <a:lstStyle/>
            <a:p>
              <a:pPr marL="0" marR="0" lvl="0" indent="0" algn="r" defTabSz="457189" rtl="0" eaLnBrk="1" fontAlgn="auto" latinLnBrk="0" hangingPunct="1">
                <a:lnSpc>
                  <a:spcPct val="100000"/>
                </a:lnSpc>
                <a:spcBef>
                  <a:spcPts val="0"/>
                </a:spcBef>
                <a:spcAft>
                  <a:spcPts val="600"/>
                </a:spcAft>
                <a:buClrTx/>
                <a:buSzTx/>
                <a:buFontTx/>
                <a:buNone/>
                <a:tabLst/>
                <a:defRPr/>
              </a:pPr>
              <a: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The clinical utility of ICS/FORM </a:t>
              </a:r>
              <a:r>
                <a:rPr lang="en-US" sz="1100" b="1" kern="0">
                  <a:solidFill>
                    <a:srgbClr val="FFFFFF"/>
                  </a:solidFill>
                  <a:latin typeface="Arial"/>
                  <a:ea typeface="Times New Roman" panose="02020603050405020304" pitchFamily="18" charset="0"/>
                </a:rPr>
                <a:t>is </a:t>
              </a:r>
              <a:r>
                <a:rPr lang="en-US" sz="1100" b="1" kern="0" err="1">
                  <a:solidFill>
                    <a:srgbClr val="FFFFFF"/>
                  </a:solidFill>
                  <a:latin typeface="Arial"/>
                  <a:ea typeface="Times New Roman" panose="02020603050405020304" pitchFamily="18" charset="0"/>
                </a:rPr>
                <a:t>recognised</a:t>
              </a:r>
              <a:r>
                <a:rPr lang="en-US" sz="1100" b="1" kern="0">
                  <a:solidFill>
                    <a:srgbClr val="FFFFFF"/>
                  </a:solidFill>
                  <a:latin typeface="Arial"/>
                  <a:ea typeface="Times New Roman" panose="02020603050405020304" pitchFamily="18" charset="0"/>
                </a:rPr>
                <a:t> </a:t>
              </a:r>
              <a:r>
                <a:rPr kumimoji="0" lang="en-US" sz="1100" b="1" i="0" u="none" strike="noStrike" kern="0" cap="none" spc="0" normalizeH="0" baseline="0" noProof="0">
                  <a:ln>
                    <a:noFill/>
                  </a:ln>
                  <a:solidFill>
                    <a:srgbClr val="FFFFFF"/>
                  </a:solidFill>
                  <a:effectLst/>
                  <a:uLnTx/>
                  <a:uFillTx/>
                  <a:latin typeface="Arial"/>
                  <a:ea typeface="Times New Roman" panose="02020603050405020304" pitchFamily="18" charset="0"/>
                  <a:cs typeface="+mn-cs"/>
                </a:rPr>
                <a:t>across asthma severities </a:t>
              </a:r>
            </a:p>
          </p:txBody>
        </p:sp>
      </p:grpSp>
      <p:pic>
        <p:nvPicPr>
          <p:cNvPr id="3" name="Graphic 2" descr="Document">
            <a:extLst>
              <a:ext uri="{FF2B5EF4-FFF2-40B4-BE49-F238E27FC236}">
                <a16:creationId xmlns:a16="http://schemas.microsoft.com/office/drawing/2014/main" id="{071EA4F3-DC05-4471-81B3-C9FF92B13C4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7880" y="3644539"/>
            <a:ext cx="523939" cy="523939"/>
          </a:xfrm>
          <a:prstGeom prst="rect">
            <a:avLst/>
          </a:prstGeom>
        </p:spPr>
      </p:pic>
      <p:sp>
        <p:nvSpPr>
          <p:cNvPr id="37" name="Rectangle 36">
            <a:extLst>
              <a:ext uri="{FF2B5EF4-FFF2-40B4-BE49-F238E27FC236}">
                <a16:creationId xmlns:a16="http://schemas.microsoft.com/office/drawing/2014/main" id="{659025F1-79F4-41C7-AD8E-BDB9106FAE50}"/>
              </a:ext>
            </a:extLst>
          </p:cNvPr>
          <p:cNvSpPr/>
          <p:nvPr/>
        </p:nvSpPr>
        <p:spPr>
          <a:xfrm>
            <a:off x="3277426" y="3624805"/>
            <a:ext cx="5613771" cy="577081"/>
          </a:xfrm>
          <a:prstGeom prst="rect">
            <a:avLst/>
          </a:prstGeom>
        </p:spPr>
        <p:txBody>
          <a:bodyPr wrap="square">
            <a:spAutoFit/>
          </a:bodyPr>
          <a:lstStyle/>
          <a:p>
            <a:pPr marL="179384" marR="0" lvl="0" indent="-179384" algn="l" defTabSz="457189" rtl="0" eaLnBrk="1" fontAlgn="auto" latinLnBrk="0" hangingPunct="1">
              <a:lnSpc>
                <a:spcPct val="100000"/>
              </a:lnSpc>
              <a:spcBef>
                <a:spcPts val="600"/>
              </a:spcBef>
              <a:spcAft>
                <a:spcPts val="0"/>
              </a:spcAft>
              <a:buClr>
                <a:srgbClr val="B5D820"/>
              </a:buClr>
              <a:buSzTx/>
              <a:buFont typeface="Wingdings" panose="05000000000000000000" pitchFamily="2" charset="2"/>
              <a:buChar char="§"/>
              <a:tabLst/>
              <a:defRPr/>
            </a:pPr>
            <a:r>
              <a:rPr kumimoji="0" lang="en-GB" sz="1050" b="1" i="0" u="none" strike="noStrike" kern="1200" cap="none" spc="0" normalizeH="0" baseline="0" noProof="0" dirty="0">
                <a:ln>
                  <a:noFill/>
                </a:ln>
                <a:solidFill>
                  <a:srgbClr val="000000"/>
                </a:solidFill>
                <a:effectLst/>
                <a:uLnTx/>
                <a:uFillTx/>
                <a:latin typeface="Arial"/>
                <a:ea typeface="Times New Roman" panose="02020603050405020304" pitchFamily="18" charset="0"/>
                <a:cs typeface="+mn-cs"/>
              </a:rPr>
              <a:t>The GINA 2019 report no longer recommends treatment with SABA alone</a:t>
            </a:r>
            <a:r>
              <a:rPr kumimoji="0" lang="en-GB" sz="1050" b="0" i="0" u="none" strike="noStrike" kern="1200" cap="none" spc="0" normalizeH="0" baseline="30000" noProof="0" dirty="0">
                <a:ln>
                  <a:noFill/>
                </a:ln>
                <a:solidFill>
                  <a:srgbClr val="000000"/>
                </a:solidFill>
                <a:effectLst/>
                <a:uLnTx/>
                <a:uFillTx/>
                <a:latin typeface="Arial"/>
                <a:ea typeface="Times New Roman" panose="02020603050405020304" pitchFamily="18" charset="0"/>
                <a:cs typeface="+mn-cs"/>
              </a:rPr>
              <a:t>11</a:t>
            </a:r>
            <a:r>
              <a:rPr kumimoji="0" lang="en-GB" sz="1050" b="0" i="0" u="none" strike="noStrike" kern="1200" cap="none" spc="0" normalizeH="0" baseline="0" noProof="0" dirty="0">
                <a:ln>
                  <a:noFill/>
                </a:ln>
                <a:solidFill>
                  <a:srgbClr val="000000"/>
                </a:solidFill>
                <a:effectLst/>
                <a:uLnTx/>
                <a:uFillTx/>
                <a:latin typeface="Arial"/>
                <a:ea typeface="+mn-ea"/>
                <a:cs typeface="+mn-cs"/>
              </a:rPr>
              <a:t>, </a:t>
            </a:r>
            <a:br>
              <a:rPr kumimoji="0" lang="en-GB" sz="1050" b="0" i="0" u="none" strike="noStrike" kern="1200" cap="none" spc="0" normalizeH="0" baseline="0" noProof="0" dirty="0">
                <a:ln>
                  <a:noFill/>
                </a:ln>
                <a:solidFill>
                  <a:srgbClr val="000000"/>
                </a:solidFill>
                <a:effectLst/>
                <a:uLnTx/>
                <a:uFillTx/>
                <a:latin typeface="Arial"/>
                <a:ea typeface="+mn-ea"/>
                <a:cs typeface="+mn-cs"/>
              </a:rPr>
            </a:br>
            <a:r>
              <a:rPr kumimoji="0" lang="en-GB" sz="1050" b="0" i="0" u="none" strike="noStrike" kern="1200" cap="none" spc="0" normalizeH="0" baseline="0" noProof="0" dirty="0">
                <a:ln>
                  <a:noFill/>
                </a:ln>
                <a:solidFill>
                  <a:srgbClr val="000000"/>
                </a:solidFill>
                <a:effectLst/>
                <a:uLnTx/>
                <a:uFillTx/>
                <a:latin typeface="Arial"/>
                <a:ea typeface="+mn-ea"/>
                <a:cs typeface="+mn-cs"/>
              </a:rPr>
              <a:t>as-needed low-dose ICS/FORM is now the preferred reliever across all severities, </a:t>
            </a:r>
            <a:br>
              <a:rPr kumimoji="0" lang="en-GB" sz="1050" b="0" i="0" u="none" strike="noStrike" kern="1200" cap="none" spc="0" normalizeH="0" baseline="0" noProof="0" dirty="0">
                <a:ln>
                  <a:noFill/>
                </a:ln>
                <a:solidFill>
                  <a:srgbClr val="000000"/>
                </a:solidFill>
                <a:effectLst/>
                <a:uLnTx/>
                <a:uFillTx/>
                <a:latin typeface="Arial"/>
                <a:ea typeface="+mn-ea"/>
                <a:cs typeface="+mn-cs"/>
              </a:rPr>
            </a:br>
            <a:r>
              <a:rPr kumimoji="0" lang="en-GB" sz="1050" b="0" i="0" u="none" strike="noStrike" kern="1200" cap="none" spc="0" normalizeH="0" baseline="0" noProof="0" dirty="0">
                <a:ln>
                  <a:noFill/>
                </a:ln>
                <a:solidFill>
                  <a:srgbClr val="000000"/>
                </a:solidFill>
                <a:effectLst/>
                <a:uLnTx/>
                <a:uFillTx/>
                <a:latin typeface="Arial"/>
                <a:ea typeface="+mn-ea"/>
                <a:cs typeface="+mn-cs"/>
              </a:rPr>
              <a:t>not SABA</a:t>
            </a:r>
          </a:p>
        </p:txBody>
      </p:sp>
      <p:sp>
        <p:nvSpPr>
          <p:cNvPr id="40" name="Rectangle 39">
            <a:extLst>
              <a:ext uri="{FF2B5EF4-FFF2-40B4-BE49-F238E27FC236}">
                <a16:creationId xmlns:a16="http://schemas.microsoft.com/office/drawing/2014/main" id="{14314ED9-21C6-4050-A0EA-13A2AA6F8D42}"/>
              </a:ext>
            </a:extLst>
          </p:cNvPr>
          <p:cNvSpPr/>
          <p:nvPr/>
        </p:nvSpPr>
        <p:spPr>
          <a:xfrm>
            <a:off x="2914643" y="46771"/>
            <a:ext cx="6177401" cy="38798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Arial"/>
                <a:ea typeface="+mn-ea"/>
                <a:cs typeface="+mn-cs"/>
              </a:rPr>
              <a:t>Markets </a:t>
            </a:r>
            <a:r>
              <a:rPr kumimoji="0" lang="en-US" sz="1100" b="1" i="0" u="none" strike="noStrike" kern="1200" cap="none" spc="0" normalizeH="0" baseline="0" noProof="0">
                <a:ln>
                  <a:noFill/>
                </a:ln>
                <a:solidFill>
                  <a:srgbClr val="FFFFFF"/>
                </a:solidFill>
                <a:effectLst/>
                <a:uLnTx/>
                <a:uFillTx/>
                <a:latin typeface="Arial"/>
                <a:ea typeface="+mn-ea"/>
                <a:cs typeface="+mn-cs"/>
              </a:rPr>
              <a:t>without</a:t>
            </a:r>
            <a:r>
              <a:rPr kumimoji="0" lang="en-US" sz="1100" b="0" i="0" u="none" strike="noStrike" kern="1200" cap="none" spc="0" normalizeH="0" baseline="0" noProof="0">
                <a:ln>
                  <a:noFill/>
                </a:ln>
                <a:solidFill>
                  <a:srgbClr val="FFFFFF"/>
                </a:solidFill>
                <a:effectLst/>
                <a:uLnTx/>
                <a:uFillTx/>
                <a:latin typeface="Arial"/>
                <a:ea typeface="+mn-ea"/>
                <a:cs typeface="+mn-cs"/>
              </a:rPr>
              <a:t> mild asthma included within the local label to remove or edit text in red boxes. </a:t>
            </a:r>
          </a:p>
        </p:txBody>
      </p:sp>
      <p:sp>
        <p:nvSpPr>
          <p:cNvPr id="38" name="Rectangle 37">
            <a:extLst>
              <a:ext uri="{FF2B5EF4-FFF2-40B4-BE49-F238E27FC236}">
                <a16:creationId xmlns:a16="http://schemas.microsoft.com/office/drawing/2014/main" id="{79D7AE75-B2CF-4A35-8DD7-2E70A176C183}"/>
              </a:ext>
            </a:extLst>
          </p:cNvPr>
          <p:cNvSpPr/>
          <p:nvPr/>
        </p:nvSpPr>
        <p:spPr>
          <a:xfrm>
            <a:off x="3485212" y="2549265"/>
            <a:ext cx="5029200" cy="356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39" name="Rectangle 38">
            <a:extLst>
              <a:ext uri="{FF2B5EF4-FFF2-40B4-BE49-F238E27FC236}">
                <a16:creationId xmlns:a16="http://schemas.microsoft.com/office/drawing/2014/main" id="{69193204-B7FA-43AE-8C29-8FE8EE09A0A9}"/>
              </a:ext>
            </a:extLst>
          </p:cNvPr>
          <p:cNvSpPr/>
          <p:nvPr/>
        </p:nvSpPr>
        <p:spPr>
          <a:xfrm>
            <a:off x="1640983" y="3151754"/>
            <a:ext cx="1600701" cy="20118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41" name="Rectangle 40">
            <a:extLst>
              <a:ext uri="{FF2B5EF4-FFF2-40B4-BE49-F238E27FC236}">
                <a16:creationId xmlns:a16="http://schemas.microsoft.com/office/drawing/2014/main" id="{29001150-C993-45F3-A15B-FFAA5D22A19B}"/>
              </a:ext>
            </a:extLst>
          </p:cNvPr>
          <p:cNvSpPr/>
          <p:nvPr/>
        </p:nvSpPr>
        <p:spPr>
          <a:xfrm>
            <a:off x="1335294" y="4002137"/>
            <a:ext cx="1875648" cy="1997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42" name="Rectangle 41">
            <a:extLst>
              <a:ext uri="{FF2B5EF4-FFF2-40B4-BE49-F238E27FC236}">
                <a16:creationId xmlns:a16="http://schemas.microsoft.com/office/drawing/2014/main" id="{74F2B2EC-47BB-445D-BAE8-8AE201F7614B}"/>
              </a:ext>
            </a:extLst>
          </p:cNvPr>
          <p:cNvSpPr/>
          <p:nvPr/>
        </p:nvSpPr>
        <p:spPr>
          <a:xfrm>
            <a:off x="7147855" y="3834996"/>
            <a:ext cx="1328457" cy="20544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3879827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p:txBody>
          <a:bodyPr/>
          <a:lstStyle/>
          <a:p>
            <a:r>
              <a:rPr lang="en-GB" sz="2000"/>
              <a:t>There were no notable differences in the AE profile between treatments in SYGMA 1 &amp; 2</a:t>
            </a:r>
            <a:r>
              <a:rPr lang="en-GB" sz="2000" baseline="30000"/>
              <a:t>1,2</a:t>
            </a:r>
            <a:endParaRPr lang="en-GB" sz="20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p:txBody>
          <a:bodyPr/>
          <a:lstStyle/>
          <a:p>
            <a:r>
              <a:rPr lang="sv-SE">
                <a:solidFill>
                  <a:srgbClr val="000000"/>
                </a:solidFill>
              </a:rPr>
              <a:t>*</a:t>
            </a:r>
            <a:r>
              <a:rPr lang="en-US" altLang="en-US"/>
              <a:t>SYGMA 1 was a 52-week, double-blind study assessing the effects of BUD/FORM </a:t>
            </a:r>
            <a:r>
              <a:rPr lang="en-US" altLang="en-US" err="1"/>
              <a:t>Turbuhaler</a:t>
            </a:r>
            <a:r>
              <a:rPr lang="en-US" altLang="en-US"/>
              <a:t> anti-inflammatory reliever in 1277 patients compared with SABA as needed (n=1277) and maintenance low-dose BUD</a:t>
            </a:r>
            <a:r>
              <a:rPr lang="en-US" altLang="en-US">
                <a:latin typeface="Arial" panose="020B0604020202020204" pitchFamily="34" charset="0"/>
                <a:cs typeface="Arial" panose="020B0604020202020204" pitchFamily="34" charset="0"/>
              </a:rPr>
              <a:t> BID + SABA as needed</a:t>
            </a:r>
            <a:r>
              <a:rPr lang="en-US" altLang="en-US"/>
              <a:t> (n=1282); SYGMA 2 was a 52-week, double-blind, pragmatic (without daily reminders as used in SYGMA 1) study assessing the effects of BUD/FORM </a:t>
            </a:r>
            <a:r>
              <a:rPr lang="en-US" altLang="en-US" err="1"/>
              <a:t>Turbuhaler</a:t>
            </a:r>
            <a:r>
              <a:rPr lang="en-US" altLang="en-US"/>
              <a:t> anti-inflammatory reliever in 2089 patients compared with maintenance low-dose BUD </a:t>
            </a:r>
            <a:r>
              <a:rPr lang="en-US" altLang="en-US">
                <a:latin typeface="Arial" panose="020B0604020202020204" pitchFamily="34" charset="0"/>
                <a:cs typeface="Arial" panose="020B0604020202020204" pitchFamily="34" charset="0"/>
              </a:rPr>
              <a:t>BID + SABA as needed</a:t>
            </a:r>
            <a:r>
              <a:rPr lang="en-US" altLang="en-US"/>
              <a:t> (n=2087)</a:t>
            </a:r>
            <a:br>
              <a:rPr lang="en-GB"/>
            </a:br>
            <a:r>
              <a:rPr lang="en-GB"/>
              <a:t>AE = adverse event; BID = twice daily; BUD = budesonide; FORM = formoterol; SABA = short-acting </a:t>
            </a:r>
            <a:r>
              <a:rPr lang="el-GR"/>
              <a:t>β</a:t>
            </a:r>
            <a:r>
              <a:rPr lang="en-GB" baseline="-25000"/>
              <a:t>2</a:t>
            </a:r>
            <a:r>
              <a:rPr lang="en-GB"/>
              <a:t>-agonist; SYGMA = </a:t>
            </a:r>
            <a:r>
              <a:rPr lang="en-GB" err="1"/>
              <a:t>SYmbicort</a:t>
            </a:r>
            <a:r>
              <a:rPr lang="en-GB"/>
              <a:t> Given as needed in Mild Asthma. </a:t>
            </a:r>
            <a:br>
              <a:rPr lang="en-GB"/>
            </a:br>
            <a:r>
              <a:rPr lang="en-GB"/>
              <a:t>1. O’Byrne PM, et al. Supplementary material. </a:t>
            </a:r>
            <a:r>
              <a:rPr lang="en-GB" i="1"/>
              <a:t>N </a:t>
            </a:r>
            <a:r>
              <a:rPr lang="en-GB" i="1" err="1"/>
              <a:t>Engl</a:t>
            </a:r>
            <a:r>
              <a:rPr lang="en-GB" i="1"/>
              <a:t> J Med. </a:t>
            </a:r>
            <a:r>
              <a:rPr lang="en-GB"/>
              <a:t>2018;378:1865-1876; 2. Bateman ED, et al. Supplementary material. </a:t>
            </a:r>
            <a:r>
              <a:rPr lang="en-GB" i="1"/>
              <a:t>N </a:t>
            </a:r>
            <a:r>
              <a:rPr lang="en-GB" i="1" err="1"/>
              <a:t>Engl</a:t>
            </a:r>
            <a:r>
              <a:rPr lang="en-GB" i="1"/>
              <a:t> J Med</a:t>
            </a:r>
            <a:r>
              <a:rPr lang="en-GB"/>
              <a:t>. 2018;378:1877-1887.</a:t>
            </a:r>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30</a:t>
            </a:fld>
            <a:endParaRPr lang="en-GB"/>
          </a:p>
        </p:txBody>
      </p:sp>
      <p:sp>
        <p:nvSpPr>
          <p:cNvPr id="11" name="TextBox 10">
            <a:extLst>
              <a:ext uri="{FF2B5EF4-FFF2-40B4-BE49-F238E27FC236}">
                <a16:creationId xmlns:a16="http://schemas.microsoft.com/office/drawing/2014/main" id="{469AEBFF-EE73-4645-B74A-D6F0735115A6}"/>
              </a:ext>
            </a:extLst>
          </p:cNvPr>
          <p:cNvSpPr txBox="1"/>
          <p:nvPr/>
        </p:nvSpPr>
        <p:spPr>
          <a:xfrm>
            <a:off x="4747098" y="1196519"/>
            <a:ext cx="3866785" cy="230832"/>
          </a:xfrm>
          <a:prstGeom prst="rect">
            <a:avLst/>
          </a:prstGeom>
          <a:noFill/>
        </p:spPr>
        <p:txBody>
          <a:bodyPr wrap="square" rtlCol="0">
            <a:spAutoFit/>
          </a:bodyPr>
          <a:lstStyle/>
          <a:p>
            <a:pPr lvl="0" defTabSz="685800">
              <a:lnSpc>
                <a:spcPct val="90000"/>
              </a:lnSpc>
              <a:spcBef>
                <a:spcPts val="900"/>
              </a:spcBef>
              <a:buClr>
                <a:srgbClr val="7F134C"/>
              </a:buClr>
              <a:defRPr/>
            </a:pPr>
            <a:r>
              <a:rPr lang="en-US" sz="1000" b="1">
                <a:solidFill>
                  <a:srgbClr val="000000"/>
                </a:solidFill>
              </a:rPr>
              <a:t>The most common AEs (≥2% of patients) in SYGMA </a:t>
            </a:r>
            <a:r>
              <a:rPr lang="en-US" sz="1000" b="1">
                <a:solidFill>
                  <a:srgbClr val="000000"/>
                </a:solidFill>
                <a:latin typeface="Arial"/>
              </a:rPr>
              <a:t>2</a:t>
            </a:r>
            <a:r>
              <a:rPr lang="en-US" sz="1000" b="1" baseline="30000">
                <a:solidFill>
                  <a:srgbClr val="000000"/>
                </a:solidFill>
                <a:latin typeface="Arial"/>
              </a:rPr>
              <a:t>2*</a:t>
            </a:r>
            <a:endParaRPr kumimoji="0" lang="en-US" sz="1000" b="1" i="0" u="none" strike="noStrike" kern="1200" cap="none" spc="0" normalizeH="0" baseline="0" noProof="0">
              <a:ln>
                <a:noFill/>
              </a:ln>
              <a:solidFill>
                <a:srgbClr val="000000"/>
              </a:solidFill>
              <a:effectLst/>
              <a:uLnTx/>
              <a:uFillTx/>
              <a:latin typeface="Arial"/>
              <a:ea typeface="+mn-ea"/>
              <a:cs typeface="+mn-cs"/>
            </a:endParaRPr>
          </a:p>
        </p:txBody>
      </p:sp>
      <p:sp>
        <p:nvSpPr>
          <p:cNvPr id="12" name="TextBox 11">
            <a:extLst>
              <a:ext uri="{FF2B5EF4-FFF2-40B4-BE49-F238E27FC236}">
                <a16:creationId xmlns:a16="http://schemas.microsoft.com/office/drawing/2014/main" id="{DA33F903-36B1-4663-9327-308F76EADAA8}"/>
              </a:ext>
            </a:extLst>
          </p:cNvPr>
          <p:cNvSpPr txBox="1"/>
          <p:nvPr/>
        </p:nvSpPr>
        <p:spPr>
          <a:xfrm>
            <a:off x="374828" y="1173554"/>
            <a:ext cx="4181517" cy="230832"/>
          </a:xfrm>
          <a:prstGeom prst="rect">
            <a:avLst/>
          </a:prstGeom>
          <a:noFill/>
        </p:spPr>
        <p:txBody>
          <a:bodyPr wrap="square" rtlCol="0">
            <a:spAutoFit/>
          </a:bodyPr>
          <a:lstStyle/>
          <a:p>
            <a:pPr marL="0" marR="0" lvl="0" indent="0" defTabSz="685800" rtl="0" eaLnBrk="1" fontAlgn="auto" latinLnBrk="0" hangingPunct="1">
              <a:lnSpc>
                <a:spcPct val="90000"/>
              </a:lnSpc>
              <a:spcBef>
                <a:spcPts val="900"/>
              </a:spcBef>
              <a:spcAft>
                <a:spcPts val="0"/>
              </a:spcAft>
              <a:buClr>
                <a:srgbClr val="7F134C"/>
              </a:buClr>
              <a:buSzTx/>
              <a:buFontTx/>
              <a:buNone/>
              <a:tabLst/>
              <a:defRPr/>
            </a:pPr>
            <a:r>
              <a:rPr kumimoji="0" lang="en-US" sz="1000" b="1" i="0" u="none" strike="noStrike" kern="1200" cap="none" spc="0" normalizeH="0" baseline="0" noProof="0">
                <a:ln>
                  <a:noFill/>
                </a:ln>
                <a:solidFill>
                  <a:srgbClr val="000000"/>
                </a:solidFill>
                <a:effectLst/>
                <a:uLnTx/>
                <a:uFillTx/>
                <a:latin typeface="Arial"/>
                <a:ea typeface="+mn-ea"/>
                <a:cs typeface="+mn-cs"/>
              </a:rPr>
              <a:t>The most common AEs (≥2% of patients) in SYGMA 1</a:t>
            </a:r>
            <a:r>
              <a:rPr kumimoji="0" lang="en-US" sz="1000" b="1" i="0" u="none" strike="noStrike" kern="1200" cap="none" spc="0" normalizeH="0" baseline="30000" noProof="0">
                <a:ln>
                  <a:noFill/>
                </a:ln>
                <a:solidFill>
                  <a:srgbClr val="000000"/>
                </a:solidFill>
                <a:effectLst/>
                <a:uLnTx/>
                <a:uFillTx/>
                <a:latin typeface="Arial"/>
                <a:ea typeface="+mn-ea"/>
                <a:cs typeface="+mn-cs"/>
              </a:rPr>
              <a:t>1*</a:t>
            </a:r>
            <a:endParaRPr kumimoji="0" lang="en-US" sz="1000" b="1" i="0" u="none" strike="noStrike" kern="1200" cap="none" spc="0" normalizeH="0" baseline="0" noProof="0">
              <a:ln>
                <a:noFill/>
              </a:ln>
              <a:solidFill>
                <a:srgbClr val="000000"/>
              </a:solidFill>
              <a:effectLst/>
              <a:uLnTx/>
              <a:uFillTx/>
              <a:latin typeface="Arial"/>
              <a:ea typeface="+mn-ea"/>
              <a:cs typeface="+mn-cs"/>
            </a:endParaRPr>
          </a:p>
        </p:txBody>
      </p:sp>
      <p:graphicFrame>
        <p:nvGraphicFramePr>
          <p:cNvPr id="17" name="Table 16">
            <a:extLst>
              <a:ext uri="{FF2B5EF4-FFF2-40B4-BE49-F238E27FC236}">
                <a16:creationId xmlns:a16="http://schemas.microsoft.com/office/drawing/2014/main" id="{45461EC0-89E5-40DB-B21C-1F23F731DE15}"/>
              </a:ext>
            </a:extLst>
          </p:cNvPr>
          <p:cNvGraphicFramePr>
            <a:graphicFrameLocks noGrp="1"/>
          </p:cNvGraphicFramePr>
          <p:nvPr>
            <p:extLst>
              <p:ext uri="{D42A27DB-BD31-4B8C-83A1-F6EECF244321}">
                <p14:modId xmlns:p14="http://schemas.microsoft.com/office/powerpoint/2010/main" val="2416469433"/>
              </p:ext>
            </p:extLst>
          </p:nvPr>
        </p:nvGraphicFramePr>
        <p:xfrm>
          <a:off x="279452" y="1436107"/>
          <a:ext cx="4372267" cy="3034282"/>
        </p:xfrm>
        <a:graphic>
          <a:graphicData uri="http://schemas.openxmlformats.org/drawingml/2006/table">
            <a:tbl>
              <a:tblPr firstRow="1" bandRow="1">
                <a:tableStyleId>{5C22544A-7EE6-4342-B048-85BDC9FD1C3A}</a:tableStyleId>
              </a:tblPr>
              <a:tblGrid>
                <a:gridCol w="1228741">
                  <a:extLst>
                    <a:ext uri="{9D8B030D-6E8A-4147-A177-3AD203B41FA5}">
                      <a16:colId xmlns:a16="http://schemas.microsoft.com/office/drawing/2014/main" val="1166615246"/>
                    </a:ext>
                  </a:extLst>
                </a:gridCol>
                <a:gridCol w="1105826">
                  <a:extLst>
                    <a:ext uri="{9D8B030D-6E8A-4147-A177-3AD203B41FA5}">
                      <a16:colId xmlns:a16="http://schemas.microsoft.com/office/drawing/2014/main" val="2979938927"/>
                    </a:ext>
                  </a:extLst>
                </a:gridCol>
                <a:gridCol w="989858">
                  <a:extLst>
                    <a:ext uri="{9D8B030D-6E8A-4147-A177-3AD203B41FA5}">
                      <a16:colId xmlns:a16="http://schemas.microsoft.com/office/drawing/2014/main" val="1777476284"/>
                    </a:ext>
                  </a:extLst>
                </a:gridCol>
                <a:gridCol w="1047842">
                  <a:extLst>
                    <a:ext uri="{9D8B030D-6E8A-4147-A177-3AD203B41FA5}">
                      <a16:colId xmlns:a16="http://schemas.microsoft.com/office/drawing/2014/main" val="3621071843"/>
                    </a:ext>
                  </a:extLst>
                </a:gridCol>
              </a:tblGrid>
              <a:tr h="559668">
                <a:tc>
                  <a:txBody>
                    <a:bodyPr/>
                    <a:lstStyle/>
                    <a:p>
                      <a:r>
                        <a:rPr lang="en-GB" sz="900">
                          <a:latin typeface="+mn-lt"/>
                        </a:rPr>
                        <a:t>All patients, n (%)</a:t>
                      </a:r>
                    </a:p>
                  </a:txBody>
                  <a:tcPr>
                    <a:solidFill>
                      <a:srgbClr val="D0006F"/>
                    </a:solidFill>
                  </a:tcPr>
                </a:tc>
                <a:tc>
                  <a:txBody>
                    <a:bodyPr/>
                    <a:lstStyle/>
                    <a:p>
                      <a:pPr algn="ctr"/>
                      <a:r>
                        <a:rPr lang="en-GB" sz="900">
                          <a:latin typeface="+mn-lt"/>
                        </a:rPr>
                        <a:t>BUD/FORM Turbuhaler anti-inflammatory reliever (n=1277)</a:t>
                      </a:r>
                    </a:p>
                  </a:txBody>
                  <a:tcPr>
                    <a:solidFill>
                      <a:srgbClr val="D0006F"/>
                    </a:solidFill>
                  </a:tcPr>
                </a:tc>
                <a:tc>
                  <a:txBody>
                    <a:bodyPr/>
                    <a:lstStyle/>
                    <a:p>
                      <a:pPr algn="ctr"/>
                      <a:r>
                        <a:rPr lang="en-GB" sz="900">
                          <a:latin typeface="+mn-lt"/>
                        </a:rPr>
                        <a:t>SABA as needed (n=1277)</a:t>
                      </a:r>
                    </a:p>
                  </a:txBody>
                  <a:tcPr>
                    <a:solidFill>
                      <a:schemeClr val="accent2"/>
                    </a:solidFill>
                  </a:tcPr>
                </a:tc>
                <a:tc>
                  <a:txBody>
                    <a:bodyPr/>
                    <a:lstStyle/>
                    <a:p>
                      <a:pPr algn="ctr"/>
                      <a:r>
                        <a:rPr lang="en-GB" sz="900">
                          <a:latin typeface="+mn-lt"/>
                        </a:rPr>
                        <a:t>Maintenance low-dose BUD </a:t>
                      </a:r>
                      <a:r>
                        <a:rPr lang="en-GB" sz="900">
                          <a:latin typeface="+mn-lt"/>
                          <a:cs typeface="Arial" panose="020B0604020202020204" pitchFamily="34" charset="0"/>
                        </a:rPr>
                        <a:t>BID + SABA as needed </a:t>
                      </a:r>
                      <a:endParaRPr lang="en-GB" sz="900">
                        <a:latin typeface="+mn-lt"/>
                      </a:endParaRPr>
                    </a:p>
                    <a:p>
                      <a:pPr algn="ctr"/>
                      <a:r>
                        <a:rPr lang="en-GB" sz="900">
                          <a:latin typeface="+mn-lt"/>
                        </a:rPr>
                        <a:t>(n=1282)</a:t>
                      </a:r>
                    </a:p>
                  </a:txBody>
                  <a:tcPr>
                    <a:solidFill>
                      <a:schemeClr val="accent3"/>
                    </a:solidFill>
                  </a:tcPr>
                </a:tc>
                <a:extLst>
                  <a:ext uri="{0D108BD9-81ED-4DB2-BD59-A6C34878D82A}">
                    <a16:rowId xmlns:a16="http://schemas.microsoft.com/office/drawing/2014/main" val="1121322044"/>
                  </a:ext>
                </a:extLst>
              </a:tr>
              <a:tr h="404204">
                <a:tc>
                  <a:txBody>
                    <a:bodyPr/>
                    <a:lstStyle/>
                    <a:p>
                      <a:r>
                        <a:rPr lang="en-GB" sz="900">
                          <a:latin typeface="+mn-lt"/>
                        </a:rPr>
                        <a:t>Upper respiratory tract infection</a:t>
                      </a:r>
                    </a:p>
                  </a:txBody>
                  <a:tcPr>
                    <a:solidFill>
                      <a:srgbClr val="ECE7E9"/>
                    </a:solidFill>
                  </a:tcPr>
                </a:tc>
                <a:tc>
                  <a:txBody>
                    <a:bodyPr/>
                    <a:lstStyle/>
                    <a:p>
                      <a:pPr algn="ctr"/>
                      <a:r>
                        <a:rPr lang="en-GB" sz="900">
                          <a:latin typeface="+mn-lt"/>
                        </a:rPr>
                        <a:t>71 (5.6)</a:t>
                      </a:r>
                    </a:p>
                  </a:txBody>
                  <a:tcPr>
                    <a:solidFill>
                      <a:srgbClr val="ECE7E9"/>
                    </a:solidFill>
                  </a:tcPr>
                </a:tc>
                <a:tc>
                  <a:txBody>
                    <a:bodyPr/>
                    <a:lstStyle/>
                    <a:p>
                      <a:pPr algn="ctr"/>
                      <a:r>
                        <a:rPr lang="en-GB" sz="900">
                          <a:latin typeface="+mn-lt"/>
                        </a:rPr>
                        <a:t>76 (6.0)</a:t>
                      </a:r>
                    </a:p>
                  </a:txBody>
                  <a:tcPr>
                    <a:solidFill>
                      <a:srgbClr val="DEEDFA"/>
                    </a:solidFill>
                  </a:tcPr>
                </a:tc>
                <a:tc>
                  <a:txBody>
                    <a:bodyPr/>
                    <a:lstStyle/>
                    <a:p>
                      <a:pPr algn="ctr"/>
                      <a:r>
                        <a:rPr lang="en-GB" sz="900">
                          <a:latin typeface="+mn-lt"/>
                        </a:rPr>
                        <a:t>93 (7.3)</a:t>
                      </a:r>
                    </a:p>
                  </a:txBody>
                  <a:tcPr>
                    <a:solidFill>
                      <a:schemeClr val="accent3">
                        <a:lumMod val="20000"/>
                        <a:lumOff val="80000"/>
                      </a:schemeClr>
                    </a:solidFill>
                  </a:tcPr>
                </a:tc>
                <a:extLst>
                  <a:ext uri="{0D108BD9-81ED-4DB2-BD59-A6C34878D82A}">
                    <a16:rowId xmlns:a16="http://schemas.microsoft.com/office/drawing/2014/main" val="438663321"/>
                  </a:ext>
                </a:extLst>
              </a:tr>
              <a:tr h="559668">
                <a:tc>
                  <a:txBody>
                    <a:bodyPr/>
                    <a:lstStyle/>
                    <a:p>
                      <a:r>
                        <a:rPr lang="en-GB" sz="900">
                          <a:latin typeface="+mn-lt"/>
                        </a:rPr>
                        <a:t>Viral upper respiratory tract infection</a:t>
                      </a:r>
                    </a:p>
                  </a:txBody>
                  <a:tcPr>
                    <a:solidFill>
                      <a:srgbClr val="ECE7E9"/>
                    </a:solidFill>
                  </a:tcPr>
                </a:tc>
                <a:tc>
                  <a:txBody>
                    <a:bodyPr/>
                    <a:lstStyle/>
                    <a:p>
                      <a:pPr algn="ctr"/>
                      <a:r>
                        <a:rPr lang="en-GB" sz="900">
                          <a:latin typeface="+mn-lt"/>
                        </a:rPr>
                        <a:t>75 (5.9)</a:t>
                      </a:r>
                    </a:p>
                  </a:txBody>
                  <a:tcPr>
                    <a:solidFill>
                      <a:srgbClr val="ECE7E9"/>
                    </a:solidFill>
                  </a:tcPr>
                </a:tc>
                <a:tc>
                  <a:txBody>
                    <a:bodyPr/>
                    <a:lstStyle/>
                    <a:p>
                      <a:pPr algn="ctr"/>
                      <a:r>
                        <a:rPr lang="en-GB" sz="900">
                          <a:latin typeface="+mn-lt"/>
                        </a:rPr>
                        <a:t>79 (6.2)</a:t>
                      </a:r>
                    </a:p>
                  </a:txBody>
                  <a:tcPr>
                    <a:solidFill>
                      <a:srgbClr val="DEEDFA"/>
                    </a:solidFill>
                  </a:tcPr>
                </a:tc>
                <a:tc>
                  <a:txBody>
                    <a:bodyPr/>
                    <a:lstStyle/>
                    <a:p>
                      <a:pPr algn="ctr"/>
                      <a:r>
                        <a:rPr lang="en-GB" sz="900">
                          <a:latin typeface="+mn-lt"/>
                        </a:rPr>
                        <a:t>84 (6.6)</a:t>
                      </a:r>
                    </a:p>
                  </a:txBody>
                  <a:tcPr>
                    <a:solidFill>
                      <a:schemeClr val="accent3">
                        <a:lumMod val="20000"/>
                        <a:lumOff val="80000"/>
                      </a:schemeClr>
                    </a:solidFill>
                  </a:tcPr>
                </a:tc>
                <a:extLst>
                  <a:ext uri="{0D108BD9-81ED-4DB2-BD59-A6C34878D82A}">
                    <a16:rowId xmlns:a16="http://schemas.microsoft.com/office/drawing/2014/main" val="851801146"/>
                  </a:ext>
                </a:extLst>
              </a:tr>
              <a:tr h="258634">
                <a:tc>
                  <a:txBody>
                    <a:bodyPr/>
                    <a:lstStyle/>
                    <a:p>
                      <a:r>
                        <a:rPr lang="en-GB" sz="900">
                          <a:latin typeface="+mn-lt"/>
                        </a:rPr>
                        <a:t>Asthma </a:t>
                      </a:r>
                    </a:p>
                  </a:txBody>
                  <a:tcPr>
                    <a:solidFill>
                      <a:srgbClr val="ECE7E9"/>
                    </a:solidFill>
                  </a:tcPr>
                </a:tc>
                <a:tc>
                  <a:txBody>
                    <a:bodyPr/>
                    <a:lstStyle/>
                    <a:p>
                      <a:pPr algn="ctr"/>
                      <a:r>
                        <a:rPr lang="en-GB" sz="900">
                          <a:latin typeface="+mn-lt"/>
                        </a:rPr>
                        <a:t>37 (2.9)</a:t>
                      </a:r>
                    </a:p>
                  </a:txBody>
                  <a:tcPr>
                    <a:solidFill>
                      <a:srgbClr val="ECE7E9"/>
                    </a:solidFill>
                  </a:tcPr>
                </a:tc>
                <a:tc>
                  <a:txBody>
                    <a:bodyPr/>
                    <a:lstStyle/>
                    <a:p>
                      <a:pPr algn="ctr"/>
                      <a:r>
                        <a:rPr lang="en-GB" sz="900">
                          <a:latin typeface="+mn-lt"/>
                        </a:rPr>
                        <a:t>109 (8.5) </a:t>
                      </a:r>
                    </a:p>
                  </a:txBody>
                  <a:tcPr>
                    <a:solidFill>
                      <a:srgbClr val="DEEDFA"/>
                    </a:solidFill>
                  </a:tcPr>
                </a:tc>
                <a:tc>
                  <a:txBody>
                    <a:bodyPr/>
                    <a:lstStyle/>
                    <a:p>
                      <a:pPr algn="ctr"/>
                      <a:r>
                        <a:rPr lang="en-GB" sz="900">
                          <a:latin typeface="+mn-lt"/>
                        </a:rPr>
                        <a:t>57 (4.4)</a:t>
                      </a:r>
                    </a:p>
                  </a:txBody>
                  <a:tcPr>
                    <a:solidFill>
                      <a:schemeClr val="accent3">
                        <a:lumMod val="20000"/>
                        <a:lumOff val="80000"/>
                      </a:schemeClr>
                    </a:solidFill>
                  </a:tcPr>
                </a:tc>
                <a:extLst>
                  <a:ext uri="{0D108BD9-81ED-4DB2-BD59-A6C34878D82A}">
                    <a16:rowId xmlns:a16="http://schemas.microsoft.com/office/drawing/2014/main" val="1610666803"/>
                  </a:ext>
                </a:extLst>
              </a:tr>
              <a:tr h="258634">
                <a:tc>
                  <a:txBody>
                    <a:bodyPr/>
                    <a:lstStyle/>
                    <a:p>
                      <a:r>
                        <a:rPr lang="en-GB" sz="900">
                          <a:latin typeface="+mn-lt"/>
                        </a:rPr>
                        <a:t>Pharyngitis </a:t>
                      </a:r>
                    </a:p>
                  </a:txBody>
                  <a:tcPr>
                    <a:solidFill>
                      <a:srgbClr val="ECE7E9"/>
                    </a:solidFill>
                  </a:tcPr>
                </a:tc>
                <a:tc>
                  <a:txBody>
                    <a:bodyPr/>
                    <a:lstStyle/>
                    <a:p>
                      <a:pPr algn="ctr"/>
                      <a:r>
                        <a:rPr lang="en-GB" sz="900">
                          <a:latin typeface="+mn-lt"/>
                        </a:rPr>
                        <a:t>33 (2.6)</a:t>
                      </a:r>
                    </a:p>
                  </a:txBody>
                  <a:tcPr>
                    <a:solidFill>
                      <a:srgbClr val="ECE7E9"/>
                    </a:solidFill>
                  </a:tcPr>
                </a:tc>
                <a:tc>
                  <a:txBody>
                    <a:bodyPr/>
                    <a:lstStyle/>
                    <a:p>
                      <a:pPr algn="ctr"/>
                      <a:r>
                        <a:rPr lang="en-GB" sz="900">
                          <a:latin typeface="+mn-lt"/>
                        </a:rPr>
                        <a:t>34 (2.7)</a:t>
                      </a:r>
                    </a:p>
                  </a:txBody>
                  <a:tcPr>
                    <a:solidFill>
                      <a:srgbClr val="DEEDFA"/>
                    </a:solidFill>
                  </a:tcPr>
                </a:tc>
                <a:tc>
                  <a:txBody>
                    <a:bodyPr/>
                    <a:lstStyle/>
                    <a:p>
                      <a:pPr algn="ctr"/>
                      <a:r>
                        <a:rPr lang="en-GB" sz="900">
                          <a:latin typeface="+mn-lt"/>
                        </a:rPr>
                        <a:t>48 (3.7)</a:t>
                      </a:r>
                    </a:p>
                  </a:txBody>
                  <a:tcPr>
                    <a:solidFill>
                      <a:schemeClr val="accent3">
                        <a:lumMod val="20000"/>
                        <a:lumOff val="80000"/>
                      </a:schemeClr>
                    </a:solidFill>
                  </a:tcPr>
                </a:tc>
                <a:extLst>
                  <a:ext uri="{0D108BD9-81ED-4DB2-BD59-A6C34878D82A}">
                    <a16:rowId xmlns:a16="http://schemas.microsoft.com/office/drawing/2014/main" val="4268907859"/>
                  </a:ext>
                </a:extLst>
              </a:tr>
              <a:tr h="258634">
                <a:tc>
                  <a:txBody>
                    <a:bodyPr/>
                    <a:lstStyle/>
                    <a:p>
                      <a:r>
                        <a:rPr lang="en-GB" sz="900">
                          <a:latin typeface="+mn-lt"/>
                        </a:rPr>
                        <a:t>Bronchitis </a:t>
                      </a:r>
                    </a:p>
                  </a:txBody>
                  <a:tcPr>
                    <a:solidFill>
                      <a:srgbClr val="ECE7E9"/>
                    </a:solidFill>
                  </a:tcPr>
                </a:tc>
                <a:tc>
                  <a:txBody>
                    <a:bodyPr/>
                    <a:lstStyle/>
                    <a:p>
                      <a:pPr algn="ctr"/>
                      <a:r>
                        <a:rPr lang="en-GB" sz="900">
                          <a:latin typeface="+mn-lt"/>
                        </a:rPr>
                        <a:t>33 (2.6)</a:t>
                      </a:r>
                    </a:p>
                  </a:txBody>
                  <a:tcPr>
                    <a:solidFill>
                      <a:srgbClr val="ECE7E9"/>
                    </a:solidFill>
                  </a:tcPr>
                </a:tc>
                <a:tc>
                  <a:txBody>
                    <a:bodyPr/>
                    <a:lstStyle/>
                    <a:p>
                      <a:pPr algn="ctr"/>
                      <a:r>
                        <a:rPr lang="en-GB" sz="900">
                          <a:latin typeface="+mn-lt"/>
                        </a:rPr>
                        <a:t>41 (3.2)</a:t>
                      </a:r>
                    </a:p>
                  </a:txBody>
                  <a:tcPr>
                    <a:solidFill>
                      <a:srgbClr val="DEEDFA"/>
                    </a:solidFill>
                  </a:tcPr>
                </a:tc>
                <a:tc>
                  <a:txBody>
                    <a:bodyPr/>
                    <a:lstStyle/>
                    <a:p>
                      <a:pPr algn="ctr"/>
                      <a:r>
                        <a:rPr lang="en-GB" sz="900">
                          <a:latin typeface="+mn-lt"/>
                        </a:rPr>
                        <a:t>37 (2.9)</a:t>
                      </a:r>
                    </a:p>
                  </a:txBody>
                  <a:tcPr>
                    <a:solidFill>
                      <a:schemeClr val="accent3">
                        <a:lumMod val="20000"/>
                        <a:lumOff val="80000"/>
                      </a:schemeClr>
                    </a:solidFill>
                  </a:tcPr>
                </a:tc>
                <a:extLst>
                  <a:ext uri="{0D108BD9-81ED-4DB2-BD59-A6C34878D82A}">
                    <a16:rowId xmlns:a16="http://schemas.microsoft.com/office/drawing/2014/main" val="2477057904"/>
                  </a:ext>
                </a:extLst>
              </a:tr>
              <a:tr h="258634">
                <a:tc>
                  <a:txBody>
                    <a:bodyPr/>
                    <a:lstStyle/>
                    <a:p>
                      <a:r>
                        <a:rPr lang="en-GB" sz="900">
                          <a:latin typeface="+mn-lt"/>
                        </a:rPr>
                        <a:t>Headache </a:t>
                      </a:r>
                    </a:p>
                  </a:txBody>
                  <a:tcPr>
                    <a:solidFill>
                      <a:srgbClr val="ECE7E9"/>
                    </a:solidFill>
                  </a:tcPr>
                </a:tc>
                <a:tc>
                  <a:txBody>
                    <a:bodyPr/>
                    <a:lstStyle/>
                    <a:p>
                      <a:pPr algn="ctr"/>
                      <a:r>
                        <a:rPr lang="en-GB" sz="900">
                          <a:latin typeface="+mn-lt"/>
                        </a:rPr>
                        <a:t>23 (1.8)</a:t>
                      </a:r>
                    </a:p>
                  </a:txBody>
                  <a:tcPr>
                    <a:solidFill>
                      <a:srgbClr val="ECE7E9"/>
                    </a:solidFill>
                  </a:tcPr>
                </a:tc>
                <a:tc>
                  <a:txBody>
                    <a:bodyPr/>
                    <a:lstStyle/>
                    <a:p>
                      <a:pPr algn="ctr"/>
                      <a:r>
                        <a:rPr lang="en-GB" sz="900">
                          <a:latin typeface="+mn-lt"/>
                        </a:rPr>
                        <a:t>25 (2.0)</a:t>
                      </a:r>
                    </a:p>
                  </a:txBody>
                  <a:tcPr>
                    <a:solidFill>
                      <a:srgbClr val="DEEDFA"/>
                    </a:solidFill>
                  </a:tcPr>
                </a:tc>
                <a:tc>
                  <a:txBody>
                    <a:bodyPr/>
                    <a:lstStyle/>
                    <a:p>
                      <a:pPr algn="ctr"/>
                      <a:r>
                        <a:rPr lang="en-GB" sz="900">
                          <a:latin typeface="+mn-lt"/>
                        </a:rPr>
                        <a:t>29 (2.3)</a:t>
                      </a:r>
                    </a:p>
                  </a:txBody>
                  <a:tcPr>
                    <a:solidFill>
                      <a:schemeClr val="accent3">
                        <a:lumMod val="20000"/>
                        <a:lumOff val="80000"/>
                      </a:schemeClr>
                    </a:solidFill>
                  </a:tcPr>
                </a:tc>
                <a:extLst>
                  <a:ext uri="{0D108BD9-81ED-4DB2-BD59-A6C34878D82A}">
                    <a16:rowId xmlns:a16="http://schemas.microsoft.com/office/drawing/2014/main" val="994432078"/>
                  </a:ext>
                </a:extLst>
              </a:tr>
              <a:tr h="258634">
                <a:tc>
                  <a:txBody>
                    <a:bodyPr/>
                    <a:lstStyle/>
                    <a:p>
                      <a:r>
                        <a:rPr lang="en-GB" sz="900">
                          <a:latin typeface="+mn-lt"/>
                        </a:rPr>
                        <a:t>Allergic rhinitis </a:t>
                      </a:r>
                    </a:p>
                  </a:txBody>
                  <a:tcPr>
                    <a:solidFill>
                      <a:srgbClr val="ECE7E9"/>
                    </a:solidFill>
                  </a:tcPr>
                </a:tc>
                <a:tc>
                  <a:txBody>
                    <a:bodyPr/>
                    <a:lstStyle/>
                    <a:p>
                      <a:pPr algn="ctr"/>
                      <a:r>
                        <a:rPr lang="en-GB" sz="900">
                          <a:latin typeface="+mn-lt"/>
                        </a:rPr>
                        <a:t>28 (2.2)</a:t>
                      </a:r>
                    </a:p>
                  </a:txBody>
                  <a:tcPr>
                    <a:solidFill>
                      <a:srgbClr val="ECE7E9"/>
                    </a:solidFill>
                  </a:tcPr>
                </a:tc>
                <a:tc>
                  <a:txBody>
                    <a:bodyPr/>
                    <a:lstStyle/>
                    <a:p>
                      <a:pPr algn="ctr"/>
                      <a:r>
                        <a:rPr lang="en-GB" sz="900">
                          <a:latin typeface="+mn-lt"/>
                        </a:rPr>
                        <a:t>28 (2.2)</a:t>
                      </a:r>
                    </a:p>
                  </a:txBody>
                  <a:tcPr>
                    <a:solidFill>
                      <a:srgbClr val="DEEDFA"/>
                    </a:solidFill>
                  </a:tcPr>
                </a:tc>
                <a:tc>
                  <a:txBody>
                    <a:bodyPr/>
                    <a:lstStyle/>
                    <a:p>
                      <a:pPr algn="ctr"/>
                      <a:r>
                        <a:rPr lang="en-GB" sz="900">
                          <a:latin typeface="+mn-lt"/>
                        </a:rPr>
                        <a:t>19 (1.5)</a:t>
                      </a:r>
                    </a:p>
                  </a:txBody>
                  <a:tcPr>
                    <a:solidFill>
                      <a:schemeClr val="accent3">
                        <a:lumMod val="20000"/>
                        <a:lumOff val="80000"/>
                      </a:schemeClr>
                    </a:solidFill>
                  </a:tcPr>
                </a:tc>
                <a:extLst>
                  <a:ext uri="{0D108BD9-81ED-4DB2-BD59-A6C34878D82A}">
                    <a16:rowId xmlns:a16="http://schemas.microsoft.com/office/drawing/2014/main" val="74801139"/>
                  </a:ext>
                </a:extLst>
              </a:tr>
            </a:tbl>
          </a:graphicData>
        </a:graphic>
      </p:graphicFrame>
      <p:graphicFrame>
        <p:nvGraphicFramePr>
          <p:cNvPr id="18" name="Table 17">
            <a:extLst>
              <a:ext uri="{FF2B5EF4-FFF2-40B4-BE49-F238E27FC236}">
                <a16:creationId xmlns:a16="http://schemas.microsoft.com/office/drawing/2014/main" id="{4E73400D-E1F9-4A89-B2A9-A70959ED244A}"/>
              </a:ext>
            </a:extLst>
          </p:cNvPr>
          <p:cNvGraphicFramePr>
            <a:graphicFrameLocks noGrp="1"/>
          </p:cNvGraphicFramePr>
          <p:nvPr>
            <p:extLst>
              <p:ext uri="{D42A27DB-BD31-4B8C-83A1-F6EECF244321}">
                <p14:modId xmlns:p14="http://schemas.microsoft.com/office/powerpoint/2010/main" val="244942026"/>
              </p:ext>
            </p:extLst>
          </p:nvPr>
        </p:nvGraphicFramePr>
        <p:xfrm>
          <a:off x="4747099" y="1423199"/>
          <a:ext cx="4174266" cy="3047192"/>
        </p:xfrm>
        <a:graphic>
          <a:graphicData uri="http://schemas.openxmlformats.org/drawingml/2006/table">
            <a:tbl>
              <a:tblPr firstRow="1" bandRow="1">
                <a:tableStyleId>{5C22544A-7EE6-4342-B048-85BDC9FD1C3A}</a:tableStyleId>
              </a:tblPr>
              <a:tblGrid>
                <a:gridCol w="1391422">
                  <a:extLst>
                    <a:ext uri="{9D8B030D-6E8A-4147-A177-3AD203B41FA5}">
                      <a16:colId xmlns:a16="http://schemas.microsoft.com/office/drawing/2014/main" val="1166615246"/>
                    </a:ext>
                  </a:extLst>
                </a:gridCol>
                <a:gridCol w="1391422">
                  <a:extLst>
                    <a:ext uri="{9D8B030D-6E8A-4147-A177-3AD203B41FA5}">
                      <a16:colId xmlns:a16="http://schemas.microsoft.com/office/drawing/2014/main" val="2979938927"/>
                    </a:ext>
                  </a:extLst>
                </a:gridCol>
                <a:gridCol w="1391422">
                  <a:extLst>
                    <a:ext uri="{9D8B030D-6E8A-4147-A177-3AD203B41FA5}">
                      <a16:colId xmlns:a16="http://schemas.microsoft.com/office/drawing/2014/main" val="1777476284"/>
                    </a:ext>
                  </a:extLst>
                </a:gridCol>
              </a:tblGrid>
              <a:tr h="800037">
                <a:tc>
                  <a:txBody>
                    <a:bodyPr/>
                    <a:lstStyle/>
                    <a:p>
                      <a:r>
                        <a:rPr lang="en-GB" sz="900"/>
                        <a:t>All patients, n (%)</a:t>
                      </a:r>
                    </a:p>
                  </a:txBody>
                  <a:tcPr>
                    <a:solidFill>
                      <a:srgbClr val="D0006F"/>
                    </a:solidFill>
                  </a:tcPr>
                </a:tc>
                <a:tc>
                  <a:txBody>
                    <a:bodyPr/>
                    <a:lstStyle/>
                    <a:p>
                      <a:pPr algn="ctr"/>
                      <a:r>
                        <a:rPr lang="en-GB" sz="900">
                          <a:latin typeface="+mn-lt"/>
                        </a:rPr>
                        <a:t>BUD/FORM Turbuhaler </a:t>
                      </a:r>
                      <a:br>
                        <a:rPr lang="en-GB" sz="900">
                          <a:latin typeface="+mn-lt"/>
                        </a:rPr>
                      </a:br>
                      <a:r>
                        <a:rPr lang="en-GB" sz="900">
                          <a:latin typeface="+mn-lt"/>
                        </a:rPr>
                        <a:t>anti-inflammatory reliever </a:t>
                      </a:r>
                      <a:r>
                        <a:rPr lang="en-GB" sz="900"/>
                        <a:t>(n=2089)</a:t>
                      </a:r>
                    </a:p>
                  </a:txBody>
                  <a:tcPr>
                    <a:solidFill>
                      <a:srgbClr val="D0006F"/>
                    </a:solidFill>
                  </a:tcPr>
                </a:tc>
                <a:tc>
                  <a:txBody>
                    <a:bodyPr/>
                    <a:lstStyle/>
                    <a:p>
                      <a:pPr algn="ctr"/>
                      <a:r>
                        <a:rPr lang="en-GB" sz="900">
                          <a:latin typeface="+mn-lt"/>
                        </a:rPr>
                        <a:t>Maintenance </a:t>
                      </a:r>
                      <a:br>
                        <a:rPr lang="en-GB" sz="900">
                          <a:latin typeface="+mn-lt"/>
                        </a:rPr>
                      </a:br>
                      <a:r>
                        <a:rPr lang="en-GB" sz="900">
                          <a:latin typeface="+mn-lt"/>
                        </a:rPr>
                        <a:t>low-dose BUD </a:t>
                      </a:r>
                      <a:br>
                        <a:rPr lang="en-GB" sz="900">
                          <a:latin typeface="+mn-lt"/>
                        </a:rPr>
                      </a:br>
                      <a:r>
                        <a:rPr lang="en-GB" sz="900">
                          <a:latin typeface="+mn-lt"/>
                          <a:cs typeface="Arial" panose="020B0604020202020204" pitchFamily="34" charset="0"/>
                        </a:rPr>
                        <a:t>BID + SABA as needed </a:t>
                      </a:r>
                      <a:endParaRPr lang="en-GB" sz="900">
                        <a:latin typeface="+mn-lt"/>
                      </a:endParaRPr>
                    </a:p>
                    <a:p>
                      <a:pPr algn="ctr"/>
                      <a:r>
                        <a:rPr lang="en-GB" sz="900"/>
                        <a:t>(n=2087)</a:t>
                      </a:r>
                    </a:p>
                  </a:txBody>
                  <a:tcPr>
                    <a:solidFill>
                      <a:schemeClr val="accent3"/>
                    </a:solidFill>
                  </a:tcPr>
                </a:tc>
                <a:extLst>
                  <a:ext uri="{0D108BD9-81ED-4DB2-BD59-A6C34878D82A}">
                    <a16:rowId xmlns:a16="http://schemas.microsoft.com/office/drawing/2014/main" val="1121322044"/>
                  </a:ext>
                </a:extLst>
              </a:tr>
              <a:tr h="391134">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GB" sz="900"/>
                        <a:t>Viral upper respiratory tract infection</a:t>
                      </a:r>
                    </a:p>
                  </a:txBody>
                  <a:tcPr>
                    <a:solidFill>
                      <a:srgbClr val="ECE7E9"/>
                    </a:solidFill>
                  </a:tcPr>
                </a:tc>
                <a:tc>
                  <a:txBody>
                    <a:bodyPr/>
                    <a:lstStyle/>
                    <a:p>
                      <a:pPr algn="ctr"/>
                      <a:r>
                        <a:rPr lang="en-GB" sz="900">
                          <a:solidFill>
                            <a:schemeClr val="tx1"/>
                          </a:solidFill>
                        </a:rPr>
                        <a:t>155 </a:t>
                      </a:r>
                      <a:r>
                        <a:rPr lang="en-GB" sz="900"/>
                        <a:t>(7.4)</a:t>
                      </a:r>
                    </a:p>
                  </a:txBody>
                  <a:tcPr>
                    <a:solidFill>
                      <a:srgbClr val="ECE7E9"/>
                    </a:solidFill>
                  </a:tcPr>
                </a:tc>
                <a:tc>
                  <a:txBody>
                    <a:bodyPr/>
                    <a:lstStyle/>
                    <a:p>
                      <a:pPr algn="ctr"/>
                      <a:r>
                        <a:rPr lang="en-GB" sz="900"/>
                        <a:t>168 (8.0)</a:t>
                      </a:r>
                    </a:p>
                  </a:txBody>
                  <a:tcPr>
                    <a:solidFill>
                      <a:schemeClr val="accent3">
                        <a:lumMod val="20000"/>
                        <a:lumOff val="80000"/>
                      </a:schemeClr>
                    </a:solidFill>
                  </a:tcPr>
                </a:tc>
                <a:extLst>
                  <a:ext uri="{0D108BD9-81ED-4DB2-BD59-A6C34878D82A}">
                    <a16:rowId xmlns:a16="http://schemas.microsoft.com/office/drawing/2014/main" val="438663321"/>
                  </a:ext>
                </a:extLst>
              </a:tr>
              <a:tr h="265942">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GB" sz="900"/>
                        <a:t>Asthma </a:t>
                      </a:r>
                    </a:p>
                  </a:txBody>
                  <a:tcPr>
                    <a:solidFill>
                      <a:srgbClr val="ECE7E9"/>
                    </a:solidFill>
                  </a:tcPr>
                </a:tc>
                <a:tc>
                  <a:txBody>
                    <a:bodyPr/>
                    <a:lstStyle/>
                    <a:p>
                      <a:pPr algn="ctr"/>
                      <a:r>
                        <a:rPr lang="en-GB" sz="900"/>
                        <a:t>96 (4.6)</a:t>
                      </a:r>
                    </a:p>
                  </a:txBody>
                  <a:tcPr>
                    <a:solidFill>
                      <a:srgbClr val="ECE7E9"/>
                    </a:solidFill>
                  </a:tcPr>
                </a:tc>
                <a:tc>
                  <a:txBody>
                    <a:bodyPr/>
                    <a:lstStyle/>
                    <a:p>
                      <a:pPr algn="ctr"/>
                      <a:r>
                        <a:rPr lang="en-GB" sz="900"/>
                        <a:t>97 (4.6)</a:t>
                      </a:r>
                    </a:p>
                  </a:txBody>
                  <a:tcPr>
                    <a:solidFill>
                      <a:schemeClr val="accent3">
                        <a:lumMod val="20000"/>
                        <a:lumOff val="80000"/>
                      </a:schemeClr>
                    </a:solidFill>
                  </a:tcPr>
                </a:tc>
                <a:extLst>
                  <a:ext uri="{0D108BD9-81ED-4DB2-BD59-A6C34878D82A}">
                    <a16:rowId xmlns:a16="http://schemas.microsoft.com/office/drawing/2014/main" val="851801146"/>
                  </a:ext>
                </a:extLst>
              </a:tr>
              <a:tr h="390019">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GB" sz="900"/>
                        <a:t>Upper respiratory tract infection</a:t>
                      </a:r>
                    </a:p>
                  </a:txBody>
                  <a:tcPr>
                    <a:solidFill>
                      <a:srgbClr val="ECE7E9"/>
                    </a:solidFill>
                  </a:tcPr>
                </a:tc>
                <a:tc>
                  <a:txBody>
                    <a:bodyPr/>
                    <a:lstStyle/>
                    <a:p>
                      <a:pPr algn="ctr"/>
                      <a:r>
                        <a:rPr lang="en-GB" sz="900"/>
                        <a:t>81 (3.9) </a:t>
                      </a:r>
                    </a:p>
                  </a:txBody>
                  <a:tcPr>
                    <a:solidFill>
                      <a:srgbClr val="ECE7E9"/>
                    </a:solidFill>
                  </a:tcPr>
                </a:tc>
                <a:tc>
                  <a:txBody>
                    <a:bodyPr/>
                    <a:lstStyle/>
                    <a:p>
                      <a:pPr algn="ctr"/>
                      <a:r>
                        <a:rPr lang="en-GB" sz="900"/>
                        <a:t>89 (4.3)</a:t>
                      </a:r>
                    </a:p>
                  </a:txBody>
                  <a:tcPr>
                    <a:solidFill>
                      <a:schemeClr val="accent3">
                        <a:lumMod val="20000"/>
                        <a:lumOff val="80000"/>
                      </a:schemeClr>
                    </a:solidFill>
                  </a:tcPr>
                </a:tc>
                <a:extLst>
                  <a:ext uri="{0D108BD9-81ED-4DB2-BD59-A6C34878D82A}">
                    <a16:rowId xmlns:a16="http://schemas.microsoft.com/office/drawing/2014/main" val="1610666803"/>
                  </a:ext>
                </a:extLst>
              </a:tr>
              <a:tr h="240012">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GB" sz="900"/>
                        <a:t>Bronchitis </a:t>
                      </a:r>
                    </a:p>
                  </a:txBody>
                  <a:tcPr>
                    <a:solidFill>
                      <a:srgbClr val="ECE7E9"/>
                    </a:solidFill>
                  </a:tcPr>
                </a:tc>
                <a:tc>
                  <a:txBody>
                    <a:bodyPr/>
                    <a:lstStyle/>
                    <a:p>
                      <a:pPr algn="ctr"/>
                      <a:r>
                        <a:rPr lang="en-GB" sz="900"/>
                        <a:t>64 (3.1)</a:t>
                      </a:r>
                    </a:p>
                  </a:txBody>
                  <a:tcPr>
                    <a:solidFill>
                      <a:srgbClr val="ECE7E9"/>
                    </a:solidFill>
                  </a:tcPr>
                </a:tc>
                <a:tc>
                  <a:txBody>
                    <a:bodyPr/>
                    <a:lstStyle/>
                    <a:p>
                      <a:pPr algn="ctr"/>
                      <a:r>
                        <a:rPr lang="en-GB" sz="900"/>
                        <a:t>78 (3.7)</a:t>
                      </a:r>
                    </a:p>
                  </a:txBody>
                  <a:tcPr>
                    <a:solidFill>
                      <a:schemeClr val="accent3">
                        <a:lumMod val="20000"/>
                        <a:lumOff val="80000"/>
                      </a:schemeClr>
                    </a:solidFill>
                  </a:tcPr>
                </a:tc>
                <a:extLst>
                  <a:ext uri="{0D108BD9-81ED-4DB2-BD59-A6C34878D82A}">
                    <a16:rowId xmlns:a16="http://schemas.microsoft.com/office/drawing/2014/main" val="4268907859"/>
                  </a:ext>
                </a:extLst>
              </a:tr>
              <a:tr h="240012">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GB" sz="900"/>
                        <a:t>Pharyngitis </a:t>
                      </a:r>
                    </a:p>
                  </a:txBody>
                  <a:tcPr>
                    <a:solidFill>
                      <a:srgbClr val="ECE7E9"/>
                    </a:solidFill>
                  </a:tcPr>
                </a:tc>
                <a:tc>
                  <a:txBody>
                    <a:bodyPr/>
                    <a:lstStyle/>
                    <a:p>
                      <a:pPr algn="ctr"/>
                      <a:r>
                        <a:rPr lang="en-GB" sz="900"/>
                        <a:t>51 (2.4)</a:t>
                      </a:r>
                    </a:p>
                  </a:txBody>
                  <a:tcPr>
                    <a:solidFill>
                      <a:srgbClr val="ECE7E9"/>
                    </a:solidFill>
                  </a:tcPr>
                </a:tc>
                <a:tc>
                  <a:txBody>
                    <a:bodyPr/>
                    <a:lstStyle/>
                    <a:p>
                      <a:pPr algn="ctr"/>
                      <a:r>
                        <a:rPr lang="en-GB" sz="900"/>
                        <a:t>63 (3.0)</a:t>
                      </a:r>
                    </a:p>
                  </a:txBody>
                  <a:tcPr>
                    <a:solidFill>
                      <a:schemeClr val="accent3">
                        <a:lumMod val="20000"/>
                        <a:lumOff val="80000"/>
                      </a:schemeClr>
                    </a:solidFill>
                  </a:tcPr>
                </a:tc>
                <a:extLst>
                  <a:ext uri="{0D108BD9-81ED-4DB2-BD59-A6C34878D82A}">
                    <a16:rowId xmlns:a16="http://schemas.microsoft.com/office/drawing/2014/main" val="2477057904"/>
                  </a:ext>
                </a:extLst>
              </a:tr>
              <a:tr h="240012">
                <a:tc>
                  <a:txBody>
                    <a:bodyPr/>
                    <a:lstStyle/>
                    <a:p>
                      <a:r>
                        <a:rPr lang="en-GB" sz="900"/>
                        <a:t>Headache </a:t>
                      </a:r>
                    </a:p>
                  </a:txBody>
                  <a:tcPr>
                    <a:solidFill>
                      <a:srgbClr val="ECE7E9"/>
                    </a:solidFill>
                  </a:tcPr>
                </a:tc>
                <a:tc>
                  <a:txBody>
                    <a:bodyPr/>
                    <a:lstStyle/>
                    <a:p>
                      <a:pPr algn="ctr"/>
                      <a:r>
                        <a:rPr lang="en-GB" sz="900"/>
                        <a:t>52 (2.5)</a:t>
                      </a:r>
                    </a:p>
                  </a:txBody>
                  <a:tcPr>
                    <a:solidFill>
                      <a:srgbClr val="ECE7E9"/>
                    </a:solidFill>
                  </a:tcPr>
                </a:tc>
                <a:tc>
                  <a:txBody>
                    <a:bodyPr/>
                    <a:lstStyle/>
                    <a:p>
                      <a:pPr algn="ctr"/>
                      <a:r>
                        <a:rPr lang="en-GB" sz="900"/>
                        <a:t>51 (2.4)</a:t>
                      </a:r>
                    </a:p>
                  </a:txBody>
                  <a:tcPr>
                    <a:solidFill>
                      <a:schemeClr val="accent3">
                        <a:lumMod val="20000"/>
                        <a:lumOff val="80000"/>
                      </a:schemeClr>
                    </a:solidFill>
                  </a:tcPr>
                </a:tc>
                <a:extLst>
                  <a:ext uri="{0D108BD9-81ED-4DB2-BD59-A6C34878D82A}">
                    <a16:rowId xmlns:a16="http://schemas.microsoft.com/office/drawing/2014/main" val="1258332727"/>
                  </a:ext>
                </a:extLst>
              </a:tr>
              <a:tr h="240012">
                <a:tc>
                  <a:txBody>
                    <a:bodyPr/>
                    <a:lstStyle/>
                    <a:p>
                      <a:r>
                        <a:rPr lang="en-GB" sz="900"/>
                        <a:t>Allergic rhinitis </a:t>
                      </a:r>
                    </a:p>
                  </a:txBody>
                  <a:tcPr>
                    <a:solidFill>
                      <a:srgbClr val="ECE7E9"/>
                    </a:solidFill>
                  </a:tcPr>
                </a:tc>
                <a:tc>
                  <a:txBody>
                    <a:bodyPr/>
                    <a:lstStyle/>
                    <a:p>
                      <a:pPr algn="ctr"/>
                      <a:r>
                        <a:rPr lang="en-GB" sz="900"/>
                        <a:t>51 (2.4)</a:t>
                      </a:r>
                    </a:p>
                  </a:txBody>
                  <a:tcPr>
                    <a:solidFill>
                      <a:srgbClr val="ECE7E9"/>
                    </a:solidFill>
                  </a:tcPr>
                </a:tc>
                <a:tc>
                  <a:txBody>
                    <a:bodyPr/>
                    <a:lstStyle/>
                    <a:p>
                      <a:pPr algn="ctr"/>
                      <a:r>
                        <a:rPr lang="en-GB" sz="900"/>
                        <a:t>44 (2.1)</a:t>
                      </a:r>
                    </a:p>
                  </a:txBody>
                  <a:tcPr>
                    <a:solidFill>
                      <a:schemeClr val="accent3">
                        <a:lumMod val="20000"/>
                        <a:lumOff val="80000"/>
                      </a:schemeClr>
                    </a:solidFill>
                  </a:tcPr>
                </a:tc>
                <a:extLst>
                  <a:ext uri="{0D108BD9-81ED-4DB2-BD59-A6C34878D82A}">
                    <a16:rowId xmlns:a16="http://schemas.microsoft.com/office/drawing/2014/main" val="1120137733"/>
                  </a:ext>
                </a:extLst>
              </a:tr>
              <a:tr h="240012">
                <a:tc>
                  <a:txBody>
                    <a:bodyPr/>
                    <a:lstStyle/>
                    <a:p>
                      <a:r>
                        <a:rPr lang="en-GB" sz="900"/>
                        <a:t>Influenza </a:t>
                      </a:r>
                    </a:p>
                  </a:txBody>
                  <a:tcPr>
                    <a:solidFill>
                      <a:srgbClr val="ECE7E9"/>
                    </a:solidFill>
                  </a:tcPr>
                </a:tc>
                <a:tc>
                  <a:txBody>
                    <a:bodyPr/>
                    <a:lstStyle/>
                    <a:p>
                      <a:pPr algn="ctr"/>
                      <a:r>
                        <a:rPr lang="en-GB" sz="900"/>
                        <a:t>33 (1.6)</a:t>
                      </a:r>
                    </a:p>
                  </a:txBody>
                  <a:tcPr>
                    <a:solidFill>
                      <a:srgbClr val="ECE7E9"/>
                    </a:solidFill>
                  </a:tcPr>
                </a:tc>
                <a:tc>
                  <a:txBody>
                    <a:bodyPr/>
                    <a:lstStyle/>
                    <a:p>
                      <a:pPr algn="ctr"/>
                      <a:r>
                        <a:rPr lang="en-GB" sz="900"/>
                        <a:t>43 (2.1)</a:t>
                      </a:r>
                    </a:p>
                  </a:txBody>
                  <a:tcPr>
                    <a:solidFill>
                      <a:schemeClr val="accent3">
                        <a:lumMod val="20000"/>
                        <a:lumOff val="80000"/>
                      </a:schemeClr>
                    </a:solidFill>
                  </a:tcPr>
                </a:tc>
                <a:extLst>
                  <a:ext uri="{0D108BD9-81ED-4DB2-BD59-A6C34878D82A}">
                    <a16:rowId xmlns:a16="http://schemas.microsoft.com/office/drawing/2014/main" val="3643028001"/>
                  </a:ext>
                </a:extLst>
              </a:tr>
            </a:tbl>
          </a:graphicData>
        </a:graphic>
      </p:graphicFrame>
      <p:sp>
        <p:nvSpPr>
          <p:cNvPr id="10" name="Rectangle 9">
            <a:extLst>
              <a:ext uri="{FF2B5EF4-FFF2-40B4-BE49-F238E27FC236}">
                <a16:creationId xmlns:a16="http://schemas.microsoft.com/office/drawing/2014/main" id="{9B46E164-1DC2-4576-AF93-A3B98CFB54EA}"/>
              </a:ext>
            </a:extLst>
          </p:cNvPr>
          <p:cNvSpPr/>
          <p:nvPr/>
        </p:nvSpPr>
        <p:spPr>
          <a:xfrm>
            <a:off x="2225689" y="-4387"/>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Tree>
    <p:extLst>
      <p:ext uri="{BB962C8B-B14F-4D97-AF65-F5344CB8AC3E}">
        <p14:creationId xmlns:p14="http://schemas.microsoft.com/office/powerpoint/2010/main" val="21640116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D864-9BD3-4C02-9380-90EEEA7E95CE}"/>
              </a:ext>
            </a:extLst>
          </p:cNvPr>
          <p:cNvSpPr>
            <a:spLocks noGrp="1"/>
          </p:cNvSpPr>
          <p:nvPr>
            <p:ph type="title"/>
          </p:nvPr>
        </p:nvSpPr>
        <p:spPr>
          <a:xfrm>
            <a:off x="342900" y="904117"/>
            <a:ext cx="8458200" cy="1338828"/>
          </a:xfrm>
        </p:spPr>
        <p:txBody>
          <a:bodyPr/>
          <a:lstStyle/>
          <a:p>
            <a:r>
              <a:rPr lang="en-GB"/>
              <a:t>The effects of BUD/FORM Turbuhaler  </a:t>
            </a:r>
            <a:br>
              <a:rPr lang="en-GB"/>
            </a:br>
            <a:r>
              <a:rPr lang="en-GB"/>
              <a:t>anti-inflammatory reliever in </a:t>
            </a:r>
            <a:br>
              <a:rPr lang="en-GB"/>
            </a:br>
            <a:r>
              <a:rPr lang="en-GB"/>
              <a:t>moderate-to-severe asthma</a:t>
            </a:r>
          </a:p>
        </p:txBody>
      </p:sp>
    </p:spTree>
    <p:extLst>
      <p:ext uri="{BB962C8B-B14F-4D97-AF65-F5344CB8AC3E}">
        <p14:creationId xmlns:p14="http://schemas.microsoft.com/office/powerpoint/2010/main" val="19010110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246987" y="184089"/>
            <a:ext cx="8950352" cy="600074"/>
          </a:xfrm>
        </p:spPr>
        <p:txBody>
          <a:bodyPr/>
          <a:lstStyle/>
          <a:p>
            <a:r>
              <a:rPr lang="en-GB" sz="2000"/>
              <a:t>BUD/FORM anti-inflammatory reliever + maintenance r</a:t>
            </a:r>
            <a:r>
              <a:rPr lang="en-GB" altLang="en-US" sz="2000"/>
              <a:t>educed exacerbations versus same, higher and highest dose ICS/LABA + SABA  </a:t>
            </a:r>
            <a:endParaRPr lang="en-GB" sz="20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466156"/>
            <a:ext cx="8602768" cy="585588"/>
          </a:xfrm>
        </p:spPr>
        <p:txBody>
          <a:bodyPr/>
          <a:lstStyle/>
          <a:p>
            <a:endParaRPr lang="en-GB" altLang="en-US"/>
          </a:p>
          <a:p>
            <a:endParaRPr lang="en-GB" altLang="en-US"/>
          </a:p>
          <a:p>
            <a:endParaRPr lang="en-GB" altLang="en-US"/>
          </a:p>
          <a:p>
            <a:endParaRPr lang="en-GB" altLang="en-US"/>
          </a:p>
          <a:p>
            <a:r>
              <a:rPr lang="en-GB"/>
              <a:t>*</a:t>
            </a:r>
            <a:r>
              <a:rPr lang="en-US"/>
              <a:t>P</a:t>
            </a:r>
            <a:r>
              <a:rPr lang="en-US" altLang="en-US"/>
              <a:t>=0.039 versus </a:t>
            </a:r>
            <a:r>
              <a:rPr lang="en-GB" altLang="en-GB"/>
              <a:t>BUD/FORM anti-inflammatory reliever + maintenance</a:t>
            </a:r>
            <a:r>
              <a:rPr lang="en-US" altLang="en-GB"/>
              <a:t>.</a:t>
            </a:r>
            <a:r>
              <a:rPr lang="en-US" altLang="en-US"/>
              <a:t> **P=0.0048 versus </a:t>
            </a:r>
            <a:r>
              <a:rPr lang="en-GB" altLang="en-GB"/>
              <a:t>BUD/FORM anti-inflammatory reliever + maintenance</a:t>
            </a:r>
            <a:r>
              <a:rPr lang="en-US" altLang="en-GB"/>
              <a:t>.</a:t>
            </a:r>
            <a:r>
              <a:rPr lang="en-US" altLang="en-US"/>
              <a:t> ***P&lt;0.001 versus </a:t>
            </a:r>
            <a:r>
              <a:rPr lang="en-GB" altLang="en-GB"/>
              <a:t>BUD/FORM anti-inflammatory reliever + maintenance. </a:t>
            </a:r>
            <a:br>
              <a:rPr lang="en-GB" altLang="en-GB"/>
            </a:br>
            <a:r>
              <a:rPr lang="en-GB" altLang="en-GB" baseline="30000"/>
              <a:t>†</a:t>
            </a:r>
            <a:r>
              <a:rPr lang="en-GB" altLang="en-GB"/>
              <a:t>BUD maintenance dose in each study was either one inhalation of 320 </a:t>
            </a:r>
            <a:r>
              <a:rPr lang="en-GB" altLang="en-GB">
                <a:latin typeface="Arial" panose="020B0604020202020204" pitchFamily="34" charset="0"/>
                <a:cs typeface="Arial" panose="020B0604020202020204" pitchFamily="34" charset="0"/>
              </a:rPr>
              <a:t>µg BID or two inhalations of 160 µg QD</a:t>
            </a:r>
            <a:br>
              <a:rPr lang="en-GB" altLang="en-GB">
                <a:latin typeface="Arial" panose="020B0604020202020204" pitchFamily="34" charset="0"/>
                <a:cs typeface="Arial" panose="020B0604020202020204" pitchFamily="34" charset="0"/>
              </a:rPr>
            </a:br>
            <a:r>
              <a:rPr lang="en-GB" altLang="en-GB" baseline="30000">
                <a:latin typeface="Arial" panose="020B0604020202020204" pitchFamily="34" charset="0"/>
                <a:cs typeface="Arial" panose="020B0604020202020204" pitchFamily="34" charset="0"/>
              </a:rPr>
              <a:t>§</a:t>
            </a:r>
            <a:r>
              <a:rPr lang="en-GB" altLang="en-GB">
                <a:latin typeface="Arial" panose="020B0604020202020204" pitchFamily="34" charset="0"/>
                <a:cs typeface="Arial" panose="020B0604020202020204" pitchFamily="34" charset="0"/>
              </a:rPr>
              <a:t>BUD/FORM was delivered via </a:t>
            </a:r>
            <a:r>
              <a:rPr lang="en-GB" altLang="en-GB" err="1">
                <a:latin typeface="Arial" panose="020B0604020202020204" pitchFamily="34" charset="0"/>
                <a:cs typeface="Arial" panose="020B0604020202020204" pitchFamily="34" charset="0"/>
              </a:rPr>
              <a:t>Turbuhaler</a:t>
            </a:r>
            <a:r>
              <a:rPr lang="en-GB" altLang="en-GB">
                <a:latin typeface="Arial" panose="020B0604020202020204" pitchFamily="34" charset="0"/>
                <a:cs typeface="Arial" panose="020B0604020202020204" pitchFamily="34" charset="0"/>
              </a:rPr>
              <a:t> in all studies apart from STEAM; in STEAM BUD/FORM was delivered via DPI</a:t>
            </a:r>
            <a:br>
              <a:rPr lang="en-GB" altLang="en-GB"/>
            </a:br>
            <a:r>
              <a:rPr lang="en-GB" altLang="en-GB"/>
              <a:t>BID = twice daily; </a:t>
            </a:r>
            <a:r>
              <a:rPr lang="en-GB" altLang="en-US"/>
              <a:t>BUD = budesonide; DPI = dry powder inhaler; FLU = fluticasone; FORM = formoterol; ICS = inhaled corticosteroid(s); LABA = long-acting </a:t>
            </a:r>
            <a:r>
              <a:rPr lang="el-GR"/>
              <a:t>β</a:t>
            </a:r>
            <a:r>
              <a:rPr lang="en-US" baseline="-25000"/>
              <a:t>2</a:t>
            </a:r>
            <a:r>
              <a:rPr lang="en-US"/>
              <a:t>-agonist;</a:t>
            </a:r>
            <a:r>
              <a:rPr lang="en-GB" altLang="en-US"/>
              <a:t> QD = once daily; SABA = short-acting </a:t>
            </a:r>
            <a:r>
              <a:rPr lang="el-GR"/>
              <a:t>β</a:t>
            </a:r>
            <a:r>
              <a:rPr lang="en-US" baseline="-25000"/>
              <a:t>2</a:t>
            </a:r>
            <a:r>
              <a:rPr lang="en-US"/>
              <a:t>-agonist; SAL = salmeterol.</a:t>
            </a:r>
            <a:br>
              <a:rPr lang="en-US"/>
            </a:br>
            <a:r>
              <a:rPr lang="en-GB" altLang="en-US"/>
              <a:t>1. Rabe KF, et al. </a:t>
            </a:r>
            <a:r>
              <a:rPr lang="en-GB" altLang="en-US" i="1"/>
              <a:t>Chest. </a:t>
            </a:r>
            <a:r>
              <a:rPr lang="en-GB" altLang="en-US"/>
              <a:t>2006;129:246-256; 2. </a:t>
            </a:r>
            <a:r>
              <a:rPr lang="en-GB" altLang="en-US" err="1"/>
              <a:t>Scicchitano</a:t>
            </a:r>
            <a:r>
              <a:rPr lang="en-GB" altLang="en-US"/>
              <a:t> R, et al. </a:t>
            </a:r>
            <a:r>
              <a:rPr lang="en-GB" altLang="en-US" i="1" err="1"/>
              <a:t>Curr</a:t>
            </a:r>
            <a:r>
              <a:rPr lang="en-GB" altLang="en-US" i="1"/>
              <a:t> Med Res </a:t>
            </a:r>
            <a:r>
              <a:rPr lang="en-GB" altLang="en-US" i="1" err="1"/>
              <a:t>Opin</a:t>
            </a:r>
            <a:r>
              <a:rPr lang="en-GB" altLang="en-US" i="1"/>
              <a:t>. </a:t>
            </a:r>
            <a:r>
              <a:rPr lang="en-GB" altLang="en-US"/>
              <a:t>2004;20:1403-1418; 3. O’Byrne PM, et al. </a:t>
            </a:r>
            <a:r>
              <a:rPr lang="en-GB" altLang="en-US" i="1"/>
              <a:t>Am J Respir </a:t>
            </a:r>
            <a:r>
              <a:rPr lang="en-GB" altLang="en-US" i="1" err="1"/>
              <a:t>Crit</a:t>
            </a:r>
            <a:r>
              <a:rPr lang="en-GB" altLang="en-US" i="1"/>
              <a:t> Care Med. </a:t>
            </a:r>
            <a:r>
              <a:rPr lang="en-GB" altLang="en-US"/>
              <a:t>2005;171:129-136; 4. </a:t>
            </a:r>
            <a:r>
              <a:rPr lang="en-GB" altLang="ko-KR"/>
              <a:t>Rabe KF, et al. </a:t>
            </a:r>
            <a:r>
              <a:rPr lang="en-GB" altLang="ko-KR" i="1"/>
              <a:t>Lancet. </a:t>
            </a:r>
            <a:r>
              <a:rPr lang="en-GB" altLang="ko-KR"/>
              <a:t>2006;368:744-753; </a:t>
            </a:r>
            <a:br>
              <a:rPr lang="en-GB" altLang="ko-KR"/>
            </a:br>
            <a:r>
              <a:rPr lang="en-GB" altLang="en-US"/>
              <a:t>5. Kuna P, et al. </a:t>
            </a:r>
            <a:r>
              <a:rPr lang="en-GB" altLang="en-US" i="1"/>
              <a:t>Int J Clin </a:t>
            </a:r>
            <a:r>
              <a:rPr lang="en-GB" altLang="en-US" i="1" err="1"/>
              <a:t>Pract</a:t>
            </a:r>
            <a:r>
              <a:rPr lang="en-GB" altLang="en-US" i="1"/>
              <a:t>.</a:t>
            </a:r>
            <a:r>
              <a:rPr lang="en-GB" altLang="en-US"/>
              <a:t> 2007;61:725-736; 6. Bousquet J, et al. </a:t>
            </a:r>
            <a:r>
              <a:rPr lang="en-GB" altLang="en-US" i="1"/>
              <a:t>Respir Med. </a:t>
            </a:r>
            <a:r>
              <a:rPr lang="en-GB" altLang="en-US"/>
              <a:t>2007;101:2437-2446.</a:t>
            </a:r>
            <a:endParaRPr lang="en-GB"/>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32</a:t>
            </a:fld>
            <a:endParaRPr lang="en-GB"/>
          </a:p>
        </p:txBody>
      </p:sp>
      <p:sp>
        <p:nvSpPr>
          <p:cNvPr id="160" name="TextBox 159">
            <a:extLst>
              <a:ext uri="{FF2B5EF4-FFF2-40B4-BE49-F238E27FC236}">
                <a16:creationId xmlns:a16="http://schemas.microsoft.com/office/drawing/2014/main" id="{F1A9F921-6F7A-4E74-B263-34C0E5C8367E}"/>
              </a:ext>
            </a:extLst>
          </p:cNvPr>
          <p:cNvSpPr txBox="1"/>
          <p:nvPr/>
        </p:nvSpPr>
        <p:spPr>
          <a:xfrm>
            <a:off x="355637" y="4091937"/>
            <a:ext cx="8357582" cy="237757"/>
          </a:xfrm>
          <a:prstGeom prst="rect">
            <a:avLst/>
          </a:prstGeom>
          <a:noFill/>
        </p:spPr>
        <p:txBody>
          <a:bodyPr wrap="square" rtlCol="0">
            <a:spAutoFit/>
          </a:bodyPr>
          <a:lstStyle/>
          <a:p>
            <a:pPr algn="ctr" defTabSz="685800">
              <a:lnSpc>
                <a:spcPct val="90000"/>
              </a:lnSpc>
              <a:spcBef>
                <a:spcPts val="900"/>
              </a:spcBef>
              <a:buClr>
                <a:srgbClr val="7F134C"/>
              </a:buClr>
            </a:pPr>
            <a:r>
              <a:rPr lang="en-US" sz="1000">
                <a:solidFill>
                  <a:srgbClr val="000000"/>
                </a:solidFill>
                <a:latin typeface="Arial" panose="020B0604020202020204"/>
              </a:rPr>
              <a:t>N=14385</a:t>
            </a:r>
          </a:p>
        </p:txBody>
      </p:sp>
      <p:grpSp>
        <p:nvGrpSpPr>
          <p:cNvPr id="159" name="Group 158">
            <a:extLst>
              <a:ext uri="{FF2B5EF4-FFF2-40B4-BE49-F238E27FC236}">
                <a16:creationId xmlns:a16="http://schemas.microsoft.com/office/drawing/2014/main" id="{47CA51F5-3B13-453F-8449-7A0254C03E65}"/>
              </a:ext>
            </a:extLst>
          </p:cNvPr>
          <p:cNvGrpSpPr/>
          <p:nvPr/>
        </p:nvGrpSpPr>
        <p:grpSpPr>
          <a:xfrm>
            <a:off x="2030115" y="904468"/>
            <a:ext cx="1647875" cy="415498"/>
            <a:chOff x="3262753" y="2149977"/>
            <a:chExt cx="1969019" cy="553997"/>
          </a:xfrm>
        </p:grpSpPr>
        <p:sp>
          <p:nvSpPr>
            <p:cNvPr id="325" name="Rectangle 49">
              <a:extLst>
                <a:ext uri="{FF2B5EF4-FFF2-40B4-BE49-F238E27FC236}">
                  <a16:creationId xmlns:a16="http://schemas.microsoft.com/office/drawing/2014/main" id="{D6F4E07E-A75D-4BF5-8171-2AB522A98D1E}"/>
                </a:ext>
              </a:extLst>
            </p:cNvPr>
            <p:cNvSpPr>
              <a:spLocks noChangeArrowheads="1"/>
            </p:cNvSpPr>
            <p:nvPr/>
          </p:nvSpPr>
          <p:spPr bwMode="auto">
            <a:xfrm>
              <a:off x="3262753" y="2318546"/>
              <a:ext cx="323850" cy="135426"/>
            </a:xfrm>
            <a:prstGeom prst="rect">
              <a:avLst/>
            </a:prstGeom>
            <a:solidFill>
              <a:srgbClr val="D0006F"/>
            </a:solidFill>
            <a:ln w="9525">
              <a:solidFill>
                <a:srgbClr val="D0006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342900">
                <a:defRPr/>
              </a:pPr>
              <a:endParaRPr lang="en-GB" sz="1350">
                <a:solidFill>
                  <a:srgbClr val="5C5C5C"/>
                </a:solidFill>
                <a:latin typeface="Arial"/>
              </a:endParaRPr>
            </a:p>
          </p:txBody>
        </p:sp>
        <p:sp>
          <p:nvSpPr>
            <p:cNvPr id="326" name="Rectangle 50">
              <a:extLst>
                <a:ext uri="{FF2B5EF4-FFF2-40B4-BE49-F238E27FC236}">
                  <a16:creationId xmlns:a16="http://schemas.microsoft.com/office/drawing/2014/main" id="{C0AAFA12-4517-45EF-B736-C22B2A12BD4A}"/>
                </a:ext>
              </a:extLst>
            </p:cNvPr>
            <p:cNvSpPr>
              <a:spLocks noChangeArrowheads="1"/>
            </p:cNvSpPr>
            <p:nvPr/>
          </p:nvSpPr>
          <p:spPr bwMode="auto">
            <a:xfrm>
              <a:off x="3644008" y="2149977"/>
              <a:ext cx="1587764"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900">
                  <a:solidFill>
                    <a:srgbClr val="000000"/>
                  </a:solidFill>
                  <a:latin typeface="Arial"/>
                </a:rPr>
                <a:t>BUD/FORM </a:t>
              </a:r>
              <a:br>
                <a:rPr lang="en-GB" altLang="en-GB" sz="900">
                  <a:solidFill>
                    <a:srgbClr val="000000"/>
                  </a:solidFill>
                  <a:latin typeface="Arial"/>
                </a:rPr>
              </a:br>
              <a:r>
                <a:rPr lang="en-GB" altLang="en-GB" sz="900">
                  <a:solidFill>
                    <a:srgbClr val="000000"/>
                  </a:solidFill>
                  <a:latin typeface="Arial"/>
                </a:rPr>
                <a:t>anti-inflammatory </a:t>
              </a:r>
              <a:br>
                <a:rPr lang="en-GB" altLang="en-GB" sz="900">
                  <a:solidFill>
                    <a:srgbClr val="000000"/>
                  </a:solidFill>
                  <a:latin typeface="Arial"/>
                </a:rPr>
              </a:br>
              <a:r>
                <a:rPr lang="en-GB" altLang="en-GB" sz="900">
                  <a:solidFill>
                    <a:srgbClr val="000000"/>
                  </a:solidFill>
                  <a:latin typeface="Arial"/>
                </a:rPr>
                <a:t>reliever + maintenance</a:t>
              </a:r>
              <a:r>
                <a:rPr lang="en-GB" altLang="en-GB" sz="900" baseline="30000">
                  <a:solidFill>
                    <a:srgbClr val="000000"/>
                  </a:solidFill>
                  <a:latin typeface="Arial"/>
                </a:rPr>
                <a:t>§</a:t>
              </a:r>
              <a:endParaRPr lang="en-GB" altLang="en-GB" sz="1350" baseline="30000">
                <a:solidFill>
                  <a:srgbClr val="000000"/>
                </a:solidFill>
                <a:latin typeface="Arial"/>
              </a:endParaRPr>
            </a:p>
          </p:txBody>
        </p:sp>
      </p:grpSp>
      <p:grpSp>
        <p:nvGrpSpPr>
          <p:cNvPr id="161" name="Group 160">
            <a:extLst>
              <a:ext uri="{FF2B5EF4-FFF2-40B4-BE49-F238E27FC236}">
                <a16:creationId xmlns:a16="http://schemas.microsoft.com/office/drawing/2014/main" id="{1A34089A-42F5-4AB6-A0CA-353027B7C5CE}"/>
              </a:ext>
            </a:extLst>
          </p:cNvPr>
          <p:cNvGrpSpPr/>
          <p:nvPr/>
        </p:nvGrpSpPr>
        <p:grpSpPr>
          <a:xfrm>
            <a:off x="3796500" y="960126"/>
            <a:ext cx="1436055" cy="276999"/>
            <a:chOff x="3218755" y="1387311"/>
            <a:chExt cx="1715916" cy="369331"/>
          </a:xfrm>
        </p:grpSpPr>
        <p:sp>
          <p:nvSpPr>
            <p:cNvPr id="323" name="Rectangle 51">
              <a:extLst>
                <a:ext uri="{FF2B5EF4-FFF2-40B4-BE49-F238E27FC236}">
                  <a16:creationId xmlns:a16="http://schemas.microsoft.com/office/drawing/2014/main" id="{D013107B-C4D4-49CA-9DF8-70F61A783D6C}"/>
                </a:ext>
              </a:extLst>
            </p:cNvPr>
            <p:cNvSpPr>
              <a:spLocks noChangeArrowheads="1"/>
            </p:cNvSpPr>
            <p:nvPr/>
          </p:nvSpPr>
          <p:spPr bwMode="auto">
            <a:xfrm>
              <a:off x="3218755" y="1480837"/>
              <a:ext cx="323850" cy="137099"/>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24" name="Rectangle 52">
              <a:extLst>
                <a:ext uri="{FF2B5EF4-FFF2-40B4-BE49-F238E27FC236}">
                  <a16:creationId xmlns:a16="http://schemas.microsoft.com/office/drawing/2014/main" id="{38F2437A-7108-4607-8886-C7966A52CFC4}"/>
                </a:ext>
              </a:extLst>
            </p:cNvPr>
            <p:cNvSpPr>
              <a:spLocks noChangeArrowheads="1"/>
            </p:cNvSpPr>
            <p:nvPr/>
          </p:nvSpPr>
          <p:spPr bwMode="auto">
            <a:xfrm>
              <a:off x="3636029" y="1387311"/>
              <a:ext cx="1298642" cy="369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900">
                  <a:solidFill>
                    <a:srgbClr val="000000"/>
                  </a:solidFill>
                  <a:latin typeface="Arial"/>
                </a:rPr>
                <a:t>BUD/FORM + SABA as needed</a:t>
              </a:r>
              <a:endParaRPr lang="en-GB" altLang="en-GB" sz="1350">
                <a:solidFill>
                  <a:srgbClr val="000000"/>
                </a:solidFill>
                <a:latin typeface="Arial"/>
              </a:endParaRPr>
            </a:p>
          </p:txBody>
        </p:sp>
      </p:grpSp>
      <p:grpSp>
        <p:nvGrpSpPr>
          <p:cNvPr id="314" name="Group 313">
            <a:extLst>
              <a:ext uri="{FF2B5EF4-FFF2-40B4-BE49-F238E27FC236}">
                <a16:creationId xmlns:a16="http://schemas.microsoft.com/office/drawing/2014/main" id="{935EE701-D79B-4902-9759-9B9F8148B8C5}"/>
              </a:ext>
            </a:extLst>
          </p:cNvPr>
          <p:cNvGrpSpPr/>
          <p:nvPr/>
        </p:nvGrpSpPr>
        <p:grpSpPr>
          <a:xfrm>
            <a:off x="745227" y="945327"/>
            <a:ext cx="1254031" cy="276999"/>
            <a:chOff x="3881163" y="1181821"/>
            <a:chExt cx="1498419" cy="369331"/>
          </a:xfrm>
        </p:grpSpPr>
        <p:sp>
          <p:nvSpPr>
            <p:cNvPr id="321" name="Rectangle 53">
              <a:extLst>
                <a:ext uri="{FF2B5EF4-FFF2-40B4-BE49-F238E27FC236}">
                  <a16:creationId xmlns:a16="http://schemas.microsoft.com/office/drawing/2014/main" id="{1D328F6F-47DA-49C3-BF44-3DE429DF83B5}"/>
                </a:ext>
              </a:extLst>
            </p:cNvPr>
            <p:cNvSpPr>
              <a:spLocks noChangeArrowheads="1"/>
            </p:cNvSpPr>
            <p:nvPr/>
          </p:nvSpPr>
          <p:spPr bwMode="auto">
            <a:xfrm>
              <a:off x="3881163" y="1295078"/>
              <a:ext cx="323850" cy="137098"/>
            </a:xfrm>
            <a:prstGeom prst="rect">
              <a:avLst/>
            </a:prstGeom>
            <a:solidFill>
              <a:schemeClr val="accent3"/>
            </a:solidFill>
            <a:ln w="9525" algn="ctr">
              <a:solidFill>
                <a:schemeClr val="accent3"/>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342900">
                <a:defRPr/>
              </a:pPr>
              <a:endParaRPr lang="en-GB" sz="1350">
                <a:solidFill>
                  <a:srgbClr val="5C5C5C"/>
                </a:solidFill>
                <a:latin typeface="Arial"/>
              </a:endParaRPr>
            </a:p>
          </p:txBody>
        </p:sp>
        <p:sp>
          <p:nvSpPr>
            <p:cNvPr id="322" name="Rectangle 54">
              <a:extLst>
                <a:ext uri="{FF2B5EF4-FFF2-40B4-BE49-F238E27FC236}">
                  <a16:creationId xmlns:a16="http://schemas.microsoft.com/office/drawing/2014/main" id="{CC253F88-344E-4013-8844-C8C2888D8CB5}"/>
                </a:ext>
              </a:extLst>
            </p:cNvPr>
            <p:cNvSpPr>
              <a:spLocks noChangeArrowheads="1"/>
            </p:cNvSpPr>
            <p:nvPr/>
          </p:nvSpPr>
          <p:spPr bwMode="auto">
            <a:xfrm>
              <a:off x="4295486" y="1181821"/>
              <a:ext cx="1084096" cy="369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900">
                  <a:solidFill>
                    <a:srgbClr val="000000"/>
                  </a:solidFill>
                  <a:latin typeface="Arial"/>
                </a:rPr>
                <a:t>BUD + SABA</a:t>
              </a:r>
              <a:br>
                <a:rPr lang="en-GB" altLang="en-GB" sz="900">
                  <a:solidFill>
                    <a:srgbClr val="000000"/>
                  </a:solidFill>
                  <a:latin typeface="Arial"/>
                </a:rPr>
              </a:br>
              <a:r>
                <a:rPr lang="en-GB" altLang="en-GB" sz="900">
                  <a:solidFill>
                    <a:srgbClr val="000000"/>
                  </a:solidFill>
                  <a:latin typeface="Arial"/>
                </a:rPr>
                <a:t> as needed</a:t>
              </a:r>
              <a:r>
                <a:rPr lang="en-GB" altLang="en-GB" sz="900" baseline="30000">
                  <a:solidFill>
                    <a:srgbClr val="000000"/>
                  </a:solidFill>
                  <a:latin typeface="Arial"/>
                </a:rPr>
                <a:t>†</a:t>
              </a:r>
              <a:endParaRPr lang="en-GB" altLang="en-GB" sz="1350" baseline="30000">
                <a:solidFill>
                  <a:srgbClr val="000000"/>
                </a:solidFill>
                <a:latin typeface="Arial"/>
              </a:endParaRPr>
            </a:p>
          </p:txBody>
        </p:sp>
      </p:grpSp>
      <p:grpSp>
        <p:nvGrpSpPr>
          <p:cNvPr id="315" name="Group 314">
            <a:extLst>
              <a:ext uri="{FF2B5EF4-FFF2-40B4-BE49-F238E27FC236}">
                <a16:creationId xmlns:a16="http://schemas.microsoft.com/office/drawing/2014/main" id="{575B4040-C6BB-4F18-9086-A3E1542704B2}"/>
              </a:ext>
            </a:extLst>
          </p:cNvPr>
          <p:cNvGrpSpPr/>
          <p:nvPr/>
        </p:nvGrpSpPr>
        <p:grpSpPr>
          <a:xfrm>
            <a:off x="5394841" y="953740"/>
            <a:ext cx="1561049" cy="276999"/>
            <a:chOff x="2778557" y="1621228"/>
            <a:chExt cx="1865270" cy="369331"/>
          </a:xfrm>
        </p:grpSpPr>
        <p:sp>
          <p:nvSpPr>
            <p:cNvPr id="319" name="Rectangle 55">
              <a:extLst>
                <a:ext uri="{FF2B5EF4-FFF2-40B4-BE49-F238E27FC236}">
                  <a16:creationId xmlns:a16="http://schemas.microsoft.com/office/drawing/2014/main" id="{04B98DFB-7BA0-43F8-AD3C-8B2ECB19FBF0}"/>
                </a:ext>
              </a:extLst>
            </p:cNvPr>
            <p:cNvSpPr>
              <a:spLocks noChangeArrowheads="1"/>
            </p:cNvSpPr>
            <p:nvPr/>
          </p:nvSpPr>
          <p:spPr bwMode="auto">
            <a:xfrm>
              <a:off x="2778557" y="1724104"/>
              <a:ext cx="323850" cy="135427"/>
            </a:xfrm>
            <a:prstGeom prst="rect">
              <a:avLst/>
            </a:prstGeom>
            <a:solidFill>
              <a:schemeClr val="accent6"/>
            </a:solidFill>
            <a:ln w="9525">
              <a:solidFill>
                <a:schemeClr val="accent6"/>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342900">
                <a:defRPr/>
              </a:pPr>
              <a:endParaRPr lang="en-GB" sz="1350">
                <a:solidFill>
                  <a:srgbClr val="5C5C5C"/>
                </a:solidFill>
                <a:latin typeface="Arial"/>
              </a:endParaRPr>
            </a:p>
          </p:txBody>
        </p:sp>
        <p:sp>
          <p:nvSpPr>
            <p:cNvPr id="320" name="Rectangle 56">
              <a:extLst>
                <a:ext uri="{FF2B5EF4-FFF2-40B4-BE49-F238E27FC236}">
                  <a16:creationId xmlns:a16="http://schemas.microsoft.com/office/drawing/2014/main" id="{22F3FF34-A372-4471-997D-1C7414166C30}"/>
                </a:ext>
              </a:extLst>
            </p:cNvPr>
            <p:cNvSpPr>
              <a:spLocks noChangeArrowheads="1"/>
            </p:cNvSpPr>
            <p:nvPr/>
          </p:nvSpPr>
          <p:spPr bwMode="auto">
            <a:xfrm>
              <a:off x="3183958" y="1621228"/>
              <a:ext cx="1459869" cy="369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900">
                  <a:solidFill>
                    <a:srgbClr val="000000"/>
                  </a:solidFill>
                  <a:latin typeface="Arial"/>
                </a:rPr>
                <a:t>BUD/FORM + FORM as needed</a:t>
              </a:r>
              <a:endParaRPr lang="en-GB" altLang="en-GB" sz="1350">
                <a:solidFill>
                  <a:srgbClr val="000000"/>
                </a:solidFill>
                <a:latin typeface="Arial"/>
              </a:endParaRPr>
            </a:p>
          </p:txBody>
        </p:sp>
      </p:grpSp>
      <p:grpSp>
        <p:nvGrpSpPr>
          <p:cNvPr id="316" name="Group 315">
            <a:extLst>
              <a:ext uri="{FF2B5EF4-FFF2-40B4-BE49-F238E27FC236}">
                <a16:creationId xmlns:a16="http://schemas.microsoft.com/office/drawing/2014/main" id="{0B7C7C47-BB48-440C-92E3-7B7489C6ED6E}"/>
              </a:ext>
            </a:extLst>
          </p:cNvPr>
          <p:cNvGrpSpPr/>
          <p:nvPr/>
        </p:nvGrpSpPr>
        <p:grpSpPr>
          <a:xfrm>
            <a:off x="7036583" y="952994"/>
            <a:ext cx="1556890" cy="276999"/>
            <a:chOff x="2446719" y="1845946"/>
            <a:chExt cx="1860300" cy="369331"/>
          </a:xfrm>
        </p:grpSpPr>
        <p:sp>
          <p:nvSpPr>
            <p:cNvPr id="317" name="Rectangle 57">
              <a:extLst>
                <a:ext uri="{FF2B5EF4-FFF2-40B4-BE49-F238E27FC236}">
                  <a16:creationId xmlns:a16="http://schemas.microsoft.com/office/drawing/2014/main" id="{C6258C3B-DC06-484E-84FE-E829AC3C2E89}"/>
                </a:ext>
              </a:extLst>
            </p:cNvPr>
            <p:cNvSpPr>
              <a:spLocks noChangeArrowheads="1"/>
            </p:cNvSpPr>
            <p:nvPr/>
          </p:nvSpPr>
          <p:spPr bwMode="auto">
            <a:xfrm>
              <a:off x="2446719" y="1948981"/>
              <a:ext cx="323850" cy="137099"/>
            </a:xfrm>
            <a:prstGeom prst="rect">
              <a:avLst/>
            </a:prstGeom>
            <a:solidFill>
              <a:schemeClr val="accent5"/>
            </a:solidFill>
            <a:ln w="9525">
              <a:solidFill>
                <a:schemeClr val="accent5"/>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342900">
                <a:defRPr/>
              </a:pPr>
              <a:endParaRPr lang="en-GB" sz="1350">
                <a:solidFill>
                  <a:srgbClr val="5C5C5C"/>
                </a:solidFill>
                <a:latin typeface="Arial"/>
              </a:endParaRPr>
            </a:p>
          </p:txBody>
        </p:sp>
        <p:sp>
          <p:nvSpPr>
            <p:cNvPr id="318" name="Rectangle 58">
              <a:extLst>
                <a:ext uri="{FF2B5EF4-FFF2-40B4-BE49-F238E27FC236}">
                  <a16:creationId xmlns:a16="http://schemas.microsoft.com/office/drawing/2014/main" id="{D84EFEE4-484F-4CF5-94C5-11CF6452ED9B}"/>
                </a:ext>
              </a:extLst>
            </p:cNvPr>
            <p:cNvSpPr>
              <a:spLocks noChangeArrowheads="1"/>
            </p:cNvSpPr>
            <p:nvPr/>
          </p:nvSpPr>
          <p:spPr bwMode="auto">
            <a:xfrm>
              <a:off x="2847150" y="1845946"/>
              <a:ext cx="1459869" cy="369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342900">
                <a:spcBef>
                  <a:spcPct val="20000"/>
                </a:spcBef>
                <a:buClr>
                  <a:srgbClr val="E8004D"/>
                </a:buClr>
                <a:buSzPct val="125000"/>
                <a:defRPr/>
              </a:pPr>
              <a:r>
                <a:rPr lang="en-GB" altLang="en-GB" sz="900">
                  <a:solidFill>
                    <a:srgbClr val="000000"/>
                  </a:solidFill>
                  <a:latin typeface="Arial"/>
                </a:rPr>
                <a:t>FLU/SAL + SABA </a:t>
              </a:r>
              <a:br>
                <a:rPr lang="en-GB" altLang="en-GB" sz="900">
                  <a:solidFill>
                    <a:srgbClr val="000000"/>
                  </a:solidFill>
                  <a:latin typeface="Arial"/>
                </a:rPr>
              </a:br>
              <a:r>
                <a:rPr lang="en-GB" altLang="en-GB" sz="900">
                  <a:solidFill>
                    <a:srgbClr val="000000"/>
                  </a:solidFill>
                  <a:latin typeface="Arial"/>
                </a:rPr>
                <a:t>as needed</a:t>
              </a:r>
              <a:endParaRPr lang="en-GB" altLang="en-GB" sz="1350">
                <a:solidFill>
                  <a:srgbClr val="000000"/>
                </a:solidFill>
                <a:latin typeface="Arial"/>
              </a:endParaRPr>
            </a:p>
          </p:txBody>
        </p:sp>
      </p:grpSp>
      <p:sp>
        <p:nvSpPr>
          <p:cNvPr id="327" name="Text Box 40">
            <a:extLst>
              <a:ext uri="{FF2B5EF4-FFF2-40B4-BE49-F238E27FC236}">
                <a16:creationId xmlns:a16="http://schemas.microsoft.com/office/drawing/2014/main" id="{98743C25-1826-4AD4-AE53-E46A0A2DED62}"/>
              </a:ext>
            </a:extLst>
          </p:cNvPr>
          <p:cNvSpPr txBox="1">
            <a:spLocks noChangeArrowheads="1"/>
          </p:cNvSpPr>
          <p:nvPr/>
        </p:nvSpPr>
        <p:spPr bwMode="auto">
          <a:xfrm flipH="1">
            <a:off x="745228" y="2037370"/>
            <a:ext cx="625079"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328" name="Rectangle 29">
            <a:extLst>
              <a:ext uri="{FF2B5EF4-FFF2-40B4-BE49-F238E27FC236}">
                <a16:creationId xmlns:a16="http://schemas.microsoft.com/office/drawing/2014/main" id="{73DA6168-2620-4F54-B825-7C4C72DA071E}"/>
              </a:ext>
            </a:extLst>
          </p:cNvPr>
          <p:cNvSpPr>
            <a:spLocks noChangeArrowheads="1"/>
          </p:cNvSpPr>
          <p:nvPr/>
        </p:nvSpPr>
        <p:spPr bwMode="auto">
          <a:xfrm flipH="1">
            <a:off x="745761" y="2223225"/>
            <a:ext cx="295895" cy="1840423"/>
          </a:xfrm>
          <a:prstGeom prst="rect">
            <a:avLst/>
          </a:prstGeom>
          <a:solidFill>
            <a:schemeClr val="accent3"/>
          </a:solidFill>
          <a:ln w="9525" algn="ctr">
            <a:solidFill>
              <a:schemeClr val="accent3"/>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29" name="Rectangle 32">
            <a:extLst>
              <a:ext uri="{FF2B5EF4-FFF2-40B4-BE49-F238E27FC236}">
                <a16:creationId xmlns:a16="http://schemas.microsoft.com/office/drawing/2014/main" id="{834395DC-0ABB-4CBC-97BF-F4225AEE6E5E}"/>
              </a:ext>
            </a:extLst>
          </p:cNvPr>
          <p:cNvSpPr>
            <a:spLocks noChangeArrowheads="1"/>
          </p:cNvSpPr>
          <p:nvPr/>
        </p:nvSpPr>
        <p:spPr bwMode="auto">
          <a:xfrm flipH="1">
            <a:off x="1041656" y="3642693"/>
            <a:ext cx="295895" cy="420955"/>
          </a:xfrm>
          <a:prstGeom prst="rect">
            <a:avLst/>
          </a:prstGeom>
          <a:solidFill>
            <a:srgbClr val="D0006F"/>
          </a:solidFill>
          <a:ln w="9525" algn="ctr">
            <a:solidFill>
              <a:srgbClr val="D0006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grpSp>
        <p:nvGrpSpPr>
          <p:cNvPr id="330" name="Group 329">
            <a:extLst>
              <a:ext uri="{FF2B5EF4-FFF2-40B4-BE49-F238E27FC236}">
                <a16:creationId xmlns:a16="http://schemas.microsoft.com/office/drawing/2014/main" id="{3764A902-7557-416B-8DA2-46A50320C399}"/>
              </a:ext>
            </a:extLst>
          </p:cNvPr>
          <p:cNvGrpSpPr/>
          <p:nvPr/>
        </p:nvGrpSpPr>
        <p:grpSpPr>
          <a:xfrm>
            <a:off x="106838" y="1355006"/>
            <a:ext cx="1367890" cy="2768211"/>
            <a:chOff x="1072239" y="1817688"/>
            <a:chExt cx="1915438" cy="3690948"/>
          </a:xfrm>
        </p:grpSpPr>
        <p:sp>
          <p:nvSpPr>
            <p:cNvPr id="331" name="Rectangle 11">
              <a:extLst>
                <a:ext uri="{FF2B5EF4-FFF2-40B4-BE49-F238E27FC236}">
                  <a16:creationId xmlns:a16="http://schemas.microsoft.com/office/drawing/2014/main" id="{2E68C3A6-0E62-4CE1-913F-8D24DEAB752C}"/>
                </a:ext>
              </a:extLst>
            </p:cNvPr>
            <p:cNvSpPr>
              <a:spLocks noChangeArrowheads="1"/>
            </p:cNvSpPr>
            <p:nvPr/>
          </p:nvSpPr>
          <p:spPr bwMode="auto">
            <a:xfrm>
              <a:off x="1496127"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332" name="Rectangle 12">
              <a:extLst>
                <a:ext uri="{FF2B5EF4-FFF2-40B4-BE49-F238E27FC236}">
                  <a16:creationId xmlns:a16="http://schemas.microsoft.com/office/drawing/2014/main" id="{FD6D80AE-826A-4E3B-BE47-3FF91F7701FD}"/>
                </a:ext>
              </a:extLst>
            </p:cNvPr>
            <p:cNvSpPr>
              <a:spLocks noChangeArrowheads="1"/>
            </p:cNvSpPr>
            <p:nvPr/>
          </p:nvSpPr>
          <p:spPr bwMode="auto">
            <a:xfrm>
              <a:off x="1420629"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333" name="Rectangle 13">
              <a:extLst>
                <a:ext uri="{FF2B5EF4-FFF2-40B4-BE49-F238E27FC236}">
                  <a16:creationId xmlns:a16="http://schemas.microsoft.com/office/drawing/2014/main" id="{3316F01F-8E9E-4735-AA03-753DF4A7AEED}"/>
                </a:ext>
              </a:extLst>
            </p:cNvPr>
            <p:cNvSpPr>
              <a:spLocks noChangeArrowheads="1"/>
            </p:cNvSpPr>
            <p:nvPr/>
          </p:nvSpPr>
          <p:spPr bwMode="auto">
            <a:xfrm>
              <a:off x="1420629"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334" name="Rectangle 14">
              <a:extLst>
                <a:ext uri="{FF2B5EF4-FFF2-40B4-BE49-F238E27FC236}">
                  <a16:creationId xmlns:a16="http://schemas.microsoft.com/office/drawing/2014/main" id="{4CD2D12B-D759-41E4-9B7B-FD481DF9E813}"/>
                </a:ext>
              </a:extLst>
            </p:cNvPr>
            <p:cNvSpPr>
              <a:spLocks noChangeArrowheads="1"/>
            </p:cNvSpPr>
            <p:nvPr/>
          </p:nvSpPr>
          <p:spPr bwMode="auto">
            <a:xfrm>
              <a:off x="1420629"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335" name="Rectangle 15">
              <a:extLst>
                <a:ext uri="{FF2B5EF4-FFF2-40B4-BE49-F238E27FC236}">
                  <a16:creationId xmlns:a16="http://schemas.microsoft.com/office/drawing/2014/main" id="{77E3751D-843B-4A31-9DD9-5EF8470C7906}"/>
                </a:ext>
              </a:extLst>
            </p:cNvPr>
            <p:cNvSpPr>
              <a:spLocks noChangeArrowheads="1"/>
            </p:cNvSpPr>
            <p:nvPr/>
          </p:nvSpPr>
          <p:spPr bwMode="auto">
            <a:xfrm>
              <a:off x="1420629"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336" name="Rectangle 16">
              <a:extLst>
                <a:ext uri="{FF2B5EF4-FFF2-40B4-BE49-F238E27FC236}">
                  <a16:creationId xmlns:a16="http://schemas.microsoft.com/office/drawing/2014/main" id="{79841286-6A08-4976-AA40-2ECADC971DCA}"/>
                </a:ext>
              </a:extLst>
            </p:cNvPr>
            <p:cNvSpPr>
              <a:spLocks noChangeArrowheads="1"/>
            </p:cNvSpPr>
            <p:nvPr/>
          </p:nvSpPr>
          <p:spPr bwMode="auto">
            <a:xfrm>
              <a:off x="1420629"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337" name="Line 40">
              <a:extLst>
                <a:ext uri="{FF2B5EF4-FFF2-40B4-BE49-F238E27FC236}">
                  <a16:creationId xmlns:a16="http://schemas.microsoft.com/office/drawing/2014/main" id="{6FF83844-C41F-47B5-980B-A53232A65D88}"/>
                </a:ext>
              </a:extLst>
            </p:cNvPr>
            <p:cNvSpPr>
              <a:spLocks noChangeShapeType="1"/>
            </p:cNvSpPr>
            <p:nvPr/>
          </p:nvSpPr>
          <p:spPr bwMode="auto">
            <a:xfrm flipH="1" flipV="1">
              <a:off x="1765302" y="1917915"/>
              <a:ext cx="0" cy="352342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338" name="Line 30">
              <a:extLst>
                <a:ext uri="{FF2B5EF4-FFF2-40B4-BE49-F238E27FC236}">
                  <a16:creationId xmlns:a16="http://schemas.microsoft.com/office/drawing/2014/main" id="{5C4096A8-8589-4806-B41B-ACC80CEBD300}"/>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39" name="Line 31">
              <a:extLst>
                <a:ext uri="{FF2B5EF4-FFF2-40B4-BE49-F238E27FC236}">
                  <a16:creationId xmlns:a16="http://schemas.microsoft.com/office/drawing/2014/main" id="{C822A92E-C2C6-4EEE-887C-EFCDEAF43591}"/>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40" name="Line 32">
              <a:extLst>
                <a:ext uri="{FF2B5EF4-FFF2-40B4-BE49-F238E27FC236}">
                  <a16:creationId xmlns:a16="http://schemas.microsoft.com/office/drawing/2014/main" id="{9B723B31-E261-432A-9416-511457B34DFC}"/>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41" name="Line 33">
              <a:extLst>
                <a:ext uri="{FF2B5EF4-FFF2-40B4-BE49-F238E27FC236}">
                  <a16:creationId xmlns:a16="http://schemas.microsoft.com/office/drawing/2014/main" id="{C24FBB29-8DF0-45DA-9FAA-E17EE5779928}"/>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42" name="Line 34">
              <a:extLst>
                <a:ext uri="{FF2B5EF4-FFF2-40B4-BE49-F238E27FC236}">
                  <a16:creationId xmlns:a16="http://schemas.microsoft.com/office/drawing/2014/main" id="{F3789CA9-2104-4002-95ED-7D0389C4EA8F}"/>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43" name="Line 47">
              <a:extLst>
                <a:ext uri="{FF2B5EF4-FFF2-40B4-BE49-F238E27FC236}">
                  <a16:creationId xmlns:a16="http://schemas.microsoft.com/office/drawing/2014/main" id="{94D65675-8621-4E97-BD9F-26BF112BB035}"/>
                </a:ext>
              </a:extLst>
            </p:cNvPr>
            <p:cNvSpPr>
              <a:spLocks noChangeShapeType="1"/>
            </p:cNvSpPr>
            <p:nvPr/>
          </p:nvSpPr>
          <p:spPr bwMode="auto">
            <a:xfrm>
              <a:off x="1652589" y="5430880"/>
              <a:ext cx="13350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344" name="Text Box 3">
              <a:extLst>
                <a:ext uri="{FF2B5EF4-FFF2-40B4-BE49-F238E27FC236}">
                  <a16:creationId xmlns:a16="http://schemas.microsoft.com/office/drawing/2014/main" id="{D8FDB3EC-210E-41B4-85ED-D92D4323AFC0}"/>
                </a:ext>
              </a:extLst>
            </p:cNvPr>
            <p:cNvSpPr txBox="1">
              <a:spLocks noChangeArrowheads="1"/>
            </p:cNvSpPr>
            <p:nvPr/>
          </p:nvSpPr>
          <p:spPr bwMode="auto">
            <a:xfrm rot="16200000">
              <a:off x="-198864" y="3422508"/>
              <a:ext cx="2865438" cy="323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defTabSz="342900">
                <a:buClr>
                  <a:srgbClr val="E8004D"/>
                </a:buClr>
                <a:buSzPct val="125000"/>
                <a:defRPr/>
              </a:pPr>
              <a:r>
                <a:rPr lang="en-US" altLang="en-US" sz="900" b="1">
                  <a:solidFill>
                    <a:srgbClr val="000000"/>
                  </a:solidFill>
                  <a:latin typeface="Arial" panose="020B0604020202020204" pitchFamily="34" charset="0"/>
                </a:rPr>
                <a:t>Exacerbations per 100 patients/year</a:t>
              </a:r>
              <a:endParaRPr lang="en-GB" altLang="en-US" sz="900" b="1">
                <a:solidFill>
                  <a:srgbClr val="000000"/>
                </a:solidFill>
                <a:latin typeface="Arial" panose="020B0604020202020204" pitchFamily="34" charset="0"/>
              </a:endParaRPr>
            </a:p>
          </p:txBody>
        </p:sp>
      </p:grpSp>
      <p:grpSp>
        <p:nvGrpSpPr>
          <p:cNvPr id="345" name="Group 344">
            <a:extLst>
              <a:ext uri="{FF2B5EF4-FFF2-40B4-BE49-F238E27FC236}">
                <a16:creationId xmlns:a16="http://schemas.microsoft.com/office/drawing/2014/main" id="{35DACCB7-E452-413E-9D60-DDDC232BA15C}"/>
              </a:ext>
            </a:extLst>
          </p:cNvPr>
          <p:cNvGrpSpPr/>
          <p:nvPr/>
        </p:nvGrpSpPr>
        <p:grpSpPr>
          <a:xfrm>
            <a:off x="2113514" y="2148723"/>
            <a:ext cx="595191" cy="1914924"/>
            <a:chOff x="3306763" y="2875978"/>
            <a:chExt cx="833438" cy="2553232"/>
          </a:xfrm>
        </p:grpSpPr>
        <p:sp>
          <p:nvSpPr>
            <p:cNvPr id="346" name="Rectangle 30">
              <a:extLst>
                <a:ext uri="{FF2B5EF4-FFF2-40B4-BE49-F238E27FC236}">
                  <a16:creationId xmlns:a16="http://schemas.microsoft.com/office/drawing/2014/main" id="{D5B761DE-5AB6-4A67-8F98-CC72EC635C12}"/>
                </a:ext>
              </a:extLst>
            </p:cNvPr>
            <p:cNvSpPr>
              <a:spLocks noChangeArrowheads="1"/>
            </p:cNvSpPr>
            <p:nvPr/>
          </p:nvSpPr>
          <p:spPr bwMode="auto">
            <a:xfrm flipH="1">
              <a:off x="3306764" y="3118972"/>
              <a:ext cx="414338" cy="2310238"/>
            </a:xfrm>
            <a:prstGeom prst="rect">
              <a:avLst/>
            </a:prstGeom>
            <a:solidFill>
              <a:schemeClr val="accent3"/>
            </a:solidFill>
            <a:ln w="9525" algn="ctr">
              <a:solidFill>
                <a:schemeClr val="accent3"/>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47" name="Rectangle 33">
              <a:extLst>
                <a:ext uri="{FF2B5EF4-FFF2-40B4-BE49-F238E27FC236}">
                  <a16:creationId xmlns:a16="http://schemas.microsoft.com/office/drawing/2014/main" id="{FCB9BFBD-C1DF-49FC-BC32-92DEFE873EA3}"/>
                </a:ext>
              </a:extLst>
            </p:cNvPr>
            <p:cNvSpPr>
              <a:spLocks noChangeArrowheads="1"/>
            </p:cNvSpPr>
            <p:nvPr/>
          </p:nvSpPr>
          <p:spPr bwMode="auto">
            <a:xfrm flipH="1">
              <a:off x="3721102" y="4179710"/>
              <a:ext cx="414338" cy="1249500"/>
            </a:xfrm>
            <a:prstGeom prst="rect">
              <a:avLst/>
            </a:prstGeom>
            <a:solidFill>
              <a:srgbClr val="D0006F"/>
            </a:solidFill>
            <a:ln w="3175">
              <a:solidFill>
                <a:srgbClr val="D0006F"/>
              </a:solidFill>
              <a:miter lim="800000"/>
              <a:headEnd/>
              <a:tailEnd/>
            </a:ln>
          </p:spPr>
          <p:txBody>
            <a:bodyPr lIns="0"/>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48" name="Text Box 37">
              <a:extLst>
                <a:ext uri="{FF2B5EF4-FFF2-40B4-BE49-F238E27FC236}">
                  <a16:creationId xmlns:a16="http://schemas.microsoft.com/office/drawing/2014/main" id="{1D0A470B-9717-432B-905E-AC373472EAFB}"/>
                </a:ext>
              </a:extLst>
            </p:cNvPr>
            <p:cNvSpPr txBox="1">
              <a:spLocks noChangeArrowheads="1"/>
            </p:cNvSpPr>
            <p:nvPr/>
          </p:nvSpPr>
          <p:spPr bwMode="auto">
            <a:xfrm flipH="1">
              <a:off x="3306763" y="2875978"/>
              <a:ext cx="833438" cy="338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grpSp>
      <p:grpSp>
        <p:nvGrpSpPr>
          <p:cNvPr id="349" name="Group 348">
            <a:extLst>
              <a:ext uri="{FF2B5EF4-FFF2-40B4-BE49-F238E27FC236}">
                <a16:creationId xmlns:a16="http://schemas.microsoft.com/office/drawing/2014/main" id="{7EF9FA64-73CD-4116-9892-298A1F0059BA}"/>
              </a:ext>
            </a:extLst>
          </p:cNvPr>
          <p:cNvGrpSpPr/>
          <p:nvPr/>
        </p:nvGrpSpPr>
        <p:grpSpPr>
          <a:xfrm>
            <a:off x="1701000" y="1355006"/>
            <a:ext cx="1119091" cy="2768211"/>
            <a:chOff x="1420630" y="1817688"/>
            <a:chExt cx="1567047" cy="3690948"/>
          </a:xfrm>
        </p:grpSpPr>
        <p:sp>
          <p:nvSpPr>
            <p:cNvPr id="350" name="Rectangle 11">
              <a:extLst>
                <a:ext uri="{FF2B5EF4-FFF2-40B4-BE49-F238E27FC236}">
                  <a16:creationId xmlns:a16="http://schemas.microsoft.com/office/drawing/2014/main" id="{A5D61539-3E9B-4F0B-8FB3-CE99EB7B8873}"/>
                </a:ext>
              </a:extLst>
            </p:cNvPr>
            <p:cNvSpPr>
              <a:spLocks noChangeArrowheads="1"/>
            </p:cNvSpPr>
            <p:nvPr/>
          </p:nvSpPr>
          <p:spPr bwMode="auto">
            <a:xfrm>
              <a:off x="1496129"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351" name="Rectangle 12">
              <a:extLst>
                <a:ext uri="{FF2B5EF4-FFF2-40B4-BE49-F238E27FC236}">
                  <a16:creationId xmlns:a16="http://schemas.microsoft.com/office/drawing/2014/main" id="{AA576BD9-74F4-4CFF-A430-8B59A52A184F}"/>
                </a:ext>
              </a:extLst>
            </p:cNvPr>
            <p:cNvSpPr>
              <a:spLocks noChangeArrowheads="1"/>
            </p:cNvSpPr>
            <p:nvPr/>
          </p:nvSpPr>
          <p:spPr bwMode="auto">
            <a:xfrm>
              <a:off x="1420630"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352" name="Rectangle 13">
              <a:extLst>
                <a:ext uri="{FF2B5EF4-FFF2-40B4-BE49-F238E27FC236}">
                  <a16:creationId xmlns:a16="http://schemas.microsoft.com/office/drawing/2014/main" id="{41B2FA22-03E3-4C90-B743-88DEC7F65ACB}"/>
                </a:ext>
              </a:extLst>
            </p:cNvPr>
            <p:cNvSpPr>
              <a:spLocks noChangeArrowheads="1"/>
            </p:cNvSpPr>
            <p:nvPr/>
          </p:nvSpPr>
          <p:spPr bwMode="auto">
            <a:xfrm>
              <a:off x="1420630"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353" name="Rectangle 14">
              <a:extLst>
                <a:ext uri="{FF2B5EF4-FFF2-40B4-BE49-F238E27FC236}">
                  <a16:creationId xmlns:a16="http://schemas.microsoft.com/office/drawing/2014/main" id="{D8480E25-0C27-4711-B873-A7E60D1B8C92}"/>
                </a:ext>
              </a:extLst>
            </p:cNvPr>
            <p:cNvSpPr>
              <a:spLocks noChangeArrowheads="1"/>
            </p:cNvSpPr>
            <p:nvPr/>
          </p:nvSpPr>
          <p:spPr bwMode="auto">
            <a:xfrm>
              <a:off x="1420630"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354" name="Rectangle 15">
              <a:extLst>
                <a:ext uri="{FF2B5EF4-FFF2-40B4-BE49-F238E27FC236}">
                  <a16:creationId xmlns:a16="http://schemas.microsoft.com/office/drawing/2014/main" id="{F13DB3C4-5872-48B8-B19F-639D84B760D2}"/>
                </a:ext>
              </a:extLst>
            </p:cNvPr>
            <p:cNvSpPr>
              <a:spLocks noChangeArrowheads="1"/>
            </p:cNvSpPr>
            <p:nvPr/>
          </p:nvSpPr>
          <p:spPr bwMode="auto">
            <a:xfrm>
              <a:off x="1420630"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355" name="Rectangle 16">
              <a:extLst>
                <a:ext uri="{FF2B5EF4-FFF2-40B4-BE49-F238E27FC236}">
                  <a16:creationId xmlns:a16="http://schemas.microsoft.com/office/drawing/2014/main" id="{D63938BA-0B06-4C78-A340-29355FF5ABED}"/>
                </a:ext>
              </a:extLst>
            </p:cNvPr>
            <p:cNvSpPr>
              <a:spLocks noChangeArrowheads="1"/>
            </p:cNvSpPr>
            <p:nvPr/>
          </p:nvSpPr>
          <p:spPr bwMode="auto">
            <a:xfrm>
              <a:off x="1420630"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356" name="Line 40">
              <a:extLst>
                <a:ext uri="{FF2B5EF4-FFF2-40B4-BE49-F238E27FC236}">
                  <a16:creationId xmlns:a16="http://schemas.microsoft.com/office/drawing/2014/main" id="{2803C4DD-6F7A-4B6C-B6B4-37CE3FFB1888}"/>
                </a:ext>
              </a:extLst>
            </p:cNvPr>
            <p:cNvSpPr>
              <a:spLocks noChangeShapeType="1"/>
            </p:cNvSpPr>
            <p:nvPr/>
          </p:nvSpPr>
          <p:spPr bwMode="auto">
            <a:xfrm flipH="1" flipV="1">
              <a:off x="1765302" y="1917915"/>
              <a:ext cx="0" cy="351129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357" name="Line 30">
              <a:extLst>
                <a:ext uri="{FF2B5EF4-FFF2-40B4-BE49-F238E27FC236}">
                  <a16:creationId xmlns:a16="http://schemas.microsoft.com/office/drawing/2014/main" id="{BEB6A8B2-29E7-4749-A7B2-DAF704D70B00}"/>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58" name="Line 31">
              <a:extLst>
                <a:ext uri="{FF2B5EF4-FFF2-40B4-BE49-F238E27FC236}">
                  <a16:creationId xmlns:a16="http://schemas.microsoft.com/office/drawing/2014/main" id="{EA9D2CAF-0921-4F0F-9F4B-75A3ADED2BAE}"/>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59" name="Line 32">
              <a:extLst>
                <a:ext uri="{FF2B5EF4-FFF2-40B4-BE49-F238E27FC236}">
                  <a16:creationId xmlns:a16="http://schemas.microsoft.com/office/drawing/2014/main" id="{81BCB249-AD88-4A0D-A72F-63BDBE54FC24}"/>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60" name="Line 33">
              <a:extLst>
                <a:ext uri="{FF2B5EF4-FFF2-40B4-BE49-F238E27FC236}">
                  <a16:creationId xmlns:a16="http://schemas.microsoft.com/office/drawing/2014/main" id="{8EE0EFB6-BE6A-4ACC-8A81-774C8AB04FF3}"/>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61" name="Line 34">
              <a:extLst>
                <a:ext uri="{FF2B5EF4-FFF2-40B4-BE49-F238E27FC236}">
                  <a16:creationId xmlns:a16="http://schemas.microsoft.com/office/drawing/2014/main" id="{5A404F53-42AF-404D-B16B-03FA90199004}"/>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62" name="Line 47">
              <a:extLst>
                <a:ext uri="{FF2B5EF4-FFF2-40B4-BE49-F238E27FC236}">
                  <a16:creationId xmlns:a16="http://schemas.microsoft.com/office/drawing/2014/main" id="{4796EB1D-AAD1-4B0C-A878-AC0FCF28A102}"/>
                </a:ext>
              </a:extLst>
            </p:cNvPr>
            <p:cNvSpPr>
              <a:spLocks noChangeShapeType="1"/>
            </p:cNvSpPr>
            <p:nvPr/>
          </p:nvSpPr>
          <p:spPr bwMode="auto">
            <a:xfrm>
              <a:off x="1652589" y="5430880"/>
              <a:ext cx="13350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grpSp>
      <p:sp>
        <p:nvSpPr>
          <p:cNvPr id="363" name="Text Box 36">
            <a:extLst>
              <a:ext uri="{FF2B5EF4-FFF2-40B4-BE49-F238E27FC236}">
                <a16:creationId xmlns:a16="http://schemas.microsoft.com/office/drawing/2014/main" id="{D5B74BB0-B371-4AE0-96F4-9F8B28D0B077}"/>
              </a:ext>
            </a:extLst>
          </p:cNvPr>
          <p:cNvSpPr txBox="1">
            <a:spLocks noChangeArrowheads="1"/>
          </p:cNvSpPr>
          <p:nvPr/>
        </p:nvSpPr>
        <p:spPr bwMode="auto">
          <a:xfrm flipH="1">
            <a:off x="3477066" y="2041563"/>
            <a:ext cx="380922"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364" name="Text Box 41">
            <a:extLst>
              <a:ext uri="{FF2B5EF4-FFF2-40B4-BE49-F238E27FC236}">
                <a16:creationId xmlns:a16="http://schemas.microsoft.com/office/drawing/2014/main" id="{5F2F0EF6-3D62-4651-BD7B-6451210E2042}"/>
              </a:ext>
            </a:extLst>
          </p:cNvPr>
          <p:cNvSpPr txBox="1">
            <a:spLocks noChangeArrowheads="1"/>
          </p:cNvSpPr>
          <p:nvPr/>
        </p:nvSpPr>
        <p:spPr bwMode="auto">
          <a:xfrm flipH="1">
            <a:off x="3779763" y="1807282"/>
            <a:ext cx="380922"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365" name="Rectangle 28">
            <a:extLst>
              <a:ext uri="{FF2B5EF4-FFF2-40B4-BE49-F238E27FC236}">
                <a16:creationId xmlns:a16="http://schemas.microsoft.com/office/drawing/2014/main" id="{35B3D1B2-33EE-4DC0-B41C-085A5D270670}"/>
              </a:ext>
            </a:extLst>
          </p:cNvPr>
          <p:cNvSpPr>
            <a:spLocks noChangeArrowheads="1"/>
          </p:cNvSpPr>
          <p:nvPr/>
        </p:nvSpPr>
        <p:spPr bwMode="auto">
          <a:xfrm flipH="1">
            <a:off x="3472532" y="2223225"/>
            <a:ext cx="295895" cy="1840423"/>
          </a:xfrm>
          <a:prstGeom prst="rect">
            <a:avLst/>
          </a:prstGeom>
          <a:solidFill>
            <a:schemeClr val="accent3"/>
          </a:solidFill>
          <a:ln w="9525" algn="ctr">
            <a:solidFill>
              <a:schemeClr val="accent3"/>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66" name="Rectangle 31">
            <a:extLst>
              <a:ext uri="{FF2B5EF4-FFF2-40B4-BE49-F238E27FC236}">
                <a16:creationId xmlns:a16="http://schemas.microsoft.com/office/drawing/2014/main" id="{38E396AE-FBA2-4922-99A3-8602E853100C}"/>
              </a:ext>
            </a:extLst>
          </p:cNvPr>
          <p:cNvSpPr>
            <a:spLocks noChangeArrowheads="1"/>
          </p:cNvSpPr>
          <p:nvPr/>
        </p:nvSpPr>
        <p:spPr bwMode="auto">
          <a:xfrm flipH="1">
            <a:off x="4063187" y="3083926"/>
            <a:ext cx="295895" cy="979721"/>
          </a:xfrm>
          <a:prstGeom prst="rect">
            <a:avLst/>
          </a:prstGeom>
          <a:solidFill>
            <a:srgbClr val="D0006F"/>
          </a:solidFill>
          <a:ln w="3175">
            <a:solidFill>
              <a:srgbClr val="D0006F"/>
            </a:solidFill>
            <a:miter lim="800000"/>
            <a:headEnd/>
            <a:tailEnd/>
          </a:ln>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67" name="Rectangle 27">
            <a:extLst>
              <a:ext uri="{FF2B5EF4-FFF2-40B4-BE49-F238E27FC236}">
                <a16:creationId xmlns:a16="http://schemas.microsoft.com/office/drawing/2014/main" id="{05331E94-FE55-4AE0-A21C-4B6CE3C09C18}"/>
              </a:ext>
            </a:extLst>
          </p:cNvPr>
          <p:cNvSpPr>
            <a:spLocks noChangeArrowheads="1"/>
          </p:cNvSpPr>
          <p:nvPr/>
        </p:nvSpPr>
        <p:spPr bwMode="auto">
          <a:xfrm flipH="1">
            <a:off x="3767293" y="1976415"/>
            <a:ext cx="295895" cy="2087232"/>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grpSp>
        <p:nvGrpSpPr>
          <p:cNvPr id="368" name="Group 367">
            <a:extLst>
              <a:ext uri="{FF2B5EF4-FFF2-40B4-BE49-F238E27FC236}">
                <a16:creationId xmlns:a16="http://schemas.microsoft.com/office/drawing/2014/main" id="{22A8AF0E-5EF7-4F78-A592-BC60ACDEA7BD}"/>
              </a:ext>
            </a:extLst>
          </p:cNvPr>
          <p:cNvGrpSpPr/>
          <p:nvPr/>
        </p:nvGrpSpPr>
        <p:grpSpPr>
          <a:xfrm>
            <a:off x="3108433" y="1355006"/>
            <a:ext cx="1322558" cy="2768211"/>
            <a:chOff x="1420630" y="1817688"/>
            <a:chExt cx="1851959" cy="3690948"/>
          </a:xfrm>
        </p:grpSpPr>
        <p:sp>
          <p:nvSpPr>
            <p:cNvPr id="369" name="Rectangle 11">
              <a:extLst>
                <a:ext uri="{FF2B5EF4-FFF2-40B4-BE49-F238E27FC236}">
                  <a16:creationId xmlns:a16="http://schemas.microsoft.com/office/drawing/2014/main" id="{FAFF4254-57B5-4732-9416-CACD485D6280}"/>
                </a:ext>
              </a:extLst>
            </p:cNvPr>
            <p:cNvSpPr>
              <a:spLocks noChangeArrowheads="1"/>
            </p:cNvSpPr>
            <p:nvPr/>
          </p:nvSpPr>
          <p:spPr bwMode="auto">
            <a:xfrm>
              <a:off x="1496128"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370" name="Rectangle 12">
              <a:extLst>
                <a:ext uri="{FF2B5EF4-FFF2-40B4-BE49-F238E27FC236}">
                  <a16:creationId xmlns:a16="http://schemas.microsoft.com/office/drawing/2014/main" id="{272A1DB3-79F4-4DB9-90FA-08822E364A37}"/>
                </a:ext>
              </a:extLst>
            </p:cNvPr>
            <p:cNvSpPr>
              <a:spLocks noChangeArrowheads="1"/>
            </p:cNvSpPr>
            <p:nvPr/>
          </p:nvSpPr>
          <p:spPr bwMode="auto">
            <a:xfrm>
              <a:off x="1420630"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371" name="Rectangle 13">
              <a:extLst>
                <a:ext uri="{FF2B5EF4-FFF2-40B4-BE49-F238E27FC236}">
                  <a16:creationId xmlns:a16="http://schemas.microsoft.com/office/drawing/2014/main" id="{372B8DCE-64B9-446E-B5EB-01D7A973B36C}"/>
                </a:ext>
              </a:extLst>
            </p:cNvPr>
            <p:cNvSpPr>
              <a:spLocks noChangeArrowheads="1"/>
            </p:cNvSpPr>
            <p:nvPr/>
          </p:nvSpPr>
          <p:spPr bwMode="auto">
            <a:xfrm>
              <a:off x="1420630"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372" name="Rectangle 14">
              <a:extLst>
                <a:ext uri="{FF2B5EF4-FFF2-40B4-BE49-F238E27FC236}">
                  <a16:creationId xmlns:a16="http://schemas.microsoft.com/office/drawing/2014/main" id="{9DCC68C5-E7BF-4A84-A921-1E047F5D361A}"/>
                </a:ext>
              </a:extLst>
            </p:cNvPr>
            <p:cNvSpPr>
              <a:spLocks noChangeArrowheads="1"/>
            </p:cNvSpPr>
            <p:nvPr/>
          </p:nvSpPr>
          <p:spPr bwMode="auto">
            <a:xfrm>
              <a:off x="1420630"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373" name="Rectangle 15">
              <a:extLst>
                <a:ext uri="{FF2B5EF4-FFF2-40B4-BE49-F238E27FC236}">
                  <a16:creationId xmlns:a16="http://schemas.microsoft.com/office/drawing/2014/main" id="{58CE3A58-CE02-4D2C-ABA0-EC125DAA79A7}"/>
                </a:ext>
              </a:extLst>
            </p:cNvPr>
            <p:cNvSpPr>
              <a:spLocks noChangeArrowheads="1"/>
            </p:cNvSpPr>
            <p:nvPr/>
          </p:nvSpPr>
          <p:spPr bwMode="auto">
            <a:xfrm>
              <a:off x="1420630"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374" name="Rectangle 16">
              <a:extLst>
                <a:ext uri="{FF2B5EF4-FFF2-40B4-BE49-F238E27FC236}">
                  <a16:creationId xmlns:a16="http://schemas.microsoft.com/office/drawing/2014/main" id="{70263400-5931-4876-9513-3F0EBBDA1312}"/>
                </a:ext>
              </a:extLst>
            </p:cNvPr>
            <p:cNvSpPr>
              <a:spLocks noChangeArrowheads="1"/>
            </p:cNvSpPr>
            <p:nvPr/>
          </p:nvSpPr>
          <p:spPr bwMode="auto">
            <a:xfrm>
              <a:off x="1420630"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375" name="Line 40">
              <a:extLst>
                <a:ext uri="{FF2B5EF4-FFF2-40B4-BE49-F238E27FC236}">
                  <a16:creationId xmlns:a16="http://schemas.microsoft.com/office/drawing/2014/main" id="{0268F02C-5C11-403E-83B4-0092005DBFA5}"/>
                </a:ext>
              </a:extLst>
            </p:cNvPr>
            <p:cNvSpPr>
              <a:spLocks noChangeShapeType="1"/>
            </p:cNvSpPr>
            <p:nvPr/>
          </p:nvSpPr>
          <p:spPr bwMode="auto">
            <a:xfrm flipH="1" flipV="1">
              <a:off x="1765302" y="1917915"/>
              <a:ext cx="0" cy="352342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376" name="Line 30">
              <a:extLst>
                <a:ext uri="{FF2B5EF4-FFF2-40B4-BE49-F238E27FC236}">
                  <a16:creationId xmlns:a16="http://schemas.microsoft.com/office/drawing/2014/main" id="{65073393-E170-4539-A868-B0D2D5EF13A2}"/>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77" name="Line 31">
              <a:extLst>
                <a:ext uri="{FF2B5EF4-FFF2-40B4-BE49-F238E27FC236}">
                  <a16:creationId xmlns:a16="http://schemas.microsoft.com/office/drawing/2014/main" id="{7426FF6F-DA9C-47EB-B4EB-2E7C873D993E}"/>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78" name="Line 32">
              <a:extLst>
                <a:ext uri="{FF2B5EF4-FFF2-40B4-BE49-F238E27FC236}">
                  <a16:creationId xmlns:a16="http://schemas.microsoft.com/office/drawing/2014/main" id="{32ECDD66-377D-45F2-950D-A4354A2C9210}"/>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79" name="Line 33">
              <a:extLst>
                <a:ext uri="{FF2B5EF4-FFF2-40B4-BE49-F238E27FC236}">
                  <a16:creationId xmlns:a16="http://schemas.microsoft.com/office/drawing/2014/main" id="{54683304-CECD-4FFD-B73F-B9A1599FE6F0}"/>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80" name="Line 34">
              <a:extLst>
                <a:ext uri="{FF2B5EF4-FFF2-40B4-BE49-F238E27FC236}">
                  <a16:creationId xmlns:a16="http://schemas.microsoft.com/office/drawing/2014/main" id="{82272948-43A4-4934-81F9-43CDAB96FE99}"/>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81" name="Line 47">
              <a:extLst>
                <a:ext uri="{FF2B5EF4-FFF2-40B4-BE49-F238E27FC236}">
                  <a16:creationId xmlns:a16="http://schemas.microsoft.com/office/drawing/2014/main" id="{52F9E2C3-772B-4C66-8709-E6F18481E570}"/>
                </a:ext>
              </a:extLst>
            </p:cNvPr>
            <p:cNvSpPr>
              <a:spLocks noChangeShapeType="1"/>
            </p:cNvSpPr>
            <p:nvPr/>
          </p:nvSpPr>
          <p:spPr bwMode="auto">
            <a:xfrm>
              <a:off x="1652589" y="5430880"/>
              <a:ext cx="162000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grpSp>
      <p:sp>
        <p:nvSpPr>
          <p:cNvPr id="382" name="Rectangle 34">
            <a:extLst>
              <a:ext uri="{FF2B5EF4-FFF2-40B4-BE49-F238E27FC236}">
                <a16:creationId xmlns:a16="http://schemas.microsoft.com/office/drawing/2014/main" id="{B4A40849-04A8-408F-A09D-DB04FBAC822B}"/>
              </a:ext>
            </a:extLst>
          </p:cNvPr>
          <p:cNvSpPr>
            <a:spLocks noChangeArrowheads="1"/>
          </p:cNvSpPr>
          <p:nvPr/>
        </p:nvSpPr>
        <p:spPr bwMode="auto">
          <a:xfrm flipH="1">
            <a:off x="5506250" y="3083926"/>
            <a:ext cx="295895" cy="979721"/>
          </a:xfrm>
          <a:prstGeom prst="rect">
            <a:avLst/>
          </a:prstGeom>
          <a:solidFill>
            <a:srgbClr val="D0006F"/>
          </a:solidFill>
          <a:ln w="3175">
            <a:solidFill>
              <a:srgbClr val="D0006F"/>
            </a:solidFill>
            <a:miter lim="800000"/>
            <a:headEnd/>
            <a:tailEnd/>
          </a:ln>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83" name="Rectangle 35">
            <a:extLst>
              <a:ext uri="{FF2B5EF4-FFF2-40B4-BE49-F238E27FC236}">
                <a16:creationId xmlns:a16="http://schemas.microsoft.com/office/drawing/2014/main" id="{F1789F3D-8B1A-4779-A349-8B51F52A2B75}"/>
              </a:ext>
            </a:extLst>
          </p:cNvPr>
          <p:cNvSpPr>
            <a:spLocks noChangeArrowheads="1"/>
          </p:cNvSpPr>
          <p:nvPr/>
        </p:nvSpPr>
        <p:spPr bwMode="auto">
          <a:xfrm flipH="1">
            <a:off x="4915594" y="2140537"/>
            <a:ext cx="295895" cy="1923110"/>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84" name="Rectangle 36">
            <a:extLst>
              <a:ext uri="{FF2B5EF4-FFF2-40B4-BE49-F238E27FC236}">
                <a16:creationId xmlns:a16="http://schemas.microsoft.com/office/drawing/2014/main" id="{77339009-62F4-4011-9741-66CC4650E0BF}"/>
              </a:ext>
            </a:extLst>
          </p:cNvPr>
          <p:cNvSpPr>
            <a:spLocks noChangeArrowheads="1"/>
          </p:cNvSpPr>
          <p:nvPr/>
        </p:nvSpPr>
        <p:spPr bwMode="auto">
          <a:xfrm flipH="1">
            <a:off x="5211489" y="2557733"/>
            <a:ext cx="295895" cy="1505914"/>
          </a:xfrm>
          <a:prstGeom prst="rect">
            <a:avLst/>
          </a:prstGeom>
          <a:solidFill>
            <a:schemeClr val="accent6"/>
          </a:solidFill>
          <a:ln w="9525" algn="ctr">
            <a:solidFill>
              <a:schemeClr val="accent6"/>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385" name="Text Box 35">
            <a:extLst>
              <a:ext uri="{FF2B5EF4-FFF2-40B4-BE49-F238E27FC236}">
                <a16:creationId xmlns:a16="http://schemas.microsoft.com/office/drawing/2014/main" id="{E767077A-1801-4EA7-B18B-C902289B2AC1}"/>
              </a:ext>
            </a:extLst>
          </p:cNvPr>
          <p:cNvSpPr txBox="1">
            <a:spLocks noChangeArrowheads="1"/>
          </p:cNvSpPr>
          <p:nvPr/>
        </p:nvSpPr>
        <p:spPr bwMode="auto">
          <a:xfrm flipH="1">
            <a:off x="4904257" y="1956370"/>
            <a:ext cx="378655"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386" name="Text Box 42">
            <a:extLst>
              <a:ext uri="{FF2B5EF4-FFF2-40B4-BE49-F238E27FC236}">
                <a16:creationId xmlns:a16="http://schemas.microsoft.com/office/drawing/2014/main" id="{FF8802DC-8F92-440E-86C9-651845551A01}"/>
              </a:ext>
            </a:extLst>
          </p:cNvPr>
          <p:cNvSpPr txBox="1">
            <a:spLocks noChangeArrowheads="1"/>
          </p:cNvSpPr>
          <p:nvPr/>
        </p:nvSpPr>
        <p:spPr bwMode="auto">
          <a:xfrm flipH="1">
            <a:off x="5217158" y="2369807"/>
            <a:ext cx="378655"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grpSp>
        <p:nvGrpSpPr>
          <p:cNvPr id="387" name="Group 386">
            <a:extLst>
              <a:ext uri="{FF2B5EF4-FFF2-40B4-BE49-F238E27FC236}">
                <a16:creationId xmlns:a16="http://schemas.microsoft.com/office/drawing/2014/main" id="{130F6D32-B2A8-46BB-A978-FB6061607F2C}"/>
              </a:ext>
            </a:extLst>
          </p:cNvPr>
          <p:cNvGrpSpPr/>
          <p:nvPr/>
        </p:nvGrpSpPr>
        <p:grpSpPr>
          <a:xfrm>
            <a:off x="4571101" y="1355006"/>
            <a:ext cx="1322558" cy="2768211"/>
            <a:chOff x="1420630" y="1817688"/>
            <a:chExt cx="1851959" cy="3690948"/>
          </a:xfrm>
        </p:grpSpPr>
        <p:sp>
          <p:nvSpPr>
            <p:cNvPr id="388" name="Rectangle 11">
              <a:extLst>
                <a:ext uri="{FF2B5EF4-FFF2-40B4-BE49-F238E27FC236}">
                  <a16:creationId xmlns:a16="http://schemas.microsoft.com/office/drawing/2014/main" id="{250F8233-432C-452C-B016-616852C6D299}"/>
                </a:ext>
              </a:extLst>
            </p:cNvPr>
            <p:cNvSpPr>
              <a:spLocks noChangeArrowheads="1"/>
            </p:cNvSpPr>
            <p:nvPr/>
          </p:nvSpPr>
          <p:spPr bwMode="auto">
            <a:xfrm>
              <a:off x="1496128"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389" name="Rectangle 12">
              <a:extLst>
                <a:ext uri="{FF2B5EF4-FFF2-40B4-BE49-F238E27FC236}">
                  <a16:creationId xmlns:a16="http://schemas.microsoft.com/office/drawing/2014/main" id="{1FB20E29-DF7C-4BBC-B186-03D2B50E4A0F}"/>
                </a:ext>
              </a:extLst>
            </p:cNvPr>
            <p:cNvSpPr>
              <a:spLocks noChangeArrowheads="1"/>
            </p:cNvSpPr>
            <p:nvPr/>
          </p:nvSpPr>
          <p:spPr bwMode="auto">
            <a:xfrm>
              <a:off x="1420630"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390" name="Rectangle 13">
              <a:extLst>
                <a:ext uri="{FF2B5EF4-FFF2-40B4-BE49-F238E27FC236}">
                  <a16:creationId xmlns:a16="http://schemas.microsoft.com/office/drawing/2014/main" id="{5211B87D-AE29-443B-9360-4E2C6FD8A63A}"/>
                </a:ext>
              </a:extLst>
            </p:cNvPr>
            <p:cNvSpPr>
              <a:spLocks noChangeArrowheads="1"/>
            </p:cNvSpPr>
            <p:nvPr/>
          </p:nvSpPr>
          <p:spPr bwMode="auto">
            <a:xfrm>
              <a:off x="1420630"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391" name="Rectangle 14">
              <a:extLst>
                <a:ext uri="{FF2B5EF4-FFF2-40B4-BE49-F238E27FC236}">
                  <a16:creationId xmlns:a16="http://schemas.microsoft.com/office/drawing/2014/main" id="{341EF5E8-DA2C-4673-8F9D-87E9864A9E14}"/>
                </a:ext>
              </a:extLst>
            </p:cNvPr>
            <p:cNvSpPr>
              <a:spLocks noChangeArrowheads="1"/>
            </p:cNvSpPr>
            <p:nvPr/>
          </p:nvSpPr>
          <p:spPr bwMode="auto">
            <a:xfrm>
              <a:off x="1420630"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392" name="Rectangle 15">
              <a:extLst>
                <a:ext uri="{FF2B5EF4-FFF2-40B4-BE49-F238E27FC236}">
                  <a16:creationId xmlns:a16="http://schemas.microsoft.com/office/drawing/2014/main" id="{7F5A8691-DC16-4D7B-B31A-63EDE0285EB5}"/>
                </a:ext>
              </a:extLst>
            </p:cNvPr>
            <p:cNvSpPr>
              <a:spLocks noChangeArrowheads="1"/>
            </p:cNvSpPr>
            <p:nvPr/>
          </p:nvSpPr>
          <p:spPr bwMode="auto">
            <a:xfrm>
              <a:off x="1420630"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393" name="Rectangle 16">
              <a:extLst>
                <a:ext uri="{FF2B5EF4-FFF2-40B4-BE49-F238E27FC236}">
                  <a16:creationId xmlns:a16="http://schemas.microsoft.com/office/drawing/2014/main" id="{332931BB-0D31-4675-BA83-CBDD30F048C5}"/>
                </a:ext>
              </a:extLst>
            </p:cNvPr>
            <p:cNvSpPr>
              <a:spLocks noChangeArrowheads="1"/>
            </p:cNvSpPr>
            <p:nvPr/>
          </p:nvSpPr>
          <p:spPr bwMode="auto">
            <a:xfrm>
              <a:off x="1420630"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394" name="Line 40">
              <a:extLst>
                <a:ext uri="{FF2B5EF4-FFF2-40B4-BE49-F238E27FC236}">
                  <a16:creationId xmlns:a16="http://schemas.microsoft.com/office/drawing/2014/main" id="{0B4382D4-2956-4E87-BAA9-BFF254E37791}"/>
                </a:ext>
              </a:extLst>
            </p:cNvPr>
            <p:cNvSpPr>
              <a:spLocks noChangeShapeType="1"/>
            </p:cNvSpPr>
            <p:nvPr/>
          </p:nvSpPr>
          <p:spPr bwMode="auto">
            <a:xfrm flipH="1" flipV="1">
              <a:off x="1765302" y="1917915"/>
              <a:ext cx="0" cy="352342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395" name="Line 30">
              <a:extLst>
                <a:ext uri="{FF2B5EF4-FFF2-40B4-BE49-F238E27FC236}">
                  <a16:creationId xmlns:a16="http://schemas.microsoft.com/office/drawing/2014/main" id="{C26D7F1B-1D99-43ED-A695-CB04B65D13E8}"/>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96" name="Line 31">
              <a:extLst>
                <a:ext uri="{FF2B5EF4-FFF2-40B4-BE49-F238E27FC236}">
                  <a16:creationId xmlns:a16="http://schemas.microsoft.com/office/drawing/2014/main" id="{B59EC34D-1BD5-4BFB-9AAA-822032E8E026}"/>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97" name="Line 32">
              <a:extLst>
                <a:ext uri="{FF2B5EF4-FFF2-40B4-BE49-F238E27FC236}">
                  <a16:creationId xmlns:a16="http://schemas.microsoft.com/office/drawing/2014/main" id="{F19DB817-3544-4C68-8038-E08DB7CD80C0}"/>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98" name="Line 33">
              <a:extLst>
                <a:ext uri="{FF2B5EF4-FFF2-40B4-BE49-F238E27FC236}">
                  <a16:creationId xmlns:a16="http://schemas.microsoft.com/office/drawing/2014/main" id="{CCF65BA7-0107-4E44-BB2B-D67C3A85FAD2}"/>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399" name="Line 34">
              <a:extLst>
                <a:ext uri="{FF2B5EF4-FFF2-40B4-BE49-F238E27FC236}">
                  <a16:creationId xmlns:a16="http://schemas.microsoft.com/office/drawing/2014/main" id="{665FFEE0-1B6B-4E2A-AEA4-69DA17515467}"/>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00" name="Line 47">
              <a:extLst>
                <a:ext uri="{FF2B5EF4-FFF2-40B4-BE49-F238E27FC236}">
                  <a16:creationId xmlns:a16="http://schemas.microsoft.com/office/drawing/2014/main" id="{B1119C60-C5AA-45FC-8AFB-03F94ADEC999}"/>
                </a:ext>
              </a:extLst>
            </p:cNvPr>
            <p:cNvSpPr>
              <a:spLocks noChangeShapeType="1"/>
            </p:cNvSpPr>
            <p:nvPr/>
          </p:nvSpPr>
          <p:spPr bwMode="auto">
            <a:xfrm>
              <a:off x="1652589" y="5430880"/>
              <a:ext cx="162000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grpSp>
      <p:sp>
        <p:nvSpPr>
          <p:cNvPr id="401" name="Rectangle 37">
            <a:extLst>
              <a:ext uri="{FF2B5EF4-FFF2-40B4-BE49-F238E27FC236}">
                <a16:creationId xmlns:a16="http://schemas.microsoft.com/office/drawing/2014/main" id="{C316F571-6845-4622-8FE4-FD062E55CCD3}"/>
              </a:ext>
            </a:extLst>
          </p:cNvPr>
          <p:cNvSpPr>
            <a:spLocks noChangeArrowheads="1"/>
          </p:cNvSpPr>
          <p:nvPr/>
        </p:nvSpPr>
        <p:spPr bwMode="auto">
          <a:xfrm flipH="1">
            <a:off x="6988192" y="2868438"/>
            <a:ext cx="295895" cy="1195210"/>
          </a:xfrm>
          <a:prstGeom prst="rect">
            <a:avLst/>
          </a:prstGeom>
          <a:solidFill>
            <a:srgbClr val="D0006F"/>
          </a:solidFill>
          <a:ln w="3175">
            <a:solidFill>
              <a:srgbClr val="D0006F"/>
            </a:solidFill>
            <a:miter lim="800000"/>
            <a:headEnd/>
            <a:tailEnd/>
          </a:ln>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402" name="Rectangle 39">
            <a:extLst>
              <a:ext uri="{FF2B5EF4-FFF2-40B4-BE49-F238E27FC236}">
                <a16:creationId xmlns:a16="http://schemas.microsoft.com/office/drawing/2014/main" id="{C726B9AF-66D5-4D10-93E4-659DCE840C12}"/>
              </a:ext>
            </a:extLst>
          </p:cNvPr>
          <p:cNvSpPr>
            <a:spLocks noChangeArrowheads="1"/>
          </p:cNvSpPr>
          <p:nvPr/>
        </p:nvSpPr>
        <p:spPr bwMode="auto">
          <a:xfrm flipH="1">
            <a:off x="6693431" y="2399875"/>
            <a:ext cx="295895" cy="1663772"/>
          </a:xfrm>
          <a:prstGeom prst="rect">
            <a:avLst/>
          </a:prstGeom>
          <a:solidFill>
            <a:schemeClr val="accent2"/>
          </a:solidFill>
          <a:ln>
            <a:noFill/>
          </a:ln>
          <a:effectLst/>
          <a:extLst>
            <a:ext uri="{91240B29-F687-4F45-9708-019B960494DF}">
              <a14:hiddenLine xmlns:a14="http://schemas.microsoft.com/office/drawing/2010/main" w="28575" algn="ctr">
                <a:solidFill>
                  <a:srgbClr val="FF758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403" name="Rectangle 38">
            <a:extLst>
              <a:ext uri="{FF2B5EF4-FFF2-40B4-BE49-F238E27FC236}">
                <a16:creationId xmlns:a16="http://schemas.microsoft.com/office/drawing/2014/main" id="{8029B792-BAA5-4189-8E6F-06106D9B54AB}"/>
              </a:ext>
            </a:extLst>
          </p:cNvPr>
          <p:cNvSpPr>
            <a:spLocks noChangeArrowheads="1"/>
          </p:cNvSpPr>
          <p:nvPr/>
        </p:nvSpPr>
        <p:spPr bwMode="auto">
          <a:xfrm flipH="1">
            <a:off x="6399803" y="2089171"/>
            <a:ext cx="295895" cy="1974476"/>
          </a:xfrm>
          <a:prstGeom prst="rect">
            <a:avLst/>
          </a:prstGeom>
          <a:solidFill>
            <a:schemeClr val="accent5"/>
          </a:solidFill>
          <a:ln w="9525" algn="ctr">
            <a:solidFill>
              <a:schemeClr val="accent5"/>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404" name="Text Box 38">
            <a:extLst>
              <a:ext uri="{FF2B5EF4-FFF2-40B4-BE49-F238E27FC236}">
                <a16:creationId xmlns:a16="http://schemas.microsoft.com/office/drawing/2014/main" id="{F4B08293-C870-4F84-B04D-4927A475CA44}"/>
              </a:ext>
            </a:extLst>
          </p:cNvPr>
          <p:cNvSpPr txBox="1">
            <a:spLocks noChangeArrowheads="1"/>
          </p:cNvSpPr>
          <p:nvPr/>
        </p:nvSpPr>
        <p:spPr bwMode="auto">
          <a:xfrm flipH="1">
            <a:off x="6391867" y="1908762"/>
            <a:ext cx="380922"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405" name="Text Box 43">
            <a:extLst>
              <a:ext uri="{FF2B5EF4-FFF2-40B4-BE49-F238E27FC236}">
                <a16:creationId xmlns:a16="http://schemas.microsoft.com/office/drawing/2014/main" id="{325EFD3F-B108-43FD-8BD6-56CCB1B9F114}"/>
              </a:ext>
            </a:extLst>
          </p:cNvPr>
          <p:cNvSpPr txBox="1">
            <a:spLocks noChangeArrowheads="1"/>
          </p:cNvSpPr>
          <p:nvPr/>
        </p:nvSpPr>
        <p:spPr bwMode="auto">
          <a:xfrm flipH="1">
            <a:off x="6725174" y="2205684"/>
            <a:ext cx="378655"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a:t>
            </a:r>
            <a:endParaRPr lang="en-GB" altLang="en-US" sz="1050">
              <a:latin typeface="Arial"/>
            </a:endParaRPr>
          </a:p>
        </p:txBody>
      </p:sp>
      <p:grpSp>
        <p:nvGrpSpPr>
          <p:cNvPr id="406" name="Group 405">
            <a:extLst>
              <a:ext uri="{FF2B5EF4-FFF2-40B4-BE49-F238E27FC236}">
                <a16:creationId xmlns:a16="http://schemas.microsoft.com/office/drawing/2014/main" id="{1D3BE1CC-16FF-42FB-B594-BE218B85A56F}"/>
              </a:ext>
            </a:extLst>
          </p:cNvPr>
          <p:cNvGrpSpPr/>
          <p:nvPr/>
        </p:nvGrpSpPr>
        <p:grpSpPr>
          <a:xfrm>
            <a:off x="6033769" y="1355006"/>
            <a:ext cx="1322558" cy="2768211"/>
            <a:chOff x="1420630" y="1817688"/>
            <a:chExt cx="1851959" cy="3690948"/>
          </a:xfrm>
        </p:grpSpPr>
        <p:sp>
          <p:nvSpPr>
            <p:cNvPr id="407" name="Rectangle 11">
              <a:extLst>
                <a:ext uri="{FF2B5EF4-FFF2-40B4-BE49-F238E27FC236}">
                  <a16:creationId xmlns:a16="http://schemas.microsoft.com/office/drawing/2014/main" id="{FB67D97E-2976-4EDF-A99D-6D1442270F61}"/>
                </a:ext>
              </a:extLst>
            </p:cNvPr>
            <p:cNvSpPr>
              <a:spLocks noChangeArrowheads="1"/>
            </p:cNvSpPr>
            <p:nvPr/>
          </p:nvSpPr>
          <p:spPr bwMode="auto">
            <a:xfrm>
              <a:off x="1496128"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408" name="Rectangle 12">
              <a:extLst>
                <a:ext uri="{FF2B5EF4-FFF2-40B4-BE49-F238E27FC236}">
                  <a16:creationId xmlns:a16="http://schemas.microsoft.com/office/drawing/2014/main" id="{1EABAE59-FE4E-4842-B773-B735DA00CDF8}"/>
                </a:ext>
              </a:extLst>
            </p:cNvPr>
            <p:cNvSpPr>
              <a:spLocks noChangeArrowheads="1"/>
            </p:cNvSpPr>
            <p:nvPr/>
          </p:nvSpPr>
          <p:spPr bwMode="auto">
            <a:xfrm>
              <a:off x="1420630"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409" name="Rectangle 13">
              <a:extLst>
                <a:ext uri="{FF2B5EF4-FFF2-40B4-BE49-F238E27FC236}">
                  <a16:creationId xmlns:a16="http://schemas.microsoft.com/office/drawing/2014/main" id="{3AB8E3CA-500C-4530-A64D-1A0863DB59CD}"/>
                </a:ext>
              </a:extLst>
            </p:cNvPr>
            <p:cNvSpPr>
              <a:spLocks noChangeArrowheads="1"/>
            </p:cNvSpPr>
            <p:nvPr/>
          </p:nvSpPr>
          <p:spPr bwMode="auto">
            <a:xfrm>
              <a:off x="1420630"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410" name="Rectangle 14">
              <a:extLst>
                <a:ext uri="{FF2B5EF4-FFF2-40B4-BE49-F238E27FC236}">
                  <a16:creationId xmlns:a16="http://schemas.microsoft.com/office/drawing/2014/main" id="{D3FEF97B-9AD6-4A35-98B4-E4C977B105BE}"/>
                </a:ext>
              </a:extLst>
            </p:cNvPr>
            <p:cNvSpPr>
              <a:spLocks noChangeArrowheads="1"/>
            </p:cNvSpPr>
            <p:nvPr/>
          </p:nvSpPr>
          <p:spPr bwMode="auto">
            <a:xfrm>
              <a:off x="1420630"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411" name="Rectangle 15">
              <a:extLst>
                <a:ext uri="{FF2B5EF4-FFF2-40B4-BE49-F238E27FC236}">
                  <a16:creationId xmlns:a16="http://schemas.microsoft.com/office/drawing/2014/main" id="{B5066BF6-26A6-4431-A24D-CA8C1E52B46C}"/>
                </a:ext>
              </a:extLst>
            </p:cNvPr>
            <p:cNvSpPr>
              <a:spLocks noChangeArrowheads="1"/>
            </p:cNvSpPr>
            <p:nvPr/>
          </p:nvSpPr>
          <p:spPr bwMode="auto">
            <a:xfrm>
              <a:off x="1420630"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412" name="Rectangle 16">
              <a:extLst>
                <a:ext uri="{FF2B5EF4-FFF2-40B4-BE49-F238E27FC236}">
                  <a16:creationId xmlns:a16="http://schemas.microsoft.com/office/drawing/2014/main" id="{D7B78757-6EE8-4B27-B5C5-1129D19D6DAE}"/>
                </a:ext>
              </a:extLst>
            </p:cNvPr>
            <p:cNvSpPr>
              <a:spLocks noChangeArrowheads="1"/>
            </p:cNvSpPr>
            <p:nvPr/>
          </p:nvSpPr>
          <p:spPr bwMode="auto">
            <a:xfrm>
              <a:off x="1420630"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413" name="Line 40">
              <a:extLst>
                <a:ext uri="{FF2B5EF4-FFF2-40B4-BE49-F238E27FC236}">
                  <a16:creationId xmlns:a16="http://schemas.microsoft.com/office/drawing/2014/main" id="{D47AA971-A47A-49A4-872C-18C2B02A0517}"/>
                </a:ext>
              </a:extLst>
            </p:cNvPr>
            <p:cNvSpPr>
              <a:spLocks noChangeShapeType="1"/>
            </p:cNvSpPr>
            <p:nvPr/>
          </p:nvSpPr>
          <p:spPr bwMode="auto">
            <a:xfrm flipH="1" flipV="1">
              <a:off x="1765302" y="1917915"/>
              <a:ext cx="0" cy="35129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414" name="Line 30">
              <a:extLst>
                <a:ext uri="{FF2B5EF4-FFF2-40B4-BE49-F238E27FC236}">
                  <a16:creationId xmlns:a16="http://schemas.microsoft.com/office/drawing/2014/main" id="{B5BBA641-676E-4E88-8C6C-5820856EE58F}"/>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15" name="Line 31">
              <a:extLst>
                <a:ext uri="{FF2B5EF4-FFF2-40B4-BE49-F238E27FC236}">
                  <a16:creationId xmlns:a16="http://schemas.microsoft.com/office/drawing/2014/main" id="{E8A1187E-BD48-4A8C-B4B5-898DCA9C4F68}"/>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16" name="Line 32">
              <a:extLst>
                <a:ext uri="{FF2B5EF4-FFF2-40B4-BE49-F238E27FC236}">
                  <a16:creationId xmlns:a16="http://schemas.microsoft.com/office/drawing/2014/main" id="{456ABA31-786D-44DC-B1F8-2FE28206CFCA}"/>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17" name="Line 33">
              <a:extLst>
                <a:ext uri="{FF2B5EF4-FFF2-40B4-BE49-F238E27FC236}">
                  <a16:creationId xmlns:a16="http://schemas.microsoft.com/office/drawing/2014/main" id="{21CE348D-02CA-4799-B143-010E60F513A4}"/>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18" name="Line 34">
              <a:extLst>
                <a:ext uri="{FF2B5EF4-FFF2-40B4-BE49-F238E27FC236}">
                  <a16:creationId xmlns:a16="http://schemas.microsoft.com/office/drawing/2014/main" id="{158409AF-FD57-457D-A170-DA313DF0E7EA}"/>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19" name="Line 47">
              <a:extLst>
                <a:ext uri="{FF2B5EF4-FFF2-40B4-BE49-F238E27FC236}">
                  <a16:creationId xmlns:a16="http://schemas.microsoft.com/office/drawing/2014/main" id="{0B5B3DE7-41FF-4880-87B1-CD484FE7189C}"/>
                </a:ext>
              </a:extLst>
            </p:cNvPr>
            <p:cNvSpPr>
              <a:spLocks noChangeShapeType="1"/>
            </p:cNvSpPr>
            <p:nvPr/>
          </p:nvSpPr>
          <p:spPr bwMode="auto">
            <a:xfrm>
              <a:off x="1652589" y="5430880"/>
              <a:ext cx="162000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grpSp>
      <p:sp>
        <p:nvSpPr>
          <p:cNvPr id="420" name="Rectangle 45">
            <a:extLst>
              <a:ext uri="{FF2B5EF4-FFF2-40B4-BE49-F238E27FC236}">
                <a16:creationId xmlns:a16="http://schemas.microsoft.com/office/drawing/2014/main" id="{B819CF4B-BE48-4144-B273-BCF7A6542A96}"/>
              </a:ext>
            </a:extLst>
          </p:cNvPr>
          <p:cNvSpPr>
            <a:spLocks noChangeArrowheads="1"/>
          </p:cNvSpPr>
          <p:nvPr/>
        </p:nvSpPr>
        <p:spPr bwMode="auto">
          <a:xfrm flipH="1">
            <a:off x="8202862" y="2763199"/>
            <a:ext cx="295895" cy="1300448"/>
          </a:xfrm>
          <a:prstGeom prst="rect">
            <a:avLst/>
          </a:prstGeom>
          <a:solidFill>
            <a:srgbClr val="D0006F"/>
          </a:solidFill>
          <a:ln w="3175">
            <a:solidFill>
              <a:srgbClr val="D0006F"/>
            </a:solidFill>
            <a:miter lim="800000"/>
            <a:headEnd/>
            <a:tailEnd/>
          </a:ln>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421" name="Rectangle 46">
            <a:extLst>
              <a:ext uri="{FF2B5EF4-FFF2-40B4-BE49-F238E27FC236}">
                <a16:creationId xmlns:a16="http://schemas.microsoft.com/office/drawing/2014/main" id="{C8D56D8B-96C9-4ACC-ADF2-30C927C9996C}"/>
              </a:ext>
            </a:extLst>
          </p:cNvPr>
          <p:cNvSpPr>
            <a:spLocks noChangeArrowheads="1"/>
          </p:cNvSpPr>
          <p:nvPr/>
        </p:nvSpPr>
        <p:spPr bwMode="auto">
          <a:xfrm flipH="1">
            <a:off x="7914903" y="2453748"/>
            <a:ext cx="295895" cy="1609900"/>
          </a:xfrm>
          <a:prstGeom prst="rect">
            <a:avLst/>
          </a:prstGeom>
          <a:solidFill>
            <a:schemeClr val="accent5"/>
          </a:solidFill>
          <a:ln w="9525" algn="ctr">
            <a:solidFill>
              <a:schemeClr val="accent5"/>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defTabSz="342900">
              <a:defRPr/>
            </a:pPr>
            <a:endParaRPr lang="en-US" altLang="en-US" sz="1350">
              <a:solidFill>
                <a:srgbClr val="5C5C5C"/>
              </a:solidFill>
              <a:latin typeface="Arial" panose="020B0604020202020204" pitchFamily="34" charset="0"/>
            </a:endParaRPr>
          </a:p>
        </p:txBody>
      </p:sp>
      <p:sp>
        <p:nvSpPr>
          <p:cNvPr id="422" name="Text Box 39">
            <a:extLst>
              <a:ext uri="{FF2B5EF4-FFF2-40B4-BE49-F238E27FC236}">
                <a16:creationId xmlns:a16="http://schemas.microsoft.com/office/drawing/2014/main" id="{D75F572C-6633-4C79-B557-039BE5291D97}"/>
              </a:ext>
            </a:extLst>
          </p:cNvPr>
          <p:cNvSpPr txBox="1">
            <a:spLocks noChangeArrowheads="1"/>
          </p:cNvSpPr>
          <p:nvPr/>
        </p:nvSpPr>
        <p:spPr bwMode="auto">
          <a:xfrm flipH="1">
            <a:off x="7962519" y="2264569"/>
            <a:ext cx="338976"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grpSp>
        <p:nvGrpSpPr>
          <p:cNvPr id="423" name="Group 422">
            <a:extLst>
              <a:ext uri="{FF2B5EF4-FFF2-40B4-BE49-F238E27FC236}">
                <a16:creationId xmlns:a16="http://schemas.microsoft.com/office/drawing/2014/main" id="{BE938634-D20E-4DCC-8F52-14607BCA2A5B}"/>
              </a:ext>
            </a:extLst>
          </p:cNvPr>
          <p:cNvGrpSpPr/>
          <p:nvPr/>
        </p:nvGrpSpPr>
        <p:grpSpPr>
          <a:xfrm>
            <a:off x="7538098" y="1355006"/>
            <a:ext cx="1119091" cy="2768211"/>
            <a:chOff x="1420630" y="1817688"/>
            <a:chExt cx="1567047" cy="3690948"/>
          </a:xfrm>
        </p:grpSpPr>
        <p:sp>
          <p:nvSpPr>
            <p:cNvPr id="424" name="Rectangle 11">
              <a:extLst>
                <a:ext uri="{FF2B5EF4-FFF2-40B4-BE49-F238E27FC236}">
                  <a16:creationId xmlns:a16="http://schemas.microsoft.com/office/drawing/2014/main" id="{BFCE7086-F441-49CC-B8F0-9F536DCD8AEA}"/>
                </a:ext>
              </a:extLst>
            </p:cNvPr>
            <p:cNvSpPr>
              <a:spLocks noChangeArrowheads="1"/>
            </p:cNvSpPr>
            <p:nvPr/>
          </p:nvSpPr>
          <p:spPr bwMode="auto">
            <a:xfrm>
              <a:off x="1496129" y="5323971"/>
              <a:ext cx="89786"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0</a:t>
              </a:r>
            </a:p>
          </p:txBody>
        </p:sp>
        <p:sp>
          <p:nvSpPr>
            <p:cNvPr id="425" name="Rectangle 12">
              <a:extLst>
                <a:ext uri="{FF2B5EF4-FFF2-40B4-BE49-F238E27FC236}">
                  <a16:creationId xmlns:a16="http://schemas.microsoft.com/office/drawing/2014/main" id="{40D5ED1D-1E0A-4F8B-8AB6-AE4099844AF8}"/>
                </a:ext>
              </a:extLst>
            </p:cNvPr>
            <p:cNvSpPr>
              <a:spLocks noChangeArrowheads="1"/>
            </p:cNvSpPr>
            <p:nvPr/>
          </p:nvSpPr>
          <p:spPr bwMode="auto">
            <a:xfrm>
              <a:off x="1420630" y="459732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sv-SE" altLang="en-US" sz="900">
                  <a:latin typeface="Arial" panose="020B0604020202020204" pitchFamily="34" charset="0"/>
                </a:rPr>
                <a:t>10</a:t>
              </a:r>
              <a:endParaRPr lang="en-GB" altLang="en-US" sz="900">
                <a:latin typeface="Arial" panose="020B0604020202020204" pitchFamily="34" charset="0"/>
              </a:endParaRPr>
            </a:p>
          </p:txBody>
        </p:sp>
        <p:sp>
          <p:nvSpPr>
            <p:cNvPr id="426" name="Rectangle 13">
              <a:extLst>
                <a:ext uri="{FF2B5EF4-FFF2-40B4-BE49-F238E27FC236}">
                  <a16:creationId xmlns:a16="http://schemas.microsoft.com/office/drawing/2014/main" id="{FD4AE610-C39A-4157-B058-9BC9000E3020}"/>
                </a:ext>
              </a:extLst>
            </p:cNvPr>
            <p:cNvSpPr>
              <a:spLocks noChangeArrowheads="1"/>
            </p:cNvSpPr>
            <p:nvPr/>
          </p:nvSpPr>
          <p:spPr bwMode="auto">
            <a:xfrm>
              <a:off x="1420630" y="3937494"/>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20</a:t>
              </a:r>
            </a:p>
          </p:txBody>
        </p:sp>
        <p:sp>
          <p:nvSpPr>
            <p:cNvPr id="427" name="Rectangle 14">
              <a:extLst>
                <a:ext uri="{FF2B5EF4-FFF2-40B4-BE49-F238E27FC236}">
                  <a16:creationId xmlns:a16="http://schemas.microsoft.com/office/drawing/2014/main" id="{CF704DE4-44C2-4900-8BE2-A34119F14261}"/>
                </a:ext>
              </a:extLst>
            </p:cNvPr>
            <p:cNvSpPr>
              <a:spLocks noChangeArrowheads="1"/>
            </p:cNvSpPr>
            <p:nvPr/>
          </p:nvSpPr>
          <p:spPr bwMode="auto">
            <a:xfrm>
              <a:off x="1420630" y="3212517"/>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30</a:t>
              </a:r>
            </a:p>
          </p:txBody>
        </p:sp>
        <p:sp>
          <p:nvSpPr>
            <p:cNvPr id="428" name="Rectangle 15">
              <a:extLst>
                <a:ext uri="{FF2B5EF4-FFF2-40B4-BE49-F238E27FC236}">
                  <a16:creationId xmlns:a16="http://schemas.microsoft.com/office/drawing/2014/main" id="{31A131B3-D34D-449D-BB47-C99052A2E77D}"/>
                </a:ext>
              </a:extLst>
            </p:cNvPr>
            <p:cNvSpPr>
              <a:spLocks noChangeArrowheads="1"/>
            </p:cNvSpPr>
            <p:nvPr/>
          </p:nvSpPr>
          <p:spPr bwMode="auto">
            <a:xfrm>
              <a:off x="1420630" y="2537653"/>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40</a:t>
              </a:r>
            </a:p>
          </p:txBody>
        </p:sp>
        <p:sp>
          <p:nvSpPr>
            <p:cNvPr id="429" name="Rectangle 16">
              <a:extLst>
                <a:ext uri="{FF2B5EF4-FFF2-40B4-BE49-F238E27FC236}">
                  <a16:creationId xmlns:a16="http://schemas.microsoft.com/office/drawing/2014/main" id="{078516AE-1F88-407F-8CAB-2E9A0EFC82EB}"/>
                </a:ext>
              </a:extLst>
            </p:cNvPr>
            <p:cNvSpPr>
              <a:spLocks noChangeArrowheads="1"/>
            </p:cNvSpPr>
            <p:nvPr/>
          </p:nvSpPr>
          <p:spPr bwMode="auto">
            <a:xfrm>
              <a:off x="1420630" y="1817688"/>
              <a:ext cx="179573"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r" defTabSz="342900">
                <a:defRPr/>
              </a:pPr>
              <a:r>
                <a:rPr lang="en-GB" altLang="en-US" sz="900">
                  <a:latin typeface="Arial" panose="020B0604020202020204" pitchFamily="34" charset="0"/>
                </a:rPr>
                <a:t>50</a:t>
              </a:r>
            </a:p>
          </p:txBody>
        </p:sp>
        <p:sp>
          <p:nvSpPr>
            <p:cNvPr id="430" name="Line 40">
              <a:extLst>
                <a:ext uri="{FF2B5EF4-FFF2-40B4-BE49-F238E27FC236}">
                  <a16:creationId xmlns:a16="http://schemas.microsoft.com/office/drawing/2014/main" id="{2BD61EF8-F421-435F-8453-6076F2397376}"/>
                </a:ext>
              </a:extLst>
            </p:cNvPr>
            <p:cNvSpPr>
              <a:spLocks noChangeShapeType="1"/>
            </p:cNvSpPr>
            <p:nvPr/>
          </p:nvSpPr>
          <p:spPr bwMode="auto">
            <a:xfrm flipH="1" flipV="1">
              <a:off x="1765302" y="1917915"/>
              <a:ext cx="0" cy="351129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sp>
          <p:nvSpPr>
            <p:cNvPr id="431" name="Line 30">
              <a:extLst>
                <a:ext uri="{FF2B5EF4-FFF2-40B4-BE49-F238E27FC236}">
                  <a16:creationId xmlns:a16="http://schemas.microsoft.com/office/drawing/2014/main" id="{D549E9B1-4F7E-4EE4-BCE8-5C15223648FD}"/>
                </a:ext>
              </a:extLst>
            </p:cNvPr>
            <p:cNvSpPr>
              <a:spLocks noChangeShapeType="1"/>
            </p:cNvSpPr>
            <p:nvPr/>
          </p:nvSpPr>
          <p:spPr bwMode="auto">
            <a:xfrm>
              <a:off x="1673227" y="4704232"/>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32" name="Line 31">
              <a:extLst>
                <a:ext uri="{FF2B5EF4-FFF2-40B4-BE49-F238E27FC236}">
                  <a16:creationId xmlns:a16="http://schemas.microsoft.com/office/drawing/2014/main" id="{80A13E4F-521A-402A-80D8-938A2B47B155}"/>
                </a:ext>
              </a:extLst>
            </p:cNvPr>
            <p:cNvSpPr>
              <a:spLocks noChangeShapeType="1"/>
            </p:cNvSpPr>
            <p:nvPr/>
          </p:nvSpPr>
          <p:spPr bwMode="auto">
            <a:xfrm>
              <a:off x="1673227" y="4049414"/>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33" name="Line 32">
              <a:extLst>
                <a:ext uri="{FF2B5EF4-FFF2-40B4-BE49-F238E27FC236}">
                  <a16:creationId xmlns:a16="http://schemas.microsoft.com/office/drawing/2014/main" id="{CAF22AE5-4D01-4B02-8436-DE0F36AA7663}"/>
                </a:ext>
              </a:extLst>
            </p:cNvPr>
            <p:cNvSpPr>
              <a:spLocks noChangeShapeType="1"/>
            </p:cNvSpPr>
            <p:nvPr/>
          </p:nvSpPr>
          <p:spPr bwMode="auto">
            <a:xfrm>
              <a:off x="1673227" y="3327778"/>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34" name="Line 33">
              <a:extLst>
                <a:ext uri="{FF2B5EF4-FFF2-40B4-BE49-F238E27FC236}">
                  <a16:creationId xmlns:a16="http://schemas.microsoft.com/office/drawing/2014/main" id="{A611DB8F-6C64-4F1D-A5CA-6689FAAA5370}"/>
                </a:ext>
              </a:extLst>
            </p:cNvPr>
            <p:cNvSpPr>
              <a:spLocks noChangeShapeType="1"/>
            </p:cNvSpPr>
            <p:nvPr/>
          </p:nvSpPr>
          <p:spPr bwMode="auto">
            <a:xfrm>
              <a:off x="1673227" y="2656256"/>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35" name="Line 34">
              <a:extLst>
                <a:ext uri="{FF2B5EF4-FFF2-40B4-BE49-F238E27FC236}">
                  <a16:creationId xmlns:a16="http://schemas.microsoft.com/office/drawing/2014/main" id="{4F446E2D-BD5E-4E40-9C69-B419AD0CB88A}"/>
                </a:ext>
              </a:extLst>
            </p:cNvPr>
            <p:cNvSpPr>
              <a:spLocks noChangeShapeType="1"/>
            </p:cNvSpPr>
            <p:nvPr/>
          </p:nvSpPr>
          <p:spPr bwMode="auto">
            <a:xfrm>
              <a:off x="1673227" y="1931279"/>
              <a:ext cx="10477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342900">
                <a:defRPr/>
              </a:pPr>
              <a:endParaRPr lang="en-GB" sz="1350">
                <a:solidFill>
                  <a:srgbClr val="5C5C5C"/>
                </a:solidFill>
                <a:latin typeface="Arial"/>
              </a:endParaRPr>
            </a:p>
          </p:txBody>
        </p:sp>
        <p:sp>
          <p:nvSpPr>
            <p:cNvPr id="436" name="Line 47">
              <a:extLst>
                <a:ext uri="{FF2B5EF4-FFF2-40B4-BE49-F238E27FC236}">
                  <a16:creationId xmlns:a16="http://schemas.microsoft.com/office/drawing/2014/main" id="{D2D0D4AC-B4E4-4FD4-8FBF-F8A7D5F30467}"/>
                </a:ext>
              </a:extLst>
            </p:cNvPr>
            <p:cNvSpPr>
              <a:spLocks noChangeShapeType="1"/>
            </p:cNvSpPr>
            <p:nvPr/>
          </p:nvSpPr>
          <p:spPr bwMode="auto">
            <a:xfrm>
              <a:off x="1652589" y="5430880"/>
              <a:ext cx="133508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pPr defTabSz="342900">
                <a:defRPr/>
              </a:pPr>
              <a:endParaRPr lang="en-GB" sz="1350">
                <a:solidFill>
                  <a:srgbClr val="5C5C5C"/>
                </a:solidFill>
                <a:latin typeface="Arial"/>
              </a:endParaRPr>
            </a:p>
          </p:txBody>
        </p:sp>
      </p:grpSp>
      <p:cxnSp>
        <p:nvCxnSpPr>
          <p:cNvPr id="437" name="Connector: Elbow 436">
            <a:extLst>
              <a:ext uri="{FF2B5EF4-FFF2-40B4-BE49-F238E27FC236}">
                <a16:creationId xmlns:a16="http://schemas.microsoft.com/office/drawing/2014/main" id="{E036424D-0D72-4D7F-B2A7-C0E002A3DC18}"/>
              </a:ext>
            </a:extLst>
          </p:cNvPr>
          <p:cNvCxnSpPr>
            <a:cxnSpLocks/>
          </p:cNvCxnSpPr>
          <p:nvPr/>
        </p:nvCxnSpPr>
        <p:spPr>
          <a:xfrm rot="16200000" flipH="1">
            <a:off x="543204" y="2778529"/>
            <a:ext cx="1256805" cy="159260"/>
          </a:xfrm>
          <a:prstGeom prst="bentConnector3">
            <a:avLst>
              <a:gd name="adj1" fmla="val 959"/>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8" name="Connector: Elbow 437">
            <a:extLst>
              <a:ext uri="{FF2B5EF4-FFF2-40B4-BE49-F238E27FC236}">
                <a16:creationId xmlns:a16="http://schemas.microsoft.com/office/drawing/2014/main" id="{4B9C4AA0-924D-4777-A54A-30EAE09CFB37}"/>
              </a:ext>
            </a:extLst>
          </p:cNvPr>
          <p:cNvCxnSpPr>
            <a:cxnSpLocks/>
          </p:cNvCxnSpPr>
          <p:nvPr/>
        </p:nvCxnSpPr>
        <p:spPr>
          <a:xfrm rot="16200000" flipH="1">
            <a:off x="2192970" y="2592300"/>
            <a:ext cx="670490" cy="172236"/>
          </a:xfrm>
          <a:prstGeom prst="bentConnector3">
            <a:avLst>
              <a:gd name="adj1" fmla="val -1773"/>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9" name="Connector: Elbow 438">
            <a:extLst>
              <a:ext uri="{FF2B5EF4-FFF2-40B4-BE49-F238E27FC236}">
                <a16:creationId xmlns:a16="http://schemas.microsoft.com/office/drawing/2014/main" id="{FDCF272F-9578-43E9-9FA4-D92CF410E1F1}"/>
              </a:ext>
            </a:extLst>
          </p:cNvPr>
          <p:cNvCxnSpPr>
            <a:cxnSpLocks/>
          </p:cNvCxnSpPr>
          <p:nvPr/>
        </p:nvCxnSpPr>
        <p:spPr>
          <a:xfrm rot="16200000" flipH="1">
            <a:off x="3691070" y="2421709"/>
            <a:ext cx="1029839" cy="184344"/>
          </a:xfrm>
          <a:prstGeom prst="bentConnector3">
            <a:avLst>
              <a:gd name="adj1" fmla="val -972"/>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40" name="Connector: Elbow 439">
            <a:extLst>
              <a:ext uri="{FF2B5EF4-FFF2-40B4-BE49-F238E27FC236}">
                <a16:creationId xmlns:a16="http://schemas.microsoft.com/office/drawing/2014/main" id="{8E28AEDB-7FFF-4A47-B516-EF85082BCB58}"/>
              </a:ext>
            </a:extLst>
          </p:cNvPr>
          <p:cNvCxnSpPr>
            <a:cxnSpLocks/>
          </p:cNvCxnSpPr>
          <p:nvPr/>
        </p:nvCxnSpPr>
        <p:spPr>
          <a:xfrm rot="16200000" flipH="1">
            <a:off x="5107455" y="2510527"/>
            <a:ext cx="920015" cy="175022"/>
          </a:xfrm>
          <a:prstGeom prst="bentConnector3">
            <a:avLst>
              <a:gd name="adj1" fmla="val 305"/>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41" name="Connector: Elbow 440">
            <a:extLst>
              <a:ext uri="{FF2B5EF4-FFF2-40B4-BE49-F238E27FC236}">
                <a16:creationId xmlns:a16="http://schemas.microsoft.com/office/drawing/2014/main" id="{E06756F9-D973-4F9D-B700-21742AB14AAF}"/>
              </a:ext>
            </a:extLst>
          </p:cNvPr>
          <p:cNvCxnSpPr>
            <a:cxnSpLocks/>
          </p:cNvCxnSpPr>
          <p:nvPr/>
        </p:nvCxnSpPr>
        <p:spPr>
          <a:xfrm rot="16200000" flipH="1">
            <a:off x="6652395" y="2371429"/>
            <a:ext cx="765916" cy="201401"/>
          </a:xfrm>
          <a:prstGeom prst="bentConnector3">
            <a:avLst>
              <a:gd name="adj1" fmla="val 1361"/>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42" name="Connector: Elbow 441">
            <a:extLst>
              <a:ext uri="{FF2B5EF4-FFF2-40B4-BE49-F238E27FC236}">
                <a16:creationId xmlns:a16="http://schemas.microsoft.com/office/drawing/2014/main" id="{535A0C5E-69A1-4C83-A84E-027AF3360F50}"/>
              </a:ext>
            </a:extLst>
          </p:cNvPr>
          <p:cNvCxnSpPr>
            <a:cxnSpLocks/>
          </p:cNvCxnSpPr>
          <p:nvPr/>
        </p:nvCxnSpPr>
        <p:spPr>
          <a:xfrm rot="16200000" flipH="1">
            <a:off x="8184428" y="2511886"/>
            <a:ext cx="261951" cy="135107"/>
          </a:xfrm>
          <a:prstGeom prst="bentConnector3">
            <a:avLst>
              <a:gd name="adj1" fmla="val 1517"/>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443" name="Group 442">
            <a:extLst>
              <a:ext uri="{FF2B5EF4-FFF2-40B4-BE49-F238E27FC236}">
                <a16:creationId xmlns:a16="http://schemas.microsoft.com/office/drawing/2014/main" id="{58DFB1F0-8D4B-452F-8515-47FFEF3CB687}"/>
              </a:ext>
            </a:extLst>
          </p:cNvPr>
          <p:cNvGrpSpPr/>
          <p:nvPr/>
        </p:nvGrpSpPr>
        <p:grpSpPr>
          <a:xfrm>
            <a:off x="1038797" y="1651977"/>
            <a:ext cx="7522798" cy="237759"/>
            <a:chOff x="1385062" y="2424422"/>
            <a:chExt cx="10030397" cy="317012"/>
          </a:xfrm>
        </p:grpSpPr>
        <p:sp>
          <p:nvSpPr>
            <p:cNvPr id="444" name="TextBox 443">
              <a:extLst>
                <a:ext uri="{FF2B5EF4-FFF2-40B4-BE49-F238E27FC236}">
                  <a16:creationId xmlns:a16="http://schemas.microsoft.com/office/drawing/2014/main" id="{F5152448-F1CB-42A2-9AF5-E38F37638789}"/>
                </a:ext>
              </a:extLst>
            </p:cNvPr>
            <p:cNvSpPr txBox="1"/>
            <p:nvPr/>
          </p:nvSpPr>
          <p:spPr>
            <a:xfrm>
              <a:off x="1385062" y="2424423"/>
              <a:ext cx="757852"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76%</a:t>
              </a:r>
            </a:p>
          </p:txBody>
        </p:sp>
        <p:sp>
          <p:nvSpPr>
            <p:cNvPr id="445" name="TextBox 444">
              <a:extLst>
                <a:ext uri="{FF2B5EF4-FFF2-40B4-BE49-F238E27FC236}">
                  <a16:creationId xmlns:a16="http://schemas.microsoft.com/office/drawing/2014/main" id="{A790F67B-1554-4BA4-87B2-008CE0A5FCAC}"/>
                </a:ext>
              </a:extLst>
            </p:cNvPr>
            <p:cNvSpPr txBox="1"/>
            <p:nvPr/>
          </p:nvSpPr>
          <p:spPr>
            <a:xfrm>
              <a:off x="3214089" y="2424425"/>
              <a:ext cx="633855"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45%</a:t>
              </a:r>
            </a:p>
          </p:txBody>
        </p:sp>
        <p:sp>
          <p:nvSpPr>
            <p:cNvPr id="446" name="TextBox 445">
              <a:extLst>
                <a:ext uri="{FF2B5EF4-FFF2-40B4-BE49-F238E27FC236}">
                  <a16:creationId xmlns:a16="http://schemas.microsoft.com/office/drawing/2014/main" id="{3984B4B1-0C98-45AF-9743-9D2A9E10932D}"/>
                </a:ext>
              </a:extLst>
            </p:cNvPr>
            <p:cNvSpPr txBox="1"/>
            <p:nvPr/>
          </p:nvSpPr>
          <p:spPr>
            <a:xfrm>
              <a:off x="10733548" y="2424422"/>
              <a:ext cx="681911"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21%</a:t>
              </a:r>
            </a:p>
          </p:txBody>
        </p:sp>
        <p:sp>
          <p:nvSpPr>
            <p:cNvPr id="447" name="TextBox 446">
              <a:extLst>
                <a:ext uri="{FF2B5EF4-FFF2-40B4-BE49-F238E27FC236}">
                  <a16:creationId xmlns:a16="http://schemas.microsoft.com/office/drawing/2014/main" id="{EB332B72-6188-4D0F-B6EC-CC3CC3676A2C}"/>
                </a:ext>
              </a:extLst>
            </p:cNvPr>
            <p:cNvSpPr txBox="1"/>
            <p:nvPr/>
          </p:nvSpPr>
          <p:spPr>
            <a:xfrm>
              <a:off x="8916415" y="2424422"/>
              <a:ext cx="679392"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39%</a:t>
              </a:r>
            </a:p>
          </p:txBody>
        </p:sp>
        <p:sp>
          <p:nvSpPr>
            <p:cNvPr id="448" name="TextBox 447">
              <a:extLst>
                <a:ext uri="{FF2B5EF4-FFF2-40B4-BE49-F238E27FC236}">
                  <a16:creationId xmlns:a16="http://schemas.microsoft.com/office/drawing/2014/main" id="{07C0A557-2114-4F36-9338-12817B71F07C}"/>
                </a:ext>
              </a:extLst>
            </p:cNvPr>
            <p:cNvSpPr txBox="1"/>
            <p:nvPr/>
          </p:nvSpPr>
          <p:spPr>
            <a:xfrm>
              <a:off x="6984102" y="2424422"/>
              <a:ext cx="605933"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48%</a:t>
              </a:r>
            </a:p>
          </p:txBody>
        </p:sp>
        <p:sp>
          <p:nvSpPr>
            <p:cNvPr id="449" name="TextBox 448">
              <a:extLst>
                <a:ext uri="{FF2B5EF4-FFF2-40B4-BE49-F238E27FC236}">
                  <a16:creationId xmlns:a16="http://schemas.microsoft.com/office/drawing/2014/main" id="{AFCF1629-8C6F-4CAF-9799-72C836442165}"/>
                </a:ext>
              </a:extLst>
            </p:cNvPr>
            <p:cNvSpPr txBox="1"/>
            <p:nvPr/>
          </p:nvSpPr>
          <p:spPr>
            <a:xfrm>
              <a:off x="5050547" y="2424422"/>
              <a:ext cx="654237" cy="317009"/>
            </a:xfrm>
            <a:prstGeom prst="rect">
              <a:avLst/>
            </a:prstGeom>
            <a:noFill/>
          </p:spPr>
          <p:txBody>
            <a:bodyPr wrap="square" rtlCol="0">
              <a:spAutoFit/>
            </a:bodyPr>
            <a:lstStyle/>
            <a:p>
              <a:pPr defTabSz="685800">
                <a:lnSpc>
                  <a:spcPct val="90000"/>
                </a:lnSpc>
                <a:spcBef>
                  <a:spcPts val="900"/>
                </a:spcBef>
                <a:buClr>
                  <a:srgbClr val="7F134C"/>
                </a:buClr>
              </a:pPr>
              <a:r>
                <a:rPr lang="en-US" sz="1050" b="1">
                  <a:solidFill>
                    <a:srgbClr val="D0006F"/>
                  </a:solidFill>
                  <a:latin typeface="Arial" panose="020B0604020202020204"/>
                </a:rPr>
                <a:t>53%</a:t>
              </a:r>
            </a:p>
          </p:txBody>
        </p:sp>
      </p:grpSp>
      <p:sp>
        <p:nvSpPr>
          <p:cNvPr id="450" name="TextBox 449">
            <a:extLst>
              <a:ext uri="{FF2B5EF4-FFF2-40B4-BE49-F238E27FC236}">
                <a16:creationId xmlns:a16="http://schemas.microsoft.com/office/drawing/2014/main" id="{90DE3521-5958-41DC-AD97-186CC47903F3}"/>
              </a:ext>
            </a:extLst>
          </p:cNvPr>
          <p:cNvSpPr txBox="1"/>
          <p:nvPr/>
        </p:nvSpPr>
        <p:spPr>
          <a:xfrm>
            <a:off x="4846297" y="1367760"/>
            <a:ext cx="919910"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SMILE</a:t>
            </a:r>
            <a:r>
              <a:rPr lang="en-US" sz="1350" baseline="30000">
                <a:solidFill>
                  <a:srgbClr val="000000"/>
                </a:solidFill>
                <a:latin typeface="Arial" panose="020B0604020202020204"/>
              </a:rPr>
              <a:t>4</a:t>
            </a:r>
            <a:endParaRPr lang="en-US" sz="1350" b="1">
              <a:solidFill>
                <a:srgbClr val="000000"/>
              </a:solidFill>
              <a:latin typeface="Arial" panose="020B0604020202020204"/>
            </a:endParaRPr>
          </a:p>
        </p:txBody>
      </p:sp>
      <p:sp>
        <p:nvSpPr>
          <p:cNvPr id="451" name="TextBox 450">
            <a:extLst>
              <a:ext uri="{FF2B5EF4-FFF2-40B4-BE49-F238E27FC236}">
                <a16:creationId xmlns:a16="http://schemas.microsoft.com/office/drawing/2014/main" id="{18AB823E-58C1-47FD-9D4C-8254CD1ADEC7}"/>
              </a:ext>
            </a:extLst>
          </p:cNvPr>
          <p:cNvSpPr txBox="1"/>
          <p:nvPr/>
        </p:nvSpPr>
        <p:spPr>
          <a:xfrm>
            <a:off x="7793311" y="1367760"/>
            <a:ext cx="919910"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AHEAD</a:t>
            </a:r>
            <a:r>
              <a:rPr lang="en-US" sz="1350" baseline="30000">
                <a:solidFill>
                  <a:srgbClr val="000000"/>
                </a:solidFill>
                <a:latin typeface="Arial" panose="020B0604020202020204"/>
              </a:rPr>
              <a:t>6</a:t>
            </a:r>
            <a:endParaRPr lang="en-US" sz="1350">
              <a:solidFill>
                <a:srgbClr val="000000"/>
              </a:solidFill>
              <a:latin typeface="Arial" panose="020B0604020202020204"/>
            </a:endParaRPr>
          </a:p>
        </p:txBody>
      </p:sp>
      <p:sp>
        <p:nvSpPr>
          <p:cNvPr id="452" name="TextBox 451">
            <a:extLst>
              <a:ext uri="{FF2B5EF4-FFF2-40B4-BE49-F238E27FC236}">
                <a16:creationId xmlns:a16="http://schemas.microsoft.com/office/drawing/2014/main" id="{5A986973-BBEF-4C4A-8FCA-A346857EE9F0}"/>
              </a:ext>
            </a:extLst>
          </p:cNvPr>
          <p:cNvSpPr txBox="1"/>
          <p:nvPr/>
        </p:nvSpPr>
        <p:spPr>
          <a:xfrm>
            <a:off x="3385716" y="1367760"/>
            <a:ext cx="919910"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STAY</a:t>
            </a:r>
            <a:r>
              <a:rPr lang="en-US" sz="1350" baseline="30000">
                <a:solidFill>
                  <a:srgbClr val="000000"/>
                </a:solidFill>
                <a:latin typeface="Arial" panose="020B0604020202020204"/>
              </a:rPr>
              <a:t>3</a:t>
            </a:r>
            <a:endParaRPr lang="en-US" sz="1350" b="1">
              <a:solidFill>
                <a:srgbClr val="000000"/>
              </a:solidFill>
              <a:latin typeface="Arial" panose="020B0604020202020204"/>
            </a:endParaRPr>
          </a:p>
        </p:txBody>
      </p:sp>
      <p:sp>
        <p:nvSpPr>
          <p:cNvPr id="453" name="TextBox 452">
            <a:extLst>
              <a:ext uri="{FF2B5EF4-FFF2-40B4-BE49-F238E27FC236}">
                <a16:creationId xmlns:a16="http://schemas.microsoft.com/office/drawing/2014/main" id="{1ED11FE1-6A39-400B-8EC9-5158169B5CF1}"/>
              </a:ext>
            </a:extLst>
          </p:cNvPr>
          <p:cNvSpPr txBox="1"/>
          <p:nvPr/>
        </p:nvSpPr>
        <p:spPr>
          <a:xfrm>
            <a:off x="6284447" y="1367760"/>
            <a:ext cx="1131212"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COMPASS</a:t>
            </a:r>
            <a:r>
              <a:rPr lang="en-US" sz="1350" baseline="30000">
                <a:solidFill>
                  <a:srgbClr val="000000"/>
                </a:solidFill>
                <a:latin typeface="Arial" panose="020B0604020202020204"/>
              </a:rPr>
              <a:t>5</a:t>
            </a:r>
            <a:endParaRPr lang="en-US" sz="1350" b="1">
              <a:solidFill>
                <a:srgbClr val="000000"/>
              </a:solidFill>
              <a:latin typeface="Arial" panose="020B0604020202020204"/>
            </a:endParaRPr>
          </a:p>
        </p:txBody>
      </p:sp>
      <p:sp>
        <p:nvSpPr>
          <p:cNvPr id="454" name="TextBox 453">
            <a:extLst>
              <a:ext uri="{FF2B5EF4-FFF2-40B4-BE49-F238E27FC236}">
                <a16:creationId xmlns:a16="http://schemas.microsoft.com/office/drawing/2014/main" id="{B3AF00D0-CB50-4E13-B754-263D40A352CF}"/>
              </a:ext>
            </a:extLst>
          </p:cNvPr>
          <p:cNvSpPr txBox="1"/>
          <p:nvPr/>
        </p:nvSpPr>
        <p:spPr>
          <a:xfrm>
            <a:off x="1989506" y="1367760"/>
            <a:ext cx="919910"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STEP</a:t>
            </a:r>
            <a:r>
              <a:rPr lang="en-US" sz="1350" baseline="30000">
                <a:solidFill>
                  <a:srgbClr val="000000"/>
                </a:solidFill>
                <a:latin typeface="Arial" panose="020B0604020202020204"/>
              </a:rPr>
              <a:t>2</a:t>
            </a:r>
            <a:endParaRPr lang="en-US" sz="1350">
              <a:solidFill>
                <a:srgbClr val="000000"/>
              </a:solidFill>
              <a:latin typeface="Arial" panose="020B0604020202020204"/>
            </a:endParaRPr>
          </a:p>
        </p:txBody>
      </p:sp>
      <p:sp>
        <p:nvSpPr>
          <p:cNvPr id="455" name="TextBox 454">
            <a:extLst>
              <a:ext uri="{FF2B5EF4-FFF2-40B4-BE49-F238E27FC236}">
                <a16:creationId xmlns:a16="http://schemas.microsoft.com/office/drawing/2014/main" id="{B580350C-326D-4A83-8176-763A4C9391B7}"/>
              </a:ext>
            </a:extLst>
          </p:cNvPr>
          <p:cNvSpPr txBox="1"/>
          <p:nvPr/>
        </p:nvSpPr>
        <p:spPr>
          <a:xfrm>
            <a:off x="610851" y="1367760"/>
            <a:ext cx="919910" cy="279307"/>
          </a:xfrm>
          <a:prstGeom prst="rect">
            <a:avLst/>
          </a:prstGeom>
          <a:noFill/>
        </p:spPr>
        <p:txBody>
          <a:bodyPr wrap="square" rtlCol="0">
            <a:spAutoFit/>
          </a:bodyPr>
          <a:lstStyle/>
          <a:p>
            <a:pPr defTabSz="685800">
              <a:lnSpc>
                <a:spcPct val="90000"/>
              </a:lnSpc>
              <a:spcBef>
                <a:spcPts val="900"/>
              </a:spcBef>
              <a:buClr>
                <a:srgbClr val="7F134C"/>
              </a:buClr>
            </a:pPr>
            <a:r>
              <a:rPr lang="en-US" sz="1350" b="1">
                <a:solidFill>
                  <a:srgbClr val="000000"/>
                </a:solidFill>
                <a:latin typeface="Arial" panose="020B0604020202020204"/>
              </a:rPr>
              <a:t>STEAM</a:t>
            </a:r>
            <a:r>
              <a:rPr lang="en-US" sz="1350" baseline="30000">
                <a:solidFill>
                  <a:srgbClr val="000000"/>
                </a:solidFill>
                <a:latin typeface="Arial" panose="020B0604020202020204"/>
              </a:rPr>
              <a:t>1</a:t>
            </a:r>
            <a:endParaRPr lang="en-US" sz="1350" b="1">
              <a:solidFill>
                <a:srgbClr val="000000"/>
              </a:solidFill>
              <a:latin typeface="Arial" panose="020B0604020202020204"/>
            </a:endParaRPr>
          </a:p>
        </p:txBody>
      </p:sp>
      <p:sp>
        <p:nvSpPr>
          <p:cNvPr id="5" name="Rectangle 4">
            <a:extLst>
              <a:ext uri="{FF2B5EF4-FFF2-40B4-BE49-F238E27FC236}">
                <a16:creationId xmlns:a16="http://schemas.microsoft.com/office/drawing/2014/main" id="{40149AAD-7D6C-4876-AEEE-ECB7563E1FDF}"/>
              </a:ext>
            </a:extLst>
          </p:cNvPr>
          <p:cNvSpPr/>
          <p:nvPr/>
        </p:nvSpPr>
        <p:spPr>
          <a:xfrm>
            <a:off x="261576" y="4231592"/>
            <a:ext cx="8950351" cy="246221"/>
          </a:xfrm>
          <a:prstGeom prst="rect">
            <a:avLst/>
          </a:prstGeom>
        </p:spPr>
        <p:txBody>
          <a:bodyPr wrap="square">
            <a:spAutoFit/>
          </a:bodyPr>
          <a:lstStyle/>
          <a:p>
            <a:r>
              <a:rPr lang="en-GB" sz="1000" b="1">
                <a:solidFill>
                  <a:srgbClr val="D0006F"/>
                </a:solidFill>
              </a:rPr>
              <a:t>(In STAY, 11–13% of patients were aged 4–11 years;</a:t>
            </a:r>
            <a:r>
              <a:rPr lang="en-GB" sz="1000" b="1" baseline="30000">
                <a:solidFill>
                  <a:srgbClr val="D0006F"/>
                </a:solidFill>
              </a:rPr>
              <a:t>3</a:t>
            </a:r>
            <a:r>
              <a:rPr lang="en-GB" sz="1000" b="1">
                <a:solidFill>
                  <a:srgbClr val="D0006F"/>
                </a:solidFill>
              </a:rPr>
              <a:t> BUD/FORM anti-inflammatory reliever + maintenance is not licensed in this age group)</a:t>
            </a:r>
            <a:endParaRPr lang="en-GB" sz="1000">
              <a:solidFill>
                <a:srgbClr val="D0006F"/>
              </a:solidFill>
            </a:endParaRPr>
          </a:p>
        </p:txBody>
      </p:sp>
    </p:spTree>
    <p:extLst>
      <p:ext uri="{BB962C8B-B14F-4D97-AF65-F5344CB8AC3E}">
        <p14:creationId xmlns:p14="http://schemas.microsoft.com/office/powerpoint/2010/main" val="30726523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3FBEF-7149-4461-9193-A00C61559322}"/>
              </a:ext>
            </a:extLst>
          </p:cNvPr>
          <p:cNvSpPr>
            <a:spLocks noGrp="1"/>
          </p:cNvSpPr>
          <p:nvPr>
            <p:ph type="title"/>
          </p:nvPr>
        </p:nvSpPr>
        <p:spPr>
          <a:xfrm>
            <a:off x="246987" y="184089"/>
            <a:ext cx="8717969" cy="600074"/>
          </a:xfrm>
        </p:spPr>
        <p:txBody>
          <a:bodyPr/>
          <a:lstStyle/>
          <a:p>
            <a:br>
              <a:rPr lang="en-AU" sz="1600"/>
            </a:br>
            <a:r>
              <a:rPr lang="en-GB" sz="1600"/>
              <a:t>BUD/FORM Turbuhaler anti-inflammatory reliever + maintenance has a </a:t>
            </a:r>
            <a:r>
              <a:rPr lang="en-AU" sz="1600"/>
              <a:t>lower ICS load than other maintenance therapies</a:t>
            </a:r>
            <a:endParaRPr lang="en-US" sz="2000"/>
          </a:p>
        </p:txBody>
      </p:sp>
      <p:sp>
        <p:nvSpPr>
          <p:cNvPr id="6" name="Text Placeholder 5">
            <a:extLst>
              <a:ext uri="{FF2B5EF4-FFF2-40B4-BE49-F238E27FC236}">
                <a16:creationId xmlns:a16="http://schemas.microsoft.com/office/drawing/2014/main" id="{1079A0AA-C112-49BD-A2BC-E793F8D3CCD7}"/>
              </a:ext>
            </a:extLst>
          </p:cNvPr>
          <p:cNvSpPr>
            <a:spLocks noGrp="1"/>
          </p:cNvSpPr>
          <p:nvPr>
            <p:ph type="body" sz="quarter" idx="13"/>
          </p:nvPr>
        </p:nvSpPr>
        <p:spPr>
          <a:xfrm>
            <a:off x="246986" y="4636614"/>
            <a:ext cx="8602768" cy="415130"/>
          </a:xfrm>
        </p:spPr>
        <p:txBody>
          <a:bodyPr/>
          <a:lstStyle/>
          <a:p>
            <a:pPr>
              <a:buClrTx/>
              <a:defRPr/>
            </a:pPr>
            <a:br>
              <a:rPr lang="en-GB"/>
            </a:br>
            <a:r>
              <a:rPr lang="en-GB"/>
              <a:t>In both studies, overall ICS treatment load was compared between groups by converting ICS doses to BDP-equivalent doses. Calculations were based on the GINA estimates of </a:t>
            </a:r>
            <a:r>
              <a:rPr lang="en-GB" err="1"/>
              <a:t>equipotence</a:t>
            </a:r>
            <a:r>
              <a:rPr lang="en-GB"/>
              <a:t> (fluticasone 500 </a:t>
            </a:r>
            <a:r>
              <a:rPr lang="en-GB">
                <a:latin typeface="Arial" panose="020B0604020202020204" pitchFamily="34" charset="0"/>
                <a:cs typeface="Arial" panose="020B0604020202020204" pitchFamily="34" charset="0"/>
              </a:rPr>
              <a:t>µg = budesonide 800 µg = beclomethasone 1000 µg).</a:t>
            </a:r>
            <a:br>
              <a:rPr lang="en-GB"/>
            </a:br>
            <a:r>
              <a:rPr lang="en-GB"/>
              <a:t>BDP = beclomethasone dipropionate; BID = twice daily; BUD = budesonide;</a:t>
            </a:r>
            <a:r>
              <a:rPr lang="en-US"/>
              <a:t> FLU = fluticasone; </a:t>
            </a:r>
            <a:r>
              <a:rPr lang="en-GB"/>
              <a:t>FORM = formoterol; ICS = inhaled corticosteroid(s); SAL = salmeterol</a:t>
            </a:r>
            <a:br>
              <a:rPr lang="en-US"/>
            </a:br>
            <a:r>
              <a:rPr lang="en-US"/>
              <a:t>1. </a:t>
            </a:r>
            <a:r>
              <a:rPr lang="en-GB" altLang="en-US"/>
              <a:t>Kuna P, et al. </a:t>
            </a:r>
            <a:r>
              <a:rPr lang="en-GB" altLang="en-US" i="1"/>
              <a:t>Int J Clin </a:t>
            </a:r>
            <a:r>
              <a:rPr lang="en-GB" altLang="en-US" i="1" err="1"/>
              <a:t>Pract</a:t>
            </a:r>
            <a:r>
              <a:rPr lang="en-GB" altLang="en-US" i="1"/>
              <a:t>.</a:t>
            </a:r>
            <a:r>
              <a:rPr lang="en-GB" altLang="en-US"/>
              <a:t> 2007;61:725-736; 2. Bousquet J, et al. </a:t>
            </a:r>
            <a:r>
              <a:rPr lang="en-GB" altLang="en-US" i="1"/>
              <a:t>Respir Med. </a:t>
            </a:r>
            <a:r>
              <a:rPr lang="en-GB" altLang="en-US"/>
              <a:t>2007;101:2437-2446.</a:t>
            </a:r>
            <a:endParaRPr lang="en-US"/>
          </a:p>
        </p:txBody>
      </p:sp>
      <p:sp>
        <p:nvSpPr>
          <p:cNvPr id="117" name="Slide Number Placeholder 116">
            <a:extLst>
              <a:ext uri="{FF2B5EF4-FFF2-40B4-BE49-F238E27FC236}">
                <a16:creationId xmlns:a16="http://schemas.microsoft.com/office/drawing/2014/main" id="{319A9BAE-D053-448E-AE90-B4A507FDC2D1}"/>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33</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grpSp>
        <p:nvGrpSpPr>
          <p:cNvPr id="40" name="Group 39">
            <a:extLst>
              <a:ext uri="{FF2B5EF4-FFF2-40B4-BE49-F238E27FC236}">
                <a16:creationId xmlns:a16="http://schemas.microsoft.com/office/drawing/2014/main" id="{7A40AFCA-E377-4F8A-8084-01A267E577FC}"/>
              </a:ext>
            </a:extLst>
          </p:cNvPr>
          <p:cNvGrpSpPr/>
          <p:nvPr/>
        </p:nvGrpSpPr>
        <p:grpSpPr>
          <a:xfrm>
            <a:off x="0" y="1117759"/>
            <a:ext cx="5484997" cy="3588028"/>
            <a:chOff x="56071" y="921446"/>
            <a:chExt cx="5484997" cy="3588028"/>
          </a:xfrm>
        </p:grpSpPr>
        <p:graphicFrame>
          <p:nvGraphicFramePr>
            <p:cNvPr id="41" name="Chart 40">
              <a:extLst>
                <a:ext uri="{FF2B5EF4-FFF2-40B4-BE49-F238E27FC236}">
                  <a16:creationId xmlns:a16="http://schemas.microsoft.com/office/drawing/2014/main" id="{752D45D1-D8FF-474A-8B72-D45F0EDA57D4}"/>
                </a:ext>
              </a:extLst>
            </p:cNvPr>
            <p:cNvGraphicFramePr/>
            <p:nvPr>
              <p:extLst>
                <p:ext uri="{D42A27DB-BD31-4B8C-83A1-F6EECF244321}">
                  <p14:modId xmlns:p14="http://schemas.microsoft.com/office/powerpoint/2010/main" val="4086007932"/>
                </p:ext>
              </p:extLst>
            </p:nvPr>
          </p:nvGraphicFramePr>
          <p:xfrm>
            <a:off x="56071" y="925429"/>
            <a:ext cx="5484997" cy="3584045"/>
          </p:xfrm>
          <a:graphic>
            <a:graphicData uri="http://schemas.openxmlformats.org/drawingml/2006/chart">
              <c:chart xmlns:c="http://schemas.openxmlformats.org/drawingml/2006/chart" xmlns:r="http://schemas.openxmlformats.org/officeDocument/2006/relationships" r:id="rId3"/>
            </a:graphicData>
          </a:graphic>
        </p:graphicFrame>
        <p:sp>
          <p:nvSpPr>
            <p:cNvPr id="42" name="TextBox 41">
              <a:extLst>
                <a:ext uri="{FF2B5EF4-FFF2-40B4-BE49-F238E27FC236}">
                  <a16:creationId xmlns:a16="http://schemas.microsoft.com/office/drawing/2014/main" id="{7C85680C-4956-4F41-90FF-E2D89165C616}"/>
                </a:ext>
              </a:extLst>
            </p:cNvPr>
            <p:cNvSpPr txBox="1"/>
            <p:nvPr/>
          </p:nvSpPr>
          <p:spPr>
            <a:xfrm flipH="1">
              <a:off x="2000255" y="921446"/>
              <a:ext cx="1506165" cy="3139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solidFill>
                    <a:srgbClr val="000000"/>
                  </a:solidFill>
                  <a:effectLst/>
                  <a:uLnTx/>
                  <a:uFillTx/>
                  <a:latin typeface="Arial" panose="020B0604020202020204"/>
                  <a:ea typeface="Rockwell" charset="0"/>
                  <a:cs typeface="Rockwell" charset="0"/>
                </a:rPr>
                <a:t>COMPASS</a:t>
              </a:r>
              <a:r>
                <a:rPr kumimoji="0" lang="en-US" sz="1600" b="1" i="0" u="none" strike="noStrike" kern="1200" cap="none" spc="0" normalizeH="0" baseline="30000" noProof="0">
                  <a:ln>
                    <a:noFill/>
                  </a:ln>
                  <a:solidFill>
                    <a:srgbClr val="000000"/>
                  </a:solidFill>
                  <a:effectLst/>
                  <a:uLnTx/>
                  <a:uFillTx/>
                  <a:latin typeface="Arial" panose="020B0604020202020204"/>
                  <a:ea typeface="Rockwell" charset="0"/>
                  <a:cs typeface="Rockwell" charset="0"/>
                </a:rPr>
                <a:t>1</a:t>
              </a:r>
              <a:endParaRPr kumimoji="0" lang="en-US" sz="1600" b="1" i="0" u="none" strike="noStrike" kern="1200" cap="none" spc="0" normalizeH="0" baseline="0" noProof="0">
                <a:ln>
                  <a:noFill/>
                </a:ln>
                <a:solidFill>
                  <a:srgbClr val="000000"/>
                </a:solidFill>
                <a:effectLst/>
                <a:uLnTx/>
                <a:uFillTx/>
                <a:latin typeface="Arial" panose="020B0604020202020204"/>
                <a:ea typeface="Rockwell" charset="0"/>
                <a:cs typeface="Rockwell" charset="0"/>
              </a:endParaRPr>
            </a:p>
          </p:txBody>
        </p:sp>
        <p:sp>
          <p:nvSpPr>
            <p:cNvPr id="43" name="Rectangle 42">
              <a:extLst>
                <a:ext uri="{FF2B5EF4-FFF2-40B4-BE49-F238E27FC236}">
                  <a16:creationId xmlns:a16="http://schemas.microsoft.com/office/drawing/2014/main" id="{7C754DE2-E5D0-42FE-AFCA-A34DD99DCFA6}"/>
                </a:ext>
              </a:extLst>
            </p:cNvPr>
            <p:cNvSpPr/>
            <p:nvPr/>
          </p:nvSpPr>
          <p:spPr>
            <a:xfrm>
              <a:off x="2317577" y="1760953"/>
              <a:ext cx="944901" cy="760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1000</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(BDP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equivalents)</a:t>
              </a:r>
            </a:p>
          </p:txBody>
        </p:sp>
        <p:sp>
          <p:nvSpPr>
            <p:cNvPr id="44" name="Rectangle 43">
              <a:extLst>
                <a:ext uri="{FF2B5EF4-FFF2-40B4-BE49-F238E27FC236}">
                  <a16:creationId xmlns:a16="http://schemas.microsoft.com/office/drawing/2014/main" id="{B2466730-CE9D-4FE5-A8C1-CB8406E2A885}"/>
                </a:ext>
              </a:extLst>
            </p:cNvPr>
            <p:cNvSpPr/>
            <p:nvPr/>
          </p:nvSpPr>
          <p:spPr>
            <a:xfrm>
              <a:off x="1112932" y="3295155"/>
              <a:ext cx="958427" cy="300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500</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(Actual daily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dose)</a:t>
              </a:r>
              <a:r>
                <a:rPr kumimoji="0" lang="en-GB" sz="900" b="0" i="0" u="none" strike="noStrike" kern="1200" cap="none" spc="0" normalizeH="0" baseline="30000" noProof="0">
                  <a:ln>
                    <a:noFill/>
                  </a:ln>
                  <a:solidFill>
                    <a:srgbClr val="000000"/>
                  </a:solidFill>
                  <a:effectLst/>
                  <a:uLnTx/>
                  <a:uFillTx/>
                  <a:latin typeface="Arial"/>
                  <a:ea typeface="+mn-ea"/>
                  <a:cs typeface="+mn-cs"/>
                </a:rPr>
                <a:t>b</a:t>
              </a:r>
            </a:p>
          </p:txBody>
        </p:sp>
        <p:sp>
          <p:nvSpPr>
            <p:cNvPr id="45" name="Rectangle 44">
              <a:extLst>
                <a:ext uri="{FF2B5EF4-FFF2-40B4-BE49-F238E27FC236}">
                  <a16:creationId xmlns:a16="http://schemas.microsoft.com/office/drawing/2014/main" id="{603BFC93-E4BC-4F71-B884-70D903706039}"/>
                </a:ext>
              </a:extLst>
            </p:cNvPr>
            <p:cNvSpPr/>
            <p:nvPr/>
          </p:nvSpPr>
          <p:spPr>
            <a:xfrm>
              <a:off x="2383007" y="3175834"/>
              <a:ext cx="848300" cy="300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FFFFFF"/>
                  </a:solidFill>
                  <a:effectLst/>
                  <a:uLnTx/>
                  <a:uFillTx/>
                  <a:latin typeface="Arial"/>
                  <a:ea typeface="+mn-ea"/>
                  <a:cs typeface="+mn-cs"/>
                </a:rPr>
                <a:t>640</a:t>
              </a:r>
              <a:br>
                <a:rPr kumimoji="0" lang="en-GB" sz="900" b="0" i="0" u="none" strike="noStrike" kern="1200" cap="none" spc="0" normalizeH="0" baseline="0" noProof="0">
                  <a:ln>
                    <a:noFill/>
                  </a:ln>
                  <a:solidFill>
                    <a:srgbClr val="FFFFFF"/>
                  </a:solidFill>
                  <a:effectLst/>
                  <a:uLnTx/>
                  <a:uFillTx/>
                  <a:latin typeface="Arial"/>
                  <a:ea typeface="+mn-ea"/>
                  <a:cs typeface="+mn-cs"/>
                </a:rPr>
              </a:br>
              <a:r>
                <a:rPr kumimoji="0" lang="en-GB" sz="900" b="0" i="0" u="none" strike="noStrike" kern="1200" cap="none" spc="0" normalizeH="0" baseline="0" noProof="0">
                  <a:ln>
                    <a:noFill/>
                  </a:ln>
                  <a:solidFill>
                    <a:srgbClr val="FFFFFF"/>
                  </a:solidFill>
                  <a:effectLst/>
                  <a:uLnTx/>
                  <a:uFillTx/>
                  <a:latin typeface="Arial"/>
                  <a:ea typeface="+mn-ea"/>
                  <a:cs typeface="+mn-cs"/>
                </a:rPr>
                <a:t>(Actual daily </a:t>
              </a:r>
              <a:br>
                <a:rPr kumimoji="0" lang="en-GB" sz="900" b="0" i="0" u="none" strike="noStrike" kern="1200" cap="none" spc="0" normalizeH="0" baseline="0" noProof="0">
                  <a:ln>
                    <a:noFill/>
                  </a:ln>
                  <a:solidFill>
                    <a:srgbClr val="FFFFFF"/>
                  </a:solidFill>
                  <a:effectLst/>
                  <a:uLnTx/>
                  <a:uFillTx/>
                  <a:latin typeface="Arial"/>
                  <a:ea typeface="+mn-ea"/>
                  <a:cs typeface="+mn-cs"/>
                </a:rPr>
              </a:br>
              <a:r>
                <a:rPr kumimoji="0" lang="en-GB" sz="900" b="0" i="0" u="none" strike="noStrike" kern="1200" cap="none" spc="0" normalizeH="0" baseline="0" noProof="0">
                  <a:ln>
                    <a:noFill/>
                  </a:ln>
                  <a:solidFill>
                    <a:srgbClr val="FFFFFF"/>
                  </a:solidFill>
                  <a:effectLst/>
                  <a:uLnTx/>
                  <a:uFillTx/>
                  <a:latin typeface="Arial"/>
                  <a:ea typeface="+mn-ea"/>
                  <a:cs typeface="+mn-cs"/>
                </a:rPr>
                <a:t>dose)</a:t>
              </a:r>
              <a:r>
                <a:rPr kumimoji="0" lang="en-GB" sz="900" b="0" i="0" u="none" strike="noStrike" kern="1200" cap="none" spc="0" normalizeH="0" baseline="30000" noProof="0">
                  <a:ln>
                    <a:noFill/>
                  </a:ln>
                  <a:solidFill>
                    <a:srgbClr val="FFFFFF"/>
                  </a:solidFill>
                  <a:effectLst/>
                  <a:uLnTx/>
                  <a:uFillTx/>
                  <a:latin typeface="Arial"/>
                  <a:ea typeface="+mn-ea"/>
                  <a:cs typeface="+mn-cs"/>
                </a:rPr>
                <a:t>b</a:t>
              </a:r>
            </a:p>
          </p:txBody>
        </p:sp>
        <p:cxnSp>
          <p:nvCxnSpPr>
            <p:cNvPr id="46" name="Connector: Elbow 45">
              <a:extLst>
                <a:ext uri="{FF2B5EF4-FFF2-40B4-BE49-F238E27FC236}">
                  <a16:creationId xmlns:a16="http://schemas.microsoft.com/office/drawing/2014/main" id="{23EFE95A-1502-4388-ADF2-965D2B902F9C}"/>
                </a:ext>
              </a:extLst>
            </p:cNvPr>
            <p:cNvCxnSpPr>
              <a:cxnSpLocks/>
            </p:cNvCxnSpPr>
            <p:nvPr/>
          </p:nvCxnSpPr>
          <p:spPr>
            <a:xfrm>
              <a:off x="2000255" y="1468671"/>
              <a:ext cx="1978297" cy="578174"/>
            </a:xfrm>
            <a:prstGeom prst="bentConnector3">
              <a:avLst>
                <a:gd name="adj1" fmla="val 100073"/>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47" name="TextBox 46">
              <a:extLst>
                <a:ext uri="{FF2B5EF4-FFF2-40B4-BE49-F238E27FC236}">
                  <a16:creationId xmlns:a16="http://schemas.microsoft.com/office/drawing/2014/main" id="{138ABC43-036A-4B9F-85A2-60D61032F9D9}"/>
                </a:ext>
              </a:extLst>
            </p:cNvPr>
            <p:cNvSpPr txBox="1"/>
            <p:nvPr/>
          </p:nvSpPr>
          <p:spPr>
            <a:xfrm>
              <a:off x="2808028" y="1261070"/>
              <a:ext cx="454450" cy="237757"/>
            </a:xfrm>
            <a:prstGeom prst="rect">
              <a:avLst/>
            </a:prstGeom>
            <a:noFill/>
          </p:spPr>
          <p:txBody>
            <a:bodyPr wrap="square" rtlCol="0">
              <a:spAutoFit/>
            </a:bodyPr>
            <a:lstStyle/>
            <a:p>
              <a:pPr marL="0" marR="0" lvl="0" indent="0" algn="l" defTabSz="685800" rtl="0" eaLnBrk="1" fontAlgn="auto" latinLnBrk="0" hangingPunct="1">
                <a:lnSpc>
                  <a:spcPct val="90000"/>
                </a:lnSpc>
                <a:spcBef>
                  <a:spcPts val="900"/>
                </a:spcBef>
                <a:spcAft>
                  <a:spcPts val="0"/>
                </a:spcAft>
                <a:buClr>
                  <a:srgbClr val="7F134C"/>
                </a:buClr>
                <a:buSzTx/>
                <a:buFontTx/>
                <a:buNone/>
                <a:tabLst/>
                <a:defRPr/>
              </a:pPr>
              <a:r>
                <a:rPr kumimoji="0" lang="en-US" sz="1050" b="1" i="0" u="none" strike="noStrike" kern="1200" cap="none" spc="0" normalizeH="0" baseline="0" noProof="0">
                  <a:ln>
                    <a:noFill/>
                  </a:ln>
                  <a:solidFill>
                    <a:srgbClr val="D0006F"/>
                  </a:solidFill>
                  <a:effectLst/>
                  <a:uLnTx/>
                  <a:uFillTx/>
                  <a:latin typeface="Arial" panose="020B0604020202020204"/>
                  <a:ea typeface="+mn-ea"/>
                  <a:cs typeface="+mn-cs"/>
                </a:rPr>
                <a:t>25%</a:t>
              </a:r>
            </a:p>
          </p:txBody>
        </p:sp>
        <p:sp>
          <p:nvSpPr>
            <p:cNvPr id="48" name="Rectangle 47">
              <a:extLst>
                <a:ext uri="{FF2B5EF4-FFF2-40B4-BE49-F238E27FC236}">
                  <a16:creationId xmlns:a16="http://schemas.microsoft.com/office/drawing/2014/main" id="{0783588B-6383-46FE-81D3-67F77C2D29BB}"/>
                </a:ext>
              </a:extLst>
            </p:cNvPr>
            <p:cNvSpPr/>
            <p:nvPr/>
          </p:nvSpPr>
          <p:spPr>
            <a:xfrm>
              <a:off x="1154592" y="1880797"/>
              <a:ext cx="848588" cy="4589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1000</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(BDP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equivalents)</a:t>
              </a:r>
            </a:p>
          </p:txBody>
        </p:sp>
        <p:sp>
          <p:nvSpPr>
            <p:cNvPr id="49" name="Rectangle 48">
              <a:extLst>
                <a:ext uri="{FF2B5EF4-FFF2-40B4-BE49-F238E27FC236}">
                  <a16:creationId xmlns:a16="http://schemas.microsoft.com/office/drawing/2014/main" id="{727F1541-57F3-42C9-8EF8-38D63DB405B8}"/>
                </a:ext>
              </a:extLst>
            </p:cNvPr>
            <p:cNvSpPr/>
            <p:nvPr/>
          </p:nvSpPr>
          <p:spPr>
            <a:xfrm>
              <a:off x="3538362" y="2095933"/>
              <a:ext cx="880379" cy="760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755</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(BDP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equivalents)</a:t>
              </a:r>
            </a:p>
          </p:txBody>
        </p:sp>
        <p:sp>
          <p:nvSpPr>
            <p:cNvPr id="50" name="Rectangle 49">
              <a:extLst>
                <a:ext uri="{FF2B5EF4-FFF2-40B4-BE49-F238E27FC236}">
                  <a16:creationId xmlns:a16="http://schemas.microsoft.com/office/drawing/2014/main" id="{71C6FF06-4A61-4114-BECF-AAFFAC27F800}"/>
                </a:ext>
              </a:extLst>
            </p:cNvPr>
            <p:cNvSpPr/>
            <p:nvPr/>
          </p:nvSpPr>
          <p:spPr>
            <a:xfrm>
              <a:off x="3516062" y="3468714"/>
              <a:ext cx="958427" cy="3105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solidFill>
                  <a:effectLst/>
                  <a:uLnTx/>
                  <a:uFillTx/>
                  <a:latin typeface="Arial"/>
                  <a:ea typeface="+mn-ea"/>
                  <a:cs typeface="+mn-cs"/>
                </a:rPr>
                <a:t>320</a:t>
              </a:r>
              <a:br>
                <a:rPr kumimoji="0" lang="en-GB" sz="800" b="0" i="0" u="none" strike="noStrike" kern="1200" cap="none" spc="0" normalizeH="0" baseline="0" noProof="0">
                  <a:ln>
                    <a:noFill/>
                  </a:ln>
                  <a:solidFill>
                    <a:srgbClr val="FFFFFF"/>
                  </a:solidFill>
                  <a:effectLst/>
                  <a:uLnTx/>
                  <a:uFillTx/>
                  <a:latin typeface="Arial"/>
                  <a:ea typeface="+mn-ea"/>
                  <a:cs typeface="+mn-cs"/>
                </a:rPr>
              </a:br>
              <a:r>
                <a:rPr kumimoji="0" lang="en-GB" sz="800" b="0" i="0" u="none" strike="noStrike" kern="1200" cap="none" spc="0" normalizeH="0" baseline="0" noProof="0">
                  <a:ln>
                    <a:noFill/>
                  </a:ln>
                  <a:solidFill>
                    <a:srgbClr val="FFFFFF"/>
                  </a:solidFill>
                  <a:effectLst/>
                  <a:uLnTx/>
                  <a:uFillTx/>
                  <a:latin typeface="Arial"/>
                  <a:ea typeface="+mn-ea"/>
                  <a:cs typeface="+mn-cs"/>
                </a:rPr>
                <a:t>(Maintenance</a:t>
              </a:r>
              <a:br>
                <a:rPr kumimoji="0" lang="en-GB" sz="800" b="0" i="0" u="none" strike="noStrike" kern="1200" cap="none" spc="0" normalizeH="0" baseline="0" noProof="0">
                  <a:ln>
                    <a:noFill/>
                  </a:ln>
                  <a:solidFill>
                    <a:srgbClr val="FFFFFF"/>
                  </a:solidFill>
                  <a:effectLst/>
                  <a:uLnTx/>
                  <a:uFillTx/>
                  <a:latin typeface="Arial"/>
                  <a:ea typeface="+mn-ea"/>
                  <a:cs typeface="+mn-cs"/>
                </a:rPr>
              </a:br>
              <a:r>
                <a:rPr kumimoji="0" lang="en-GB" sz="800" b="0" i="0" u="none" strike="noStrike" kern="1200" cap="none" spc="0" normalizeH="0" baseline="0" noProof="0">
                  <a:ln>
                    <a:noFill/>
                  </a:ln>
                  <a:solidFill>
                    <a:srgbClr val="FFFFFF"/>
                  </a:solidFill>
                  <a:effectLst/>
                  <a:uLnTx/>
                  <a:uFillTx/>
                  <a:latin typeface="Arial"/>
                  <a:ea typeface="+mn-ea"/>
                  <a:cs typeface="+mn-cs"/>
                </a:rPr>
                <a:t>dose)</a:t>
              </a:r>
              <a:r>
                <a:rPr kumimoji="0" lang="en-GB" sz="800" b="0" i="0" u="none" strike="noStrike" kern="1200" cap="none" spc="0" normalizeH="0" baseline="30000" noProof="0">
                  <a:ln>
                    <a:noFill/>
                  </a:ln>
                  <a:solidFill>
                    <a:srgbClr val="FFFFFF"/>
                  </a:solidFill>
                  <a:effectLst/>
                  <a:uLnTx/>
                  <a:uFillTx/>
                  <a:latin typeface="Arial"/>
                  <a:ea typeface="+mn-ea"/>
                  <a:cs typeface="+mn-cs"/>
                </a:rPr>
                <a:t>b</a:t>
              </a:r>
            </a:p>
          </p:txBody>
        </p:sp>
        <p:sp>
          <p:nvSpPr>
            <p:cNvPr id="51" name="Rectangle 50">
              <a:extLst>
                <a:ext uri="{FF2B5EF4-FFF2-40B4-BE49-F238E27FC236}">
                  <a16:creationId xmlns:a16="http://schemas.microsoft.com/office/drawing/2014/main" id="{D407CAFC-1F2F-4A40-BB91-A83D07CD1091}"/>
                </a:ext>
              </a:extLst>
            </p:cNvPr>
            <p:cNvSpPr/>
            <p:nvPr/>
          </p:nvSpPr>
          <p:spPr>
            <a:xfrm>
              <a:off x="3522915" y="2776176"/>
              <a:ext cx="958427" cy="3105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solidFill>
                  <a:effectLst/>
                  <a:uLnTx/>
                  <a:uFillTx/>
                  <a:latin typeface="Arial"/>
                  <a:ea typeface="+mn-ea"/>
                  <a:cs typeface="+mn-cs"/>
                </a:rPr>
                <a:t>163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FFFFFF"/>
                  </a:solidFill>
                  <a:effectLst/>
                  <a:uLnTx/>
                  <a:uFillTx/>
                  <a:latin typeface="Arial"/>
                  <a:ea typeface="+mn-ea"/>
                  <a:cs typeface="+mn-cs"/>
                </a:rPr>
                <a:t>(as needed)</a:t>
              </a:r>
              <a:r>
                <a:rPr kumimoji="0" lang="en-GB" sz="800" b="0" i="0" u="none" strike="noStrike" kern="1200" cap="none" spc="0" normalizeH="0" baseline="30000" noProof="0">
                  <a:ln>
                    <a:noFill/>
                  </a:ln>
                  <a:solidFill>
                    <a:srgbClr val="FFFFFF"/>
                  </a:solidFill>
                  <a:effectLst/>
                  <a:uLnTx/>
                  <a:uFillTx/>
                  <a:latin typeface="Arial"/>
                  <a:ea typeface="+mn-ea"/>
                  <a:cs typeface="+mn-cs"/>
                </a:rPr>
                <a:t>b</a:t>
              </a:r>
            </a:p>
          </p:txBody>
        </p:sp>
      </p:grpSp>
      <p:sp>
        <p:nvSpPr>
          <p:cNvPr id="52" name="TextBox 51">
            <a:extLst>
              <a:ext uri="{FF2B5EF4-FFF2-40B4-BE49-F238E27FC236}">
                <a16:creationId xmlns:a16="http://schemas.microsoft.com/office/drawing/2014/main" id="{5277AA5D-17CA-4E33-9AEB-66CBD710875B}"/>
              </a:ext>
            </a:extLst>
          </p:cNvPr>
          <p:cNvSpPr txBox="1"/>
          <p:nvPr/>
        </p:nvSpPr>
        <p:spPr>
          <a:xfrm flipH="1">
            <a:off x="6598766" y="1101488"/>
            <a:ext cx="1506165" cy="313932"/>
          </a:xfrm>
          <a:prstGeom prst="rect">
            <a:avLst/>
          </a:prstGeom>
          <a:noFill/>
        </p:spPr>
        <p:txBody>
          <a:bodyPr wrap="square" rtlCol="0">
            <a:spAutoFit/>
          </a:bodyPr>
          <a:lstStyle/>
          <a:p>
            <a:pPr marL="0" marR="0" lvl="0" indent="0" algn="ctr" defTabSz="685800" rtl="0" eaLnBrk="1" fontAlgn="auto" latinLnBrk="0" hangingPunct="1">
              <a:lnSpc>
                <a:spcPct val="90000"/>
              </a:lnSpc>
              <a:spcBef>
                <a:spcPts val="900"/>
              </a:spcBef>
              <a:spcAft>
                <a:spcPts val="0"/>
              </a:spcAft>
              <a:buClr>
                <a:srgbClr val="7F134C"/>
              </a:buClr>
              <a:buSzTx/>
              <a:buFontTx/>
              <a:buNone/>
              <a:tabLst/>
              <a:defRPr/>
            </a:pPr>
            <a:r>
              <a:rPr kumimoji="0" lang="en-US" sz="1600" b="1" i="0" u="none" strike="noStrike" kern="1200" cap="none" spc="0" normalizeH="0" baseline="0" noProof="0">
                <a:ln>
                  <a:noFill/>
                </a:ln>
                <a:solidFill>
                  <a:srgbClr val="000000"/>
                </a:solidFill>
                <a:effectLst/>
                <a:uLnTx/>
                <a:uFillTx/>
                <a:latin typeface="Arial" panose="020B0604020202020204"/>
                <a:ea typeface="Rockwell" charset="0"/>
                <a:cs typeface="Rockwell" charset="0"/>
              </a:rPr>
              <a:t>AHEAD</a:t>
            </a:r>
            <a:r>
              <a:rPr kumimoji="0" lang="en-US" sz="1600" b="1" i="0" u="none" strike="noStrike" kern="1200" cap="none" spc="0" normalizeH="0" baseline="30000" noProof="0">
                <a:ln>
                  <a:noFill/>
                </a:ln>
                <a:solidFill>
                  <a:srgbClr val="000000"/>
                </a:solidFill>
                <a:effectLst/>
                <a:uLnTx/>
                <a:uFillTx/>
                <a:latin typeface="Arial" panose="020B0604020202020204"/>
                <a:ea typeface="Rockwell" charset="0"/>
                <a:cs typeface="Rockwell" charset="0"/>
              </a:rPr>
              <a:t>2</a:t>
            </a:r>
            <a:endParaRPr kumimoji="0" lang="en-US" sz="1600" b="1" i="0" u="none" strike="noStrike" kern="1200" cap="none" spc="0" normalizeH="0" baseline="0" noProof="0">
              <a:ln>
                <a:noFill/>
              </a:ln>
              <a:solidFill>
                <a:srgbClr val="000000"/>
              </a:solidFill>
              <a:effectLst/>
              <a:uLnTx/>
              <a:uFillTx/>
              <a:latin typeface="Arial" panose="020B0604020202020204"/>
              <a:ea typeface="Rockwell" charset="0"/>
              <a:cs typeface="Rockwell" charset="0"/>
            </a:endParaRPr>
          </a:p>
        </p:txBody>
      </p:sp>
      <p:grpSp>
        <p:nvGrpSpPr>
          <p:cNvPr id="53" name="Group 52">
            <a:extLst>
              <a:ext uri="{FF2B5EF4-FFF2-40B4-BE49-F238E27FC236}">
                <a16:creationId xmlns:a16="http://schemas.microsoft.com/office/drawing/2014/main" id="{07CD1B69-EC2E-4B27-890F-FB198F2EA152}"/>
              </a:ext>
            </a:extLst>
          </p:cNvPr>
          <p:cNvGrpSpPr/>
          <p:nvPr/>
        </p:nvGrpSpPr>
        <p:grpSpPr>
          <a:xfrm>
            <a:off x="4963095" y="1237545"/>
            <a:ext cx="4076595" cy="3324347"/>
            <a:chOff x="4963095" y="1237545"/>
            <a:chExt cx="4076595" cy="3324347"/>
          </a:xfrm>
        </p:grpSpPr>
        <p:grpSp>
          <p:nvGrpSpPr>
            <p:cNvPr id="54" name="Group 53">
              <a:extLst>
                <a:ext uri="{FF2B5EF4-FFF2-40B4-BE49-F238E27FC236}">
                  <a16:creationId xmlns:a16="http://schemas.microsoft.com/office/drawing/2014/main" id="{99FD10CE-7C7D-4875-8344-102404ED9AF6}"/>
                </a:ext>
              </a:extLst>
            </p:cNvPr>
            <p:cNvGrpSpPr/>
            <p:nvPr/>
          </p:nvGrpSpPr>
          <p:grpSpPr>
            <a:xfrm>
              <a:off x="4963095" y="1237545"/>
              <a:ext cx="4076595" cy="3180453"/>
              <a:chOff x="4881981" y="880981"/>
              <a:chExt cx="4076595" cy="3352437"/>
            </a:xfrm>
          </p:grpSpPr>
          <p:graphicFrame>
            <p:nvGraphicFramePr>
              <p:cNvPr id="57" name="Chart 56">
                <a:extLst>
                  <a:ext uri="{FF2B5EF4-FFF2-40B4-BE49-F238E27FC236}">
                    <a16:creationId xmlns:a16="http://schemas.microsoft.com/office/drawing/2014/main" id="{9F42881E-293B-4917-8F1D-A31D3F147EEC}"/>
                  </a:ext>
                </a:extLst>
              </p:cNvPr>
              <p:cNvGraphicFramePr/>
              <p:nvPr/>
            </p:nvGraphicFramePr>
            <p:xfrm>
              <a:off x="4881981" y="880981"/>
              <a:ext cx="4076595" cy="3352437"/>
            </p:xfrm>
            <a:graphic>
              <a:graphicData uri="http://schemas.openxmlformats.org/drawingml/2006/chart">
                <c:chart xmlns:c="http://schemas.openxmlformats.org/drawingml/2006/chart" xmlns:r="http://schemas.openxmlformats.org/officeDocument/2006/relationships" r:id="rId4"/>
              </a:graphicData>
            </a:graphic>
          </p:graphicFrame>
          <p:sp>
            <p:nvSpPr>
              <p:cNvPr id="58" name="Rectangle 57">
                <a:extLst>
                  <a:ext uri="{FF2B5EF4-FFF2-40B4-BE49-F238E27FC236}">
                    <a16:creationId xmlns:a16="http://schemas.microsoft.com/office/drawing/2014/main" id="{213D6A56-AB46-4AD1-B7F2-4F2457158974}"/>
                  </a:ext>
                </a:extLst>
              </p:cNvPr>
              <p:cNvSpPr/>
              <p:nvPr/>
            </p:nvSpPr>
            <p:spPr>
              <a:xfrm>
                <a:off x="7542942" y="2278697"/>
                <a:ext cx="986050" cy="760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1238</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(BDP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equivalents)</a:t>
                </a:r>
              </a:p>
            </p:txBody>
          </p:sp>
          <p:sp>
            <p:nvSpPr>
              <p:cNvPr id="59" name="Rectangle 58">
                <a:extLst>
                  <a:ext uri="{FF2B5EF4-FFF2-40B4-BE49-F238E27FC236}">
                    <a16:creationId xmlns:a16="http://schemas.microsoft.com/office/drawing/2014/main" id="{ECB62448-7F01-4FD4-94BD-01EB8A07CE85}"/>
                  </a:ext>
                </a:extLst>
              </p:cNvPr>
              <p:cNvSpPr/>
              <p:nvPr/>
            </p:nvSpPr>
            <p:spPr>
              <a:xfrm>
                <a:off x="5909058" y="3323661"/>
                <a:ext cx="1062384" cy="300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1000</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(Actual daily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dose)</a:t>
                </a:r>
              </a:p>
            </p:txBody>
          </p:sp>
          <p:sp>
            <p:nvSpPr>
              <p:cNvPr id="60" name="Rectangle 59">
                <a:extLst>
                  <a:ext uri="{FF2B5EF4-FFF2-40B4-BE49-F238E27FC236}">
                    <a16:creationId xmlns:a16="http://schemas.microsoft.com/office/drawing/2014/main" id="{6AC0C210-EEBA-47ED-BC43-A08F0698AE64}"/>
                  </a:ext>
                </a:extLst>
              </p:cNvPr>
              <p:cNvSpPr/>
              <p:nvPr/>
            </p:nvSpPr>
            <p:spPr>
              <a:xfrm>
                <a:off x="7542942" y="3401769"/>
                <a:ext cx="993449" cy="300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FFFFFF"/>
                    </a:solidFill>
                    <a:effectLst/>
                    <a:uLnTx/>
                    <a:uFillTx/>
                    <a:latin typeface="Arial"/>
                    <a:ea typeface="+mn-ea"/>
                    <a:cs typeface="+mn-cs"/>
                  </a:rPr>
                  <a:t>792</a:t>
                </a:r>
                <a:br>
                  <a:rPr kumimoji="0" lang="en-GB" sz="900" b="0" i="0" u="none" strike="noStrike" kern="1200" cap="none" spc="0" normalizeH="0" baseline="0" noProof="0">
                    <a:ln>
                      <a:noFill/>
                    </a:ln>
                    <a:solidFill>
                      <a:srgbClr val="FFFFFF"/>
                    </a:solidFill>
                    <a:effectLst/>
                    <a:uLnTx/>
                    <a:uFillTx/>
                    <a:latin typeface="Arial"/>
                    <a:ea typeface="+mn-ea"/>
                    <a:cs typeface="+mn-cs"/>
                  </a:rPr>
                </a:br>
                <a:r>
                  <a:rPr kumimoji="0" lang="en-GB" sz="900" b="0" i="0" u="none" strike="noStrike" kern="1200" cap="none" spc="0" normalizeH="0" baseline="0" noProof="0">
                    <a:ln>
                      <a:noFill/>
                    </a:ln>
                    <a:solidFill>
                      <a:srgbClr val="FFFFFF"/>
                    </a:solidFill>
                    <a:effectLst/>
                    <a:uLnTx/>
                    <a:uFillTx/>
                    <a:latin typeface="Arial"/>
                    <a:ea typeface="+mn-ea"/>
                    <a:cs typeface="+mn-cs"/>
                  </a:rPr>
                  <a:t>(Actual daily </a:t>
                </a:r>
                <a:br>
                  <a:rPr kumimoji="0" lang="en-GB" sz="900" b="0" i="0" u="none" strike="noStrike" kern="1200" cap="none" spc="0" normalizeH="0" baseline="0" noProof="0">
                    <a:ln>
                      <a:noFill/>
                    </a:ln>
                    <a:solidFill>
                      <a:srgbClr val="FFFFFF"/>
                    </a:solidFill>
                    <a:effectLst/>
                    <a:uLnTx/>
                    <a:uFillTx/>
                    <a:latin typeface="Arial"/>
                    <a:ea typeface="+mn-ea"/>
                    <a:cs typeface="+mn-cs"/>
                  </a:rPr>
                </a:br>
                <a:r>
                  <a:rPr kumimoji="0" lang="en-GB" sz="900" b="0" i="0" u="none" strike="noStrike" kern="1200" cap="none" spc="0" normalizeH="0" baseline="0" noProof="0">
                    <a:ln>
                      <a:noFill/>
                    </a:ln>
                    <a:solidFill>
                      <a:srgbClr val="FFFFFF"/>
                    </a:solidFill>
                    <a:effectLst/>
                    <a:uLnTx/>
                    <a:uFillTx/>
                    <a:latin typeface="Arial"/>
                    <a:ea typeface="+mn-ea"/>
                    <a:cs typeface="+mn-cs"/>
                  </a:rPr>
                  <a:t>dose)</a:t>
                </a:r>
              </a:p>
            </p:txBody>
          </p:sp>
          <p:cxnSp>
            <p:nvCxnSpPr>
              <p:cNvPr id="61" name="Connector: Elbow 60">
                <a:extLst>
                  <a:ext uri="{FF2B5EF4-FFF2-40B4-BE49-F238E27FC236}">
                    <a16:creationId xmlns:a16="http://schemas.microsoft.com/office/drawing/2014/main" id="{EA1EB8AE-9BB3-46AB-95B0-F3410F61EAFC}"/>
                  </a:ext>
                </a:extLst>
              </p:cNvPr>
              <p:cNvCxnSpPr>
                <a:cxnSpLocks/>
              </p:cNvCxnSpPr>
              <p:nvPr/>
            </p:nvCxnSpPr>
            <p:spPr>
              <a:xfrm>
                <a:off x="6971442" y="1563439"/>
                <a:ext cx="1127966" cy="752038"/>
              </a:xfrm>
              <a:prstGeom prst="bentConnector3">
                <a:avLst>
                  <a:gd name="adj1" fmla="val 99745"/>
                </a:avLst>
              </a:prstGeom>
              <a:ln>
                <a:solidFill>
                  <a:srgbClr val="D0006F"/>
                </a:solidFill>
                <a:tailEnd type="triangle"/>
              </a:ln>
              <a:effectLst/>
            </p:spPr>
            <p:style>
              <a:lnRef idx="2">
                <a:schemeClr val="accent1"/>
              </a:lnRef>
              <a:fillRef idx="0">
                <a:schemeClr val="accent1"/>
              </a:fillRef>
              <a:effectRef idx="1">
                <a:schemeClr val="accent1"/>
              </a:effectRef>
              <a:fontRef idx="minor">
                <a:schemeClr val="tx1"/>
              </a:fontRef>
            </p:style>
          </p:cxnSp>
          <p:sp>
            <p:nvSpPr>
              <p:cNvPr id="62" name="TextBox 61">
                <a:extLst>
                  <a:ext uri="{FF2B5EF4-FFF2-40B4-BE49-F238E27FC236}">
                    <a16:creationId xmlns:a16="http://schemas.microsoft.com/office/drawing/2014/main" id="{5E1DC4C5-5458-4890-8D4B-4961DF51BBDC}"/>
                  </a:ext>
                </a:extLst>
              </p:cNvPr>
              <p:cNvSpPr txBox="1"/>
              <p:nvPr/>
            </p:nvSpPr>
            <p:spPr>
              <a:xfrm>
                <a:off x="7315717" y="1335449"/>
                <a:ext cx="454450" cy="237757"/>
              </a:xfrm>
              <a:prstGeom prst="rect">
                <a:avLst/>
              </a:prstGeom>
              <a:noFill/>
            </p:spPr>
            <p:txBody>
              <a:bodyPr wrap="square" rtlCol="0">
                <a:spAutoFit/>
              </a:bodyPr>
              <a:lstStyle/>
              <a:p>
                <a:pPr marL="0" marR="0" lvl="0" indent="0" algn="l" defTabSz="685800" rtl="0" eaLnBrk="1" fontAlgn="auto" latinLnBrk="0" hangingPunct="1">
                  <a:lnSpc>
                    <a:spcPct val="90000"/>
                  </a:lnSpc>
                  <a:spcBef>
                    <a:spcPts val="900"/>
                  </a:spcBef>
                  <a:spcAft>
                    <a:spcPts val="0"/>
                  </a:spcAft>
                  <a:buClr>
                    <a:srgbClr val="7F134C"/>
                  </a:buClr>
                  <a:buSzTx/>
                  <a:buFontTx/>
                  <a:buNone/>
                  <a:tabLst/>
                  <a:defRPr/>
                </a:pPr>
                <a:r>
                  <a:rPr kumimoji="0" lang="en-US" sz="1050" b="1" i="0" u="none" strike="noStrike" kern="1200" cap="none" spc="0" normalizeH="0" baseline="0" noProof="0">
                    <a:ln>
                      <a:noFill/>
                    </a:ln>
                    <a:solidFill>
                      <a:srgbClr val="D0006F"/>
                    </a:solidFill>
                    <a:effectLst/>
                    <a:uLnTx/>
                    <a:uFillTx/>
                    <a:latin typeface="Arial" panose="020B0604020202020204"/>
                    <a:ea typeface="+mn-ea"/>
                    <a:cs typeface="+mn-cs"/>
                  </a:rPr>
                  <a:t>38%</a:t>
                </a:r>
              </a:p>
            </p:txBody>
          </p:sp>
          <p:sp>
            <p:nvSpPr>
              <p:cNvPr id="63" name="Rectangle 62">
                <a:extLst>
                  <a:ext uri="{FF2B5EF4-FFF2-40B4-BE49-F238E27FC236}">
                    <a16:creationId xmlns:a16="http://schemas.microsoft.com/office/drawing/2014/main" id="{08BF110C-CDD5-47E4-80BB-ED4B6B1334C2}"/>
                  </a:ext>
                </a:extLst>
              </p:cNvPr>
              <p:cNvSpPr/>
              <p:nvPr/>
            </p:nvSpPr>
            <p:spPr>
              <a:xfrm>
                <a:off x="5909058" y="2028491"/>
                <a:ext cx="1140921" cy="3003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rgbClr val="000000"/>
                    </a:solidFill>
                    <a:effectLst/>
                    <a:uLnTx/>
                    <a:uFillTx/>
                    <a:latin typeface="Arial"/>
                    <a:ea typeface="+mn-ea"/>
                    <a:cs typeface="+mn-cs"/>
                  </a:rPr>
                  <a:t>2000</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(BDP </a:t>
                </a:r>
                <a:br>
                  <a:rPr kumimoji="0" lang="en-GB" sz="900" b="0" i="0" u="none" strike="noStrike" kern="1200" cap="none" spc="0" normalizeH="0" baseline="0" noProof="0">
                    <a:ln>
                      <a:noFill/>
                    </a:ln>
                    <a:solidFill>
                      <a:srgbClr val="000000"/>
                    </a:solidFill>
                    <a:effectLst/>
                    <a:uLnTx/>
                    <a:uFillTx/>
                    <a:latin typeface="Arial"/>
                    <a:ea typeface="+mn-ea"/>
                    <a:cs typeface="+mn-cs"/>
                  </a:rPr>
                </a:br>
                <a:r>
                  <a:rPr kumimoji="0" lang="en-GB" sz="900" b="0" i="0" u="none" strike="noStrike" kern="1200" cap="none" spc="0" normalizeH="0" baseline="0" noProof="0">
                    <a:ln>
                      <a:noFill/>
                    </a:ln>
                    <a:solidFill>
                      <a:srgbClr val="000000"/>
                    </a:solidFill>
                    <a:effectLst/>
                    <a:uLnTx/>
                    <a:uFillTx/>
                    <a:latin typeface="Arial"/>
                    <a:ea typeface="+mn-ea"/>
                    <a:cs typeface="+mn-cs"/>
                  </a:rPr>
                  <a:t>equivalents)</a:t>
                </a:r>
              </a:p>
            </p:txBody>
          </p:sp>
        </p:grpSp>
        <p:sp>
          <p:nvSpPr>
            <p:cNvPr id="55" name="Rectangle 54">
              <a:extLst>
                <a:ext uri="{FF2B5EF4-FFF2-40B4-BE49-F238E27FC236}">
                  <a16:creationId xmlns:a16="http://schemas.microsoft.com/office/drawing/2014/main" id="{11BA1D52-56BF-485D-A432-2F7A019DD2B0}"/>
                </a:ext>
              </a:extLst>
            </p:cNvPr>
            <p:cNvSpPr/>
            <p:nvPr/>
          </p:nvSpPr>
          <p:spPr>
            <a:xfrm>
              <a:off x="5887776" y="4103663"/>
              <a:ext cx="1333500" cy="338554"/>
            </a:xfrm>
            <a:prstGeom prst="rect">
              <a:avLst/>
            </a:prstGeom>
            <a:solidFill>
              <a:schemeClr val="bg1"/>
            </a:solid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FLU/SAL + SABA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as needed (n=1040)</a:t>
              </a:r>
            </a:p>
          </p:txBody>
        </p:sp>
        <p:sp>
          <p:nvSpPr>
            <p:cNvPr id="56" name="Rectangle 55">
              <a:extLst>
                <a:ext uri="{FF2B5EF4-FFF2-40B4-BE49-F238E27FC236}">
                  <a16:creationId xmlns:a16="http://schemas.microsoft.com/office/drawing/2014/main" id="{5CF9D84A-D525-4C7C-8E8A-214F61D7F94F}"/>
                </a:ext>
              </a:extLst>
            </p:cNvPr>
            <p:cNvSpPr/>
            <p:nvPr/>
          </p:nvSpPr>
          <p:spPr>
            <a:xfrm>
              <a:off x="7438181" y="4100227"/>
              <a:ext cx="1333500" cy="461665"/>
            </a:xfrm>
            <a:prstGeom prst="rect">
              <a:avLst/>
            </a:prstGeom>
            <a:solidFill>
              <a:schemeClr val="bg1"/>
            </a:solid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a:ln>
                    <a:noFill/>
                  </a:ln>
                  <a:solidFill>
                    <a:srgbClr val="000000"/>
                  </a:solidFill>
                  <a:effectLst/>
                  <a:uLnTx/>
                  <a:uFillTx/>
                  <a:latin typeface="Arial"/>
                  <a:ea typeface="+mn-ea"/>
                  <a:cs typeface="+mn-cs"/>
                </a:rPr>
                <a:t>BUD/FORM Turbuhaler anti-inflammatory reliever + maintenance (n=1056)</a:t>
              </a:r>
            </a:p>
          </p:txBody>
        </p:sp>
      </p:grpSp>
      <p:sp>
        <p:nvSpPr>
          <p:cNvPr id="64" name="Rectangle 63">
            <a:extLst>
              <a:ext uri="{FF2B5EF4-FFF2-40B4-BE49-F238E27FC236}">
                <a16:creationId xmlns:a16="http://schemas.microsoft.com/office/drawing/2014/main" id="{404A825C-65DB-4C18-B088-D2BA11B27E19}"/>
              </a:ext>
            </a:extLst>
          </p:cNvPr>
          <p:cNvSpPr/>
          <p:nvPr/>
        </p:nvSpPr>
        <p:spPr>
          <a:xfrm>
            <a:off x="3692501" y="-4387"/>
            <a:ext cx="5451499"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Arial" panose="020B0604020202020204"/>
                <a:ea typeface="+mn-ea"/>
                <a:cs typeface="+mn-cs"/>
              </a:rPr>
              <a:t>Markets </a:t>
            </a:r>
            <a:r>
              <a:rPr kumimoji="0" lang="en-US" sz="1100" b="1" i="0" u="none" strike="noStrike" kern="1200" cap="none" spc="0" normalizeH="0" baseline="0" noProof="0">
                <a:ln>
                  <a:noFill/>
                </a:ln>
                <a:solidFill>
                  <a:srgbClr val="FFFFFF"/>
                </a:solidFill>
                <a:effectLst/>
                <a:uLnTx/>
                <a:uFillTx/>
                <a:latin typeface="Arial" panose="020B0604020202020204"/>
                <a:ea typeface="+mn-ea"/>
                <a:cs typeface="+mn-cs"/>
              </a:rPr>
              <a:t>without </a:t>
            </a:r>
            <a:r>
              <a:rPr kumimoji="0" lang="en-US" sz="1100" b="0" i="0" u="none" strike="noStrike" kern="1200" cap="none" spc="0" normalizeH="0" baseline="0" noProof="0">
                <a:ln>
                  <a:noFill/>
                </a:ln>
                <a:solidFill>
                  <a:srgbClr val="FFFFFF"/>
                </a:solidFill>
                <a:effectLst/>
                <a:uLnTx/>
                <a:uFillTx/>
                <a:latin typeface="Arial" panose="020B0604020202020204"/>
                <a:ea typeface="+mn-ea"/>
                <a:cs typeface="+mn-cs"/>
              </a:rPr>
              <a:t>mild asthma included within the local label should use this slide</a:t>
            </a:r>
          </a:p>
        </p:txBody>
      </p:sp>
    </p:spTree>
    <p:extLst>
      <p:ext uri="{BB962C8B-B14F-4D97-AF65-F5344CB8AC3E}">
        <p14:creationId xmlns:p14="http://schemas.microsoft.com/office/powerpoint/2010/main" val="4171845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246988" y="184089"/>
            <a:ext cx="8670546" cy="600074"/>
          </a:xfrm>
        </p:spPr>
        <p:txBody>
          <a:bodyPr/>
          <a:lstStyle/>
          <a:p>
            <a:r>
              <a:rPr lang="en-CA" sz="2000"/>
              <a:t>Safety of BUD/FORM anti-inflammatory reliever + maintenance has been well studied in moderate-to-severe asthma</a:t>
            </a:r>
            <a:endParaRPr lang="en-GB" sz="2000"/>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p:txBody>
          <a:bodyPr/>
          <a:lstStyle/>
          <a:p>
            <a:r>
              <a:rPr lang="en-US"/>
              <a:t>*As there were multiple arms in some of the clinical trials, the number of patients in the comparator groups exceed those in the BUD/FORM anti-inflammatory reliever + maintenance therapy groups. </a:t>
            </a:r>
            <a:r>
              <a:rPr lang="en-GB" baseline="30000"/>
              <a:t>†</a:t>
            </a:r>
            <a:r>
              <a:rPr lang="en-US"/>
              <a:t>Pneumonia was included for completeness owing to the current debate on the relationship between ICS use and pneumonia risk in chronic obstructive pulmonary disease.</a:t>
            </a:r>
            <a:br>
              <a:rPr lang="en-US"/>
            </a:br>
            <a:r>
              <a:rPr lang="en-US"/>
              <a:t>BUD = budesonide; FORM = formoterol; ICS = inhaled corticosteroid.</a:t>
            </a:r>
            <a:br>
              <a:rPr lang="en-US"/>
            </a:br>
            <a:r>
              <a:rPr lang="en-US"/>
              <a:t>Sears MR. </a:t>
            </a:r>
            <a:r>
              <a:rPr lang="en-US" i="1"/>
              <a:t>Respir Med. </a:t>
            </a:r>
            <a:r>
              <a:rPr lang="en-US"/>
              <a:t>2009;</a:t>
            </a:r>
            <a:r>
              <a:rPr lang="en-GB"/>
              <a:t>103:1960-1968.</a:t>
            </a:r>
            <a:endParaRPr lang="en-US"/>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34</a:t>
            </a:fld>
            <a:endParaRPr lang="en-GB"/>
          </a:p>
        </p:txBody>
      </p:sp>
      <p:grpSp>
        <p:nvGrpSpPr>
          <p:cNvPr id="73" name="Group 72">
            <a:extLst>
              <a:ext uri="{FF2B5EF4-FFF2-40B4-BE49-F238E27FC236}">
                <a16:creationId xmlns:a16="http://schemas.microsoft.com/office/drawing/2014/main" id="{69C0CDFD-1ACE-41FE-A866-5CBA6EDE4443}"/>
              </a:ext>
            </a:extLst>
          </p:cNvPr>
          <p:cNvGrpSpPr/>
          <p:nvPr/>
        </p:nvGrpSpPr>
        <p:grpSpPr>
          <a:xfrm>
            <a:off x="351606" y="1063355"/>
            <a:ext cx="8662760" cy="3637286"/>
            <a:chOff x="652364" y="1124054"/>
            <a:chExt cx="11390416" cy="4786843"/>
          </a:xfrm>
        </p:grpSpPr>
        <p:grpSp>
          <p:nvGrpSpPr>
            <p:cNvPr id="142" name="Group 141">
              <a:extLst>
                <a:ext uri="{FF2B5EF4-FFF2-40B4-BE49-F238E27FC236}">
                  <a16:creationId xmlns:a16="http://schemas.microsoft.com/office/drawing/2014/main" id="{031DB7A4-849A-4771-BB46-F18C844920B3}"/>
                </a:ext>
              </a:extLst>
            </p:cNvPr>
            <p:cNvGrpSpPr/>
            <p:nvPr/>
          </p:nvGrpSpPr>
          <p:grpSpPr>
            <a:xfrm>
              <a:off x="1350587" y="1260561"/>
              <a:ext cx="63649" cy="4110460"/>
              <a:chOff x="1350587" y="1260561"/>
              <a:chExt cx="63649" cy="4110460"/>
            </a:xfrm>
          </p:grpSpPr>
          <p:cxnSp>
            <p:nvCxnSpPr>
              <p:cNvPr id="198" name="Straight Connector 197">
                <a:extLst>
                  <a:ext uri="{FF2B5EF4-FFF2-40B4-BE49-F238E27FC236}">
                    <a16:creationId xmlns:a16="http://schemas.microsoft.com/office/drawing/2014/main" id="{D9131644-802D-4755-B865-6F2831200801}"/>
                  </a:ext>
                </a:extLst>
              </p:cNvPr>
              <p:cNvCxnSpPr>
                <a:cxnSpLocks/>
              </p:cNvCxnSpPr>
              <p:nvPr/>
            </p:nvCxnSpPr>
            <p:spPr>
              <a:xfrm>
                <a:off x="1414235" y="1260561"/>
                <a:ext cx="0" cy="4110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C983828F-A29F-425D-BFE2-94EC07FC1517}"/>
                  </a:ext>
                </a:extLst>
              </p:cNvPr>
              <p:cNvCxnSpPr/>
              <p:nvPr/>
            </p:nvCxnSpPr>
            <p:spPr>
              <a:xfrm flipH="1">
                <a:off x="1350587" y="2904745"/>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8B63D0F8-A265-43C6-9882-D12251003815}"/>
                  </a:ext>
                </a:extLst>
              </p:cNvPr>
              <p:cNvCxnSpPr/>
              <p:nvPr/>
            </p:nvCxnSpPr>
            <p:spPr>
              <a:xfrm flipH="1">
                <a:off x="1350587" y="3315791"/>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1884F186-DC34-4E85-8E12-077FCC8347F1}"/>
                  </a:ext>
                </a:extLst>
              </p:cNvPr>
              <p:cNvCxnSpPr/>
              <p:nvPr/>
            </p:nvCxnSpPr>
            <p:spPr>
              <a:xfrm flipH="1">
                <a:off x="1350587" y="3726837"/>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4BACD83E-D25D-4D0E-9D2C-BF4B8300714B}"/>
                  </a:ext>
                </a:extLst>
              </p:cNvPr>
              <p:cNvCxnSpPr/>
              <p:nvPr/>
            </p:nvCxnSpPr>
            <p:spPr>
              <a:xfrm flipH="1">
                <a:off x="1350587" y="4137883"/>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736F5CE2-92D4-4348-8F65-BA54F0CD8E4A}"/>
                  </a:ext>
                </a:extLst>
              </p:cNvPr>
              <p:cNvCxnSpPr/>
              <p:nvPr/>
            </p:nvCxnSpPr>
            <p:spPr>
              <a:xfrm flipH="1">
                <a:off x="1350587" y="4548929"/>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71A55A56-83B8-4355-B512-55FB9DE80A67}"/>
                  </a:ext>
                </a:extLst>
              </p:cNvPr>
              <p:cNvCxnSpPr/>
              <p:nvPr/>
            </p:nvCxnSpPr>
            <p:spPr>
              <a:xfrm flipH="1">
                <a:off x="1350587" y="4959975"/>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10BD9EE5-B9A1-451A-9751-5FAA38E013DA}"/>
                  </a:ext>
                </a:extLst>
              </p:cNvPr>
              <p:cNvCxnSpPr/>
              <p:nvPr/>
            </p:nvCxnSpPr>
            <p:spPr>
              <a:xfrm flipH="1">
                <a:off x="1350587" y="5371021"/>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74CD3C9A-FB99-43CA-9691-F97FEDF0DA97}"/>
                  </a:ext>
                </a:extLst>
              </p:cNvPr>
              <p:cNvCxnSpPr/>
              <p:nvPr/>
            </p:nvCxnSpPr>
            <p:spPr>
              <a:xfrm flipH="1">
                <a:off x="1350587" y="2493699"/>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AF77F4AE-B9C9-4354-9E84-FA8BB053298A}"/>
                  </a:ext>
                </a:extLst>
              </p:cNvPr>
              <p:cNvCxnSpPr/>
              <p:nvPr/>
            </p:nvCxnSpPr>
            <p:spPr>
              <a:xfrm flipH="1">
                <a:off x="1350587" y="2082653"/>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EE219B75-AC3E-4D67-9811-F76B7AA91337}"/>
                  </a:ext>
                </a:extLst>
              </p:cNvPr>
              <p:cNvCxnSpPr/>
              <p:nvPr/>
            </p:nvCxnSpPr>
            <p:spPr>
              <a:xfrm flipH="1">
                <a:off x="1350587" y="1671607"/>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3" name="Group 142">
              <a:extLst>
                <a:ext uri="{FF2B5EF4-FFF2-40B4-BE49-F238E27FC236}">
                  <a16:creationId xmlns:a16="http://schemas.microsoft.com/office/drawing/2014/main" id="{BFC4A298-EF95-40D3-BB85-B2AFD9194EE4}"/>
                </a:ext>
              </a:extLst>
            </p:cNvPr>
            <p:cNvGrpSpPr/>
            <p:nvPr/>
          </p:nvGrpSpPr>
          <p:grpSpPr>
            <a:xfrm>
              <a:off x="652364" y="1124054"/>
              <a:ext cx="11390416" cy="4786843"/>
              <a:chOff x="652365" y="1118806"/>
              <a:chExt cx="11390416" cy="4786843"/>
            </a:xfrm>
          </p:grpSpPr>
          <p:sp>
            <p:nvSpPr>
              <p:cNvPr id="144" name="Rectangle 143">
                <a:extLst>
                  <a:ext uri="{FF2B5EF4-FFF2-40B4-BE49-F238E27FC236}">
                    <a16:creationId xmlns:a16="http://schemas.microsoft.com/office/drawing/2014/main" id="{E5DD3EAD-ECE4-4DFF-9DD2-C2CDECED8D01}"/>
                  </a:ext>
                </a:extLst>
              </p:cNvPr>
              <p:cNvSpPr/>
              <p:nvPr/>
            </p:nvSpPr>
            <p:spPr>
              <a:xfrm>
                <a:off x="2139666" y="3281889"/>
                <a:ext cx="539646" cy="20891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45" name="TextBox 144">
                <a:extLst>
                  <a:ext uri="{FF2B5EF4-FFF2-40B4-BE49-F238E27FC236}">
                    <a16:creationId xmlns:a16="http://schemas.microsoft.com/office/drawing/2014/main" id="{3617F55D-FE35-47B1-BAC6-90B81456D71C}"/>
                  </a:ext>
                </a:extLst>
              </p:cNvPr>
              <p:cNvSpPr txBox="1"/>
              <p:nvPr/>
            </p:nvSpPr>
            <p:spPr>
              <a:xfrm rot="16200000">
                <a:off x="-1240991" y="3147493"/>
                <a:ext cx="4110461" cy="323750"/>
              </a:xfrm>
              <a:prstGeom prst="rect">
                <a:avLst/>
              </a:prstGeom>
              <a:noFill/>
            </p:spPr>
            <p:txBody>
              <a:bodyPr wrap="square" rtlCol="0">
                <a:spAutoFit/>
              </a:bodyPr>
              <a:lstStyle/>
              <a:p>
                <a:pPr algn="ctr" defTabSz="685800"/>
                <a:r>
                  <a:rPr lang="en-GB" sz="1000" b="1">
                    <a:solidFill>
                      <a:srgbClr val="000000"/>
                    </a:solidFill>
                    <a:latin typeface="Arial" panose="020B0604020202020204"/>
                  </a:rPr>
                  <a:t>Proportion of patients reporting </a:t>
                </a:r>
                <a:r>
                  <a:rPr lang="en-GB" sz="1000" b="1" u="sng">
                    <a:solidFill>
                      <a:srgbClr val="000000"/>
                    </a:solidFill>
                    <a:latin typeface="Arial" panose="020B0604020202020204"/>
                  </a:rPr>
                  <a:t>&gt;</a:t>
                </a:r>
                <a:r>
                  <a:rPr lang="en-GB" sz="1000" b="1">
                    <a:solidFill>
                      <a:srgbClr val="000000"/>
                    </a:solidFill>
                    <a:latin typeface="Arial" panose="020B0604020202020204"/>
                  </a:rPr>
                  <a:t>1 event (%)</a:t>
                </a:r>
                <a:endParaRPr lang="en-GB" sz="1000" b="1" u="sng">
                  <a:solidFill>
                    <a:srgbClr val="000000"/>
                  </a:solidFill>
                  <a:latin typeface="Arial" panose="020B0604020202020204"/>
                </a:endParaRPr>
              </a:p>
            </p:txBody>
          </p:sp>
          <p:sp>
            <p:nvSpPr>
              <p:cNvPr id="146" name="TextBox 145">
                <a:extLst>
                  <a:ext uri="{FF2B5EF4-FFF2-40B4-BE49-F238E27FC236}">
                    <a16:creationId xmlns:a16="http://schemas.microsoft.com/office/drawing/2014/main" id="{9498FD10-81A2-4378-885C-96E7B41BDA0A}"/>
                  </a:ext>
                </a:extLst>
              </p:cNvPr>
              <p:cNvSpPr txBox="1"/>
              <p:nvPr/>
            </p:nvSpPr>
            <p:spPr>
              <a:xfrm>
                <a:off x="1594983" y="5379085"/>
                <a:ext cx="1098980" cy="324039"/>
              </a:xfrm>
              <a:prstGeom prst="rect">
                <a:avLst/>
              </a:prstGeom>
              <a:noFill/>
            </p:spPr>
            <p:txBody>
              <a:bodyPr wrap="square" rtlCol="0">
                <a:spAutoFit/>
              </a:bodyPr>
              <a:lstStyle/>
              <a:p>
                <a:pPr algn="ctr" defTabSz="685800"/>
                <a:r>
                  <a:rPr lang="en-GB" sz="1000" b="1">
                    <a:latin typeface="Arial" panose="020B0604020202020204"/>
                  </a:rPr>
                  <a:t>Dysphonia</a:t>
                </a:r>
              </a:p>
            </p:txBody>
          </p:sp>
          <p:sp>
            <p:nvSpPr>
              <p:cNvPr id="147" name="TextBox 146">
                <a:extLst>
                  <a:ext uri="{FF2B5EF4-FFF2-40B4-BE49-F238E27FC236}">
                    <a16:creationId xmlns:a16="http://schemas.microsoft.com/office/drawing/2014/main" id="{CDBC04F8-90D5-433B-938E-4660EFA28E71}"/>
                  </a:ext>
                </a:extLst>
              </p:cNvPr>
              <p:cNvSpPr txBox="1"/>
              <p:nvPr/>
            </p:nvSpPr>
            <p:spPr>
              <a:xfrm>
                <a:off x="899692" y="2775303"/>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1.2</a:t>
                </a:r>
              </a:p>
            </p:txBody>
          </p:sp>
          <p:sp>
            <p:nvSpPr>
              <p:cNvPr id="148" name="TextBox 147">
                <a:extLst>
                  <a:ext uri="{FF2B5EF4-FFF2-40B4-BE49-F238E27FC236}">
                    <a16:creationId xmlns:a16="http://schemas.microsoft.com/office/drawing/2014/main" id="{8F7813CA-23E7-425C-B1AE-83E564196C93}"/>
                  </a:ext>
                </a:extLst>
              </p:cNvPr>
              <p:cNvSpPr txBox="1"/>
              <p:nvPr/>
            </p:nvSpPr>
            <p:spPr>
              <a:xfrm>
                <a:off x="899693" y="3177220"/>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1.0</a:t>
                </a:r>
              </a:p>
            </p:txBody>
          </p:sp>
          <p:sp>
            <p:nvSpPr>
              <p:cNvPr id="149" name="TextBox 148">
                <a:extLst>
                  <a:ext uri="{FF2B5EF4-FFF2-40B4-BE49-F238E27FC236}">
                    <a16:creationId xmlns:a16="http://schemas.microsoft.com/office/drawing/2014/main" id="{BCAEC5B5-6BF4-4991-A786-41F1DCDC4702}"/>
                  </a:ext>
                </a:extLst>
              </p:cNvPr>
              <p:cNvSpPr txBox="1"/>
              <p:nvPr/>
            </p:nvSpPr>
            <p:spPr>
              <a:xfrm>
                <a:off x="899693" y="3586632"/>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0.8</a:t>
                </a:r>
              </a:p>
            </p:txBody>
          </p:sp>
          <p:sp>
            <p:nvSpPr>
              <p:cNvPr id="150" name="TextBox 149">
                <a:extLst>
                  <a:ext uri="{FF2B5EF4-FFF2-40B4-BE49-F238E27FC236}">
                    <a16:creationId xmlns:a16="http://schemas.microsoft.com/office/drawing/2014/main" id="{15DE73B2-F062-4F67-8BB3-4F678AE65B05}"/>
                  </a:ext>
                </a:extLst>
              </p:cNvPr>
              <p:cNvSpPr txBox="1"/>
              <p:nvPr/>
            </p:nvSpPr>
            <p:spPr>
              <a:xfrm>
                <a:off x="899693" y="4822364"/>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0.2</a:t>
                </a:r>
              </a:p>
            </p:txBody>
          </p:sp>
          <p:sp>
            <p:nvSpPr>
              <p:cNvPr id="151" name="TextBox 150">
                <a:extLst>
                  <a:ext uri="{FF2B5EF4-FFF2-40B4-BE49-F238E27FC236}">
                    <a16:creationId xmlns:a16="http://schemas.microsoft.com/office/drawing/2014/main" id="{A71D7BC7-D347-4462-9500-3986325555BA}"/>
                  </a:ext>
                </a:extLst>
              </p:cNvPr>
              <p:cNvSpPr txBox="1"/>
              <p:nvPr/>
            </p:nvSpPr>
            <p:spPr>
              <a:xfrm>
                <a:off x="899693" y="5239269"/>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0</a:t>
                </a:r>
              </a:p>
            </p:txBody>
          </p:sp>
          <p:sp>
            <p:nvSpPr>
              <p:cNvPr id="152" name="TextBox 151">
                <a:extLst>
                  <a:ext uri="{FF2B5EF4-FFF2-40B4-BE49-F238E27FC236}">
                    <a16:creationId xmlns:a16="http://schemas.microsoft.com/office/drawing/2014/main" id="{37B7B056-D022-43C5-9F43-72A158EC449A}"/>
                  </a:ext>
                </a:extLst>
              </p:cNvPr>
              <p:cNvSpPr txBox="1"/>
              <p:nvPr/>
            </p:nvSpPr>
            <p:spPr>
              <a:xfrm>
                <a:off x="899693" y="3996044"/>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0.6</a:t>
                </a:r>
              </a:p>
            </p:txBody>
          </p:sp>
          <p:sp>
            <p:nvSpPr>
              <p:cNvPr id="153" name="TextBox 152">
                <a:extLst>
                  <a:ext uri="{FF2B5EF4-FFF2-40B4-BE49-F238E27FC236}">
                    <a16:creationId xmlns:a16="http://schemas.microsoft.com/office/drawing/2014/main" id="{DF556909-03AB-4720-A0DA-82D9E4B551C1}"/>
                  </a:ext>
                </a:extLst>
              </p:cNvPr>
              <p:cNvSpPr txBox="1"/>
              <p:nvPr/>
            </p:nvSpPr>
            <p:spPr>
              <a:xfrm>
                <a:off x="899693" y="4405457"/>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0.4</a:t>
                </a:r>
              </a:p>
            </p:txBody>
          </p:sp>
          <p:sp>
            <p:nvSpPr>
              <p:cNvPr id="154" name="TextBox 153">
                <a:extLst>
                  <a:ext uri="{FF2B5EF4-FFF2-40B4-BE49-F238E27FC236}">
                    <a16:creationId xmlns:a16="http://schemas.microsoft.com/office/drawing/2014/main" id="{D9494AB2-C742-46BB-8E5A-6342337193D6}"/>
                  </a:ext>
                </a:extLst>
              </p:cNvPr>
              <p:cNvSpPr txBox="1"/>
              <p:nvPr/>
            </p:nvSpPr>
            <p:spPr>
              <a:xfrm>
                <a:off x="2895271" y="5379085"/>
                <a:ext cx="1329016" cy="526564"/>
              </a:xfrm>
              <a:prstGeom prst="rect">
                <a:avLst/>
              </a:prstGeom>
              <a:noFill/>
            </p:spPr>
            <p:txBody>
              <a:bodyPr wrap="square" rtlCol="0">
                <a:spAutoFit/>
              </a:bodyPr>
              <a:lstStyle/>
              <a:p>
                <a:pPr algn="ctr" defTabSz="685800"/>
                <a:r>
                  <a:rPr lang="en-GB" sz="1000" b="1">
                    <a:latin typeface="Arial" panose="020B0604020202020204"/>
                  </a:rPr>
                  <a:t>Oral candidiasis</a:t>
                </a:r>
              </a:p>
            </p:txBody>
          </p:sp>
          <p:sp>
            <p:nvSpPr>
              <p:cNvPr id="155" name="Rectangle 154">
                <a:extLst>
                  <a:ext uri="{FF2B5EF4-FFF2-40B4-BE49-F238E27FC236}">
                    <a16:creationId xmlns:a16="http://schemas.microsoft.com/office/drawing/2014/main" id="{5EF98637-C532-463C-87A7-E721AE18DC8B}"/>
                  </a:ext>
                </a:extLst>
              </p:cNvPr>
              <p:cNvSpPr/>
              <p:nvPr/>
            </p:nvSpPr>
            <p:spPr>
              <a:xfrm>
                <a:off x="1605181" y="3117954"/>
                <a:ext cx="539646" cy="2253067"/>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56" name="Rectangle 155">
                <a:extLst>
                  <a:ext uri="{FF2B5EF4-FFF2-40B4-BE49-F238E27FC236}">
                    <a16:creationId xmlns:a16="http://schemas.microsoft.com/office/drawing/2014/main" id="{E1C0A348-73C0-4239-A28A-2BF4F394B6BB}"/>
                  </a:ext>
                </a:extLst>
              </p:cNvPr>
              <p:cNvSpPr/>
              <p:nvPr/>
            </p:nvSpPr>
            <p:spPr>
              <a:xfrm>
                <a:off x="3024564" y="3281889"/>
                <a:ext cx="539646" cy="2089132"/>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57" name="Rectangle 156">
                <a:extLst>
                  <a:ext uri="{FF2B5EF4-FFF2-40B4-BE49-F238E27FC236}">
                    <a16:creationId xmlns:a16="http://schemas.microsoft.com/office/drawing/2014/main" id="{ED4AEEF6-B803-45CC-B077-AED58D3B06AB}"/>
                  </a:ext>
                </a:extLst>
              </p:cNvPr>
              <p:cNvSpPr/>
              <p:nvPr/>
            </p:nvSpPr>
            <p:spPr>
              <a:xfrm>
                <a:off x="3559049" y="3723961"/>
                <a:ext cx="539646" cy="1647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grpSp>
            <p:nvGrpSpPr>
              <p:cNvPr id="158" name="Group 157">
                <a:extLst>
                  <a:ext uri="{FF2B5EF4-FFF2-40B4-BE49-F238E27FC236}">
                    <a16:creationId xmlns:a16="http://schemas.microsoft.com/office/drawing/2014/main" id="{60B16B90-46C2-4B42-B08A-65A698B58F0F}"/>
                  </a:ext>
                </a:extLst>
              </p:cNvPr>
              <p:cNvGrpSpPr/>
              <p:nvPr/>
            </p:nvGrpSpPr>
            <p:grpSpPr>
              <a:xfrm>
                <a:off x="8688662" y="1381107"/>
                <a:ext cx="3354119" cy="795732"/>
                <a:chOff x="8199834" y="3443562"/>
                <a:chExt cx="3354119" cy="795732"/>
              </a:xfrm>
            </p:grpSpPr>
            <p:sp>
              <p:nvSpPr>
                <p:cNvPr id="194" name="TextBox 193">
                  <a:extLst>
                    <a:ext uri="{FF2B5EF4-FFF2-40B4-BE49-F238E27FC236}">
                      <a16:creationId xmlns:a16="http://schemas.microsoft.com/office/drawing/2014/main" id="{F299F4B5-25BB-4A24-9020-12CC7FE66B81}"/>
                    </a:ext>
                  </a:extLst>
                </p:cNvPr>
                <p:cNvSpPr txBox="1"/>
                <p:nvPr/>
              </p:nvSpPr>
              <p:spPr>
                <a:xfrm>
                  <a:off x="8245579" y="3443562"/>
                  <a:ext cx="3308374" cy="526564"/>
                </a:xfrm>
                <a:prstGeom prst="rect">
                  <a:avLst/>
                </a:prstGeom>
                <a:noFill/>
              </p:spPr>
              <p:txBody>
                <a:bodyPr wrap="square" rtlCol="0">
                  <a:spAutoFit/>
                </a:bodyPr>
                <a:lstStyle/>
                <a:p>
                  <a:pPr defTabSz="685800"/>
                  <a:r>
                    <a:rPr lang="en-US" sz="1000">
                      <a:solidFill>
                        <a:srgbClr val="000000"/>
                      </a:solidFill>
                      <a:latin typeface="Arial" panose="020B0604020202020204"/>
                    </a:rPr>
                    <a:t>BUD/FORM anti-inflammatory reliever + maintenance (n=5584)</a:t>
                  </a:r>
                  <a:endParaRPr lang="en-US" sz="1000" baseline="30000">
                    <a:solidFill>
                      <a:srgbClr val="000000"/>
                    </a:solidFill>
                    <a:latin typeface="Arial" panose="020B0604020202020204"/>
                  </a:endParaRPr>
                </a:p>
              </p:txBody>
            </p:sp>
            <p:sp>
              <p:nvSpPr>
                <p:cNvPr id="195" name="TextBox 194">
                  <a:extLst>
                    <a:ext uri="{FF2B5EF4-FFF2-40B4-BE49-F238E27FC236}">
                      <a16:creationId xmlns:a16="http://schemas.microsoft.com/office/drawing/2014/main" id="{7F445AC5-D9D2-4E7F-84CD-76148F278300}"/>
                    </a:ext>
                  </a:extLst>
                </p:cNvPr>
                <p:cNvSpPr txBox="1"/>
                <p:nvPr/>
              </p:nvSpPr>
              <p:spPr>
                <a:xfrm>
                  <a:off x="8263500" y="3915255"/>
                  <a:ext cx="2180127" cy="324039"/>
                </a:xfrm>
                <a:prstGeom prst="rect">
                  <a:avLst/>
                </a:prstGeom>
                <a:noFill/>
              </p:spPr>
              <p:txBody>
                <a:bodyPr wrap="square" rtlCol="0">
                  <a:spAutoFit/>
                </a:bodyPr>
                <a:lstStyle/>
                <a:p>
                  <a:pPr defTabSz="685800"/>
                  <a:r>
                    <a:rPr lang="en-US" sz="1000">
                      <a:solidFill>
                        <a:srgbClr val="000000"/>
                      </a:solidFill>
                      <a:latin typeface="Arial" panose="020B0604020202020204"/>
                    </a:rPr>
                    <a:t>Comparators (n=8762)*</a:t>
                  </a:r>
                </a:p>
              </p:txBody>
            </p:sp>
            <p:sp>
              <p:nvSpPr>
                <p:cNvPr id="196" name="Rectangle 195">
                  <a:extLst>
                    <a:ext uri="{FF2B5EF4-FFF2-40B4-BE49-F238E27FC236}">
                      <a16:creationId xmlns:a16="http://schemas.microsoft.com/office/drawing/2014/main" id="{DA497986-DB18-41B4-AADE-D7DA7F973C06}"/>
                    </a:ext>
                  </a:extLst>
                </p:cNvPr>
                <p:cNvSpPr/>
                <p:nvPr/>
              </p:nvSpPr>
              <p:spPr>
                <a:xfrm>
                  <a:off x="8199834" y="3582473"/>
                  <a:ext cx="127332" cy="12733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97" name="Rectangle 196">
                  <a:extLst>
                    <a:ext uri="{FF2B5EF4-FFF2-40B4-BE49-F238E27FC236}">
                      <a16:creationId xmlns:a16="http://schemas.microsoft.com/office/drawing/2014/main" id="{422101AC-23B6-41DF-A046-C03A89427D61}"/>
                    </a:ext>
                  </a:extLst>
                </p:cNvPr>
                <p:cNvSpPr/>
                <p:nvPr/>
              </p:nvSpPr>
              <p:spPr>
                <a:xfrm>
                  <a:off x="8199834" y="4005903"/>
                  <a:ext cx="127332" cy="127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grpSp>
          <p:sp>
            <p:nvSpPr>
              <p:cNvPr id="159" name="TextBox 158">
                <a:extLst>
                  <a:ext uri="{FF2B5EF4-FFF2-40B4-BE49-F238E27FC236}">
                    <a16:creationId xmlns:a16="http://schemas.microsoft.com/office/drawing/2014/main" id="{DD6F2A72-BF5A-4844-BE15-C95867CDFF51}"/>
                  </a:ext>
                </a:extLst>
              </p:cNvPr>
              <p:cNvSpPr txBox="1"/>
              <p:nvPr/>
            </p:nvSpPr>
            <p:spPr>
              <a:xfrm>
                <a:off x="1485865" y="2821038"/>
                <a:ext cx="765614"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1.1</a:t>
                </a:r>
              </a:p>
            </p:txBody>
          </p:sp>
          <p:sp>
            <p:nvSpPr>
              <p:cNvPr id="160" name="TextBox 159">
                <a:extLst>
                  <a:ext uri="{FF2B5EF4-FFF2-40B4-BE49-F238E27FC236}">
                    <a16:creationId xmlns:a16="http://schemas.microsoft.com/office/drawing/2014/main" id="{97C9B5B1-051B-49D3-A827-619BB8862839}"/>
                  </a:ext>
                </a:extLst>
              </p:cNvPr>
              <p:cNvSpPr txBox="1"/>
              <p:nvPr/>
            </p:nvSpPr>
            <p:spPr>
              <a:xfrm>
                <a:off x="2762747" y="3000085"/>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1.0</a:t>
                </a:r>
              </a:p>
            </p:txBody>
          </p:sp>
          <p:sp>
            <p:nvSpPr>
              <p:cNvPr id="161" name="TextBox 160">
                <a:extLst>
                  <a:ext uri="{FF2B5EF4-FFF2-40B4-BE49-F238E27FC236}">
                    <a16:creationId xmlns:a16="http://schemas.microsoft.com/office/drawing/2014/main" id="{3CA94877-8558-4D67-B09C-6C775BABE385}"/>
                  </a:ext>
                </a:extLst>
              </p:cNvPr>
              <p:cNvSpPr txBox="1"/>
              <p:nvPr/>
            </p:nvSpPr>
            <p:spPr>
              <a:xfrm>
                <a:off x="1868673" y="2929915"/>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1.0</a:t>
                </a:r>
              </a:p>
            </p:txBody>
          </p:sp>
          <p:sp>
            <p:nvSpPr>
              <p:cNvPr id="162" name="TextBox 161">
                <a:extLst>
                  <a:ext uri="{FF2B5EF4-FFF2-40B4-BE49-F238E27FC236}">
                    <a16:creationId xmlns:a16="http://schemas.microsoft.com/office/drawing/2014/main" id="{B4306DD4-1CB4-4B9D-AF22-EBDC056C97E6}"/>
                  </a:ext>
                </a:extLst>
              </p:cNvPr>
              <p:cNvSpPr txBox="1"/>
              <p:nvPr/>
            </p:nvSpPr>
            <p:spPr>
              <a:xfrm>
                <a:off x="3285473" y="3411593"/>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0.8</a:t>
                </a:r>
              </a:p>
            </p:txBody>
          </p:sp>
          <p:sp>
            <p:nvSpPr>
              <p:cNvPr id="163" name="TextBox 162">
                <a:extLst>
                  <a:ext uri="{FF2B5EF4-FFF2-40B4-BE49-F238E27FC236}">
                    <a16:creationId xmlns:a16="http://schemas.microsoft.com/office/drawing/2014/main" id="{151674EB-0192-4EAA-AA61-9B9CE26D7437}"/>
                  </a:ext>
                </a:extLst>
              </p:cNvPr>
              <p:cNvSpPr txBox="1"/>
              <p:nvPr/>
            </p:nvSpPr>
            <p:spPr>
              <a:xfrm>
                <a:off x="899693" y="2358396"/>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1.4</a:t>
                </a:r>
              </a:p>
            </p:txBody>
          </p:sp>
          <p:sp>
            <p:nvSpPr>
              <p:cNvPr id="164" name="TextBox 163">
                <a:extLst>
                  <a:ext uri="{FF2B5EF4-FFF2-40B4-BE49-F238E27FC236}">
                    <a16:creationId xmlns:a16="http://schemas.microsoft.com/office/drawing/2014/main" id="{8B70A8DB-C029-4529-889D-88DDCF70CF8A}"/>
                  </a:ext>
                </a:extLst>
              </p:cNvPr>
              <p:cNvSpPr txBox="1"/>
              <p:nvPr/>
            </p:nvSpPr>
            <p:spPr>
              <a:xfrm>
                <a:off x="899693" y="1948984"/>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1.6</a:t>
                </a:r>
              </a:p>
            </p:txBody>
          </p:sp>
          <p:sp>
            <p:nvSpPr>
              <p:cNvPr id="165" name="TextBox 164">
                <a:extLst>
                  <a:ext uri="{FF2B5EF4-FFF2-40B4-BE49-F238E27FC236}">
                    <a16:creationId xmlns:a16="http://schemas.microsoft.com/office/drawing/2014/main" id="{8D278948-24A3-4FE6-8C8A-75D5218875DC}"/>
                  </a:ext>
                </a:extLst>
              </p:cNvPr>
              <p:cNvSpPr txBox="1"/>
              <p:nvPr/>
            </p:nvSpPr>
            <p:spPr>
              <a:xfrm>
                <a:off x="899693" y="1539572"/>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1.8</a:t>
                </a:r>
              </a:p>
            </p:txBody>
          </p:sp>
          <p:sp>
            <p:nvSpPr>
              <p:cNvPr id="166" name="TextBox 165">
                <a:extLst>
                  <a:ext uri="{FF2B5EF4-FFF2-40B4-BE49-F238E27FC236}">
                    <a16:creationId xmlns:a16="http://schemas.microsoft.com/office/drawing/2014/main" id="{899117EE-A600-4130-96AA-2FFDF41D59FB}"/>
                  </a:ext>
                </a:extLst>
              </p:cNvPr>
              <p:cNvSpPr txBox="1"/>
              <p:nvPr/>
            </p:nvSpPr>
            <p:spPr>
              <a:xfrm>
                <a:off x="899693" y="1118806"/>
                <a:ext cx="489603" cy="324039"/>
              </a:xfrm>
              <a:prstGeom prst="rect">
                <a:avLst/>
              </a:prstGeom>
              <a:noFill/>
            </p:spPr>
            <p:txBody>
              <a:bodyPr wrap="square" rtlCol="0">
                <a:spAutoFit/>
              </a:bodyPr>
              <a:lstStyle/>
              <a:p>
                <a:pPr algn="r" defTabSz="685800"/>
                <a:r>
                  <a:rPr lang="en-US" sz="1000">
                    <a:solidFill>
                      <a:srgbClr val="000000"/>
                    </a:solidFill>
                    <a:latin typeface="Arial" panose="020B0604020202020204"/>
                  </a:rPr>
                  <a:t>2.0</a:t>
                </a:r>
              </a:p>
            </p:txBody>
          </p:sp>
          <p:cxnSp>
            <p:nvCxnSpPr>
              <p:cNvPr id="167" name="Straight Connector 166">
                <a:extLst>
                  <a:ext uri="{FF2B5EF4-FFF2-40B4-BE49-F238E27FC236}">
                    <a16:creationId xmlns:a16="http://schemas.microsoft.com/office/drawing/2014/main" id="{6347417F-B231-479A-BAAA-B9DEB8759176}"/>
                  </a:ext>
                </a:extLst>
              </p:cNvPr>
              <p:cNvCxnSpPr/>
              <p:nvPr/>
            </p:nvCxnSpPr>
            <p:spPr>
              <a:xfrm flipH="1">
                <a:off x="1350587" y="1260561"/>
                <a:ext cx="636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8" name="TextBox 167">
                <a:extLst>
                  <a:ext uri="{FF2B5EF4-FFF2-40B4-BE49-F238E27FC236}">
                    <a16:creationId xmlns:a16="http://schemas.microsoft.com/office/drawing/2014/main" id="{74175545-B834-4DC7-A35D-37DFC2B703C7}"/>
                  </a:ext>
                </a:extLst>
              </p:cNvPr>
              <p:cNvSpPr txBox="1"/>
              <p:nvPr/>
            </p:nvSpPr>
            <p:spPr>
              <a:xfrm>
                <a:off x="4486105" y="5379085"/>
                <a:ext cx="1084328" cy="324039"/>
              </a:xfrm>
              <a:prstGeom prst="rect">
                <a:avLst/>
              </a:prstGeom>
              <a:noFill/>
            </p:spPr>
            <p:txBody>
              <a:bodyPr wrap="square" rtlCol="0">
                <a:spAutoFit/>
              </a:bodyPr>
              <a:lstStyle/>
              <a:p>
                <a:pPr algn="ctr" defTabSz="685800"/>
                <a:r>
                  <a:rPr lang="en-GB" sz="1000" b="1">
                    <a:latin typeface="Arial" panose="020B0604020202020204"/>
                  </a:rPr>
                  <a:t>Tremor</a:t>
                </a:r>
              </a:p>
            </p:txBody>
          </p:sp>
          <p:sp>
            <p:nvSpPr>
              <p:cNvPr id="169" name="TextBox 168">
                <a:extLst>
                  <a:ext uri="{FF2B5EF4-FFF2-40B4-BE49-F238E27FC236}">
                    <a16:creationId xmlns:a16="http://schemas.microsoft.com/office/drawing/2014/main" id="{20D2FC2B-1029-4658-A607-C72BFED5E927}"/>
                  </a:ext>
                </a:extLst>
              </p:cNvPr>
              <p:cNvSpPr txBox="1"/>
              <p:nvPr/>
            </p:nvSpPr>
            <p:spPr>
              <a:xfrm>
                <a:off x="5857510" y="5379085"/>
                <a:ext cx="1192230" cy="324039"/>
              </a:xfrm>
              <a:prstGeom prst="rect">
                <a:avLst/>
              </a:prstGeom>
              <a:noFill/>
            </p:spPr>
            <p:txBody>
              <a:bodyPr wrap="square" rtlCol="0">
                <a:spAutoFit/>
              </a:bodyPr>
              <a:lstStyle/>
              <a:p>
                <a:pPr algn="ctr" defTabSz="685800"/>
                <a:r>
                  <a:rPr lang="en-GB" sz="1000" b="1">
                    <a:latin typeface="Arial" panose="020B0604020202020204"/>
                  </a:rPr>
                  <a:t>Palpitations</a:t>
                </a:r>
              </a:p>
            </p:txBody>
          </p:sp>
          <p:sp>
            <p:nvSpPr>
              <p:cNvPr id="170" name="TextBox 169">
                <a:extLst>
                  <a:ext uri="{FF2B5EF4-FFF2-40B4-BE49-F238E27FC236}">
                    <a16:creationId xmlns:a16="http://schemas.microsoft.com/office/drawing/2014/main" id="{91EA8AFB-D320-4C67-AC47-F3DFBDC7E7BC}"/>
                  </a:ext>
                </a:extLst>
              </p:cNvPr>
              <p:cNvSpPr txBox="1"/>
              <p:nvPr/>
            </p:nvSpPr>
            <p:spPr>
              <a:xfrm>
                <a:off x="7291535" y="5379085"/>
                <a:ext cx="1229705" cy="324039"/>
              </a:xfrm>
              <a:prstGeom prst="rect">
                <a:avLst/>
              </a:prstGeom>
              <a:noFill/>
            </p:spPr>
            <p:txBody>
              <a:bodyPr wrap="square" rtlCol="0">
                <a:spAutoFit/>
              </a:bodyPr>
              <a:lstStyle/>
              <a:p>
                <a:pPr algn="ctr" defTabSz="685800"/>
                <a:r>
                  <a:rPr lang="en-GB" sz="1000" b="1">
                    <a:latin typeface="Arial" panose="020B0604020202020204"/>
                  </a:rPr>
                  <a:t>Pneumonia</a:t>
                </a:r>
                <a:r>
                  <a:rPr lang="en-GB" sz="1000" b="1" baseline="30000"/>
                  <a:t>†</a:t>
                </a:r>
                <a:endParaRPr lang="en-GB" sz="1000" b="1" baseline="30000">
                  <a:latin typeface="Arial" panose="020B0604020202020204"/>
                </a:endParaRPr>
              </a:p>
            </p:txBody>
          </p:sp>
          <p:sp>
            <p:nvSpPr>
              <p:cNvPr id="171" name="TextBox 170">
                <a:extLst>
                  <a:ext uri="{FF2B5EF4-FFF2-40B4-BE49-F238E27FC236}">
                    <a16:creationId xmlns:a16="http://schemas.microsoft.com/office/drawing/2014/main" id="{3BB5F170-F119-403D-8B64-F47DD24D32EA}"/>
                  </a:ext>
                </a:extLst>
              </p:cNvPr>
              <p:cNvSpPr txBox="1"/>
              <p:nvPr/>
            </p:nvSpPr>
            <p:spPr>
              <a:xfrm>
                <a:off x="8895774" y="5379085"/>
                <a:ext cx="1074064" cy="324039"/>
              </a:xfrm>
              <a:prstGeom prst="rect">
                <a:avLst/>
              </a:prstGeom>
              <a:noFill/>
            </p:spPr>
            <p:txBody>
              <a:bodyPr wrap="square" rtlCol="0">
                <a:spAutoFit/>
              </a:bodyPr>
              <a:lstStyle/>
              <a:p>
                <a:pPr algn="ctr" defTabSz="685800"/>
                <a:r>
                  <a:rPr lang="en-GB" sz="1000" b="1">
                    <a:latin typeface="Arial" panose="020B0604020202020204"/>
                  </a:rPr>
                  <a:t>Cataracts</a:t>
                </a:r>
              </a:p>
            </p:txBody>
          </p:sp>
          <p:sp>
            <p:nvSpPr>
              <p:cNvPr id="172" name="TextBox 171">
                <a:extLst>
                  <a:ext uri="{FF2B5EF4-FFF2-40B4-BE49-F238E27FC236}">
                    <a16:creationId xmlns:a16="http://schemas.microsoft.com/office/drawing/2014/main" id="{15F9BC99-7346-4934-96ED-DB323990622A}"/>
                  </a:ext>
                </a:extLst>
              </p:cNvPr>
              <p:cNvSpPr txBox="1"/>
              <p:nvPr/>
            </p:nvSpPr>
            <p:spPr>
              <a:xfrm>
                <a:off x="10287296" y="5379085"/>
                <a:ext cx="1074064" cy="324039"/>
              </a:xfrm>
              <a:prstGeom prst="rect">
                <a:avLst/>
              </a:prstGeom>
              <a:noFill/>
            </p:spPr>
            <p:txBody>
              <a:bodyPr wrap="square" rtlCol="0">
                <a:spAutoFit/>
              </a:bodyPr>
              <a:lstStyle/>
              <a:p>
                <a:pPr algn="ctr" defTabSz="685800"/>
                <a:r>
                  <a:rPr lang="en-GB" sz="1000" b="1">
                    <a:latin typeface="Arial" panose="020B0604020202020204"/>
                  </a:rPr>
                  <a:t>Glaucoma</a:t>
                </a:r>
              </a:p>
            </p:txBody>
          </p:sp>
          <p:sp>
            <p:nvSpPr>
              <p:cNvPr id="173" name="Rectangle 172">
                <a:extLst>
                  <a:ext uri="{FF2B5EF4-FFF2-40B4-BE49-F238E27FC236}">
                    <a16:creationId xmlns:a16="http://schemas.microsoft.com/office/drawing/2014/main" id="{79CC821B-01CB-4FF1-A7EF-08567DA37AC2}"/>
                  </a:ext>
                </a:extLst>
              </p:cNvPr>
              <p:cNvSpPr/>
              <p:nvPr/>
            </p:nvSpPr>
            <p:spPr>
              <a:xfrm>
                <a:off x="4486105" y="4137883"/>
                <a:ext cx="539646" cy="1233138"/>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74" name="Rectangle 173">
                <a:extLst>
                  <a:ext uri="{FF2B5EF4-FFF2-40B4-BE49-F238E27FC236}">
                    <a16:creationId xmlns:a16="http://schemas.microsoft.com/office/drawing/2014/main" id="{D26C15F6-6DA8-4BE8-A5A6-0B05FC2CBBB9}"/>
                  </a:ext>
                </a:extLst>
              </p:cNvPr>
              <p:cNvSpPr/>
              <p:nvPr/>
            </p:nvSpPr>
            <p:spPr>
              <a:xfrm>
                <a:off x="5020590" y="3723961"/>
                <a:ext cx="539646" cy="1647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75" name="TextBox 174">
                <a:extLst>
                  <a:ext uri="{FF2B5EF4-FFF2-40B4-BE49-F238E27FC236}">
                    <a16:creationId xmlns:a16="http://schemas.microsoft.com/office/drawing/2014/main" id="{65E59DA1-9B66-4A02-AF7F-DC6F96F5654B}"/>
                  </a:ext>
                </a:extLst>
              </p:cNvPr>
              <p:cNvSpPr txBox="1"/>
              <p:nvPr/>
            </p:nvSpPr>
            <p:spPr>
              <a:xfrm>
                <a:off x="4224288" y="3853713"/>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0.6</a:t>
                </a:r>
              </a:p>
            </p:txBody>
          </p:sp>
          <p:sp>
            <p:nvSpPr>
              <p:cNvPr id="176" name="TextBox 175">
                <a:extLst>
                  <a:ext uri="{FF2B5EF4-FFF2-40B4-BE49-F238E27FC236}">
                    <a16:creationId xmlns:a16="http://schemas.microsoft.com/office/drawing/2014/main" id="{34B541AA-39F3-4783-BE9C-00CD65668936}"/>
                  </a:ext>
                </a:extLst>
              </p:cNvPr>
              <p:cNvSpPr txBox="1"/>
              <p:nvPr/>
            </p:nvSpPr>
            <p:spPr>
              <a:xfrm>
                <a:off x="4747014" y="3411593"/>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0.8</a:t>
                </a:r>
              </a:p>
            </p:txBody>
          </p:sp>
          <p:sp>
            <p:nvSpPr>
              <p:cNvPr id="177" name="Rectangle 176">
                <a:extLst>
                  <a:ext uri="{FF2B5EF4-FFF2-40B4-BE49-F238E27FC236}">
                    <a16:creationId xmlns:a16="http://schemas.microsoft.com/office/drawing/2014/main" id="{0D077E5A-644C-4B0E-ACE5-50ED4302DF4E}"/>
                  </a:ext>
                </a:extLst>
              </p:cNvPr>
              <p:cNvSpPr/>
              <p:nvPr/>
            </p:nvSpPr>
            <p:spPr>
              <a:xfrm>
                <a:off x="5932655" y="4137883"/>
                <a:ext cx="539646" cy="1233138"/>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78" name="Rectangle 177">
                <a:extLst>
                  <a:ext uri="{FF2B5EF4-FFF2-40B4-BE49-F238E27FC236}">
                    <a16:creationId xmlns:a16="http://schemas.microsoft.com/office/drawing/2014/main" id="{BE4C491E-E14B-4601-AFC0-B78DAD8814BB}"/>
                  </a:ext>
                </a:extLst>
              </p:cNvPr>
              <p:cNvSpPr/>
              <p:nvPr/>
            </p:nvSpPr>
            <p:spPr>
              <a:xfrm>
                <a:off x="6467140" y="4548929"/>
                <a:ext cx="539646" cy="8220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79" name="TextBox 178">
                <a:extLst>
                  <a:ext uri="{FF2B5EF4-FFF2-40B4-BE49-F238E27FC236}">
                    <a16:creationId xmlns:a16="http://schemas.microsoft.com/office/drawing/2014/main" id="{156AF3AD-C713-41AE-9570-5B3C457C34E5}"/>
                  </a:ext>
                </a:extLst>
              </p:cNvPr>
              <p:cNvSpPr txBox="1"/>
              <p:nvPr/>
            </p:nvSpPr>
            <p:spPr>
              <a:xfrm>
                <a:off x="5670837" y="3853713"/>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0.6</a:t>
                </a:r>
              </a:p>
            </p:txBody>
          </p:sp>
          <p:sp>
            <p:nvSpPr>
              <p:cNvPr id="180" name="TextBox 179">
                <a:extLst>
                  <a:ext uri="{FF2B5EF4-FFF2-40B4-BE49-F238E27FC236}">
                    <a16:creationId xmlns:a16="http://schemas.microsoft.com/office/drawing/2014/main" id="{2172CCB1-6DC9-45AC-9FFC-3A270F01B50C}"/>
                  </a:ext>
                </a:extLst>
              </p:cNvPr>
              <p:cNvSpPr txBox="1"/>
              <p:nvPr/>
            </p:nvSpPr>
            <p:spPr>
              <a:xfrm>
                <a:off x="6193563" y="4292944"/>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0.4</a:t>
                </a:r>
              </a:p>
            </p:txBody>
          </p:sp>
          <p:sp>
            <p:nvSpPr>
              <p:cNvPr id="181" name="Rectangle 180">
                <a:extLst>
                  <a:ext uri="{FF2B5EF4-FFF2-40B4-BE49-F238E27FC236}">
                    <a16:creationId xmlns:a16="http://schemas.microsoft.com/office/drawing/2014/main" id="{97B5990E-B5F9-4B29-9266-66FB127BA40F}"/>
                  </a:ext>
                </a:extLst>
              </p:cNvPr>
              <p:cNvSpPr/>
              <p:nvPr/>
            </p:nvSpPr>
            <p:spPr>
              <a:xfrm>
                <a:off x="7386701" y="4137883"/>
                <a:ext cx="539646" cy="1233138"/>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82" name="Rectangle 181">
                <a:extLst>
                  <a:ext uri="{FF2B5EF4-FFF2-40B4-BE49-F238E27FC236}">
                    <a16:creationId xmlns:a16="http://schemas.microsoft.com/office/drawing/2014/main" id="{7209562B-195C-4B2F-9A34-B420E68435AB}"/>
                  </a:ext>
                </a:extLst>
              </p:cNvPr>
              <p:cNvSpPr/>
              <p:nvPr/>
            </p:nvSpPr>
            <p:spPr>
              <a:xfrm>
                <a:off x="7921186" y="3723961"/>
                <a:ext cx="539646" cy="16470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83" name="TextBox 182">
                <a:extLst>
                  <a:ext uri="{FF2B5EF4-FFF2-40B4-BE49-F238E27FC236}">
                    <a16:creationId xmlns:a16="http://schemas.microsoft.com/office/drawing/2014/main" id="{108A39F8-CFC5-454E-B068-5B29CB03D31E}"/>
                  </a:ext>
                </a:extLst>
              </p:cNvPr>
              <p:cNvSpPr txBox="1"/>
              <p:nvPr/>
            </p:nvSpPr>
            <p:spPr>
              <a:xfrm>
                <a:off x="7124884" y="3853713"/>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0.6</a:t>
                </a:r>
              </a:p>
            </p:txBody>
          </p:sp>
          <p:sp>
            <p:nvSpPr>
              <p:cNvPr id="184" name="TextBox 183">
                <a:extLst>
                  <a:ext uri="{FF2B5EF4-FFF2-40B4-BE49-F238E27FC236}">
                    <a16:creationId xmlns:a16="http://schemas.microsoft.com/office/drawing/2014/main" id="{C5DC2F14-4459-476A-911C-4572A0203E12}"/>
                  </a:ext>
                </a:extLst>
              </p:cNvPr>
              <p:cNvSpPr txBox="1"/>
              <p:nvPr/>
            </p:nvSpPr>
            <p:spPr>
              <a:xfrm>
                <a:off x="7647610" y="3454458"/>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0.8</a:t>
                </a:r>
              </a:p>
            </p:txBody>
          </p:sp>
          <p:sp>
            <p:nvSpPr>
              <p:cNvPr id="185" name="Rectangle 184">
                <a:extLst>
                  <a:ext uri="{FF2B5EF4-FFF2-40B4-BE49-F238E27FC236}">
                    <a16:creationId xmlns:a16="http://schemas.microsoft.com/office/drawing/2014/main" id="{93E074EF-F355-4613-A4E8-759D7A879CDF}"/>
                  </a:ext>
                </a:extLst>
              </p:cNvPr>
              <p:cNvSpPr/>
              <p:nvPr/>
            </p:nvSpPr>
            <p:spPr>
              <a:xfrm>
                <a:off x="8870727" y="5211489"/>
                <a:ext cx="539646" cy="159531"/>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86" name="Rectangle 185">
                <a:extLst>
                  <a:ext uri="{FF2B5EF4-FFF2-40B4-BE49-F238E27FC236}">
                    <a16:creationId xmlns:a16="http://schemas.microsoft.com/office/drawing/2014/main" id="{D2F6B130-B9F9-453D-A60D-5E600A8D7F6C}"/>
                  </a:ext>
                </a:extLst>
              </p:cNvPr>
              <p:cNvSpPr/>
              <p:nvPr/>
            </p:nvSpPr>
            <p:spPr>
              <a:xfrm>
                <a:off x="9405212" y="5205138"/>
                <a:ext cx="539646" cy="1595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87" name="TextBox 186">
                <a:extLst>
                  <a:ext uri="{FF2B5EF4-FFF2-40B4-BE49-F238E27FC236}">
                    <a16:creationId xmlns:a16="http://schemas.microsoft.com/office/drawing/2014/main" id="{05C6DD29-579D-403A-93AF-6D984AFAA641}"/>
                  </a:ext>
                </a:extLst>
              </p:cNvPr>
              <p:cNvSpPr txBox="1"/>
              <p:nvPr/>
            </p:nvSpPr>
            <p:spPr>
              <a:xfrm>
                <a:off x="8608910" y="4934490"/>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0.05</a:t>
                </a:r>
              </a:p>
            </p:txBody>
          </p:sp>
          <p:sp>
            <p:nvSpPr>
              <p:cNvPr id="188" name="TextBox 187">
                <a:extLst>
                  <a:ext uri="{FF2B5EF4-FFF2-40B4-BE49-F238E27FC236}">
                    <a16:creationId xmlns:a16="http://schemas.microsoft.com/office/drawing/2014/main" id="{2F35C335-CE3F-49E0-9587-BA6F0015A738}"/>
                  </a:ext>
                </a:extLst>
              </p:cNvPr>
              <p:cNvSpPr txBox="1"/>
              <p:nvPr/>
            </p:nvSpPr>
            <p:spPr>
              <a:xfrm>
                <a:off x="9131636" y="4923481"/>
                <a:ext cx="1086796"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0.05</a:t>
                </a:r>
              </a:p>
            </p:txBody>
          </p:sp>
          <p:sp>
            <p:nvSpPr>
              <p:cNvPr id="189" name="Rectangle 188">
                <a:extLst>
                  <a:ext uri="{FF2B5EF4-FFF2-40B4-BE49-F238E27FC236}">
                    <a16:creationId xmlns:a16="http://schemas.microsoft.com/office/drawing/2014/main" id="{2ED71247-3F31-4DA2-9AC1-FA25C3DC7651}"/>
                  </a:ext>
                </a:extLst>
              </p:cNvPr>
              <p:cNvSpPr/>
              <p:nvPr/>
            </p:nvSpPr>
            <p:spPr>
              <a:xfrm>
                <a:off x="10287297" y="5211489"/>
                <a:ext cx="539646" cy="159531"/>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90" name="Rectangle 189">
                <a:extLst>
                  <a:ext uri="{FF2B5EF4-FFF2-40B4-BE49-F238E27FC236}">
                    <a16:creationId xmlns:a16="http://schemas.microsoft.com/office/drawing/2014/main" id="{885A44DD-0229-486C-9801-7C6D0C329604}"/>
                  </a:ext>
                </a:extLst>
              </p:cNvPr>
              <p:cNvSpPr/>
              <p:nvPr/>
            </p:nvSpPr>
            <p:spPr>
              <a:xfrm>
                <a:off x="10821782" y="5325303"/>
                <a:ext cx="539646"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191" name="TextBox 190">
                <a:extLst>
                  <a:ext uri="{FF2B5EF4-FFF2-40B4-BE49-F238E27FC236}">
                    <a16:creationId xmlns:a16="http://schemas.microsoft.com/office/drawing/2014/main" id="{378F619A-6174-49D5-A8F6-AA34EA32138B}"/>
                  </a:ext>
                </a:extLst>
              </p:cNvPr>
              <p:cNvSpPr txBox="1"/>
              <p:nvPr/>
            </p:nvSpPr>
            <p:spPr>
              <a:xfrm>
                <a:off x="10025480" y="4934490"/>
                <a:ext cx="1086797" cy="324039"/>
              </a:xfrm>
              <a:prstGeom prst="rect">
                <a:avLst/>
              </a:prstGeom>
              <a:noFill/>
            </p:spPr>
            <p:txBody>
              <a:bodyPr wrap="square" rtlCol="0">
                <a:spAutoFit/>
              </a:bodyPr>
              <a:lstStyle/>
              <a:p>
                <a:pPr algn="ctr" defTabSz="685800"/>
                <a:r>
                  <a:rPr lang="en-US" sz="1000">
                    <a:solidFill>
                      <a:srgbClr val="D0006F"/>
                    </a:solidFill>
                    <a:latin typeface="Arial" panose="020B0604020202020204"/>
                  </a:rPr>
                  <a:t>0.07</a:t>
                </a:r>
              </a:p>
            </p:txBody>
          </p:sp>
          <p:sp>
            <p:nvSpPr>
              <p:cNvPr id="192" name="TextBox 191">
                <a:extLst>
                  <a:ext uri="{FF2B5EF4-FFF2-40B4-BE49-F238E27FC236}">
                    <a16:creationId xmlns:a16="http://schemas.microsoft.com/office/drawing/2014/main" id="{5132C78D-24E6-44A5-9A7C-A153DE68D34F}"/>
                  </a:ext>
                </a:extLst>
              </p:cNvPr>
              <p:cNvSpPr txBox="1"/>
              <p:nvPr/>
            </p:nvSpPr>
            <p:spPr>
              <a:xfrm>
                <a:off x="10548206" y="5043662"/>
                <a:ext cx="1086797" cy="324039"/>
              </a:xfrm>
              <a:prstGeom prst="rect">
                <a:avLst/>
              </a:prstGeom>
              <a:noFill/>
            </p:spPr>
            <p:txBody>
              <a:bodyPr wrap="square" rtlCol="0">
                <a:spAutoFit/>
              </a:bodyPr>
              <a:lstStyle/>
              <a:p>
                <a:pPr algn="ctr" defTabSz="685800"/>
                <a:r>
                  <a:rPr lang="en-US" sz="1000">
                    <a:solidFill>
                      <a:srgbClr val="0D3759"/>
                    </a:solidFill>
                    <a:latin typeface="Arial" panose="020B0604020202020204"/>
                  </a:rPr>
                  <a:t>0.03</a:t>
                </a:r>
              </a:p>
            </p:txBody>
          </p:sp>
          <p:cxnSp>
            <p:nvCxnSpPr>
              <p:cNvPr id="193" name="Straight Connector 192">
                <a:extLst>
                  <a:ext uri="{FF2B5EF4-FFF2-40B4-BE49-F238E27FC236}">
                    <a16:creationId xmlns:a16="http://schemas.microsoft.com/office/drawing/2014/main" id="{382C353C-2C14-4C45-9B54-E8C6B2865C20}"/>
                  </a:ext>
                </a:extLst>
              </p:cNvPr>
              <p:cNvCxnSpPr>
                <a:cxnSpLocks/>
              </p:cNvCxnSpPr>
              <p:nvPr/>
            </p:nvCxnSpPr>
            <p:spPr>
              <a:xfrm flipH="1">
                <a:off x="1414235" y="5371021"/>
                <a:ext cx="100509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932540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EA225-8A8C-4BAD-A768-F5611E4AF40C}"/>
              </a:ext>
            </a:extLst>
          </p:cNvPr>
          <p:cNvSpPr>
            <a:spLocks noGrp="1"/>
          </p:cNvSpPr>
          <p:nvPr>
            <p:ph type="title"/>
          </p:nvPr>
        </p:nvSpPr>
        <p:spPr>
          <a:xfrm>
            <a:off x="246988" y="184089"/>
            <a:ext cx="8670546" cy="600074"/>
          </a:xfrm>
        </p:spPr>
        <p:txBody>
          <a:bodyPr/>
          <a:lstStyle/>
          <a:p>
            <a:r>
              <a:rPr lang="en-GB" sz="2000"/>
              <a:t>A real-world European study showed a high proportion of anti-inflammatory reliever free days</a:t>
            </a:r>
          </a:p>
        </p:txBody>
      </p:sp>
      <p:sp>
        <p:nvSpPr>
          <p:cNvPr id="3" name="Text Placeholder 2">
            <a:extLst>
              <a:ext uri="{FF2B5EF4-FFF2-40B4-BE49-F238E27FC236}">
                <a16:creationId xmlns:a16="http://schemas.microsoft.com/office/drawing/2014/main" id="{6DD74126-B6E7-4E26-8B2E-B2F9F87B8157}"/>
              </a:ext>
            </a:extLst>
          </p:cNvPr>
          <p:cNvSpPr>
            <a:spLocks noGrp="1"/>
          </p:cNvSpPr>
          <p:nvPr>
            <p:ph type="body" sz="quarter" idx="13"/>
          </p:nvPr>
        </p:nvSpPr>
        <p:spPr>
          <a:xfrm>
            <a:off x="246986" y="4867078"/>
            <a:ext cx="8602768" cy="184666"/>
          </a:xfrm>
        </p:spPr>
        <p:txBody>
          <a:bodyPr/>
          <a:lstStyle/>
          <a:p>
            <a:pPr>
              <a:spcBef>
                <a:spcPts val="225"/>
              </a:spcBef>
              <a:spcAft>
                <a:spcPts val="225"/>
              </a:spcAft>
            </a:pPr>
            <a:r>
              <a:rPr lang="en-GB"/>
              <a:t>A 1-year observational study assessing the effect of different doses of BUD/FORM </a:t>
            </a:r>
            <a:r>
              <a:rPr lang="en-GB" err="1"/>
              <a:t>Turbuhaler</a:t>
            </a:r>
            <a:r>
              <a:rPr lang="en-GB"/>
              <a:t> anti-inflammatory reliever + maintenance in 4581 patients; medication use was reported daily by patients using an interactive voice response system and/or an interactive web-based response system. Patients were trained on the use of the systems, and the frequency of patient reporting was monitored. Patients were sent reminders if they did not use the system frequently.</a:t>
            </a:r>
            <a:br>
              <a:rPr lang="en-GB"/>
            </a:br>
            <a:r>
              <a:rPr lang="en-GB"/>
              <a:t>BID = twice daily; BUD = budesonide; FORM = formoterol; SYGMA = </a:t>
            </a:r>
            <a:r>
              <a:rPr lang="en-GB" err="1"/>
              <a:t>SYmbicort</a:t>
            </a:r>
            <a:r>
              <a:rPr lang="en-GB"/>
              <a:t> Given as needed in Mild Asthma.</a:t>
            </a:r>
            <a:br>
              <a:rPr lang="en-GB"/>
            </a:br>
            <a:r>
              <a:rPr lang="en-GB"/>
              <a:t>1. </a:t>
            </a:r>
            <a:r>
              <a:rPr lang="en-GB" err="1"/>
              <a:t>Ställberg</a:t>
            </a:r>
            <a:r>
              <a:rPr lang="en-GB"/>
              <a:t> B, et al. </a:t>
            </a:r>
            <a:r>
              <a:rPr lang="en-GB" i="1"/>
              <a:t>Int J Clin </a:t>
            </a:r>
            <a:r>
              <a:rPr lang="en-GB" i="1" err="1"/>
              <a:t>Pharmacol</a:t>
            </a:r>
            <a:r>
              <a:rPr lang="en-GB" i="1"/>
              <a:t> </a:t>
            </a:r>
            <a:r>
              <a:rPr lang="en-GB" i="1" err="1"/>
              <a:t>Ther</a:t>
            </a:r>
            <a:r>
              <a:rPr lang="en-GB" i="1"/>
              <a:t>. </a:t>
            </a:r>
            <a:r>
              <a:rPr lang="en-GB"/>
              <a:t>2015;53:447-455; 2. </a:t>
            </a:r>
            <a:r>
              <a:rPr lang="en-US"/>
              <a:t>AstraZeneca Pharmaceuticals LP. Data on file. SD-3010-ALL-0016; 3. </a:t>
            </a:r>
            <a:r>
              <a:rPr lang="en-GB"/>
              <a:t>Bateman ED, et al. Supplementary material. </a:t>
            </a:r>
            <a:r>
              <a:rPr lang="en-GB" i="1"/>
              <a:t>N </a:t>
            </a:r>
            <a:r>
              <a:rPr lang="en-GB" i="1" err="1"/>
              <a:t>Engl</a:t>
            </a:r>
            <a:r>
              <a:rPr lang="en-GB" i="1"/>
              <a:t> J Med. </a:t>
            </a:r>
            <a:r>
              <a:rPr lang="en-GB"/>
              <a:t>2018;378:1877-1887.</a:t>
            </a:r>
          </a:p>
        </p:txBody>
      </p:sp>
      <p:sp>
        <p:nvSpPr>
          <p:cNvPr id="4" name="Slide Number Placeholder 3">
            <a:extLst>
              <a:ext uri="{FF2B5EF4-FFF2-40B4-BE49-F238E27FC236}">
                <a16:creationId xmlns:a16="http://schemas.microsoft.com/office/drawing/2014/main" id="{0365EB30-D382-4D77-9A39-B8A5BBBD778A}"/>
              </a:ext>
            </a:extLst>
          </p:cNvPr>
          <p:cNvSpPr>
            <a:spLocks noGrp="1"/>
          </p:cNvSpPr>
          <p:nvPr>
            <p:ph type="sldNum" sz="quarter" idx="4"/>
          </p:nvPr>
        </p:nvSpPr>
        <p:spPr/>
        <p:txBody>
          <a:bodyPr/>
          <a:lstStyle/>
          <a:p>
            <a:fld id="{AD33B3E9-81E5-4A7D-BEBF-6D21691F4D11}" type="slidenum">
              <a:rPr lang="en-GB" smtClean="0"/>
              <a:pPr/>
              <a:t>35</a:t>
            </a:fld>
            <a:endParaRPr lang="en-GB"/>
          </a:p>
        </p:txBody>
      </p:sp>
      <p:sp>
        <p:nvSpPr>
          <p:cNvPr id="74" name="Rectangle 73">
            <a:extLst>
              <a:ext uri="{FF2B5EF4-FFF2-40B4-BE49-F238E27FC236}">
                <a16:creationId xmlns:a16="http://schemas.microsoft.com/office/drawing/2014/main" id="{9EDC07A0-3642-478A-BA7D-FA6323BE2648}"/>
              </a:ext>
            </a:extLst>
          </p:cNvPr>
          <p:cNvSpPr/>
          <p:nvPr/>
        </p:nvSpPr>
        <p:spPr>
          <a:xfrm>
            <a:off x="2566219" y="4297311"/>
            <a:ext cx="1941257" cy="232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5" name="Rectangle 74">
            <a:extLst>
              <a:ext uri="{FF2B5EF4-FFF2-40B4-BE49-F238E27FC236}">
                <a16:creationId xmlns:a16="http://schemas.microsoft.com/office/drawing/2014/main" id="{46492CD3-F247-4154-AE94-598B566EF910}"/>
              </a:ext>
            </a:extLst>
          </p:cNvPr>
          <p:cNvSpPr/>
          <p:nvPr/>
        </p:nvSpPr>
        <p:spPr>
          <a:xfrm>
            <a:off x="851720" y="2013154"/>
            <a:ext cx="282063" cy="11337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76" name="Group 75">
            <a:extLst>
              <a:ext uri="{FF2B5EF4-FFF2-40B4-BE49-F238E27FC236}">
                <a16:creationId xmlns:a16="http://schemas.microsoft.com/office/drawing/2014/main" id="{388F17EC-8208-4112-A3BD-1C7D97EFEB53}"/>
              </a:ext>
            </a:extLst>
          </p:cNvPr>
          <p:cNvGrpSpPr/>
          <p:nvPr/>
        </p:nvGrpSpPr>
        <p:grpSpPr>
          <a:xfrm>
            <a:off x="5535104" y="1309093"/>
            <a:ext cx="3362876" cy="2397688"/>
            <a:chOff x="5637264" y="2132515"/>
            <a:chExt cx="3362876" cy="2397688"/>
          </a:xfrm>
        </p:grpSpPr>
        <p:sp>
          <p:nvSpPr>
            <p:cNvPr id="77" name="Rectangle: Rounded Corners 76">
              <a:extLst>
                <a:ext uri="{FF2B5EF4-FFF2-40B4-BE49-F238E27FC236}">
                  <a16:creationId xmlns:a16="http://schemas.microsoft.com/office/drawing/2014/main" id="{CA79AB60-6D9D-4C4B-B360-BFD17ABA513B}"/>
                </a:ext>
              </a:extLst>
            </p:cNvPr>
            <p:cNvSpPr/>
            <p:nvPr/>
          </p:nvSpPr>
          <p:spPr>
            <a:xfrm>
              <a:off x="5637264" y="2148114"/>
              <a:ext cx="3362817" cy="2382089"/>
            </a:xfrm>
            <a:prstGeom prst="round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2000" tIns="360000" rIns="72000" bIns="64008" numCol="1" spcCol="1270" anchor="t" anchorCtr="0">
              <a:noAutofit/>
            </a:bodyPr>
            <a:lstStyle/>
            <a:p>
              <a:pPr>
                <a:spcBef>
                  <a:spcPts val="450"/>
                </a:spcBef>
                <a:spcAft>
                  <a:spcPts val="450"/>
                </a:spcAft>
                <a:buClr>
                  <a:schemeClr val="accent1"/>
                </a:buClr>
                <a:buSzPct val="125000"/>
              </a:pPr>
              <a:endParaRPr lang="en-GB" sz="1100">
                <a:solidFill>
                  <a:schemeClr val="tx1"/>
                </a:solidFill>
              </a:endParaRPr>
            </a:p>
            <a:p>
              <a:pPr marL="214313" indent="-214313">
                <a:spcBef>
                  <a:spcPts val="450"/>
                </a:spcBef>
                <a:spcAft>
                  <a:spcPts val="450"/>
                </a:spcAft>
                <a:buClr>
                  <a:schemeClr val="accent1"/>
                </a:buClr>
                <a:buSzPct val="125000"/>
                <a:buFont typeface="Arial" panose="020B0604020202020204" pitchFamily="34" charset="0"/>
                <a:buChar char="•"/>
              </a:pPr>
              <a:r>
                <a:rPr lang="en-GB" sz="1000">
                  <a:solidFill>
                    <a:schemeClr val="tx1"/>
                  </a:solidFill>
                </a:rPr>
                <a:t>In routine clinical practice, BUD/FORM Turbuhaler anti-inflammatory reliever + maintenance was associated with a high proportion of reliever-free days and low incidence of high reliever-use days in patients with moderate-to-severe asthma</a:t>
              </a:r>
              <a:r>
                <a:rPr lang="en-GB" sz="1000" baseline="30000">
                  <a:solidFill>
                    <a:schemeClr val="tx1"/>
                  </a:solidFill>
                </a:rPr>
                <a:t>1</a:t>
              </a:r>
            </a:p>
            <a:p>
              <a:pPr marL="214313" indent="-214313">
                <a:spcBef>
                  <a:spcPts val="450"/>
                </a:spcBef>
                <a:spcAft>
                  <a:spcPts val="450"/>
                </a:spcAft>
                <a:buClr>
                  <a:schemeClr val="accent1"/>
                </a:buClr>
                <a:buSzPct val="125000"/>
                <a:buFont typeface="Arial" panose="020B0604020202020204" pitchFamily="34" charset="0"/>
                <a:buChar char="•"/>
              </a:pPr>
              <a:r>
                <a:rPr lang="en-GB" sz="1050">
                  <a:solidFill>
                    <a:schemeClr val="tx1"/>
                  </a:solidFill>
                </a:rPr>
                <a:t>In the SYGMA 1 and 2 studies, the number of days with as-needed reliever use was low in all arms</a:t>
              </a:r>
              <a:r>
                <a:rPr lang="en-GB" sz="1050" baseline="30000">
                  <a:solidFill>
                    <a:schemeClr val="tx1"/>
                  </a:solidFill>
                </a:rPr>
                <a:t>2,3</a:t>
              </a:r>
              <a:endParaRPr lang="en-GB" sz="1050">
                <a:solidFill>
                  <a:schemeClr val="tx1"/>
                </a:solidFill>
              </a:endParaRPr>
            </a:p>
          </p:txBody>
        </p:sp>
        <p:sp>
          <p:nvSpPr>
            <p:cNvPr id="78" name="Freeform: Shape 77">
              <a:extLst>
                <a:ext uri="{FF2B5EF4-FFF2-40B4-BE49-F238E27FC236}">
                  <a16:creationId xmlns:a16="http://schemas.microsoft.com/office/drawing/2014/main" id="{7550F963-AB5E-4B15-80ED-CCD1D40A874D}"/>
                </a:ext>
              </a:extLst>
            </p:cNvPr>
            <p:cNvSpPr/>
            <p:nvPr/>
          </p:nvSpPr>
          <p:spPr>
            <a:xfrm>
              <a:off x="5637264" y="2132515"/>
              <a:ext cx="3362876" cy="526256"/>
            </a:xfrm>
            <a:custGeom>
              <a:avLst/>
              <a:gdLst>
                <a:gd name="connsiteX0" fmla="*/ 0 w 2383336"/>
                <a:gd name="connsiteY0" fmla="*/ 44281 h 265680"/>
                <a:gd name="connsiteX1" fmla="*/ 44281 w 2383336"/>
                <a:gd name="connsiteY1" fmla="*/ 0 h 265680"/>
                <a:gd name="connsiteX2" fmla="*/ 2339055 w 2383336"/>
                <a:gd name="connsiteY2" fmla="*/ 0 h 265680"/>
                <a:gd name="connsiteX3" fmla="*/ 2383336 w 2383336"/>
                <a:gd name="connsiteY3" fmla="*/ 44281 h 265680"/>
                <a:gd name="connsiteX4" fmla="*/ 2383336 w 2383336"/>
                <a:gd name="connsiteY4" fmla="*/ 221399 h 265680"/>
                <a:gd name="connsiteX5" fmla="*/ 2339055 w 2383336"/>
                <a:gd name="connsiteY5" fmla="*/ 265680 h 265680"/>
                <a:gd name="connsiteX6" fmla="*/ 44281 w 2383336"/>
                <a:gd name="connsiteY6" fmla="*/ 265680 h 265680"/>
                <a:gd name="connsiteX7" fmla="*/ 0 w 2383336"/>
                <a:gd name="connsiteY7" fmla="*/ 221399 h 265680"/>
                <a:gd name="connsiteX8" fmla="*/ 0 w 2383336"/>
                <a:gd name="connsiteY8" fmla="*/ 44281 h 26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3336" h="265680">
                  <a:moveTo>
                    <a:pt x="0" y="44281"/>
                  </a:moveTo>
                  <a:cubicBezTo>
                    <a:pt x="0" y="19825"/>
                    <a:pt x="19825" y="0"/>
                    <a:pt x="44281" y="0"/>
                  </a:cubicBezTo>
                  <a:lnTo>
                    <a:pt x="2339055" y="0"/>
                  </a:lnTo>
                  <a:cubicBezTo>
                    <a:pt x="2363511" y="0"/>
                    <a:pt x="2383336" y="19825"/>
                    <a:pt x="2383336" y="44281"/>
                  </a:cubicBezTo>
                  <a:lnTo>
                    <a:pt x="2383336" y="221399"/>
                  </a:lnTo>
                  <a:cubicBezTo>
                    <a:pt x="2383336" y="245855"/>
                    <a:pt x="2363511" y="265680"/>
                    <a:pt x="2339055" y="265680"/>
                  </a:cubicBezTo>
                  <a:lnTo>
                    <a:pt x="44281" y="265680"/>
                  </a:lnTo>
                  <a:cubicBezTo>
                    <a:pt x="19825" y="265680"/>
                    <a:pt x="0" y="245855"/>
                    <a:pt x="0" y="221399"/>
                  </a:cubicBezTo>
                  <a:lnTo>
                    <a:pt x="0" y="44281"/>
                  </a:lnTo>
                  <a:close/>
                </a:path>
              </a:pathLst>
            </a:custGeom>
            <a:ln>
              <a:solidFill>
                <a:schemeClr val="accent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053" tIns="12969" rIns="103053" bIns="12969" numCol="1" spcCol="1270" anchor="ctr" anchorCtr="0">
              <a:noAutofit/>
            </a:bodyPr>
            <a:lstStyle/>
            <a:p>
              <a:pPr marL="0" lvl="0" indent="0" algn="l" defTabSz="400050">
                <a:lnSpc>
                  <a:spcPct val="90000"/>
                </a:lnSpc>
                <a:spcBef>
                  <a:spcPct val="0"/>
                </a:spcBef>
                <a:spcAft>
                  <a:spcPct val="35000"/>
                </a:spcAft>
                <a:buNone/>
              </a:pPr>
              <a:r>
                <a:rPr lang="en-US" sz="1100" kern="1200"/>
                <a:t>BUD/FORM anti-inflammatory reliever:</a:t>
              </a:r>
              <a:endParaRPr lang="en-GB" sz="1100" kern="1200"/>
            </a:p>
          </p:txBody>
        </p:sp>
      </p:grpSp>
      <p:sp>
        <p:nvSpPr>
          <p:cNvPr id="79" name="Rectangle 78">
            <a:extLst>
              <a:ext uri="{FF2B5EF4-FFF2-40B4-BE49-F238E27FC236}">
                <a16:creationId xmlns:a16="http://schemas.microsoft.com/office/drawing/2014/main" id="{8B94A0EC-F5C0-41AD-93BC-A072EA21560D}"/>
              </a:ext>
            </a:extLst>
          </p:cNvPr>
          <p:cNvSpPr/>
          <p:nvPr/>
        </p:nvSpPr>
        <p:spPr>
          <a:xfrm>
            <a:off x="2566219" y="4297311"/>
            <a:ext cx="1941257" cy="232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0" name="Rectangle 79">
            <a:extLst>
              <a:ext uri="{FF2B5EF4-FFF2-40B4-BE49-F238E27FC236}">
                <a16:creationId xmlns:a16="http://schemas.microsoft.com/office/drawing/2014/main" id="{367809A3-A7D0-40F5-B402-7629E7A4BE1F}"/>
              </a:ext>
            </a:extLst>
          </p:cNvPr>
          <p:cNvSpPr/>
          <p:nvPr/>
        </p:nvSpPr>
        <p:spPr>
          <a:xfrm>
            <a:off x="851720" y="2013154"/>
            <a:ext cx="282063" cy="11337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1" name="TextBox 80">
            <a:extLst>
              <a:ext uri="{FF2B5EF4-FFF2-40B4-BE49-F238E27FC236}">
                <a16:creationId xmlns:a16="http://schemas.microsoft.com/office/drawing/2014/main" id="{EE740E2E-0149-4CA3-9C71-77CE54FBC841}"/>
              </a:ext>
            </a:extLst>
          </p:cNvPr>
          <p:cNvSpPr txBox="1"/>
          <p:nvPr/>
        </p:nvSpPr>
        <p:spPr>
          <a:xfrm rot="16200000">
            <a:off x="-499882" y="2575035"/>
            <a:ext cx="1888466" cy="253916"/>
          </a:xfrm>
          <a:prstGeom prst="rect">
            <a:avLst/>
          </a:prstGeom>
          <a:noFill/>
        </p:spPr>
        <p:txBody>
          <a:bodyPr wrap="square" rtlCol="0">
            <a:spAutoFit/>
          </a:bodyPr>
          <a:lstStyle/>
          <a:p>
            <a:pPr algn="ctr"/>
            <a:r>
              <a:rPr lang="en-US" sz="1000" b="1"/>
              <a:t>Mean number of days (%)</a:t>
            </a:r>
          </a:p>
        </p:txBody>
      </p:sp>
      <p:cxnSp>
        <p:nvCxnSpPr>
          <p:cNvPr id="82" name="Straight Connector 81">
            <a:extLst>
              <a:ext uri="{FF2B5EF4-FFF2-40B4-BE49-F238E27FC236}">
                <a16:creationId xmlns:a16="http://schemas.microsoft.com/office/drawing/2014/main" id="{EF3446DB-52BB-40D0-9A31-A531B316A972}"/>
              </a:ext>
            </a:extLst>
          </p:cNvPr>
          <p:cNvCxnSpPr/>
          <p:nvPr/>
        </p:nvCxnSpPr>
        <p:spPr>
          <a:xfrm>
            <a:off x="822136" y="1287381"/>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0309822-441C-426F-AE81-A981076F73D5}"/>
              </a:ext>
            </a:extLst>
          </p:cNvPr>
          <p:cNvCxnSpPr/>
          <p:nvPr/>
        </p:nvCxnSpPr>
        <p:spPr>
          <a:xfrm>
            <a:off x="822136" y="4082527"/>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E3BFEB30-4023-41E0-B6DA-FACCCC12A528}"/>
              </a:ext>
            </a:extLst>
          </p:cNvPr>
          <p:cNvSpPr txBox="1"/>
          <p:nvPr/>
        </p:nvSpPr>
        <p:spPr>
          <a:xfrm>
            <a:off x="544815" y="1171965"/>
            <a:ext cx="325730" cy="230832"/>
          </a:xfrm>
          <a:prstGeom prst="rect">
            <a:avLst/>
          </a:prstGeom>
          <a:noFill/>
        </p:spPr>
        <p:txBody>
          <a:bodyPr wrap="none" rtlCol="0">
            <a:spAutoFit/>
          </a:bodyPr>
          <a:lstStyle/>
          <a:p>
            <a:pPr algn="r">
              <a:lnSpc>
                <a:spcPct val="90000"/>
              </a:lnSpc>
              <a:spcBef>
                <a:spcPts val="1200"/>
              </a:spcBef>
              <a:buClr>
                <a:schemeClr val="accent1"/>
              </a:buClr>
            </a:pPr>
            <a:r>
              <a:rPr lang="en-GB" sz="1000"/>
              <a:t>70</a:t>
            </a:r>
          </a:p>
        </p:txBody>
      </p:sp>
      <p:sp>
        <p:nvSpPr>
          <p:cNvPr id="85" name="TextBox 84">
            <a:extLst>
              <a:ext uri="{FF2B5EF4-FFF2-40B4-BE49-F238E27FC236}">
                <a16:creationId xmlns:a16="http://schemas.microsoft.com/office/drawing/2014/main" id="{6FCA20A9-D057-4DEA-A3A6-DE8FD4435D75}"/>
              </a:ext>
            </a:extLst>
          </p:cNvPr>
          <p:cNvSpPr txBox="1"/>
          <p:nvPr/>
        </p:nvSpPr>
        <p:spPr>
          <a:xfrm>
            <a:off x="615347" y="3974332"/>
            <a:ext cx="255198" cy="230832"/>
          </a:xfrm>
          <a:prstGeom prst="rect">
            <a:avLst/>
          </a:prstGeom>
          <a:noFill/>
        </p:spPr>
        <p:txBody>
          <a:bodyPr wrap="none" rtlCol="0">
            <a:spAutoFit/>
          </a:bodyPr>
          <a:lstStyle/>
          <a:p>
            <a:pPr algn="r">
              <a:lnSpc>
                <a:spcPct val="90000"/>
              </a:lnSpc>
              <a:spcBef>
                <a:spcPts val="1200"/>
              </a:spcBef>
              <a:buClr>
                <a:schemeClr val="accent1"/>
              </a:buClr>
            </a:pPr>
            <a:r>
              <a:rPr lang="en-GB" sz="1000"/>
              <a:t>0</a:t>
            </a:r>
          </a:p>
        </p:txBody>
      </p:sp>
      <p:cxnSp>
        <p:nvCxnSpPr>
          <p:cNvPr id="86" name="Straight Connector 85">
            <a:extLst>
              <a:ext uri="{FF2B5EF4-FFF2-40B4-BE49-F238E27FC236}">
                <a16:creationId xmlns:a16="http://schemas.microsoft.com/office/drawing/2014/main" id="{583C4157-810B-42E1-A6A6-7C1EB0E4520E}"/>
              </a:ext>
            </a:extLst>
          </p:cNvPr>
          <p:cNvCxnSpPr/>
          <p:nvPr/>
        </p:nvCxnSpPr>
        <p:spPr>
          <a:xfrm>
            <a:off x="822136" y="1690793"/>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9CB57BCC-36D9-483E-95CD-BF3672CC5A14}"/>
              </a:ext>
            </a:extLst>
          </p:cNvPr>
          <p:cNvSpPr txBox="1"/>
          <p:nvPr/>
        </p:nvSpPr>
        <p:spPr>
          <a:xfrm>
            <a:off x="544814" y="1575377"/>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60</a:t>
            </a:r>
          </a:p>
        </p:txBody>
      </p:sp>
      <p:cxnSp>
        <p:nvCxnSpPr>
          <p:cNvPr id="88" name="Straight Connector 87">
            <a:extLst>
              <a:ext uri="{FF2B5EF4-FFF2-40B4-BE49-F238E27FC236}">
                <a16:creationId xmlns:a16="http://schemas.microsoft.com/office/drawing/2014/main" id="{66F8788E-933E-4FC9-8160-736F98383A65}"/>
              </a:ext>
            </a:extLst>
          </p:cNvPr>
          <p:cNvCxnSpPr/>
          <p:nvPr/>
        </p:nvCxnSpPr>
        <p:spPr>
          <a:xfrm>
            <a:off x="822136" y="2088826"/>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7D811B00-53AA-40FD-B081-5B304BD22A7E}"/>
              </a:ext>
            </a:extLst>
          </p:cNvPr>
          <p:cNvSpPr txBox="1"/>
          <p:nvPr/>
        </p:nvSpPr>
        <p:spPr>
          <a:xfrm>
            <a:off x="544814" y="1973410"/>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50</a:t>
            </a:r>
          </a:p>
        </p:txBody>
      </p:sp>
      <p:cxnSp>
        <p:nvCxnSpPr>
          <p:cNvPr id="90" name="Straight Connector 89">
            <a:extLst>
              <a:ext uri="{FF2B5EF4-FFF2-40B4-BE49-F238E27FC236}">
                <a16:creationId xmlns:a16="http://schemas.microsoft.com/office/drawing/2014/main" id="{53077C1E-65A3-4AA0-B6C3-98905D493C06}"/>
              </a:ext>
            </a:extLst>
          </p:cNvPr>
          <p:cNvCxnSpPr/>
          <p:nvPr/>
        </p:nvCxnSpPr>
        <p:spPr>
          <a:xfrm>
            <a:off x="822136" y="2492238"/>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31459791-9D06-48E6-8B86-1A5EECC2F549}"/>
              </a:ext>
            </a:extLst>
          </p:cNvPr>
          <p:cNvSpPr txBox="1"/>
          <p:nvPr/>
        </p:nvSpPr>
        <p:spPr>
          <a:xfrm>
            <a:off x="544814" y="2376822"/>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40</a:t>
            </a:r>
          </a:p>
        </p:txBody>
      </p:sp>
      <p:cxnSp>
        <p:nvCxnSpPr>
          <p:cNvPr id="92" name="Straight Connector 91">
            <a:extLst>
              <a:ext uri="{FF2B5EF4-FFF2-40B4-BE49-F238E27FC236}">
                <a16:creationId xmlns:a16="http://schemas.microsoft.com/office/drawing/2014/main" id="{1D48C83E-6894-453B-B063-AAFFC51F7EB0}"/>
              </a:ext>
            </a:extLst>
          </p:cNvPr>
          <p:cNvCxnSpPr/>
          <p:nvPr/>
        </p:nvCxnSpPr>
        <p:spPr>
          <a:xfrm>
            <a:off x="822136" y="2895650"/>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36259B0F-A45D-448F-9B02-943C59D9566D}"/>
              </a:ext>
            </a:extLst>
          </p:cNvPr>
          <p:cNvSpPr txBox="1"/>
          <p:nvPr/>
        </p:nvSpPr>
        <p:spPr>
          <a:xfrm>
            <a:off x="544814" y="2780234"/>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30</a:t>
            </a:r>
          </a:p>
        </p:txBody>
      </p:sp>
      <p:cxnSp>
        <p:nvCxnSpPr>
          <p:cNvPr id="94" name="Straight Connector 93">
            <a:extLst>
              <a:ext uri="{FF2B5EF4-FFF2-40B4-BE49-F238E27FC236}">
                <a16:creationId xmlns:a16="http://schemas.microsoft.com/office/drawing/2014/main" id="{4B2F737A-1D38-46E3-991A-446C439A6333}"/>
              </a:ext>
            </a:extLst>
          </p:cNvPr>
          <p:cNvCxnSpPr/>
          <p:nvPr/>
        </p:nvCxnSpPr>
        <p:spPr>
          <a:xfrm>
            <a:off x="822136" y="3288304"/>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5E3D38F6-67F1-4CEC-8AEF-0CB7763EB64B}"/>
              </a:ext>
            </a:extLst>
          </p:cNvPr>
          <p:cNvSpPr txBox="1"/>
          <p:nvPr/>
        </p:nvSpPr>
        <p:spPr>
          <a:xfrm>
            <a:off x="544814" y="3172888"/>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20</a:t>
            </a:r>
          </a:p>
        </p:txBody>
      </p:sp>
      <p:cxnSp>
        <p:nvCxnSpPr>
          <p:cNvPr id="96" name="Straight Connector 95">
            <a:extLst>
              <a:ext uri="{FF2B5EF4-FFF2-40B4-BE49-F238E27FC236}">
                <a16:creationId xmlns:a16="http://schemas.microsoft.com/office/drawing/2014/main" id="{322E4092-FA40-4290-80CB-8FCCA126F42D}"/>
              </a:ext>
            </a:extLst>
          </p:cNvPr>
          <p:cNvCxnSpPr/>
          <p:nvPr/>
        </p:nvCxnSpPr>
        <p:spPr>
          <a:xfrm>
            <a:off x="822136" y="3691716"/>
            <a:ext cx="5916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DE26A1FD-9347-4465-B5B8-D753AFA109EC}"/>
              </a:ext>
            </a:extLst>
          </p:cNvPr>
          <p:cNvSpPr txBox="1"/>
          <p:nvPr/>
        </p:nvSpPr>
        <p:spPr>
          <a:xfrm>
            <a:off x="544814" y="3576300"/>
            <a:ext cx="325731" cy="230832"/>
          </a:xfrm>
          <a:prstGeom prst="rect">
            <a:avLst/>
          </a:prstGeom>
          <a:noFill/>
        </p:spPr>
        <p:txBody>
          <a:bodyPr wrap="none" rtlCol="0">
            <a:spAutoFit/>
          </a:bodyPr>
          <a:lstStyle/>
          <a:p>
            <a:pPr algn="r">
              <a:lnSpc>
                <a:spcPct val="90000"/>
              </a:lnSpc>
              <a:spcBef>
                <a:spcPts val="1200"/>
              </a:spcBef>
              <a:buClr>
                <a:schemeClr val="accent1"/>
              </a:buClr>
            </a:pPr>
            <a:r>
              <a:rPr lang="en-GB" sz="1000"/>
              <a:t>10</a:t>
            </a:r>
          </a:p>
        </p:txBody>
      </p:sp>
      <p:sp>
        <p:nvSpPr>
          <p:cNvPr id="98" name="TextBox 97">
            <a:extLst>
              <a:ext uri="{FF2B5EF4-FFF2-40B4-BE49-F238E27FC236}">
                <a16:creationId xmlns:a16="http://schemas.microsoft.com/office/drawing/2014/main" id="{594B6AEA-B1D6-4128-809E-724E0174A30E}"/>
              </a:ext>
            </a:extLst>
          </p:cNvPr>
          <p:cNvSpPr txBox="1"/>
          <p:nvPr/>
        </p:nvSpPr>
        <p:spPr>
          <a:xfrm>
            <a:off x="1783922" y="4275381"/>
            <a:ext cx="2296410" cy="246221"/>
          </a:xfrm>
          <a:prstGeom prst="rect">
            <a:avLst/>
          </a:prstGeom>
          <a:noFill/>
        </p:spPr>
        <p:txBody>
          <a:bodyPr wrap="square" rtlCol="0">
            <a:spAutoFit/>
          </a:bodyPr>
          <a:lstStyle/>
          <a:p>
            <a:pPr algn="ctr"/>
            <a:r>
              <a:rPr lang="en-US" sz="1000" b="1"/>
              <a:t>Number of as-needed inhalations </a:t>
            </a:r>
          </a:p>
        </p:txBody>
      </p:sp>
      <p:sp>
        <p:nvSpPr>
          <p:cNvPr id="99" name="TextBox 98">
            <a:extLst>
              <a:ext uri="{FF2B5EF4-FFF2-40B4-BE49-F238E27FC236}">
                <a16:creationId xmlns:a16="http://schemas.microsoft.com/office/drawing/2014/main" id="{7F6E7E46-FCC2-4957-AFE8-6CC1C5E9E533}"/>
              </a:ext>
            </a:extLst>
          </p:cNvPr>
          <p:cNvSpPr txBox="1"/>
          <p:nvPr/>
        </p:nvSpPr>
        <p:spPr>
          <a:xfrm>
            <a:off x="1051032"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0</a:t>
            </a:r>
          </a:p>
        </p:txBody>
      </p:sp>
      <p:sp>
        <p:nvSpPr>
          <p:cNvPr id="100" name="TextBox 99">
            <a:extLst>
              <a:ext uri="{FF2B5EF4-FFF2-40B4-BE49-F238E27FC236}">
                <a16:creationId xmlns:a16="http://schemas.microsoft.com/office/drawing/2014/main" id="{10D31637-D88F-4885-AB15-EBD2FD031FAF}"/>
              </a:ext>
            </a:extLst>
          </p:cNvPr>
          <p:cNvSpPr txBox="1"/>
          <p:nvPr/>
        </p:nvSpPr>
        <p:spPr>
          <a:xfrm>
            <a:off x="1631945"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1</a:t>
            </a:r>
          </a:p>
        </p:txBody>
      </p:sp>
      <p:sp>
        <p:nvSpPr>
          <p:cNvPr id="101" name="TextBox 100">
            <a:extLst>
              <a:ext uri="{FF2B5EF4-FFF2-40B4-BE49-F238E27FC236}">
                <a16:creationId xmlns:a16="http://schemas.microsoft.com/office/drawing/2014/main" id="{AAF3D4E7-3256-4507-B4F9-24065D5D9E43}"/>
              </a:ext>
            </a:extLst>
          </p:cNvPr>
          <p:cNvSpPr txBox="1"/>
          <p:nvPr/>
        </p:nvSpPr>
        <p:spPr>
          <a:xfrm>
            <a:off x="2223615"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2</a:t>
            </a:r>
          </a:p>
        </p:txBody>
      </p:sp>
      <p:sp>
        <p:nvSpPr>
          <p:cNvPr id="102" name="TextBox 101">
            <a:extLst>
              <a:ext uri="{FF2B5EF4-FFF2-40B4-BE49-F238E27FC236}">
                <a16:creationId xmlns:a16="http://schemas.microsoft.com/office/drawing/2014/main" id="{66305F79-3AF3-40EF-8190-B5D06CC53F9B}"/>
              </a:ext>
            </a:extLst>
          </p:cNvPr>
          <p:cNvSpPr txBox="1"/>
          <p:nvPr/>
        </p:nvSpPr>
        <p:spPr>
          <a:xfrm>
            <a:off x="2804528"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3</a:t>
            </a:r>
          </a:p>
        </p:txBody>
      </p:sp>
      <p:sp>
        <p:nvSpPr>
          <p:cNvPr id="103" name="TextBox 102">
            <a:extLst>
              <a:ext uri="{FF2B5EF4-FFF2-40B4-BE49-F238E27FC236}">
                <a16:creationId xmlns:a16="http://schemas.microsoft.com/office/drawing/2014/main" id="{F3B57701-3B98-4CDF-B2DF-45579358970B}"/>
              </a:ext>
            </a:extLst>
          </p:cNvPr>
          <p:cNvSpPr txBox="1"/>
          <p:nvPr/>
        </p:nvSpPr>
        <p:spPr>
          <a:xfrm>
            <a:off x="3390820"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4</a:t>
            </a:r>
          </a:p>
        </p:txBody>
      </p:sp>
      <p:sp>
        <p:nvSpPr>
          <p:cNvPr id="104" name="TextBox 103">
            <a:extLst>
              <a:ext uri="{FF2B5EF4-FFF2-40B4-BE49-F238E27FC236}">
                <a16:creationId xmlns:a16="http://schemas.microsoft.com/office/drawing/2014/main" id="{AD358A87-B65B-4B57-AC7F-6E88870CA82D}"/>
              </a:ext>
            </a:extLst>
          </p:cNvPr>
          <p:cNvSpPr txBox="1"/>
          <p:nvPr/>
        </p:nvSpPr>
        <p:spPr>
          <a:xfrm>
            <a:off x="3971733" y="4135697"/>
            <a:ext cx="255198" cy="230832"/>
          </a:xfrm>
          <a:prstGeom prst="rect">
            <a:avLst/>
          </a:prstGeom>
          <a:noFill/>
        </p:spPr>
        <p:txBody>
          <a:bodyPr wrap="none" rtlCol="0">
            <a:spAutoFit/>
          </a:bodyPr>
          <a:lstStyle/>
          <a:p>
            <a:pPr algn="ctr">
              <a:lnSpc>
                <a:spcPct val="90000"/>
              </a:lnSpc>
              <a:spcBef>
                <a:spcPts val="1200"/>
              </a:spcBef>
              <a:buClr>
                <a:schemeClr val="accent1"/>
              </a:buClr>
            </a:pPr>
            <a:r>
              <a:rPr lang="en-GB" sz="1000"/>
              <a:t>5</a:t>
            </a:r>
          </a:p>
        </p:txBody>
      </p:sp>
      <p:sp>
        <p:nvSpPr>
          <p:cNvPr id="105" name="TextBox 104">
            <a:extLst>
              <a:ext uri="{FF2B5EF4-FFF2-40B4-BE49-F238E27FC236}">
                <a16:creationId xmlns:a16="http://schemas.microsoft.com/office/drawing/2014/main" id="{277A1573-2048-4042-BC6C-AA4136D53DAC}"/>
              </a:ext>
            </a:extLst>
          </p:cNvPr>
          <p:cNvSpPr txBox="1"/>
          <p:nvPr/>
        </p:nvSpPr>
        <p:spPr>
          <a:xfrm>
            <a:off x="4549652" y="4135697"/>
            <a:ext cx="325731" cy="230832"/>
          </a:xfrm>
          <a:prstGeom prst="rect">
            <a:avLst/>
          </a:prstGeom>
          <a:noFill/>
        </p:spPr>
        <p:txBody>
          <a:bodyPr wrap="none" rtlCol="0">
            <a:spAutoFit/>
          </a:bodyPr>
          <a:lstStyle/>
          <a:p>
            <a:pPr algn="ctr">
              <a:lnSpc>
                <a:spcPct val="90000"/>
              </a:lnSpc>
              <a:spcBef>
                <a:spcPts val="1200"/>
              </a:spcBef>
              <a:buClr>
                <a:schemeClr val="accent1"/>
              </a:buClr>
            </a:pPr>
            <a:r>
              <a:rPr lang="en-GB" sz="1000"/>
              <a:t>≥6</a:t>
            </a:r>
          </a:p>
        </p:txBody>
      </p:sp>
      <p:grpSp>
        <p:nvGrpSpPr>
          <p:cNvPr id="106" name="Group 105">
            <a:extLst>
              <a:ext uri="{FF2B5EF4-FFF2-40B4-BE49-F238E27FC236}">
                <a16:creationId xmlns:a16="http://schemas.microsoft.com/office/drawing/2014/main" id="{27E3AFAD-DF6B-4E5F-B59D-780A755B5084}"/>
              </a:ext>
            </a:extLst>
          </p:cNvPr>
          <p:cNvGrpSpPr/>
          <p:nvPr/>
        </p:nvGrpSpPr>
        <p:grpSpPr>
          <a:xfrm>
            <a:off x="971552" y="1421130"/>
            <a:ext cx="459151" cy="2667641"/>
            <a:chOff x="1754307" y="1392995"/>
            <a:chExt cx="459151" cy="1895309"/>
          </a:xfrm>
        </p:grpSpPr>
        <p:sp>
          <p:nvSpPr>
            <p:cNvPr id="107" name="Rectangle 106">
              <a:extLst>
                <a:ext uri="{FF2B5EF4-FFF2-40B4-BE49-F238E27FC236}">
                  <a16:creationId xmlns:a16="http://schemas.microsoft.com/office/drawing/2014/main" id="{ABE4382B-5F5E-48A6-9566-29D6CDE4082D}"/>
                </a:ext>
              </a:extLst>
            </p:cNvPr>
            <p:cNvSpPr/>
            <p:nvPr/>
          </p:nvSpPr>
          <p:spPr>
            <a:xfrm>
              <a:off x="1754307" y="1392995"/>
              <a:ext cx="154548" cy="18953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107">
              <a:extLst>
                <a:ext uri="{FF2B5EF4-FFF2-40B4-BE49-F238E27FC236}">
                  <a16:creationId xmlns:a16="http://schemas.microsoft.com/office/drawing/2014/main" id="{D6A7A245-D9F7-4428-879F-B95C915E53F0}"/>
                </a:ext>
              </a:extLst>
            </p:cNvPr>
            <p:cNvSpPr/>
            <p:nvPr/>
          </p:nvSpPr>
          <p:spPr>
            <a:xfrm>
              <a:off x="1906609" y="1485031"/>
              <a:ext cx="154548" cy="180327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9" name="Rectangle 108">
              <a:extLst>
                <a:ext uri="{FF2B5EF4-FFF2-40B4-BE49-F238E27FC236}">
                  <a16:creationId xmlns:a16="http://schemas.microsoft.com/office/drawing/2014/main" id="{303FD0AD-82DF-4C85-BE55-B18AAF96FD8D}"/>
                </a:ext>
              </a:extLst>
            </p:cNvPr>
            <p:cNvSpPr/>
            <p:nvPr/>
          </p:nvSpPr>
          <p:spPr>
            <a:xfrm>
              <a:off x="2058910" y="1536462"/>
              <a:ext cx="154548" cy="175184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0" name="Rectangle 109">
            <a:extLst>
              <a:ext uri="{FF2B5EF4-FFF2-40B4-BE49-F238E27FC236}">
                <a16:creationId xmlns:a16="http://schemas.microsoft.com/office/drawing/2014/main" id="{62520A4D-AD62-46ED-AD80-E1CF491D17BD}"/>
              </a:ext>
            </a:extLst>
          </p:cNvPr>
          <p:cNvSpPr/>
          <p:nvPr/>
        </p:nvSpPr>
        <p:spPr>
          <a:xfrm>
            <a:off x="2001442" y="1332040"/>
            <a:ext cx="87241" cy="851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1" name="Rectangle 110">
            <a:extLst>
              <a:ext uri="{FF2B5EF4-FFF2-40B4-BE49-F238E27FC236}">
                <a16:creationId xmlns:a16="http://schemas.microsoft.com/office/drawing/2014/main" id="{8C410515-1C4E-47C3-BFE3-002D6FD3B43A}"/>
              </a:ext>
            </a:extLst>
          </p:cNvPr>
          <p:cNvSpPr/>
          <p:nvPr/>
        </p:nvSpPr>
        <p:spPr>
          <a:xfrm>
            <a:off x="2003614" y="1709407"/>
            <a:ext cx="87241" cy="8510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2" name="Rectangle 111">
            <a:extLst>
              <a:ext uri="{FF2B5EF4-FFF2-40B4-BE49-F238E27FC236}">
                <a16:creationId xmlns:a16="http://schemas.microsoft.com/office/drawing/2014/main" id="{86EDA9F9-CB17-4A32-BB3B-72C06098712C}"/>
              </a:ext>
            </a:extLst>
          </p:cNvPr>
          <p:cNvSpPr/>
          <p:nvPr/>
        </p:nvSpPr>
        <p:spPr>
          <a:xfrm>
            <a:off x="2003615" y="2094741"/>
            <a:ext cx="87241" cy="8510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13" name="Group 112">
            <a:extLst>
              <a:ext uri="{FF2B5EF4-FFF2-40B4-BE49-F238E27FC236}">
                <a16:creationId xmlns:a16="http://schemas.microsoft.com/office/drawing/2014/main" id="{7FB0368C-33C1-49B7-BD55-27CFA787B597}"/>
              </a:ext>
            </a:extLst>
          </p:cNvPr>
          <p:cNvGrpSpPr/>
          <p:nvPr/>
        </p:nvGrpSpPr>
        <p:grpSpPr>
          <a:xfrm>
            <a:off x="1553361" y="3539490"/>
            <a:ext cx="459151" cy="549281"/>
            <a:chOff x="1754307" y="1392995"/>
            <a:chExt cx="459151" cy="1895309"/>
          </a:xfrm>
        </p:grpSpPr>
        <p:sp>
          <p:nvSpPr>
            <p:cNvPr id="114" name="Rectangle 113">
              <a:extLst>
                <a:ext uri="{FF2B5EF4-FFF2-40B4-BE49-F238E27FC236}">
                  <a16:creationId xmlns:a16="http://schemas.microsoft.com/office/drawing/2014/main" id="{D99DCC07-743C-4931-9AAB-0AE5288CADD4}"/>
                </a:ext>
              </a:extLst>
            </p:cNvPr>
            <p:cNvSpPr/>
            <p:nvPr/>
          </p:nvSpPr>
          <p:spPr>
            <a:xfrm>
              <a:off x="1754307" y="1879416"/>
              <a:ext cx="154548" cy="1408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Rectangle 114">
              <a:extLst>
                <a:ext uri="{FF2B5EF4-FFF2-40B4-BE49-F238E27FC236}">
                  <a16:creationId xmlns:a16="http://schemas.microsoft.com/office/drawing/2014/main" id="{4354C12F-C17C-4FC4-9619-D997094DF0B9}"/>
                </a:ext>
              </a:extLst>
            </p:cNvPr>
            <p:cNvSpPr/>
            <p:nvPr/>
          </p:nvSpPr>
          <p:spPr>
            <a:xfrm>
              <a:off x="1906609" y="1392995"/>
              <a:ext cx="154548" cy="189530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Rectangle 115">
              <a:extLst>
                <a:ext uri="{FF2B5EF4-FFF2-40B4-BE49-F238E27FC236}">
                  <a16:creationId xmlns:a16="http://schemas.microsoft.com/office/drawing/2014/main" id="{2F4AC482-570D-4D93-BCA5-4479A704228E}"/>
                </a:ext>
              </a:extLst>
            </p:cNvPr>
            <p:cNvSpPr/>
            <p:nvPr/>
          </p:nvSpPr>
          <p:spPr>
            <a:xfrm>
              <a:off x="2058910" y="2208079"/>
              <a:ext cx="154548" cy="108022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7" name="Group 116">
            <a:extLst>
              <a:ext uri="{FF2B5EF4-FFF2-40B4-BE49-F238E27FC236}">
                <a16:creationId xmlns:a16="http://schemas.microsoft.com/office/drawing/2014/main" id="{18DABF8A-B30E-4E6D-B367-E50FD62D5A3D}"/>
              </a:ext>
            </a:extLst>
          </p:cNvPr>
          <p:cNvGrpSpPr/>
          <p:nvPr/>
        </p:nvGrpSpPr>
        <p:grpSpPr>
          <a:xfrm>
            <a:off x="2135170" y="3371850"/>
            <a:ext cx="459151" cy="716921"/>
            <a:chOff x="1754307" y="1392995"/>
            <a:chExt cx="459151" cy="1895309"/>
          </a:xfrm>
        </p:grpSpPr>
        <p:sp>
          <p:nvSpPr>
            <p:cNvPr id="118" name="Rectangle 117">
              <a:extLst>
                <a:ext uri="{FF2B5EF4-FFF2-40B4-BE49-F238E27FC236}">
                  <a16:creationId xmlns:a16="http://schemas.microsoft.com/office/drawing/2014/main" id="{F217A2CE-CDB1-4222-8F92-DBEE6DBE2C8A}"/>
                </a:ext>
              </a:extLst>
            </p:cNvPr>
            <p:cNvSpPr/>
            <p:nvPr/>
          </p:nvSpPr>
          <p:spPr>
            <a:xfrm>
              <a:off x="1754307" y="1392995"/>
              <a:ext cx="154548" cy="18953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Rectangle 118">
              <a:extLst>
                <a:ext uri="{FF2B5EF4-FFF2-40B4-BE49-F238E27FC236}">
                  <a16:creationId xmlns:a16="http://schemas.microsoft.com/office/drawing/2014/main" id="{37B5F1D8-B891-498C-8CCC-7BE07364318C}"/>
                </a:ext>
              </a:extLst>
            </p:cNvPr>
            <p:cNvSpPr/>
            <p:nvPr/>
          </p:nvSpPr>
          <p:spPr>
            <a:xfrm>
              <a:off x="1906609" y="1503792"/>
              <a:ext cx="154548" cy="17845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0" name="Rectangle 119">
              <a:extLst>
                <a:ext uri="{FF2B5EF4-FFF2-40B4-BE49-F238E27FC236}">
                  <a16:creationId xmlns:a16="http://schemas.microsoft.com/office/drawing/2014/main" id="{1DADA522-B1DA-4DE8-9BA9-8DAA3A3CD799}"/>
                </a:ext>
              </a:extLst>
            </p:cNvPr>
            <p:cNvSpPr/>
            <p:nvPr/>
          </p:nvSpPr>
          <p:spPr>
            <a:xfrm>
              <a:off x="2058910" y="1584371"/>
              <a:ext cx="154548" cy="17039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a:extLst>
              <a:ext uri="{FF2B5EF4-FFF2-40B4-BE49-F238E27FC236}">
                <a16:creationId xmlns:a16="http://schemas.microsoft.com/office/drawing/2014/main" id="{9461F71B-881D-4E63-8350-0DEB0F3A41EB}"/>
              </a:ext>
            </a:extLst>
          </p:cNvPr>
          <p:cNvGrpSpPr/>
          <p:nvPr/>
        </p:nvGrpSpPr>
        <p:grpSpPr>
          <a:xfrm>
            <a:off x="2716979" y="3958590"/>
            <a:ext cx="459151" cy="130181"/>
            <a:chOff x="1754307" y="1392995"/>
            <a:chExt cx="459151" cy="1895309"/>
          </a:xfrm>
        </p:grpSpPr>
        <p:sp>
          <p:nvSpPr>
            <p:cNvPr id="122" name="Rectangle 121">
              <a:extLst>
                <a:ext uri="{FF2B5EF4-FFF2-40B4-BE49-F238E27FC236}">
                  <a16:creationId xmlns:a16="http://schemas.microsoft.com/office/drawing/2014/main" id="{FFE35A2F-159E-4B1D-B1EB-EE4B67C4F7F9}"/>
                </a:ext>
              </a:extLst>
            </p:cNvPr>
            <p:cNvSpPr/>
            <p:nvPr/>
          </p:nvSpPr>
          <p:spPr>
            <a:xfrm>
              <a:off x="1754307" y="1892224"/>
              <a:ext cx="154548" cy="1396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3" name="Rectangle 122">
              <a:extLst>
                <a:ext uri="{FF2B5EF4-FFF2-40B4-BE49-F238E27FC236}">
                  <a16:creationId xmlns:a16="http://schemas.microsoft.com/office/drawing/2014/main" id="{80BEF270-3AA5-41BD-8351-7DAA5BAE8CCD}"/>
                </a:ext>
              </a:extLst>
            </p:cNvPr>
            <p:cNvSpPr/>
            <p:nvPr/>
          </p:nvSpPr>
          <p:spPr>
            <a:xfrm>
              <a:off x="1906609" y="1392995"/>
              <a:ext cx="154548" cy="189530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a:extLst>
                <a:ext uri="{FF2B5EF4-FFF2-40B4-BE49-F238E27FC236}">
                  <a16:creationId xmlns:a16="http://schemas.microsoft.com/office/drawing/2014/main" id="{F38BCA28-B585-47C7-BD07-66399312F1FE}"/>
                </a:ext>
              </a:extLst>
            </p:cNvPr>
            <p:cNvSpPr/>
            <p:nvPr/>
          </p:nvSpPr>
          <p:spPr>
            <a:xfrm>
              <a:off x="2058910" y="1892224"/>
              <a:ext cx="154548" cy="139608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5" name="Group 124">
            <a:extLst>
              <a:ext uri="{FF2B5EF4-FFF2-40B4-BE49-F238E27FC236}">
                <a16:creationId xmlns:a16="http://schemas.microsoft.com/office/drawing/2014/main" id="{00A77091-1E5F-4FA4-B16B-F9BAED00E7FB}"/>
              </a:ext>
            </a:extLst>
          </p:cNvPr>
          <p:cNvGrpSpPr/>
          <p:nvPr/>
        </p:nvGrpSpPr>
        <p:grpSpPr>
          <a:xfrm>
            <a:off x="3298788" y="3634740"/>
            <a:ext cx="459151" cy="454031"/>
            <a:chOff x="1754307" y="1392995"/>
            <a:chExt cx="459151" cy="1895309"/>
          </a:xfrm>
        </p:grpSpPr>
        <p:sp>
          <p:nvSpPr>
            <p:cNvPr id="126" name="Rectangle 125">
              <a:extLst>
                <a:ext uri="{FF2B5EF4-FFF2-40B4-BE49-F238E27FC236}">
                  <a16:creationId xmlns:a16="http://schemas.microsoft.com/office/drawing/2014/main" id="{1634D38D-80DC-4D04-92AF-56E041C5F471}"/>
                </a:ext>
              </a:extLst>
            </p:cNvPr>
            <p:cNvSpPr/>
            <p:nvPr/>
          </p:nvSpPr>
          <p:spPr>
            <a:xfrm>
              <a:off x="1754307" y="2617640"/>
              <a:ext cx="154548" cy="6706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a:extLst>
                <a:ext uri="{FF2B5EF4-FFF2-40B4-BE49-F238E27FC236}">
                  <a16:creationId xmlns:a16="http://schemas.microsoft.com/office/drawing/2014/main" id="{59013D63-0375-4D88-80C9-1EAAD75404AD}"/>
                </a:ext>
              </a:extLst>
            </p:cNvPr>
            <p:cNvSpPr/>
            <p:nvPr/>
          </p:nvSpPr>
          <p:spPr>
            <a:xfrm>
              <a:off x="1906609" y="2840303"/>
              <a:ext cx="154548" cy="44800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a:extLst>
                <a:ext uri="{FF2B5EF4-FFF2-40B4-BE49-F238E27FC236}">
                  <a16:creationId xmlns:a16="http://schemas.microsoft.com/office/drawing/2014/main" id="{F07732C8-DA0E-4599-AE24-3D7079D25878}"/>
                </a:ext>
              </a:extLst>
            </p:cNvPr>
            <p:cNvSpPr/>
            <p:nvPr/>
          </p:nvSpPr>
          <p:spPr>
            <a:xfrm>
              <a:off x="2058910" y="1392995"/>
              <a:ext cx="154548" cy="189530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29" name="Rectangle 128">
            <a:extLst>
              <a:ext uri="{FF2B5EF4-FFF2-40B4-BE49-F238E27FC236}">
                <a16:creationId xmlns:a16="http://schemas.microsoft.com/office/drawing/2014/main" id="{12F53D74-EE51-4DCD-AC36-4565D54E107C}"/>
              </a:ext>
            </a:extLst>
          </p:cNvPr>
          <p:cNvSpPr/>
          <p:nvPr/>
        </p:nvSpPr>
        <p:spPr>
          <a:xfrm>
            <a:off x="4185200" y="4053288"/>
            <a:ext cx="154548" cy="36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0" name="Group 129">
            <a:extLst>
              <a:ext uri="{FF2B5EF4-FFF2-40B4-BE49-F238E27FC236}">
                <a16:creationId xmlns:a16="http://schemas.microsoft.com/office/drawing/2014/main" id="{209C4CAD-8489-4BA6-8861-FC26F3EBDEE8}"/>
              </a:ext>
            </a:extLst>
          </p:cNvPr>
          <p:cNvGrpSpPr/>
          <p:nvPr/>
        </p:nvGrpSpPr>
        <p:grpSpPr>
          <a:xfrm>
            <a:off x="4614710" y="4000500"/>
            <a:ext cx="306849" cy="88271"/>
            <a:chOff x="1906609" y="-21896"/>
            <a:chExt cx="306849" cy="3310200"/>
          </a:xfrm>
        </p:grpSpPr>
        <p:sp>
          <p:nvSpPr>
            <p:cNvPr id="131" name="Rectangle 130">
              <a:extLst>
                <a:ext uri="{FF2B5EF4-FFF2-40B4-BE49-F238E27FC236}">
                  <a16:creationId xmlns:a16="http://schemas.microsoft.com/office/drawing/2014/main" id="{E5A59261-7889-4441-8D39-00629EA7A72D}"/>
                </a:ext>
              </a:extLst>
            </p:cNvPr>
            <p:cNvSpPr/>
            <p:nvPr/>
          </p:nvSpPr>
          <p:spPr>
            <a:xfrm>
              <a:off x="1906609" y="1573822"/>
              <a:ext cx="154548" cy="135001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BA5090F4-CC02-444F-9F90-17846EF0C89C}"/>
                </a:ext>
              </a:extLst>
            </p:cNvPr>
            <p:cNvSpPr/>
            <p:nvPr/>
          </p:nvSpPr>
          <p:spPr>
            <a:xfrm>
              <a:off x="2058910" y="-21896"/>
              <a:ext cx="154548" cy="33102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3" name="Freeform: Shape 132">
            <a:extLst>
              <a:ext uri="{FF2B5EF4-FFF2-40B4-BE49-F238E27FC236}">
                <a16:creationId xmlns:a16="http://schemas.microsoft.com/office/drawing/2014/main" id="{D915A135-2C5E-4548-9882-1AEBA1743268}"/>
              </a:ext>
            </a:extLst>
          </p:cNvPr>
          <p:cNvSpPr/>
          <p:nvPr/>
        </p:nvSpPr>
        <p:spPr>
          <a:xfrm>
            <a:off x="882127" y="1274781"/>
            <a:ext cx="4141694" cy="2807746"/>
          </a:xfrm>
          <a:custGeom>
            <a:avLst/>
            <a:gdLst>
              <a:gd name="connsiteX0" fmla="*/ 0 w 4141694"/>
              <a:gd name="connsiteY0" fmla="*/ 0 h 2807746"/>
              <a:gd name="connsiteX1" fmla="*/ 0 w 4141694"/>
              <a:gd name="connsiteY1" fmla="*/ 2807746 h 2807746"/>
              <a:gd name="connsiteX2" fmla="*/ 4141694 w 4141694"/>
              <a:gd name="connsiteY2" fmla="*/ 2807746 h 2807746"/>
            </a:gdLst>
            <a:ahLst/>
            <a:cxnLst>
              <a:cxn ang="0">
                <a:pos x="connsiteX0" y="connsiteY0"/>
              </a:cxn>
              <a:cxn ang="0">
                <a:pos x="connsiteX1" y="connsiteY1"/>
              </a:cxn>
              <a:cxn ang="0">
                <a:pos x="connsiteX2" y="connsiteY2"/>
              </a:cxn>
            </a:cxnLst>
            <a:rect l="l" t="t" r="r" b="b"/>
            <a:pathLst>
              <a:path w="4141694" h="2807746">
                <a:moveTo>
                  <a:pt x="0" y="0"/>
                </a:moveTo>
                <a:lnTo>
                  <a:pt x="0" y="2807746"/>
                </a:lnTo>
                <a:lnTo>
                  <a:pt x="4141694" y="2807746"/>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TextBox 133">
            <a:extLst>
              <a:ext uri="{FF2B5EF4-FFF2-40B4-BE49-F238E27FC236}">
                <a16:creationId xmlns:a16="http://schemas.microsoft.com/office/drawing/2014/main" id="{4EFF3D02-79C5-499E-B02C-843A3C0DA22B}"/>
              </a:ext>
            </a:extLst>
          </p:cNvPr>
          <p:cNvSpPr txBox="1"/>
          <p:nvPr/>
        </p:nvSpPr>
        <p:spPr>
          <a:xfrm>
            <a:off x="2061223" y="1250573"/>
            <a:ext cx="3031334" cy="1169551"/>
          </a:xfrm>
          <a:prstGeom prst="rect">
            <a:avLst/>
          </a:prstGeom>
          <a:noFill/>
        </p:spPr>
        <p:txBody>
          <a:bodyPr wrap="square" rtlCol="0">
            <a:spAutoFit/>
          </a:bodyPr>
          <a:lstStyle/>
          <a:p>
            <a:pPr>
              <a:spcBef>
                <a:spcPts val="600"/>
              </a:spcBef>
              <a:buClr>
                <a:schemeClr val="accent1"/>
              </a:buClr>
            </a:pPr>
            <a:r>
              <a:rPr lang="en-GB" sz="1000"/>
              <a:t>BUD/FORM </a:t>
            </a:r>
            <a:r>
              <a:rPr lang="en-GB" sz="1000" err="1"/>
              <a:t>Turbuhaler</a:t>
            </a:r>
            <a:r>
              <a:rPr lang="en-GB" sz="1000"/>
              <a:t> anti-inflammatory reliever + maintenance (80/4.5 µg x1 BID) (n=119)</a:t>
            </a:r>
          </a:p>
          <a:p>
            <a:pPr>
              <a:spcBef>
                <a:spcPts val="600"/>
              </a:spcBef>
              <a:buClr>
                <a:schemeClr val="accent1"/>
              </a:buClr>
            </a:pPr>
            <a:r>
              <a:rPr lang="en-GB" sz="1000"/>
              <a:t>BUD/FORM </a:t>
            </a:r>
            <a:r>
              <a:rPr lang="en-GB" sz="1000" err="1"/>
              <a:t>Turbuhaler</a:t>
            </a:r>
            <a:r>
              <a:rPr lang="en-GB" sz="1000"/>
              <a:t> anti-inflammatory reliever + maintenance (160/4.5 µg x1 BID) (n=3106)</a:t>
            </a:r>
          </a:p>
          <a:p>
            <a:pPr>
              <a:spcBef>
                <a:spcPts val="600"/>
              </a:spcBef>
              <a:buClr>
                <a:schemeClr val="accent1"/>
              </a:buClr>
            </a:pPr>
            <a:r>
              <a:rPr lang="en-GB" sz="1000"/>
              <a:t>BUD/FORM </a:t>
            </a:r>
            <a:r>
              <a:rPr lang="en-GB" sz="1000" err="1"/>
              <a:t>Turbuhaler</a:t>
            </a:r>
            <a:r>
              <a:rPr lang="en-GB" sz="1000"/>
              <a:t> anti-inflammatory reliever + maintenance (160/4.5 µg x2 BID) (n=1355)</a:t>
            </a:r>
          </a:p>
        </p:txBody>
      </p:sp>
      <p:sp>
        <p:nvSpPr>
          <p:cNvPr id="136" name="Rectangle 135">
            <a:extLst>
              <a:ext uri="{FF2B5EF4-FFF2-40B4-BE49-F238E27FC236}">
                <a16:creationId xmlns:a16="http://schemas.microsoft.com/office/drawing/2014/main" id="{F9A3F307-8388-42A9-8405-AEB1EC4A3440}"/>
              </a:ext>
            </a:extLst>
          </p:cNvPr>
          <p:cNvSpPr/>
          <p:nvPr/>
        </p:nvSpPr>
        <p:spPr>
          <a:xfrm>
            <a:off x="3059726" y="-4387"/>
            <a:ext cx="6084274"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text in red box</a:t>
            </a:r>
          </a:p>
        </p:txBody>
      </p:sp>
      <p:sp>
        <p:nvSpPr>
          <p:cNvPr id="67" name="TextBox 66">
            <a:extLst>
              <a:ext uri="{FF2B5EF4-FFF2-40B4-BE49-F238E27FC236}">
                <a16:creationId xmlns:a16="http://schemas.microsoft.com/office/drawing/2014/main" id="{6D1ED68E-9D06-48B9-AD37-EE2CD7EB4C28}"/>
              </a:ext>
            </a:extLst>
          </p:cNvPr>
          <p:cNvSpPr txBox="1"/>
          <p:nvPr/>
        </p:nvSpPr>
        <p:spPr>
          <a:xfrm>
            <a:off x="5888202" y="3085298"/>
            <a:ext cx="2817183" cy="569445"/>
          </a:xfrm>
          <a:prstGeom prst="rect">
            <a:avLst/>
          </a:prstGeom>
          <a:noFill/>
          <a:ln w="19050">
            <a:solidFill>
              <a:srgbClr val="FF0000"/>
            </a:solidFill>
          </a:ln>
        </p:spPr>
        <p:txBody>
          <a:bodyPr wrap="square" rtlCol="0">
            <a:spAutoFit/>
          </a:bodyPr>
          <a:lstStyle/>
          <a:p>
            <a:pPr marL="228600" indent="-228600">
              <a:lnSpc>
                <a:spcPct val="90000"/>
              </a:lnSpc>
              <a:spcBef>
                <a:spcPts val="1200"/>
              </a:spcBef>
              <a:buClr>
                <a:schemeClr val="accent1"/>
              </a:buClr>
              <a:buFont typeface="Arial" panose="020B0604020202020204" pitchFamily="34" charset="0"/>
              <a:buChar char="•"/>
            </a:pPr>
            <a:endParaRPr lang="en-GB" sz="2800"/>
          </a:p>
        </p:txBody>
      </p:sp>
    </p:spTree>
    <p:extLst>
      <p:ext uri="{BB962C8B-B14F-4D97-AF65-F5344CB8AC3E}">
        <p14:creationId xmlns:p14="http://schemas.microsoft.com/office/powerpoint/2010/main" val="13478292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D864-9BD3-4C02-9380-90EEEA7E95CE}"/>
              </a:ext>
            </a:extLst>
          </p:cNvPr>
          <p:cNvSpPr>
            <a:spLocks noGrp="1"/>
          </p:cNvSpPr>
          <p:nvPr>
            <p:ph type="title"/>
          </p:nvPr>
        </p:nvSpPr>
        <p:spPr>
          <a:xfrm>
            <a:off x="342900" y="904117"/>
            <a:ext cx="8458200" cy="923330"/>
          </a:xfrm>
        </p:spPr>
        <p:txBody>
          <a:bodyPr/>
          <a:lstStyle/>
          <a:p>
            <a:r>
              <a:rPr lang="en-GB"/>
              <a:t>Early and late molecule effects of BUD/FORM in Turbuhaler anti-inflammatory reliever</a:t>
            </a:r>
          </a:p>
        </p:txBody>
      </p:sp>
    </p:spTree>
    <p:extLst>
      <p:ext uri="{BB962C8B-B14F-4D97-AF65-F5344CB8AC3E}">
        <p14:creationId xmlns:p14="http://schemas.microsoft.com/office/powerpoint/2010/main" val="40737608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3FBEF-7149-4461-9193-A00C61559322}"/>
              </a:ext>
            </a:extLst>
          </p:cNvPr>
          <p:cNvSpPr>
            <a:spLocks noGrp="1"/>
          </p:cNvSpPr>
          <p:nvPr>
            <p:ph type="title"/>
          </p:nvPr>
        </p:nvSpPr>
        <p:spPr>
          <a:xfrm>
            <a:off x="280962" y="216515"/>
            <a:ext cx="8717969" cy="600074"/>
          </a:xfrm>
        </p:spPr>
        <p:txBody>
          <a:bodyPr/>
          <a:lstStyle/>
          <a:p>
            <a:r>
              <a:rPr lang="en-GB" sz="2000" dirty="0"/>
              <a:t>The early effect of FORM in Turbuhaler anti-inflammatory reliever works as quickly as salbutamol</a:t>
            </a:r>
            <a:endParaRPr lang="en-US" sz="2000" dirty="0"/>
          </a:p>
        </p:txBody>
      </p:sp>
      <p:sp>
        <p:nvSpPr>
          <p:cNvPr id="6" name="Text Placeholder 5">
            <a:extLst>
              <a:ext uri="{FF2B5EF4-FFF2-40B4-BE49-F238E27FC236}">
                <a16:creationId xmlns:a16="http://schemas.microsoft.com/office/drawing/2014/main" id="{1079A0AA-C112-49BD-A2BC-E793F8D3CCD7}"/>
              </a:ext>
            </a:extLst>
          </p:cNvPr>
          <p:cNvSpPr>
            <a:spLocks noGrp="1"/>
          </p:cNvSpPr>
          <p:nvPr>
            <p:ph type="body" sz="quarter" idx="13"/>
          </p:nvPr>
        </p:nvSpPr>
        <p:spPr>
          <a:xfrm>
            <a:off x="246986" y="4588405"/>
            <a:ext cx="8602768" cy="463339"/>
          </a:xfrm>
        </p:spPr>
        <p:txBody>
          <a:bodyPr/>
          <a:lstStyle/>
          <a:p>
            <a:r>
              <a:rPr lang="en-GB"/>
              <a:t>*Multicentre, double-blind study assessing the effects on BUD/FORM, salbutamol and placebo in 36 patients with mild-to-moderate asthma. </a:t>
            </a:r>
            <a:r>
              <a:rPr lang="en-GB" baseline="30000"/>
              <a:t>†</a:t>
            </a:r>
            <a:r>
              <a:rPr lang="en-GB"/>
              <a:t>Post-hoc analysis assessing the effects of </a:t>
            </a:r>
            <a:r>
              <a:rPr lang="el-GR"/>
              <a:t>β</a:t>
            </a:r>
            <a:r>
              <a:rPr lang="en-GB" baseline="-25000"/>
              <a:t>2</a:t>
            </a:r>
            <a:r>
              <a:rPr lang="en-GB"/>
              <a:t>-agonists in 17 patients with stable asthma.   </a:t>
            </a:r>
            <a:br>
              <a:rPr lang="en-GB"/>
            </a:br>
            <a:r>
              <a:rPr lang="en-GB"/>
              <a:t>BUD = budesonide; FEV</a:t>
            </a:r>
            <a:r>
              <a:rPr lang="en-GB" baseline="-25000"/>
              <a:t>1</a:t>
            </a:r>
            <a:r>
              <a:rPr lang="en-GB"/>
              <a:t> = forced expiratory volume in 1 second; FORM = formoterol.</a:t>
            </a:r>
            <a:br>
              <a:rPr lang="en-GB"/>
            </a:br>
            <a:r>
              <a:rPr lang="en-GB"/>
              <a:t>1. </a:t>
            </a:r>
            <a:r>
              <a:rPr lang="en-GB" err="1"/>
              <a:t>Seberová</a:t>
            </a:r>
            <a:r>
              <a:rPr lang="en-GB"/>
              <a:t> E. </a:t>
            </a:r>
            <a:r>
              <a:rPr lang="en-GB" i="1"/>
              <a:t>Respir Med. </a:t>
            </a:r>
            <a:r>
              <a:rPr lang="en-GB"/>
              <a:t>2000;94:607-611; 2. van der </a:t>
            </a:r>
            <a:r>
              <a:rPr lang="en-GB" err="1"/>
              <a:t>Woude</a:t>
            </a:r>
            <a:r>
              <a:rPr lang="en-GB"/>
              <a:t> HJ, et al. </a:t>
            </a:r>
            <a:r>
              <a:rPr lang="en-GB" i="1"/>
              <a:t>Respir Med. </a:t>
            </a:r>
            <a:r>
              <a:rPr lang="en-GB"/>
              <a:t>2004;98:816-820.</a:t>
            </a:r>
          </a:p>
        </p:txBody>
      </p:sp>
      <p:sp>
        <p:nvSpPr>
          <p:cNvPr id="117" name="Slide Number Placeholder 116">
            <a:extLst>
              <a:ext uri="{FF2B5EF4-FFF2-40B4-BE49-F238E27FC236}">
                <a16:creationId xmlns:a16="http://schemas.microsoft.com/office/drawing/2014/main" id="{319A9BAE-D053-448E-AE90-B4A507FDC2D1}"/>
              </a:ext>
            </a:extLst>
          </p:cNvPr>
          <p:cNvSpPr>
            <a:spLocks noGrp="1"/>
          </p:cNvSpPr>
          <p:nvPr>
            <p:ph type="sldNum" sz="quarter" idx="4"/>
          </p:nvPr>
        </p:nvSpPr>
        <p:spPr/>
        <p:txBody>
          <a:bodyPr/>
          <a:lstStyle/>
          <a:p>
            <a:fld id="{AD33B3E9-81E5-4A7D-BEBF-6D21691F4D11}" type="slidenum">
              <a:rPr lang="en-GB" smtClean="0"/>
              <a:pPr/>
              <a:t>37</a:t>
            </a:fld>
            <a:endParaRPr lang="en-GB"/>
          </a:p>
        </p:txBody>
      </p:sp>
      <p:sp>
        <p:nvSpPr>
          <p:cNvPr id="245" name="Text Box 52">
            <a:extLst>
              <a:ext uri="{FF2B5EF4-FFF2-40B4-BE49-F238E27FC236}">
                <a16:creationId xmlns:a16="http://schemas.microsoft.com/office/drawing/2014/main" id="{2B5A215F-44D7-4CD7-91B9-29306D0AE45E}"/>
              </a:ext>
            </a:extLst>
          </p:cNvPr>
          <p:cNvSpPr txBox="1">
            <a:spLocks noChangeArrowheads="1"/>
          </p:cNvSpPr>
          <p:nvPr/>
        </p:nvSpPr>
        <p:spPr bwMode="auto">
          <a:xfrm rot="5400000" flipV="1">
            <a:off x="3628632" y="2590296"/>
            <a:ext cx="2369538"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algn="ctr" defTabSz="342892"/>
            <a:r>
              <a:rPr lang="en-GB" sz="900">
                <a:solidFill>
                  <a:srgbClr val="000000"/>
                </a:solidFill>
              </a:rPr>
              <a:t>Agent</a:t>
            </a:r>
          </a:p>
        </p:txBody>
      </p:sp>
      <p:sp>
        <p:nvSpPr>
          <p:cNvPr id="246" name="Text Box 52">
            <a:extLst>
              <a:ext uri="{FF2B5EF4-FFF2-40B4-BE49-F238E27FC236}">
                <a16:creationId xmlns:a16="http://schemas.microsoft.com/office/drawing/2014/main" id="{E4F214FC-1EFE-4E34-83D3-33E33ACF5FF8}"/>
              </a:ext>
            </a:extLst>
          </p:cNvPr>
          <p:cNvSpPr txBox="1">
            <a:spLocks noChangeArrowheads="1"/>
          </p:cNvSpPr>
          <p:nvPr/>
        </p:nvSpPr>
        <p:spPr bwMode="auto">
          <a:xfrm rot="5400000" flipV="1">
            <a:off x="-769743" y="2401476"/>
            <a:ext cx="2541254"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algn="ctr" defTabSz="342892"/>
            <a:r>
              <a:rPr lang="en-GB" sz="1050">
                <a:solidFill>
                  <a:srgbClr val="000000"/>
                </a:solidFill>
              </a:rPr>
              <a:t>Mean FEV</a:t>
            </a:r>
            <a:r>
              <a:rPr lang="en-GB" sz="1050" baseline="-25000">
                <a:solidFill>
                  <a:srgbClr val="000000"/>
                </a:solidFill>
              </a:rPr>
              <a:t>1</a:t>
            </a:r>
            <a:r>
              <a:rPr lang="en-GB" sz="1050">
                <a:solidFill>
                  <a:srgbClr val="000000"/>
                </a:solidFill>
              </a:rPr>
              <a:t> (% change from baseline)</a:t>
            </a:r>
          </a:p>
        </p:txBody>
      </p:sp>
      <p:sp>
        <p:nvSpPr>
          <p:cNvPr id="247" name="Rectangle 3">
            <a:extLst>
              <a:ext uri="{FF2B5EF4-FFF2-40B4-BE49-F238E27FC236}">
                <a16:creationId xmlns:a16="http://schemas.microsoft.com/office/drawing/2014/main" id="{8A984BBA-CE3D-4088-B3C8-D6191F0614DF}"/>
              </a:ext>
            </a:extLst>
          </p:cNvPr>
          <p:cNvSpPr>
            <a:spLocks noChangeArrowheads="1"/>
          </p:cNvSpPr>
          <p:nvPr/>
        </p:nvSpPr>
        <p:spPr bwMode="auto">
          <a:xfrm>
            <a:off x="776951" y="4001849"/>
            <a:ext cx="3449908"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defTabSz="342892" eaLnBrk="0" hangingPunct="0"/>
            <a:r>
              <a:rPr lang="en-GB" sz="1050" b="1">
                <a:solidFill>
                  <a:srgbClr val="000000"/>
                </a:solidFill>
                <a:latin typeface="Arial"/>
              </a:rPr>
              <a:t>Time after drug administration (minutes)</a:t>
            </a:r>
          </a:p>
        </p:txBody>
      </p:sp>
      <p:sp>
        <p:nvSpPr>
          <p:cNvPr id="248" name="Text Box 96">
            <a:extLst>
              <a:ext uri="{FF2B5EF4-FFF2-40B4-BE49-F238E27FC236}">
                <a16:creationId xmlns:a16="http://schemas.microsoft.com/office/drawing/2014/main" id="{C5734810-4BBB-4614-A846-96D11A3F4C98}"/>
              </a:ext>
            </a:extLst>
          </p:cNvPr>
          <p:cNvSpPr txBox="1">
            <a:spLocks noChangeArrowheads="1"/>
          </p:cNvSpPr>
          <p:nvPr/>
        </p:nvSpPr>
        <p:spPr bwMode="auto">
          <a:xfrm>
            <a:off x="886767" y="4168819"/>
            <a:ext cx="33385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algn="ctr" defTabSz="342892">
              <a:spcBef>
                <a:spcPct val="50000"/>
              </a:spcBef>
              <a:buClr>
                <a:srgbClr val="E8004D"/>
              </a:buClr>
              <a:buSzPct val="125000"/>
            </a:pPr>
            <a:r>
              <a:rPr lang="en-GB" sz="900" b="0">
                <a:solidFill>
                  <a:srgbClr val="000000"/>
                </a:solidFill>
              </a:rPr>
              <a:t>FEV</a:t>
            </a:r>
            <a:r>
              <a:rPr lang="en-GB" sz="900" b="0" baseline="-25000">
                <a:solidFill>
                  <a:srgbClr val="000000"/>
                </a:solidFill>
              </a:rPr>
              <a:t>1</a:t>
            </a:r>
            <a:r>
              <a:rPr lang="en-GB" sz="900" b="0">
                <a:solidFill>
                  <a:srgbClr val="000000"/>
                </a:solidFill>
              </a:rPr>
              <a:t> at 3 minutes after inhalation: P&lt;0.001 for all active treatments compared with placebo (n=36)</a:t>
            </a:r>
            <a:r>
              <a:rPr lang="en-GB" sz="900" b="0" baseline="30000">
                <a:solidFill>
                  <a:srgbClr val="000000"/>
                </a:solidFill>
              </a:rPr>
              <a:t>1</a:t>
            </a:r>
          </a:p>
        </p:txBody>
      </p:sp>
      <p:sp>
        <p:nvSpPr>
          <p:cNvPr id="249" name="TextBox 248">
            <a:extLst>
              <a:ext uri="{FF2B5EF4-FFF2-40B4-BE49-F238E27FC236}">
                <a16:creationId xmlns:a16="http://schemas.microsoft.com/office/drawing/2014/main" id="{23A6F4C1-56E2-4978-AB74-7B49AC64EC23}"/>
              </a:ext>
            </a:extLst>
          </p:cNvPr>
          <p:cNvSpPr txBox="1"/>
          <p:nvPr/>
        </p:nvSpPr>
        <p:spPr>
          <a:xfrm>
            <a:off x="1658397" y="1267933"/>
            <a:ext cx="2643809" cy="230832"/>
          </a:xfrm>
          <a:prstGeom prst="rect">
            <a:avLst/>
          </a:prstGeom>
          <a:noFill/>
        </p:spPr>
        <p:txBody>
          <a:bodyPr wrap="square" rtlCol="0">
            <a:spAutoFit/>
          </a:bodyPr>
          <a:lstStyle/>
          <a:p>
            <a:pPr defTabSz="685800">
              <a:lnSpc>
                <a:spcPct val="90000"/>
              </a:lnSpc>
              <a:spcBef>
                <a:spcPts val="900"/>
              </a:spcBef>
              <a:buClr>
                <a:srgbClr val="7F134C"/>
              </a:buClr>
            </a:pPr>
            <a:r>
              <a:rPr lang="en-US" sz="1000" b="1">
                <a:solidFill>
                  <a:srgbClr val="000000"/>
                </a:solidFill>
                <a:latin typeface="Arial" panose="020B0604020202020204"/>
              </a:rPr>
              <a:t>Onset of bronchodilation</a:t>
            </a:r>
            <a:r>
              <a:rPr lang="en-US" sz="1000" b="1" baseline="30000">
                <a:solidFill>
                  <a:srgbClr val="000000"/>
                </a:solidFill>
                <a:latin typeface="Arial" panose="020B0604020202020204"/>
              </a:rPr>
              <a:t>1</a:t>
            </a:r>
            <a:r>
              <a:rPr lang="en-US" sz="1000" b="1">
                <a:solidFill>
                  <a:srgbClr val="000000"/>
                </a:solidFill>
                <a:latin typeface="Arial" panose="020B0604020202020204"/>
              </a:rPr>
              <a:t>*</a:t>
            </a:r>
          </a:p>
        </p:txBody>
      </p:sp>
      <p:grpSp>
        <p:nvGrpSpPr>
          <p:cNvPr id="250" name="Group 249">
            <a:extLst>
              <a:ext uri="{FF2B5EF4-FFF2-40B4-BE49-F238E27FC236}">
                <a16:creationId xmlns:a16="http://schemas.microsoft.com/office/drawing/2014/main" id="{CFD194E9-E7E4-467F-BFC7-5ADFBC7A964F}"/>
              </a:ext>
            </a:extLst>
          </p:cNvPr>
          <p:cNvGrpSpPr/>
          <p:nvPr/>
        </p:nvGrpSpPr>
        <p:grpSpPr>
          <a:xfrm>
            <a:off x="4813877" y="1330249"/>
            <a:ext cx="4066473" cy="2660102"/>
            <a:chOff x="5973123" y="2271781"/>
            <a:chExt cx="6162211" cy="3514461"/>
          </a:xfrm>
        </p:grpSpPr>
        <p:grpSp>
          <p:nvGrpSpPr>
            <p:cNvPr id="251" name="Group 250">
              <a:extLst>
                <a:ext uri="{FF2B5EF4-FFF2-40B4-BE49-F238E27FC236}">
                  <a16:creationId xmlns:a16="http://schemas.microsoft.com/office/drawing/2014/main" id="{631795B5-4815-4E11-950A-E61AC7C54CD2}"/>
                </a:ext>
              </a:extLst>
            </p:cNvPr>
            <p:cNvGrpSpPr/>
            <p:nvPr/>
          </p:nvGrpSpPr>
          <p:grpSpPr>
            <a:xfrm>
              <a:off x="6176735" y="2271781"/>
              <a:ext cx="5688166" cy="3211462"/>
              <a:chOff x="3607112" y="2915032"/>
              <a:chExt cx="3772129" cy="1437613"/>
            </a:xfrm>
          </p:grpSpPr>
          <p:cxnSp>
            <p:nvCxnSpPr>
              <p:cNvPr id="259" name="Straight Connector 258">
                <a:extLst>
                  <a:ext uri="{FF2B5EF4-FFF2-40B4-BE49-F238E27FC236}">
                    <a16:creationId xmlns:a16="http://schemas.microsoft.com/office/drawing/2014/main" id="{CA781545-18C9-4C3B-A3A9-DC63AC79C526}"/>
                  </a:ext>
                </a:extLst>
              </p:cNvPr>
              <p:cNvCxnSpPr>
                <a:cxnSpLocks/>
              </p:cNvCxnSpPr>
              <p:nvPr/>
            </p:nvCxnSpPr>
            <p:spPr>
              <a:xfrm>
                <a:off x="3607112" y="2915032"/>
                <a:ext cx="0" cy="14375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E01D729E-0800-4813-85F5-8173B4DF006D}"/>
                  </a:ext>
                </a:extLst>
              </p:cNvPr>
              <p:cNvCxnSpPr>
                <a:cxnSpLocks/>
              </p:cNvCxnSpPr>
              <p:nvPr/>
            </p:nvCxnSpPr>
            <p:spPr>
              <a:xfrm>
                <a:off x="3612721" y="4311393"/>
                <a:ext cx="376320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974FD244-A916-4AE6-9E54-F90F63C07663}"/>
                  </a:ext>
                </a:extLst>
              </p:cNvPr>
              <p:cNvCxnSpPr/>
              <p:nvPr/>
            </p:nvCxnSpPr>
            <p:spPr>
              <a:xfrm>
                <a:off x="4364189" y="4310032"/>
                <a:ext cx="0" cy="425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C7678481-0920-48CD-8DEC-8F134909EDD6}"/>
                  </a:ext>
                </a:extLst>
              </p:cNvPr>
              <p:cNvCxnSpPr/>
              <p:nvPr/>
            </p:nvCxnSpPr>
            <p:spPr>
              <a:xfrm>
                <a:off x="5085745" y="4310032"/>
                <a:ext cx="0" cy="425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F623D082-B0E1-49DF-A1BC-82EA4EBB1A09}"/>
                  </a:ext>
                </a:extLst>
              </p:cNvPr>
              <p:cNvCxnSpPr/>
              <p:nvPr/>
            </p:nvCxnSpPr>
            <p:spPr>
              <a:xfrm>
                <a:off x="5857751" y="4310032"/>
                <a:ext cx="0" cy="425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08B8926A-E401-428B-940E-AB841C1C4936}"/>
                  </a:ext>
                </a:extLst>
              </p:cNvPr>
              <p:cNvCxnSpPr/>
              <p:nvPr/>
            </p:nvCxnSpPr>
            <p:spPr>
              <a:xfrm>
                <a:off x="6611395" y="4310062"/>
                <a:ext cx="0" cy="425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9813BF6E-F2DD-47B7-95E3-FF5CF57ACBFF}"/>
                  </a:ext>
                </a:extLst>
              </p:cNvPr>
              <p:cNvCxnSpPr>
                <a:cxnSpLocks/>
              </p:cNvCxnSpPr>
              <p:nvPr/>
            </p:nvCxnSpPr>
            <p:spPr>
              <a:xfrm>
                <a:off x="7379241" y="4308344"/>
                <a:ext cx="0" cy="425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6" name="Group 265">
                <a:extLst>
                  <a:ext uri="{FF2B5EF4-FFF2-40B4-BE49-F238E27FC236}">
                    <a16:creationId xmlns:a16="http://schemas.microsoft.com/office/drawing/2014/main" id="{561B6BA2-560E-4D64-A86C-B9F61C261C4F}"/>
                  </a:ext>
                </a:extLst>
              </p:cNvPr>
              <p:cNvGrpSpPr/>
              <p:nvPr/>
            </p:nvGrpSpPr>
            <p:grpSpPr>
              <a:xfrm>
                <a:off x="3832168" y="3133897"/>
                <a:ext cx="1330036" cy="211975"/>
                <a:chOff x="3944389" y="2348345"/>
                <a:chExt cx="1702724" cy="211975"/>
              </a:xfrm>
            </p:grpSpPr>
            <p:cxnSp>
              <p:nvCxnSpPr>
                <p:cNvPr id="277" name="Straight Connector 276">
                  <a:extLst>
                    <a:ext uri="{FF2B5EF4-FFF2-40B4-BE49-F238E27FC236}">
                      <a16:creationId xmlns:a16="http://schemas.microsoft.com/office/drawing/2014/main" id="{4176B1A0-250D-48B7-82EB-BFDE7324FBE4}"/>
                    </a:ext>
                  </a:extLst>
                </p:cNvPr>
                <p:cNvCxnSpPr>
                  <a:cxnSpLocks/>
                </p:cNvCxnSpPr>
                <p:nvPr/>
              </p:nvCxnSpPr>
              <p:spPr>
                <a:xfrm>
                  <a:off x="3944389" y="2377440"/>
                  <a:ext cx="0" cy="141316"/>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2D00E0B6-72D0-4EC7-9144-79AD866D701C}"/>
                    </a:ext>
                  </a:extLst>
                </p:cNvPr>
                <p:cNvCxnSpPr>
                  <a:cxnSpLocks/>
                </p:cNvCxnSpPr>
                <p:nvPr/>
              </p:nvCxnSpPr>
              <p:spPr>
                <a:xfrm>
                  <a:off x="5647113" y="2377440"/>
                  <a:ext cx="0" cy="141316"/>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34D66D1E-76FB-41A9-BB9C-D41FEA94E628}"/>
                    </a:ext>
                  </a:extLst>
                </p:cNvPr>
                <p:cNvCxnSpPr/>
                <p:nvPr/>
              </p:nvCxnSpPr>
              <p:spPr>
                <a:xfrm>
                  <a:off x="3948545" y="2454332"/>
                  <a:ext cx="1695797"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80" name="Rectangle 279">
                  <a:extLst>
                    <a:ext uri="{FF2B5EF4-FFF2-40B4-BE49-F238E27FC236}">
                      <a16:creationId xmlns:a16="http://schemas.microsoft.com/office/drawing/2014/main" id="{02B4E135-46FB-4F30-B6E0-D2DB5C9D8F28}"/>
                    </a:ext>
                  </a:extLst>
                </p:cNvPr>
                <p:cNvSpPr/>
                <p:nvPr/>
              </p:nvSpPr>
              <p:spPr>
                <a:xfrm>
                  <a:off x="4570866" y="2348345"/>
                  <a:ext cx="58189" cy="21197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srgbClr val="FFFFFF"/>
                    </a:solidFill>
                    <a:latin typeface="Arial" panose="020B0604020202020204"/>
                  </a:endParaRPr>
                </a:p>
              </p:txBody>
            </p:sp>
          </p:grpSp>
          <p:grpSp>
            <p:nvGrpSpPr>
              <p:cNvPr id="267" name="Group 266">
                <a:extLst>
                  <a:ext uri="{FF2B5EF4-FFF2-40B4-BE49-F238E27FC236}">
                    <a16:creationId xmlns:a16="http://schemas.microsoft.com/office/drawing/2014/main" id="{5363535D-A063-49C5-B165-E62149487724}"/>
                  </a:ext>
                </a:extLst>
              </p:cNvPr>
              <p:cNvGrpSpPr/>
              <p:nvPr/>
            </p:nvGrpSpPr>
            <p:grpSpPr>
              <a:xfrm>
                <a:off x="3843250" y="3571879"/>
                <a:ext cx="1439488" cy="211975"/>
                <a:chOff x="3930534" y="2894396"/>
                <a:chExt cx="1636222" cy="211975"/>
              </a:xfrm>
            </p:grpSpPr>
            <p:cxnSp>
              <p:nvCxnSpPr>
                <p:cNvPr id="273" name="Straight Connector 272">
                  <a:extLst>
                    <a:ext uri="{FF2B5EF4-FFF2-40B4-BE49-F238E27FC236}">
                      <a16:creationId xmlns:a16="http://schemas.microsoft.com/office/drawing/2014/main" id="{7A5635E4-34B6-4E40-8F9A-DB01656B70E0}"/>
                    </a:ext>
                  </a:extLst>
                </p:cNvPr>
                <p:cNvCxnSpPr>
                  <a:cxnSpLocks/>
                </p:cNvCxnSpPr>
                <p:nvPr/>
              </p:nvCxnSpPr>
              <p:spPr>
                <a:xfrm>
                  <a:off x="3930534" y="2919336"/>
                  <a:ext cx="0" cy="141316"/>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2CC830D9-23BE-4A4A-A3A1-E5007C94835E}"/>
                    </a:ext>
                  </a:extLst>
                </p:cNvPr>
                <p:cNvCxnSpPr>
                  <a:cxnSpLocks/>
                </p:cNvCxnSpPr>
                <p:nvPr/>
              </p:nvCxnSpPr>
              <p:spPr>
                <a:xfrm>
                  <a:off x="5566756" y="2919337"/>
                  <a:ext cx="0" cy="141316"/>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0BBBB054-16DA-4956-BD08-A6005C250667}"/>
                    </a:ext>
                  </a:extLst>
                </p:cNvPr>
                <p:cNvCxnSpPr/>
                <p:nvPr/>
              </p:nvCxnSpPr>
              <p:spPr>
                <a:xfrm>
                  <a:off x="3940233" y="3000384"/>
                  <a:ext cx="1620982"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6" name="Rectangle 275">
                  <a:extLst>
                    <a:ext uri="{FF2B5EF4-FFF2-40B4-BE49-F238E27FC236}">
                      <a16:creationId xmlns:a16="http://schemas.microsoft.com/office/drawing/2014/main" id="{4F0D5722-084E-42EF-B656-B44F763B5E0C}"/>
                    </a:ext>
                  </a:extLst>
                </p:cNvPr>
                <p:cNvSpPr/>
                <p:nvPr/>
              </p:nvSpPr>
              <p:spPr>
                <a:xfrm rot="10800000">
                  <a:off x="4606386" y="2894396"/>
                  <a:ext cx="58190" cy="21197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srgbClr val="FFFFFF"/>
                    </a:solidFill>
                    <a:latin typeface="Arial" panose="020B0604020202020204"/>
                  </a:endParaRPr>
                </a:p>
              </p:txBody>
            </p:sp>
          </p:grpSp>
          <p:grpSp>
            <p:nvGrpSpPr>
              <p:cNvPr id="268" name="Group 267">
                <a:extLst>
                  <a:ext uri="{FF2B5EF4-FFF2-40B4-BE49-F238E27FC236}">
                    <a16:creationId xmlns:a16="http://schemas.microsoft.com/office/drawing/2014/main" id="{F24A1CA6-5795-4155-8968-E5C8C8472549}"/>
                  </a:ext>
                </a:extLst>
              </p:cNvPr>
              <p:cNvGrpSpPr/>
              <p:nvPr/>
            </p:nvGrpSpPr>
            <p:grpSpPr>
              <a:xfrm>
                <a:off x="4232565" y="4002775"/>
                <a:ext cx="3136670" cy="211975"/>
                <a:chOff x="4290753" y="3915490"/>
                <a:chExt cx="3735185" cy="211975"/>
              </a:xfrm>
            </p:grpSpPr>
            <p:cxnSp>
              <p:nvCxnSpPr>
                <p:cNvPr id="269" name="Straight Connector 268">
                  <a:extLst>
                    <a:ext uri="{FF2B5EF4-FFF2-40B4-BE49-F238E27FC236}">
                      <a16:creationId xmlns:a16="http://schemas.microsoft.com/office/drawing/2014/main" id="{26AC96F3-3A66-40AC-B33E-1C74B9800E79}"/>
                    </a:ext>
                  </a:extLst>
                </p:cNvPr>
                <p:cNvCxnSpPr>
                  <a:cxnSpLocks/>
                </p:cNvCxnSpPr>
                <p:nvPr/>
              </p:nvCxnSpPr>
              <p:spPr>
                <a:xfrm>
                  <a:off x="4290753" y="3950130"/>
                  <a:ext cx="0" cy="141316"/>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95CE0830-D905-4155-BE8C-62CF284E87F3}"/>
                    </a:ext>
                  </a:extLst>
                </p:cNvPr>
                <p:cNvCxnSpPr>
                  <a:cxnSpLocks/>
                </p:cNvCxnSpPr>
                <p:nvPr/>
              </p:nvCxnSpPr>
              <p:spPr>
                <a:xfrm>
                  <a:off x="8025938" y="3950130"/>
                  <a:ext cx="0" cy="141316"/>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E9A3F4CB-7B03-480F-9ECA-BBC9BB9EBEB3}"/>
                    </a:ext>
                  </a:extLst>
                </p:cNvPr>
                <p:cNvCxnSpPr/>
                <p:nvPr/>
              </p:nvCxnSpPr>
              <p:spPr>
                <a:xfrm>
                  <a:off x="4297680" y="4021477"/>
                  <a:ext cx="3728258" cy="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2" name="Rectangle 271">
                  <a:extLst>
                    <a:ext uri="{FF2B5EF4-FFF2-40B4-BE49-F238E27FC236}">
                      <a16:creationId xmlns:a16="http://schemas.microsoft.com/office/drawing/2014/main" id="{E17545AF-61C4-43B0-8FF5-895E2325104F}"/>
                    </a:ext>
                  </a:extLst>
                </p:cNvPr>
                <p:cNvSpPr/>
                <p:nvPr/>
              </p:nvSpPr>
              <p:spPr>
                <a:xfrm>
                  <a:off x="5193062" y="3915490"/>
                  <a:ext cx="58189" cy="211975"/>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srgbClr val="FFFFFF"/>
                    </a:solidFill>
                    <a:latin typeface="Arial" panose="020B0604020202020204"/>
                  </a:endParaRPr>
                </a:p>
              </p:txBody>
            </p:sp>
          </p:grpSp>
        </p:grpSp>
        <p:grpSp>
          <p:nvGrpSpPr>
            <p:cNvPr id="252" name="Group 251">
              <a:extLst>
                <a:ext uri="{FF2B5EF4-FFF2-40B4-BE49-F238E27FC236}">
                  <a16:creationId xmlns:a16="http://schemas.microsoft.com/office/drawing/2014/main" id="{139390C4-F6C6-43E3-B93F-C8B0F508C777}"/>
                </a:ext>
              </a:extLst>
            </p:cNvPr>
            <p:cNvGrpSpPr/>
            <p:nvPr/>
          </p:nvGrpSpPr>
          <p:grpSpPr>
            <a:xfrm>
              <a:off x="5973123" y="5466449"/>
              <a:ext cx="6162211" cy="319793"/>
              <a:chOff x="5898057" y="5350443"/>
              <a:chExt cx="6162211" cy="319793"/>
            </a:xfrm>
          </p:grpSpPr>
          <p:sp>
            <p:nvSpPr>
              <p:cNvPr id="253" name="TextBox 252">
                <a:extLst>
                  <a:ext uri="{FF2B5EF4-FFF2-40B4-BE49-F238E27FC236}">
                    <a16:creationId xmlns:a16="http://schemas.microsoft.com/office/drawing/2014/main" id="{4402192C-4D5F-47E2-9F04-F95883FD13C9}"/>
                  </a:ext>
                </a:extLst>
              </p:cNvPr>
              <p:cNvSpPr txBox="1"/>
              <p:nvPr/>
            </p:nvSpPr>
            <p:spPr>
              <a:xfrm>
                <a:off x="7058574" y="5350443"/>
                <a:ext cx="391022" cy="304969"/>
              </a:xfrm>
              <a:prstGeom prst="rect">
                <a:avLst/>
              </a:prstGeom>
              <a:noFill/>
            </p:spPr>
            <p:txBody>
              <a:bodyPr wrap="square" rtlCol="0">
                <a:spAutoFit/>
              </a:bodyPr>
              <a:lstStyle/>
              <a:p>
                <a:pPr defTabSz="685800"/>
                <a:r>
                  <a:rPr lang="en-US" sz="900">
                    <a:latin typeface="Arial" panose="020B0604020202020204"/>
                  </a:rPr>
                  <a:t>2</a:t>
                </a:r>
              </a:p>
            </p:txBody>
          </p:sp>
          <p:sp>
            <p:nvSpPr>
              <p:cNvPr id="254" name="TextBox 253">
                <a:extLst>
                  <a:ext uri="{FF2B5EF4-FFF2-40B4-BE49-F238E27FC236}">
                    <a16:creationId xmlns:a16="http://schemas.microsoft.com/office/drawing/2014/main" id="{E7F0E684-96B6-492E-9F86-6FA8509A7401}"/>
                  </a:ext>
                </a:extLst>
              </p:cNvPr>
              <p:cNvSpPr txBox="1"/>
              <p:nvPr/>
            </p:nvSpPr>
            <p:spPr>
              <a:xfrm>
                <a:off x="8143947" y="5350443"/>
                <a:ext cx="391022" cy="304969"/>
              </a:xfrm>
              <a:prstGeom prst="rect">
                <a:avLst/>
              </a:prstGeom>
              <a:noFill/>
            </p:spPr>
            <p:txBody>
              <a:bodyPr wrap="square" rtlCol="0">
                <a:spAutoFit/>
              </a:bodyPr>
              <a:lstStyle/>
              <a:p>
                <a:pPr defTabSz="685800"/>
                <a:r>
                  <a:rPr lang="en-US" sz="900">
                    <a:latin typeface="Arial" panose="020B0604020202020204"/>
                  </a:rPr>
                  <a:t>4</a:t>
                </a:r>
              </a:p>
            </p:txBody>
          </p:sp>
          <p:sp>
            <p:nvSpPr>
              <p:cNvPr id="255" name="TextBox 254">
                <a:extLst>
                  <a:ext uri="{FF2B5EF4-FFF2-40B4-BE49-F238E27FC236}">
                    <a16:creationId xmlns:a16="http://schemas.microsoft.com/office/drawing/2014/main" id="{E77BF6BE-691E-416A-A51B-78A155568B1B}"/>
                  </a:ext>
                </a:extLst>
              </p:cNvPr>
              <p:cNvSpPr txBox="1"/>
              <p:nvPr/>
            </p:nvSpPr>
            <p:spPr>
              <a:xfrm>
                <a:off x="5898057" y="5365267"/>
                <a:ext cx="391022" cy="304969"/>
              </a:xfrm>
              <a:prstGeom prst="rect">
                <a:avLst/>
              </a:prstGeom>
              <a:noFill/>
            </p:spPr>
            <p:txBody>
              <a:bodyPr wrap="square" rtlCol="0">
                <a:spAutoFit/>
              </a:bodyPr>
              <a:lstStyle/>
              <a:p>
                <a:pPr defTabSz="685800"/>
                <a:r>
                  <a:rPr lang="en-US" sz="900">
                    <a:latin typeface="Arial" panose="020B0604020202020204"/>
                  </a:rPr>
                  <a:t>0</a:t>
                </a:r>
              </a:p>
            </p:txBody>
          </p:sp>
          <p:sp>
            <p:nvSpPr>
              <p:cNvPr id="256" name="TextBox 255">
                <a:extLst>
                  <a:ext uri="{FF2B5EF4-FFF2-40B4-BE49-F238E27FC236}">
                    <a16:creationId xmlns:a16="http://schemas.microsoft.com/office/drawing/2014/main" id="{31F95913-ED67-45E1-B40E-9DEC93A71B8A}"/>
                  </a:ext>
                </a:extLst>
              </p:cNvPr>
              <p:cNvSpPr txBox="1"/>
              <p:nvPr/>
            </p:nvSpPr>
            <p:spPr>
              <a:xfrm>
                <a:off x="9312386" y="5350443"/>
                <a:ext cx="391022" cy="304969"/>
              </a:xfrm>
              <a:prstGeom prst="rect">
                <a:avLst/>
              </a:prstGeom>
              <a:noFill/>
            </p:spPr>
            <p:txBody>
              <a:bodyPr wrap="square" rtlCol="0">
                <a:spAutoFit/>
              </a:bodyPr>
              <a:lstStyle/>
              <a:p>
                <a:pPr defTabSz="685800"/>
                <a:r>
                  <a:rPr lang="en-US" sz="900">
                    <a:latin typeface="Arial" panose="020B0604020202020204"/>
                  </a:rPr>
                  <a:t>6</a:t>
                </a:r>
              </a:p>
            </p:txBody>
          </p:sp>
          <p:sp>
            <p:nvSpPr>
              <p:cNvPr id="257" name="TextBox 256">
                <a:extLst>
                  <a:ext uri="{FF2B5EF4-FFF2-40B4-BE49-F238E27FC236}">
                    <a16:creationId xmlns:a16="http://schemas.microsoft.com/office/drawing/2014/main" id="{37A9FAC3-4802-41BB-A785-617F19B1E3A5}"/>
                  </a:ext>
                </a:extLst>
              </p:cNvPr>
              <p:cNvSpPr txBox="1"/>
              <p:nvPr/>
            </p:nvSpPr>
            <p:spPr>
              <a:xfrm>
                <a:off x="10450365" y="5350443"/>
                <a:ext cx="391022" cy="304969"/>
              </a:xfrm>
              <a:prstGeom prst="rect">
                <a:avLst/>
              </a:prstGeom>
              <a:noFill/>
            </p:spPr>
            <p:txBody>
              <a:bodyPr wrap="square" rtlCol="0">
                <a:spAutoFit/>
              </a:bodyPr>
              <a:lstStyle/>
              <a:p>
                <a:pPr defTabSz="685800"/>
                <a:r>
                  <a:rPr lang="en-US" sz="900">
                    <a:latin typeface="Arial" panose="020B0604020202020204"/>
                  </a:rPr>
                  <a:t>8</a:t>
                </a:r>
              </a:p>
            </p:txBody>
          </p:sp>
          <p:sp>
            <p:nvSpPr>
              <p:cNvPr id="258" name="TextBox 257">
                <a:extLst>
                  <a:ext uri="{FF2B5EF4-FFF2-40B4-BE49-F238E27FC236}">
                    <a16:creationId xmlns:a16="http://schemas.microsoft.com/office/drawing/2014/main" id="{175DEFBB-E6B0-4F39-B35C-2A2B993F026C}"/>
                  </a:ext>
                </a:extLst>
              </p:cNvPr>
              <p:cNvSpPr txBox="1"/>
              <p:nvPr/>
            </p:nvSpPr>
            <p:spPr>
              <a:xfrm>
                <a:off x="11517582" y="5350443"/>
                <a:ext cx="542686" cy="304969"/>
              </a:xfrm>
              <a:prstGeom prst="rect">
                <a:avLst/>
              </a:prstGeom>
              <a:noFill/>
            </p:spPr>
            <p:txBody>
              <a:bodyPr wrap="square" rtlCol="0">
                <a:spAutoFit/>
              </a:bodyPr>
              <a:lstStyle/>
              <a:p>
                <a:pPr defTabSz="685800"/>
                <a:r>
                  <a:rPr lang="en-US" sz="900">
                    <a:latin typeface="Arial" panose="020B0604020202020204"/>
                  </a:rPr>
                  <a:t>10</a:t>
                </a:r>
              </a:p>
            </p:txBody>
          </p:sp>
        </p:grpSp>
      </p:grpSp>
      <p:sp>
        <p:nvSpPr>
          <p:cNvPr id="281" name="Rectangle 3">
            <a:extLst>
              <a:ext uri="{FF2B5EF4-FFF2-40B4-BE49-F238E27FC236}">
                <a16:creationId xmlns:a16="http://schemas.microsoft.com/office/drawing/2014/main" id="{DA32B567-DCF5-4DF3-9259-A3C3C9E5DF6C}"/>
              </a:ext>
            </a:extLst>
          </p:cNvPr>
          <p:cNvSpPr>
            <a:spLocks noChangeArrowheads="1"/>
          </p:cNvSpPr>
          <p:nvPr/>
        </p:nvSpPr>
        <p:spPr bwMode="auto">
          <a:xfrm>
            <a:off x="5129640" y="4005115"/>
            <a:ext cx="3449908"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defTabSz="342892" eaLnBrk="0" hangingPunct="0"/>
            <a:r>
              <a:rPr lang="en-GB" sz="1050" b="1">
                <a:solidFill>
                  <a:srgbClr val="000000"/>
                </a:solidFill>
                <a:latin typeface="Arial"/>
              </a:rPr>
              <a:t>Time after drug administration (minutes)</a:t>
            </a:r>
          </a:p>
        </p:txBody>
      </p:sp>
      <p:sp>
        <p:nvSpPr>
          <p:cNvPr id="282" name="TextBox 281">
            <a:extLst>
              <a:ext uri="{FF2B5EF4-FFF2-40B4-BE49-F238E27FC236}">
                <a16:creationId xmlns:a16="http://schemas.microsoft.com/office/drawing/2014/main" id="{908A2E60-300D-497E-A350-8A06B2BBCB68}"/>
              </a:ext>
            </a:extLst>
          </p:cNvPr>
          <p:cNvSpPr txBox="1"/>
          <p:nvPr/>
        </p:nvSpPr>
        <p:spPr>
          <a:xfrm>
            <a:off x="5890335" y="1274608"/>
            <a:ext cx="2643809" cy="230832"/>
          </a:xfrm>
          <a:prstGeom prst="rect">
            <a:avLst/>
          </a:prstGeom>
          <a:noFill/>
        </p:spPr>
        <p:txBody>
          <a:bodyPr wrap="square" rtlCol="0">
            <a:spAutoFit/>
          </a:bodyPr>
          <a:lstStyle/>
          <a:p>
            <a:pPr defTabSz="685800">
              <a:lnSpc>
                <a:spcPct val="90000"/>
              </a:lnSpc>
              <a:spcBef>
                <a:spcPts val="900"/>
              </a:spcBef>
              <a:buClr>
                <a:srgbClr val="7F134C"/>
              </a:buClr>
            </a:pPr>
            <a:r>
              <a:rPr lang="en-US" sz="1000" b="1">
                <a:solidFill>
                  <a:srgbClr val="000000"/>
                </a:solidFill>
                <a:latin typeface="Arial" panose="020B0604020202020204"/>
              </a:rPr>
              <a:t>Onset of relief of dyspnoea</a:t>
            </a:r>
            <a:r>
              <a:rPr lang="en-US" sz="1000" b="1" baseline="30000">
                <a:solidFill>
                  <a:srgbClr val="000000"/>
                </a:solidFill>
                <a:latin typeface="Arial" panose="020B0604020202020204"/>
              </a:rPr>
              <a:t>2†</a:t>
            </a:r>
          </a:p>
        </p:txBody>
      </p:sp>
      <p:sp>
        <p:nvSpPr>
          <p:cNvPr id="283" name="Text Box 96">
            <a:extLst>
              <a:ext uri="{FF2B5EF4-FFF2-40B4-BE49-F238E27FC236}">
                <a16:creationId xmlns:a16="http://schemas.microsoft.com/office/drawing/2014/main" id="{2C4601C0-F650-47E9-A361-1A8B167B6827}"/>
              </a:ext>
            </a:extLst>
          </p:cNvPr>
          <p:cNvSpPr txBox="1">
            <a:spLocks noChangeArrowheads="1"/>
          </p:cNvSpPr>
          <p:nvPr/>
        </p:nvSpPr>
        <p:spPr bwMode="auto">
          <a:xfrm>
            <a:off x="5126930" y="4163288"/>
            <a:ext cx="33385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algn="ctr" defTabSz="342892">
              <a:spcBef>
                <a:spcPct val="50000"/>
              </a:spcBef>
              <a:buClr>
                <a:srgbClr val="E8004D"/>
              </a:buClr>
              <a:buSzPct val="125000"/>
            </a:pPr>
            <a:r>
              <a:rPr lang="en-GB" sz="900" b="0">
                <a:solidFill>
                  <a:srgbClr val="000000"/>
                </a:solidFill>
              </a:rPr>
              <a:t>Onset of relief of dyspnoea: P</a:t>
            </a:r>
            <a:r>
              <a:rPr lang="en-GB" sz="900" b="0">
                <a:solidFill>
                  <a:srgbClr val="000000"/>
                </a:solidFill>
                <a:sym typeface="Symbol" panose="05050102010706020507" pitchFamily="18" charset="2"/>
              </a:rPr>
              <a:t></a:t>
            </a:r>
            <a:r>
              <a:rPr lang="en-GB" sz="900" b="0">
                <a:solidFill>
                  <a:srgbClr val="000000"/>
                </a:solidFill>
              </a:rPr>
              <a:t>0.05 for all active treatments compared with placebo (n=17)</a:t>
            </a:r>
            <a:r>
              <a:rPr lang="en-GB" sz="900" b="0" baseline="30000">
                <a:solidFill>
                  <a:srgbClr val="000000"/>
                </a:solidFill>
              </a:rPr>
              <a:t>2</a:t>
            </a:r>
          </a:p>
        </p:txBody>
      </p:sp>
      <p:grpSp>
        <p:nvGrpSpPr>
          <p:cNvPr id="284" name="Group 283">
            <a:extLst>
              <a:ext uri="{FF2B5EF4-FFF2-40B4-BE49-F238E27FC236}">
                <a16:creationId xmlns:a16="http://schemas.microsoft.com/office/drawing/2014/main" id="{667EB523-AE42-4761-8021-72FBC4341CC4}"/>
              </a:ext>
            </a:extLst>
          </p:cNvPr>
          <p:cNvGrpSpPr/>
          <p:nvPr/>
        </p:nvGrpSpPr>
        <p:grpSpPr>
          <a:xfrm>
            <a:off x="624142" y="1274343"/>
            <a:ext cx="3894121" cy="2716226"/>
            <a:chOff x="783376" y="1858253"/>
            <a:chExt cx="5094640" cy="3544081"/>
          </a:xfrm>
        </p:grpSpPr>
        <p:grpSp>
          <p:nvGrpSpPr>
            <p:cNvPr id="285" name="Group 284">
              <a:extLst>
                <a:ext uri="{FF2B5EF4-FFF2-40B4-BE49-F238E27FC236}">
                  <a16:creationId xmlns:a16="http://schemas.microsoft.com/office/drawing/2014/main" id="{F2715AB4-8679-43EB-81C5-22B94D5DD048}"/>
                </a:ext>
              </a:extLst>
            </p:cNvPr>
            <p:cNvGrpSpPr/>
            <p:nvPr/>
          </p:nvGrpSpPr>
          <p:grpSpPr>
            <a:xfrm>
              <a:off x="1217385" y="1964449"/>
              <a:ext cx="4459515" cy="3055226"/>
              <a:chOff x="1217385" y="1964449"/>
              <a:chExt cx="4459515" cy="3055226"/>
            </a:xfrm>
          </p:grpSpPr>
          <p:sp>
            <p:nvSpPr>
              <p:cNvPr id="303" name="Oval 37">
                <a:extLst>
                  <a:ext uri="{FF2B5EF4-FFF2-40B4-BE49-F238E27FC236}">
                    <a16:creationId xmlns:a16="http://schemas.microsoft.com/office/drawing/2014/main" id="{F513D261-BC8B-4795-9FF4-20571C2A67D6}"/>
                  </a:ext>
                </a:extLst>
              </p:cNvPr>
              <p:cNvSpPr>
                <a:spLocks noChangeArrowheads="1"/>
              </p:cNvSpPr>
              <p:nvPr/>
            </p:nvSpPr>
            <p:spPr bwMode="auto">
              <a:xfrm>
                <a:off x="1751357" y="4539690"/>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04" name="Isosceles Triangle 303">
                <a:extLst>
                  <a:ext uri="{FF2B5EF4-FFF2-40B4-BE49-F238E27FC236}">
                    <a16:creationId xmlns:a16="http://schemas.microsoft.com/office/drawing/2014/main" id="{DF671735-DF1C-4039-B4DC-70F58F833856}"/>
                  </a:ext>
                </a:extLst>
              </p:cNvPr>
              <p:cNvSpPr/>
              <p:nvPr/>
            </p:nvSpPr>
            <p:spPr>
              <a:xfrm>
                <a:off x="1839609" y="3688983"/>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cxnSp>
            <p:nvCxnSpPr>
              <p:cNvPr id="305" name="Straight Connector 304">
                <a:extLst>
                  <a:ext uri="{FF2B5EF4-FFF2-40B4-BE49-F238E27FC236}">
                    <a16:creationId xmlns:a16="http://schemas.microsoft.com/office/drawing/2014/main" id="{D7BAC16E-2F24-422F-84F4-71F2179194DC}"/>
                  </a:ext>
                </a:extLst>
              </p:cNvPr>
              <p:cNvCxnSpPr>
                <a:cxnSpLocks/>
              </p:cNvCxnSpPr>
              <p:nvPr/>
            </p:nvCxnSpPr>
            <p:spPr>
              <a:xfrm>
                <a:off x="1217385" y="1964449"/>
                <a:ext cx="0" cy="305046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C74110B9-3792-493E-AB0C-278D4BF31E03}"/>
                  </a:ext>
                </a:extLst>
              </p:cNvPr>
              <p:cNvCxnSpPr/>
              <p:nvPr/>
            </p:nvCxnSpPr>
            <p:spPr>
              <a:xfrm>
                <a:off x="1223963" y="5019675"/>
                <a:ext cx="445293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33DB42B5-9E82-4678-BAAC-5515F50DC727}"/>
                  </a:ext>
                </a:extLst>
              </p:cNvPr>
              <p:cNvCxnSpPr>
                <a:cxnSpLocks/>
              </p:cNvCxnSpPr>
              <p:nvPr/>
            </p:nvCxnSpPr>
            <p:spPr>
              <a:xfrm flipV="1">
                <a:off x="1799422" y="4410419"/>
                <a:ext cx="106496" cy="1358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8F8CD90A-5E4C-4B84-AD49-1852A2B7D587}"/>
                  </a:ext>
                </a:extLst>
              </p:cNvPr>
              <p:cNvCxnSpPr>
                <a:cxnSpLocks/>
              </p:cNvCxnSpPr>
              <p:nvPr/>
            </p:nvCxnSpPr>
            <p:spPr>
              <a:xfrm flipV="1">
                <a:off x="1911426" y="4116636"/>
                <a:ext cx="207485" cy="284604"/>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38C3FC97-25A9-47FC-A46E-D390F90D8C61}"/>
                  </a:ext>
                </a:extLst>
              </p:cNvPr>
              <p:cNvCxnSpPr>
                <a:cxnSpLocks/>
              </p:cNvCxnSpPr>
              <p:nvPr/>
            </p:nvCxnSpPr>
            <p:spPr>
              <a:xfrm flipV="1">
                <a:off x="2109730" y="3940366"/>
                <a:ext cx="233190" cy="192797"/>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0BC4EB4B-1289-4EED-8BF4-E0C8BC08A08A}"/>
                  </a:ext>
                </a:extLst>
              </p:cNvPr>
              <p:cNvCxnSpPr>
                <a:cxnSpLocks/>
              </p:cNvCxnSpPr>
              <p:nvPr/>
            </p:nvCxnSpPr>
            <p:spPr>
              <a:xfrm flipV="1">
                <a:off x="2313542" y="3833871"/>
                <a:ext cx="257060" cy="117512"/>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6656B03A-B94D-436D-BA14-5D3A0056C310}"/>
                  </a:ext>
                </a:extLst>
              </p:cNvPr>
              <p:cNvCxnSpPr>
                <a:cxnSpLocks/>
              </p:cNvCxnSpPr>
              <p:nvPr/>
            </p:nvCxnSpPr>
            <p:spPr>
              <a:xfrm flipV="1">
                <a:off x="2570602" y="3664946"/>
                <a:ext cx="315817" cy="165252"/>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08C23B99-29AA-4631-826C-3BBE7E9E1485}"/>
                  </a:ext>
                </a:extLst>
              </p:cNvPr>
              <p:cNvCxnSpPr>
                <a:cxnSpLocks/>
              </p:cNvCxnSpPr>
              <p:nvPr/>
            </p:nvCxnSpPr>
            <p:spPr>
              <a:xfrm>
                <a:off x="2893764" y="3672289"/>
                <a:ext cx="536154" cy="88135"/>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6E0BCE66-C33C-4C6E-8AF6-83739CC50FCE}"/>
                  </a:ext>
                </a:extLst>
              </p:cNvPr>
              <p:cNvCxnSpPr>
                <a:cxnSpLocks/>
              </p:cNvCxnSpPr>
              <p:nvPr/>
            </p:nvCxnSpPr>
            <p:spPr>
              <a:xfrm flipV="1">
                <a:off x="3420738" y="3738390"/>
                <a:ext cx="571040" cy="27544"/>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3F3D01D9-C15A-48DB-988F-E0DD6D7C34B6}"/>
                  </a:ext>
                </a:extLst>
              </p:cNvPr>
              <p:cNvCxnSpPr>
                <a:cxnSpLocks/>
              </p:cNvCxnSpPr>
              <p:nvPr/>
            </p:nvCxnSpPr>
            <p:spPr>
              <a:xfrm flipV="1">
                <a:off x="3989943" y="3551104"/>
                <a:ext cx="578385" cy="196468"/>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46E52CA4-0302-4F2B-94D2-F12C3F67C6C9}"/>
                  </a:ext>
                </a:extLst>
              </p:cNvPr>
              <p:cNvCxnSpPr>
                <a:cxnSpLocks/>
              </p:cNvCxnSpPr>
              <p:nvPr/>
            </p:nvCxnSpPr>
            <p:spPr>
              <a:xfrm>
                <a:off x="4557311" y="3560287"/>
                <a:ext cx="521465" cy="0"/>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6" name="Oval 37">
                <a:extLst>
                  <a:ext uri="{FF2B5EF4-FFF2-40B4-BE49-F238E27FC236}">
                    <a16:creationId xmlns:a16="http://schemas.microsoft.com/office/drawing/2014/main" id="{DA211C74-7939-4004-BD21-77081316FCF6}"/>
                  </a:ext>
                </a:extLst>
              </p:cNvPr>
              <p:cNvSpPr>
                <a:spLocks noChangeArrowheads="1"/>
              </p:cNvSpPr>
              <p:nvPr/>
            </p:nvSpPr>
            <p:spPr bwMode="auto">
              <a:xfrm>
                <a:off x="5069184" y="3511480"/>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17" name="Oval 37">
                <a:extLst>
                  <a:ext uri="{FF2B5EF4-FFF2-40B4-BE49-F238E27FC236}">
                    <a16:creationId xmlns:a16="http://schemas.microsoft.com/office/drawing/2014/main" id="{BEBF49FD-8219-4200-AAAB-2E440EB77C8D}"/>
                  </a:ext>
                </a:extLst>
              </p:cNvPr>
              <p:cNvSpPr>
                <a:spLocks noChangeArrowheads="1"/>
              </p:cNvSpPr>
              <p:nvPr/>
            </p:nvSpPr>
            <p:spPr bwMode="auto">
              <a:xfrm>
                <a:off x="4516734" y="3521005"/>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18" name="Oval 37">
                <a:extLst>
                  <a:ext uri="{FF2B5EF4-FFF2-40B4-BE49-F238E27FC236}">
                    <a16:creationId xmlns:a16="http://schemas.microsoft.com/office/drawing/2014/main" id="{0A8D3203-E1BB-4978-899D-70DC78B6302E}"/>
                  </a:ext>
                </a:extLst>
              </p:cNvPr>
              <p:cNvSpPr>
                <a:spLocks noChangeArrowheads="1"/>
              </p:cNvSpPr>
              <p:nvPr/>
            </p:nvSpPr>
            <p:spPr bwMode="auto">
              <a:xfrm>
                <a:off x="3964284" y="3701980"/>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19" name="Oval 37">
                <a:extLst>
                  <a:ext uri="{FF2B5EF4-FFF2-40B4-BE49-F238E27FC236}">
                    <a16:creationId xmlns:a16="http://schemas.microsoft.com/office/drawing/2014/main" id="{84036BEC-9F99-40E5-8C7F-F72068F4E877}"/>
                  </a:ext>
                </a:extLst>
              </p:cNvPr>
              <p:cNvSpPr>
                <a:spLocks noChangeArrowheads="1"/>
              </p:cNvSpPr>
              <p:nvPr/>
            </p:nvSpPr>
            <p:spPr bwMode="auto">
              <a:xfrm>
                <a:off x="3405484" y="3727380"/>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0" name="Oval 37">
                <a:extLst>
                  <a:ext uri="{FF2B5EF4-FFF2-40B4-BE49-F238E27FC236}">
                    <a16:creationId xmlns:a16="http://schemas.microsoft.com/office/drawing/2014/main" id="{2809383C-53BF-4E6B-B897-6308F67ADE2A}"/>
                  </a:ext>
                </a:extLst>
              </p:cNvPr>
              <p:cNvSpPr>
                <a:spLocks noChangeArrowheads="1"/>
              </p:cNvSpPr>
              <p:nvPr/>
            </p:nvSpPr>
            <p:spPr bwMode="auto">
              <a:xfrm>
                <a:off x="2846684" y="3632130"/>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1" name="Oval 37">
                <a:extLst>
                  <a:ext uri="{FF2B5EF4-FFF2-40B4-BE49-F238E27FC236}">
                    <a16:creationId xmlns:a16="http://schemas.microsoft.com/office/drawing/2014/main" id="{4C6E4334-8CCF-4ECE-BA32-A5DA842D7804}"/>
                  </a:ext>
                </a:extLst>
              </p:cNvPr>
              <p:cNvSpPr>
                <a:spLocks noChangeArrowheads="1"/>
              </p:cNvSpPr>
              <p:nvPr/>
            </p:nvSpPr>
            <p:spPr bwMode="auto">
              <a:xfrm>
                <a:off x="2519659" y="3806755"/>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2" name="Oval 37">
                <a:extLst>
                  <a:ext uri="{FF2B5EF4-FFF2-40B4-BE49-F238E27FC236}">
                    <a16:creationId xmlns:a16="http://schemas.microsoft.com/office/drawing/2014/main" id="{45F19077-BE94-4316-9AD7-E0A05CE772AE}"/>
                  </a:ext>
                </a:extLst>
              </p:cNvPr>
              <p:cNvSpPr>
                <a:spLocks noChangeArrowheads="1"/>
              </p:cNvSpPr>
              <p:nvPr/>
            </p:nvSpPr>
            <p:spPr bwMode="auto">
              <a:xfrm>
                <a:off x="2300584" y="3902005"/>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3" name="Oval 37">
                <a:extLst>
                  <a:ext uri="{FF2B5EF4-FFF2-40B4-BE49-F238E27FC236}">
                    <a16:creationId xmlns:a16="http://schemas.microsoft.com/office/drawing/2014/main" id="{83E4BE01-C112-4583-AEF0-F24078630618}"/>
                  </a:ext>
                </a:extLst>
              </p:cNvPr>
              <p:cNvSpPr>
                <a:spLocks noChangeArrowheads="1"/>
              </p:cNvSpPr>
              <p:nvPr/>
            </p:nvSpPr>
            <p:spPr bwMode="auto">
              <a:xfrm>
                <a:off x="2078334" y="4086155"/>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4" name="Oval 37">
                <a:extLst>
                  <a:ext uri="{FF2B5EF4-FFF2-40B4-BE49-F238E27FC236}">
                    <a16:creationId xmlns:a16="http://schemas.microsoft.com/office/drawing/2014/main" id="{C9DFA221-677E-4438-9EA5-3D3AE40D9BCC}"/>
                  </a:ext>
                </a:extLst>
              </p:cNvPr>
              <p:cNvSpPr>
                <a:spLocks noChangeArrowheads="1"/>
              </p:cNvSpPr>
              <p:nvPr/>
            </p:nvSpPr>
            <p:spPr bwMode="auto">
              <a:xfrm>
                <a:off x="1859259" y="4390955"/>
                <a:ext cx="71944" cy="76005"/>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sp>
            <p:nvSpPr>
              <p:cNvPr id="325" name="Line 19">
                <a:extLst>
                  <a:ext uri="{FF2B5EF4-FFF2-40B4-BE49-F238E27FC236}">
                    <a16:creationId xmlns:a16="http://schemas.microsoft.com/office/drawing/2014/main" id="{7C8E9608-8D1D-4A3E-AA9E-4B2E06D2E854}"/>
                  </a:ext>
                </a:extLst>
              </p:cNvPr>
              <p:cNvSpPr>
                <a:spLocks noChangeShapeType="1"/>
              </p:cNvSpPr>
              <p:nvPr/>
            </p:nvSpPr>
            <p:spPr bwMode="auto">
              <a:xfrm flipV="1">
                <a:off x="4552950" y="2816225"/>
                <a:ext cx="568325" cy="184150"/>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26" name="Line 19">
                <a:extLst>
                  <a:ext uri="{FF2B5EF4-FFF2-40B4-BE49-F238E27FC236}">
                    <a16:creationId xmlns:a16="http://schemas.microsoft.com/office/drawing/2014/main" id="{455C8105-F10D-472A-BD87-B2BDA17B8BE4}"/>
                  </a:ext>
                </a:extLst>
              </p:cNvPr>
              <p:cNvSpPr>
                <a:spLocks noChangeShapeType="1"/>
              </p:cNvSpPr>
              <p:nvPr/>
            </p:nvSpPr>
            <p:spPr bwMode="auto">
              <a:xfrm>
                <a:off x="4000500" y="2965450"/>
                <a:ext cx="565261" cy="33309"/>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27" name="Line 19">
                <a:extLst>
                  <a:ext uri="{FF2B5EF4-FFF2-40B4-BE49-F238E27FC236}">
                    <a16:creationId xmlns:a16="http://schemas.microsoft.com/office/drawing/2014/main" id="{A4D517E6-40A2-436E-A81C-08EDF8340CCC}"/>
                  </a:ext>
                </a:extLst>
              </p:cNvPr>
              <p:cNvSpPr>
                <a:spLocks noChangeShapeType="1"/>
              </p:cNvSpPr>
              <p:nvPr/>
            </p:nvSpPr>
            <p:spPr bwMode="auto">
              <a:xfrm>
                <a:off x="3444875" y="2914650"/>
                <a:ext cx="552561" cy="52359"/>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28" name="Line 19">
                <a:extLst>
                  <a:ext uri="{FF2B5EF4-FFF2-40B4-BE49-F238E27FC236}">
                    <a16:creationId xmlns:a16="http://schemas.microsoft.com/office/drawing/2014/main" id="{FAD0490B-0E20-4E4F-B9FD-DA561B668E77}"/>
                  </a:ext>
                </a:extLst>
              </p:cNvPr>
              <p:cNvSpPr>
                <a:spLocks noChangeShapeType="1"/>
              </p:cNvSpPr>
              <p:nvPr/>
            </p:nvSpPr>
            <p:spPr bwMode="auto">
              <a:xfrm flipV="1">
                <a:off x="2895600" y="2916209"/>
                <a:ext cx="562086" cy="87341"/>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29" name="Line 19">
                <a:extLst>
                  <a:ext uri="{FF2B5EF4-FFF2-40B4-BE49-F238E27FC236}">
                    <a16:creationId xmlns:a16="http://schemas.microsoft.com/office/drawing/2014/main" id="{C2035D96-6C65-45D3-8659-BCA684666322}"/>
                  </a:ext>
                </a:extLst>
              </p:cNvPr>
              <p:cNvSpPr>
                <a:spLocks noChangeShapeType="1"/>
              </p:cNvSpPr>
              <p:nvPr/>
            </p:nvSpPr>
            <p:spPr bwMode="auto">
              <a:xfrm flipV="1">
                <a:off x="2536825" y="3011459"/>
                <a:ext cx="362061" cy="7966"/>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30" name="Line 19">
                <a:extLst>
                  <a:ext uri="{FF2B5EF4-FFF2-40B4-BE49-F238E27FC236}">
                    <a16:creationId xmlns:a16="http://schemas.microsoft.com/office/drawing/2014/main" id="{E6AB92E1-0399-4FCB-9FBF-E4020A38CD93}"/>
                  </a:ext>
                </a:extLst>
              </p:cNvPr>
              <p:cNvSpPr>
                <a:spLocks noChangeShapeType="1"/>
              </p:cNvSpPr>
              <p:nvPr/>
            </p:nvSpPr>
            <p:spPr bwMode="auto">
              <a:xfrm flipV="1">
                <a:off x="2108200" y="3025775"/>
                <a:ext cx="425451" cy="203200"/>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31" name="Line 19">
                <a:extLst>
                  <a:ext uri="{FF2B5EF4-FFF2-40B4-BE49-F238E27FC236}">
                    <a16:creationId xmlns:a16="http://schemas.microsoft.com/office/drawing/2014/main" id="{F3433A90-8C9E-43E2-993E-0C7A454F2053}"/>
                  </a:ext>
                </a:extLst>
              </p:cNvPr>
              <p:cNvSpPr>
                <a:spLocks noChangeShapeType="1"/>
              </p:cNvSpPr>
              <p:nvPr/>
            </p:nvSpPr>
            <p:spPr bwMode="auto">
              <a:xfrm flipH="1">
                <a:off x="1885951" y="3244850"/>
                <a:ext cx="215900" cy="514350"/>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32" name="Line 19">
                <a:extLst>
                  <a:ext uri="{FF2B5EF4-FFF2-40B4-BE49-F238E27FC236}">
                    <a16:creationId xmlns:a16="http://schemas.microsoft.com/office/drawing/2014/main" id="{D8E3EFDC-5760-4508-9345-5D210818FA41}"/>
                  </a:ext>
                </a:extLst>
              </p:cNvPr>
              <p:cNvSpPr>
                <a:spLocks noChangeShapeType="1"/>
              </p:cNvSpPr>
              <p:nvPr/>
            </p:nvSpPr>
            <p:spPr bwMode="auto">
              <a:xfrm flipH="1">
                <a:off x="1784351" y="3765550"/>
                <a:ext cx="95250" cy="787400"/>
              </a:xfrm>
              <a:prstGeom prst="line">
                <a:avLst/>
              </a:prstGeom>
              <a:noFill/>
              <a:ln w="28575">
                <a:solidFill>
                  <a:srgbClr val="808F9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33" name="Isosceles Triangle 332">
                <a:extLst>
                  <a:ext uri="{FF2B5EF4-FFF2-40B4-BE49-F238E27FC236}">
                    <a16:creationId xmlns:a16="http://schemas.microsoft.com/office/drawing/2014/main" id="{ACA6A62F-6AAC-43A9-AFF3-FF5D8C6282EE}"/>
                  </a:ext>
                </a:extLst>
              </p:cNvPr>
              <p:cNvSpPr/>
              <p:nvPr/>
            </p:nvSpPr>
            <p:spPr>
              <a:xfrm>
                <a:off x="5059059" y="2768233"/>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4" name="Isosceles Triangle 333">
                <a:extLst>
                  <a:ext uri="{FF2B5EF4-FFF2-40B4-BE49-F238E27FC236}">
                    <a16:creationId xmlns:a16="http://schemas.microsoft.com/office/drawing/2014/main" id="{4EA98E26-2F9F-4476-9B85-C33C1014F11C}"/>
                  </a:ext>
                </a:extLst>
              </p:cNvPr>
              <p:cNvSpPr/>
              <p:nvPr/>
            </p:nvSpPr>
            <p:spPr>
              <a:xfrm>
                <a:off x="4497084" y="2936508"/>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5" name="Isosceles Triangle 334">
                <a:extLst>
                  <a:ext uri="{FF2B5EF4-FFF2-40B4-BE49-F238E27FC236}">
                    <a16:creationId xmlns:a16="http://schemas.microsoft.com/office/drawing/2014/main" id="{05D19F62-EAFA-432D-A0D7-4AFF699ED264}"/>
                  </a:ext>
                </a:extLst>
              </p:cNvPr>
              <p:cNvSpPr/>
              <p:nvPr/>
            </p:nvSpPr>
            <p:spPr>
              <a:xfrm>
                <a:off x="3944634" y="2911108"/>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6" name="Isosceles Triangle 335">
                <a:extLst>
                  <a:ext uri="{FF2B5EF4-FFF2-40B4-BE49-F238E27FC236}">
                    <a16:creationId xmlns:a16="http://schemas.microsoft.com/office/drawing/2014/main" id="{B809FFF8-4646-4C8D-A587-EC69705ED54D}"/>
                  </a:ext>
                </a:extLst>
              </p:cNvPr>
              <p:cNvSpPr/>
              <p:nvPr/>
            </p:nvSpPr>
            <p:spPr>
              <a:xfrm>
                <a:off x="3389009" y="2860308"/>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7" name="Isosceles Triangle 336">
                <a:extLst>
                  <a:ext uri="{FF2B5EF4-FFF2-40B4-BE49-F238E27FC236}">
                    <a16:creationId xmlns:a16="http://schemas.microsoft.com/office/drawing/2014/main" id="{C63D2A4E-BA7E-476E-9EB2-9AF22E6C1C2C}"/>
                  </a:ext>
                </a:extLst>
              </p:cNvPr>
              <p:cNvSpPr/>
              <p:nvPr/>
            </p:nvSpPr>
            <p:spPr>
              <a:xfrm>
                <a:off x="2833384" y="2946033"/>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8" name="Isosceles Triangle 337">
                <a:extLst>
                  <a:ext uri="{FF2B5EF4-FFF2-40B4-BE49-F238E27FC236}">
                    <a16:creationId xmlns:a16="http://schemas.microsoft.com/office/drawing/2014/main" id="{7CFA19F9-1713-4D16-BD23-19385C99F44F}"/>
                  </a:ext>
                </a:extLst>
              </p:cNvPr>
              <p:cNvSpPr/>
              <p:nvPr/>
            </p:nvSpPr>
            <p:spPr>
              <a:xfrm>
                <a:off x="2506359" y="2965083"/>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39" name="Isosceles Triangle 338">
                <a:extLst>
                  <a:ext uri="{FF2B5EF4-FFF2-40B4-BE49-F238E27FC236}">
                    <a16:creationId xmlns:a16="http://schemas.microsoft.com/office/drawing/2014/main" id="{23B8E4BB-BD9E-47CC-BAE4-9DC2126CAC45}"/>
                  </a:ext>
                </a:extLst>
              </p:cNvPr>
              <p:cNvSpPr/>
              <p:nvPr/>
            </p:nvSpPr>
            <p:spPr>
              <a:xfrm>
                <a:off x="2284109" y="3066683"/>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40" name="Isosceles Triangle 339">
                <a:extLst>
                  <a:ext uri="{FF2B5EF4-FFF2-40B4-BE49-F238E27FC236}">
                    <a16:creationId xmlns:a16="http://schemas.microsoft.com/office/drawing/2014/main" id="{5D07A15F-62F6-4F91-9F99-6B7D997EFF6C}"/>
                  </a:ext>
                </a:extLst>
              </p:cNvPr>
              <p:cNvSpPr/>
              <p:nvPr/>
            </p:nvSpPr>
            <p:spPr>
              <a:xfrm>
                <a:off x="2055509" y="3177808"/>
                <a:ext cx="114189" cy="98329"/>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sp>
            <p:nvSpPr>
              <p:cNvPr id="341" name="Line 25">
                <a:extLst>
                  <a:ext uri="{FF2B5EF4-FFF2-40B4-BE49-F238E27FC236}">
                    <a16:creationId xmlns:a16="http://schemas.microsoft.com/office/drawing/2014/main" id="{F01B2CB4-EA67-4574-8934-7CAF552EFC55}"/>
                  </a:ext>
                </a:extLst>
              </p:cNvPr>
              <p:cNvSpPr>
                <a:spLocks noChangeShapeType="1"/>
              </p:cNvSpPr>
              <p:nvPr/>
            </p:nvSpPr>
            <p:spPr bwMode="auto">
              <a:xfrm flipV="1">
                <a:off x="4562475" y="2637454"/>
                <a:ext cx="552561" cy="42245"/>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2" name="Line 25">
                <a:extLst>
                  <a:ext uri="{FF2B5EF4-FFF2-40B4-BE49-F238E27FC236}">
                    <a16:creationId xmlns:a16="http://schemas.microsoft.com/office/drawing/2014/main" id="{1D75AC65-D05A-456A-B5E8-98B98EC79030}"/>
                  </a:ext>
                </a:extLst>
              </p:cNvPr>
              <p:cNvSpPr>
                <a:spLocks noChangeShapeType="1"/>
              </p:cNvSpPr>
              <p:nvPr/>
            </p:nvSpPr>
            <p:spPr bwMode="auto">
              <a:xfrm>
                <a:off x="3994151" y="2676525"/>
                <a:ext cx="587486" cy="2204"/>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highlight>
                    <a:srgbClr val="182969"/>
                  </a:highlight>
                  <a:latin typeface="Arial"/>
                </a:endParaRPr>
              </a:p>
            </p:txBody>
          </p:sp>
          <p:sp>
            <p:nvSpPr>
              <p:cNvPr id="343" name="Line 25">
                <a:extLst>
                  <a:ext uri="{FF2B5EF4-FFF2-40B4-BE49-F238E27FC236}">
                    <a16:creationId xmlns:a16="http://schemas.microsoft.com/office/drawing/2014/main" id="{8899BDB3-D2F1-422F-B4B5-56A213A48542}"/>
                  </a:ext>
                </a:extLst>
              </p:cNvPr>
              <p:cNvSpPr>
                <a:spLocks noChangeShapeType="1"/>
              </p:cNvSpPr>
              <p:nvPr/>
            </p:nvSpPr>
            <p:spPr bwMode="auto">
              <a:xfrm flipV="1">
                <a:off x="3435351" y="2672378"/>
                <a:ext cx="574786" cy="4542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4" name="Line 25">
                <a:extLst>
                  <a:ext uri="{FF2B5EF4-FFF2-40B4-BE49-F238E27FC236}">
                    <a16:creationId xmlns:a16="http://schemas.microsoft.com/office/drawing/2014/main" id="{48B2DEEF-4712-431B-8EC3-0CA0891B74AF}"/>
                  </a:ext>
                </a:extLst>
              </p:cNvPr>
              <p:cNvSpPr>
                <a:spLocks noChangeShapeType="1"/>
              </p:cNvSpPr>
              <p:nvPr/>
            </p:nvSpPr>
            <p:spPr bwMode="auto">
              <a:xfrm flipV="1">
                <a:off x="2895600" y="2716828"/>
                <a:ext cx="543036" cy="2002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5" name="Line 25">
                <a:extLst>
                  <a:ext uri="{FF2B5EF4-FFF2-40B4-BE49-F238E27FC236}">
                    <a16:creationId xmlns:a16="http://schemas.microsoft.com/office/drawing/2014/main" id="{F32847D5-9D2F-48ED-B741-2343387D9813}"/>
                  </a:ext>
                </a:extLst>
              </p:cNvPr>
              <p:cNvSpPr>
                <a:spLocks noChangeShapeType="1"/>
              </p:cNvSpPr>
              <p:nvPr/>
            </p:nvSpPr>
            <p:spPr bwMode="auto">
              <a:xfrm flipV="1">
                <a:off x="2524125" y="2735878"/>
                <a:ext cx="384286" cy="12479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6" name="Line 25">
                <a:extLst>
                  <a:ext uri="{FF2B5EF4-FFF2-40B4-BE49-F238E27FC236}">
                    <a16:creationId xmlns:a16="http://schemas.microsoft.com/office/drawing/2014/main" id="{AA90C8EA-2A89-4E28-8560-E7939E3D5333}"/>
                  </a:ext>
                </a:extLst>
              </p:cNvPr>
              <p:cNvSpPr>
                <a:spLocks noChangeShapeType="1"/>
              </p:cNvSpPr>
              <p:nvPr/>
            </p:nvSpPr>
            <p:spPr bwMode="auto">
              <a:xfrm flipV="1">
                <a:off x="2336799" y="2862877"/>
                <a:ext cx="209661" cy="156547"/>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7" name="Line 25">
                <a:extLst>
                  <a:ext uri="{FF2B5EF4-FFF2-40B4-BE49-F238E27FC236}">
                    <a16:creationId xmlns:a16="http://schemas.microsoft.com/office/drawing/2014/main" id="{D51A3484-CAFD-4A9D-94D4-BB95760654FB}"/>
                  </a:ext>
                </a:extLst>
              </p:cNvPr>
              <p:cNvSpPr>
                <a:spLocks noChangeShapeType="1"/>
              </p:cNvSpPr>
              <p:nvPr/>
            </p:nvSpPr>
            <p:spPr bwMode="auto">
              <a:xfrm flipV="1">
                <a:off x="2089150" y="3021628"/>
                <a:ext cx="257286" cy="12479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8" name="Line 25">
                <a:extLst>
                  <a:ext uri="{FF2B5EF4-FFF2-40B4-BE49-F238E27FC236}">
                    <a16:creationId xmlns:a16="http://schemas.microsoft.com/office/drawing/2014/main" id="{DBAE70A1-F9EB-44B6-9EC0-375E4C87E972}"/>
                  </a:ext>
                </a:extLst>
              </p:cNvPr>
              <p:cNvSpPr>
                <a:spLocks noChangeShapeType="1"/>
              </p:cNvSpPr>
              <p:nvPr/>
            </p:nvSpPr>
            <p:spPr bwMode="auto">
              <a:xfrm flipV="1">
                <a:off x="1882775" y="3142278"/>
                <a:ext cx="231886" cy="57564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49" name="Oval 37">
                <a:extLst>
                  <a:ext uri="{FF2B5EF4-FFF2-40B4-BE49-F238E27FC236}">
                    <a16:creationId xmlns:a16="http://schemas.microsoft.com/office/drawing/2014/main" id="{F75EA40C-C57D-4A82-938E-0DD0A8185340}"/>
                  </a:ext>
                </a:extLst>
              </p:cNvPr>
              <p:cNvSpPr>
                <a:spLocks noChangeArrowheads="1"/>
              </p:cNvSpPr>
              <p:nvPr/>
            </p:nvSpPr>
            <p:spPr bwMode="auto">
              <a:xfrm>
                <a:off x="5072120" y="2605533"/>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0" name="Oval 37">
                <a:extLst>
                  <a:ext uri="{FF2B5EF4-FFF2-40B4-BE49-F238E27FC236}">
                    <a16:creationId xmlns:a16="http://schemas.microsoft.com/office/drawing/2014/main" id="{88F20BD8-CA1C-458C-BB39-7DCCF6EB67AE}"/>
                  </a:ext>
                </a:extLst>
              </p:cNvPr>
              <p:cNvSpPr>
                <a:spLocks noChangeArrowheads="1"/>
              </p:cNvSpPr>
              <p:nvPr/>
            </p:nvSpPr>
            <p:spPr bwMode="auto">
              <a:xfrm>
                <a:off x="4510145" y="2646808"/>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1" name="Oval 37">
                <a:extLst>
                  <a:ext uri="{FF2B5EF4-FFF2-40B4-BE49-F238E27FC236}">
                    <a16:creationId xmlns:a16="http://schemas.microsoft.com/office/drawing/2014/main" id="{643E08D8-9375-4CBD-B7EC-108494574FF9}"/>
                  </a:ext>
                </a:extLst>
              </p:cNvPr>
              <p:cNvSpPr>
                <a:spLocks noChangeArrowheads="1"/>
              </p:cNvSpPr>
              <p:nvPr/>
            </p:nvSpPr>
            <p:spPr bwMode="auto">
              <a:xfrm>
                <a:off x="3960870" y="2637283"/>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2" name="Oval 37">
                <a:extLst>
                  <a:ext uri="{FF2B5EF4-FFF2-40B4-BE49-F238E27FC236}">
                    <a16:creationId xmlns:a16="http://schemas.microsoft.com/office/drawing/2014/main" id="{804FE0D8-4B95-4E42-8728-70CD229BA9AD}"/>
                  </a:ext>
                </a:extLst>
              </p:cNvPr>
              <p:cNvSpPr>
                <a:spLocks noChangeArrowheads="1"/>
              </p:cNvSpPr>
              <p:nvPr/>
            </p:nvSpPr>
            <p:spPr bwMode="auto">
              <a:xfrm>
                <a:off x="3405245" y="2681733"/>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3" name="Oval 37">
                <a:extLst>
                  <a:ext uri="{FF2B5EF4-FFF2-40B4-BE49-F238E27FC236}">
                    <a16:creationId xmlns:a16="http://schemas.microsoft.com/office/drawing/2014/main" id="{8CC2B76C-3A9A-4DC8-AA76-E38AB45E7B12}"/>
                  </a:ext>
                </a:extLst>
              </p:cNvPr>
              <p:cNvSpPr>
                <a:spLocks noChangeArrowheads="1"/>
              </p:cNvSpPr>
              <p:nvPr/>
            </p:nvSpPr>
            <p:spPr bwMode="auto">
              <a:xfrm>
                <a:off x="2849620" y="2703958"/>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4" name="Oval 37">
                <a:extLst>
                  <a:ext uri="{FF2B5EF4-FFF2-40B4-BE49-F238E27FC236}">
                    <a16:creationId xmlns:a16="http://schemas.microsoft.com/office/drawing/2014/main" id="{9814BE97-3589-4DD7-B840-EA8A73D21C2B}"/>
                  </a:ext>
                </a:extLst>
              </p:cNvPr>
              <p:cNvSpPr>
                <a:spLocks noChangeArrowheads="1"/>
              </p:cNvSpPr>
              <p:nvPr/>
            </p:nvSpPr>
            <p:spPr bwMode="auto">
              <a:xfrm>
                <a:off x="2519420" y="2818258"/>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5" name="Oval 37">
                <a:extLst>
                  <a:ext uri="{FF2B5EF4-FFF2-40B4-BE49-F238E27FC236}">
                    <a16:creationId xmlns:a16="http://schemas.microsoft.com/office/drawing/2014/main" id="{A7C341F1-A70C-4A71-8D18-EDE897D73C8A}"/>
                  </a:ext>
                </a:extLst>
              </p:cNvPr>
              <p:cNvSpPr>
                <a:spLocks noChangeArrowheads="1"/>
              </p:cNvSpPr>
              <p:nvPr/>
            </p:nvSpPr>
            <p:spPr bwMode="auto">
              <a:xfrm>
                <a:off x="2303520" y="2980183"/>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6" name="Oval 37">
                <a:extLst>
                  <a:ext uri="{FF2B5EF4-FFF2-40B4-BE49-F238E27FC236}">
                    <a16:creationId xmlns:a16="http://schemas.microsoft.com/office/drawing/2014/main" id="{25DCE070-BED9-469D-A236-BE3EFAA8F4F9}"/>
                  </a:ext>
                </a:extLst>
              </p:cNvPr>
              <p:cNvSpPr>
                <a:spLocks noChangeArrowheads="1"/>
              </p:cNvSpPr>
              <p:nvPr/>
            </p:nvSpPr>
            <p:spPr bwMode="auto">
              <a:xfrm>
                <a:off x="1871720" y="3678683"/>
                <a:ext cx="71944" cy="76005"/>
              </a:xfrm>
              <a:prstGeom prst="ellipse">
                <a:avLst/>
              </a:prstGeom>
              <a:solidFill>
                <a:schemeClr val="accent2"/>
              </a:solid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sp>
            <p:nvSpPr>
              <p:cNvPr id="357" name="Line 7">
                <a:extLst>
                  <a:ext uri="{FF2B5EF4-FFF2-40B4-BE49-F238E27FC236}">
                    <a16:creationId xmlns:a16="http://schemas.microsoft.com/office/drawing/2014/main" id="{D60A68EE-2DAA-4CC3-93DA-3899B153115D}"/>
                  </a:ext>
                </a:extLst>
              </p:cNvPr>
              <p:cNvSpPr>
                <a:spLocks noChangeShapeType="1"/>
              </p:cNvSpPr>
              <p:nvPr/>
            </p:nvSpPr>
            <p:spPr bwMode="auto">
              <a:xfrm flipV="1">
                <a:off x="4543425" y="2505146"/>
                <a:ext cx="562086" cy="47553"/>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58" name="Line 7">
                <a:extLst>
                  <a:ext uri="{FF2B5EF4-FFF2-40B4-BE49-F238E27FC236}">
                    <a16:creationId xmlns:a16="http://schemas.microsoft.com/office/drawing/2014/main" id="{54EAA165-3E9E-48D9-AFB4-24970AF03CB6}"/>
                  </a:ext>
                </a:extLst>
              </p:cNvPr>
              <p:cNvSpPr>
                <a:spLocks noChangeShapeType="1"/>
              </p:cNvSpPr>
              <p:nvPr/>
            </p:nvSpPr>
            <p:spPr bwMode="auto">
              <a:xfrm>
                <a:off x="3981450" y="2530474"/>
                <a:ext cx="587486" cy="22297"/>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59" name="Line 7">
                <a:extLst>
                  <a:ext uri="{FF2B5EF4-FFF2-40B4-BE49-F238E27FC236}">
                    <a16:creationId xmlns:a16="http://schemas.microsoft.com/office/drawing/2014/main" id="{1B9ABE59-7262-4595-A72D-AA21812113F2}"/>
                  </a:ext>
                </a:extLst>
              </p:cNvPr>
              <p:cNvSpPr>
                <a:spLocks noChangeShapeType="1"/>
              </p:cNvSpPr>
              <p:nvPr/>
            </p:nvSpPr>
            <p:spPr bwMode="auto">
              <a:xfrm flipV="1">
                <a:off x="3419475" y="2530546"/>
                <a:ext cx="574786" cy="107879"/>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0" name="Line 7">
                <a:extLst>
                  <a:ext uri="{FF2B5EF4-FFF2-40B4-BE49-F238E27FC236}">
                    <a16:creationId xmlns:a16="http://schemas.microsoft.com/office/drawing/2014/main" id="{10E2696E-D640-46F3-BC47-F18C42BA8D88}"/>
                  </a:ext>
                </a:extLst>
              </p:cNvPr>
              <p:cNvSpPr>
                <a:spLocks noChangeShapeType="1"/>
              </p:cNvSpPr>
              <p:nvPr/>
            </p:nvSpPr>
            <p:spPr bwMode="auto">
              <a:xfrm flipV="1">
                <a:off x="2892424" y="2638495"/>
                <a:ext cx="539861" cy="31679"/>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1" name="Line 7">
                <a:extLst>
                  <a:ext uri="{FF2B5EF4-FFF2-40B4-BE49-F238E27FC236}">
                    <a16:creationId xmlns:a16="http://schemas.microsoft.com/office/drawing/2014/main" id="{680C1170-3044-413F-86FF-5E8F14F550C0}"/>
                  </a:ext>
                </a:extLst>
              </p:cNvPr>
              <p:cNvSpPr>
                <a:spLocks noChangeShapeType="1"/>
              </p:cNvSpPr>
              <p:nvPr/>
            </p:nvSpPr>
            <p:spPr bwMode="auto">
              <a:xfrm flipV="1">
                <a:off x="2330450" y="2667070"/>
                <a:ext cx="581136" cy="196779"/>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2" name="Line 7">
                <a:extLst>
                  <a:ext uri="{FF2B5EF4-FFF2-40B4-BE49-F238E27FC236}">
                    <a16:creationId xmlns:a16="http://schemas.microsoft.com/office/drawing/2014/main" id="{48AFEC2F-DC4C-4B81-A46D-886C2CF63D40}"/>
                  </a:ext>
                </a:extLst>
              </p:cNvPr>
              <p:cNvSpPr>
                <a:spLocks noChangeShapeType="1"/>
              </p:cNvSpPr>
              <p:nvPr/>
            </p:nvSpPr>
            <p:spPr bwMode="auto">
              <a:xfrm flipV="1">
                <a:off x="2092324" y="2860745"/>
                <a:ext cx="247761" cy="247579"/>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3" name="Line 7">
                <a:extLst>
                  <a:ext uri="{FF2B5EF4-FFF2-40B4-BE49-F238E27FC236}">
                    <a16:creationId xmlns:a16="http://schemas.microsoft.com/office/drawing/2014/main" id="{6B6F05CF-E0D4-40C2-9D8B-B1357533BF94}"/>
                  </a:ext>
                </a:extLst>
              </p:cNvPr>
              <p:cNvSpPr>
                <a:spLocks noChangeShapeType="1"/>
              </p:cNvSpPr>
              <p:nvPr/>
            </p:nvSpPr>
            <p:spPr bwMode="auto">
              <a:xfrm flipV="1">
                <a:off x="1882774" y="3105220"/>
                <a:ext cx="241411" cy="460304"/>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4" name="Line 7">
                <a:extLst>
                  <a:ext uri="{FF2B5EF4-FFF2-40B4-BE49-F238E27FC236}">
                    <a16:creationId xmlns:a16="http://schemas.microsoft.com/office/drawing/2014/main" id="{807508B1-2710-4CA8-90F3-7043A98D3495}"/>
                  </a:ext>
                </a:extLst>
              </p:cNvPr>
              <p:cNvSpPr>
                <a:spLocks noChangeShapeType="1"/>
              </p:cNvSpPr>
              <p:nvPr/>
            </p:nvSpPr>
            <p:spPr bwMode="auto">
              <a:xfrm flipV="1">
                <a:off x="1787525" y="3559175"/>
                <a:ext cx="101600" cy="987424"/>
              </a:xfrm>
              <a:prstGeom prst="line">
                <a:avLst/>
              </a:prstGeom>
              <a:noFill/>
              <a:ln w="28575">
                <a:solidFill>
                  <a:schemeClr val="accent4"/>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65" name="Oval 37">
                <a:extLst>
                  <a:ext uri="{FF2B5EF4-FFF2-40B4-BE49-F238E27FC236}">
                    <a16:creationId xmlns:a16="http://schemas.microsoft.com/office/drawing/2014/main" id="{F8232A89-3D9A-4B38-85D8-434CEC3A5D83}"/>
                  </a:ext>
                </a:extLst>
              </p:cNvPr>
              <p:cNvSpPr>
                <a:spLocks noChangeArrowheads="1"/>
              </p:cNvSpPr>
              <p:nvPr/>
            </p:nvSpPr>
            <p:spPr bwMode="auto">
              <a:xfrm>
                <a:off x="5069174" y="24693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66" name="Oval 37">
                <a:extLst>
                  <a:ext uri="{FF2B5EF4-FFF2-40B4-BE49-F238E27FC236}">
                    <a16:creationId xmlns:a16="http://schemas.microsoft.com/office/drawing/2014/main" id="{4E25064A-43FA-49B4-9DF5-833D5E30B956}"/>
                  </a:ext>
                </a:extLst>
              </p:cNvPr>
              <p:cNvSpPr>
                <a:spLocks noChangeArrowheads="1"/>
              </p:cNvSpPr>
              <p:nvPr/>
            </p:nvSpPr>
            <p:spPr bwMode="auto">
              <a:xfrm>
                <a:off x="4516724" y="2516927"/>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67" name="Oval 37">
                <a:extLst>
                  <a:ext uri="{FF2B5EF4-FFF2-40B4-BE49-F238E27FC236}">
                    <a16:creationId xmlns:a16="http://schemas.microsoft.com/office/drawing/2014/main" id="{487F55E1-D8B7-4B91-8991-1671A8CF1458}"/>
                  </a:ext>
                </a:extLst>
              </p:cNvPr>
              <p:cNvSpPr>
                <a:spLocks noChangeArrowheads="1"/>
              </p:cNvSpPr>
              <p:nvPr/>
            </p:nvSpPr>
            <p:spPr bwMode="auto">
              <a:xfrm>
                <a:off x="3961099" y="24947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68" name="Oval 37">
                <a:extLst>
                  <a:ext uri="{FF2B5EF4-FFF2-40B4-BE49-F238E27FC236}">
                    <a16:creationId xmlns:a16="http://schemas.microsoft.com/office/drawing/2014/main" id="{2D9309C6-6348-4D0C-B438-4BAF6330990B}"/>
                  </a:ext>
                </a:extLst>
              </p:cNvPr>
              <p:cNvSpPr>
                <a:spLocks noChangeArrowheads="1"/>
              </p:cNvSpPr>
              <p:nvPr/>
            </p:nvSpPr>
            <p:spPr bwMode="auto">
              <a:xfrm>
                <a:off x="3408649" y="25963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1" name="Oval 37">
                <a:extLst>
                  <a:ext uri="{FF2B5EF4-FFF2-40B4-BE49-F238E27FC236}">
                    <a16:creationId xmlns:a16="http://schemas.microsoft.com/office/drawing/2014/main" id="{7837F3D4-600A-441D-A4BB-B54413CA459F}"/>
                  </a:ext>
                </a:extLst>
              </p:cNvPr>
              <p:cNvSpPr>
                <a:spLocks noChangeArrowheads="1"/>
              </p:cNvSpPr>
              <p:nvPr/>
            </p:nvSpPr>
            <p:spPr bwMode="auto">
              <a:xfrm>
                <a:off x="2853024" y="2637577"/>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2" name="Oval 37">
                <a:extLst>
                  <a:ext uri="{FF2B5EF4-FFF2-40B4-BE49-F238E27FC236}">
                    <a16:creationId xmlns:a16="http://schemas.microsoft.com/office/drawing/2014/main" id="{868ACA10-3DF8-471F-B386-82088275030E}"/>
                  </a:ext>
                </a:extLst>
              </p:cNvPr>
              <p:cNvSpPr>
                <a:spLocks noChangeArrowheads="1"/>
              </p:cNvSpPr>
              <p:nvPr/>
            </p:nvSpPr>
            <p:spPr bwMode="auto">
              <a:xfrm>
                <a:off x="2522824" y="27360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3" name="Oval 37">
                <a:extLst>
                  <a:ext uri="{FF2B5EF4-FFF2-40B4-BE49-F238E27FC236}">
                    <a16:creationId xmlns:a16="http://schemas.microsoft.com/office/drawing/2014/main" id="{284ADC34-6D6A-481D-A1BF-4E420D66CB1E}"/>
                  </a:ext>
                </a:extLst>
              </p:cNvPr>
              <p:cNvSpPr>
                <a:spLocks noChangeArrowheads="1"/>
              </p:cNvSpPr>
              <p:nvPr/>
            </p:nvSpPr>
            <p:spPr bwMode="auto">
              <a:xfrm>
                <a:off x="2303749" y="28376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4" name="Oval 37">
                <a:extLst>
                  <a:ext uri="{FF2B5EF4-FFF2-40B4-BE49-F238E27FC236}">
                    <a16:creationId xmlns:a16="http://schemas.microsoft.com/office/drawing/2014/main" id="{56DD1DE2-0740-427F-BF78-10F5C3E9B81A}"/>
                  </a:ext>
                </a:extLst>
              </p:cNvPr>
              <p:cNvSpPr>
                <a:spLocks noChangeArrowheads="1"/>
              </p:cNvSpPr>
              <p:nvPr/>
            </p:nvSpPr>
            <p:spPr bwMode="auto">
              <a:xfrm>
                <a:off x="2078324" y="3043977"/>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5" name="Oval 37">
                <a:extLst>
                  <a:ext uri="{FF2B5EF4-FFF2-40B4-BE49-F238E27FC236}">
                    <a16:creationId xmlns:a16="http://schemas.microsoft.com/office/drawing/2014/main" id="{8A43D763-4BA6-4375-B060-C3A6581D7782}"/>
                  </a:ext>
                </a:extLst>
              </p:cNvPr>
              <p:cNvSpPr>
                <a:spLocks noChangeArrowheads="1"/>
              </p:cNvSpPr>
              <p:nvPr/>
            </p:nvSpPr>
            <p:spPr bwMode="auto">
              <a:xfrm>
                <a:off x="1849724" y="3510702"/>
                <a:ext cx="71944" cy="76005"/>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sp>
            <p:nvSpPr>
              <p:cNvPr id="376" name="Line 13">
                <a:extLst>
                  <a:ext uri="{FF2B5EF4-FFF2-40B4-BE49-F238E27FC236}">
                    <a16:creationId xmlns:a16="http://schemas.microsoft.com/office/drawing/2014/main" id="{ABAA367E-345F-477B-ACBF-91CB08E764E9}"/>
                  </a:ext>
                </a:extLst>
              </p:cNvPr>
              <p:cNvSpPr>
                <a:spLocks noChangeShapeType="1"/>
              </p:cNvSpPr>
              <p:nvPr/>
            </p:nvSpPr>
            <p:spPr bwMode="auto">
              <a:xfrm>
                <a:off x="4540250" y="2438400"/>
                <a:ext cx="571611" cy="8331"/>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77" name="Line 13">
                <a:extLst>
                  <a:ext uri="{FF2B5EF4-FFF2-40B4-BE49-F238E27FC236}">
                    <a16:creationId xmlns:a16="http://schemas.microsoft.com/office/drawing/2014/main" id="{8B80B4A3-EB5C-4900-9DA7-7013768FB3EC}"/>
                  </a:ext>
                </a:extLst>
              </p:cNvPr>
              <p:cNvSpPr>
                <a:spLocks noChangeShapeType="1"/>
              </p:cNvSpPr>
              <p:nvPr/>
            </p:nvSpPr>
            <p:spPr bwMode="auto">
              <a:xfrm flipV="1">
                <a:off x="3994150" y="2443556"/>
                <a:ext cx="577961" cy="23419"/>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78" name="Line 13">
                <a:extLst>
                  <a:ext uri="{FF2B5EF4-FFF2-40B4-BE49-F238E27FC236}">
                    <a16:creationId xmlns:a16="http://schemas.microsoft.com/office/drawing/2014/main" id="{C9B4F6C0-081A-48D9-8850-46E851705183}"/>
                  </a:ext>
                </a:extLst>
              </p:cNvPr>
              <p:cNvSpPr>
                <a:spLocks noChangeShapeType="1"/>
              </p:cNvSpPr>
              <p:nvPr/>
            </p:nvSpPr>
            <p:spPr bwMode="auto">
              <a:xfrm flipV="1">
                <a:off x="3441701" y="2465781"/>
                <a:ext cx="581136" cy="118669"/>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79" name="Line 13">
                <a:extLst>
                  <a:ext uri="{FF2B5EF4-FFF2-40B4-BE49-F238E27FC236}">
                    <a16:creationId xmlns:a16="http://schemas.microsoft.com/office/drawing/2014/main" id="{BBCBD6E0-60F8-4E88-8D2F-E1AA92FA64CA}"/>
                  </a:ext>
                </a:extLst>
              </p:cNvPr>
              <p:cNvSpPr>
                <a:spLocks noChangeShapeType="1"/>
              </p:cNvSpPr>
              <p:nvPr/>
            </p:nvSpPr>
            <p:spPr bwMode="auto">
              <a:xfrm flipV="1">
                <a:off x="2870200" y="2583256"/>
                <a:ext cx="590661" cy="4369"/>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0" name="Line 13">
                <a:extLst>
                  <a:ext uri="{FF2B5EF4-FFF2-40B4-BE49-F238E27FC236}">
                    <a16:creationId xmlns:a16="http://schemas.microsoft.com/office/drawing/2014/main" id="{17DEBB91-A890-4830-8B07-92E32EA2C90B}"/>
                  </a:ext>
                </a:extLst>
              </p:cNvPr>
              <p:cNvSpPr>
                <a:spLocks noChangeShapeType="1"/>
              </p:cNvSpPr>
              <p:nvPr/>
            </p:nvSpPr>
            <p:spPr bwMode="auto">
              <a:xfrm flipV="1">
                <a:off x="2524125" y="2583256"/>
                <a:ext cx="365236" cy="86919"/>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1" name="Line 13">
                <a:extLst>
                  <a:ext uri="{FF2B5EF4-FFF2-40B4-BE49-F238E27FC236}">
                    <a16:creationId xmlns:a16="http://schemas.microsoft.com/office/drawing/2014/main" id="{8E21C6A2-4C4F-4CBA-8549-A40BC780548E}"/>
                  </a:ext>
                </a:extLst>
              </p:cNvPr>
              <p:cNvSpPr>
                <a:spLocks noChangeShapeType="1"/>
              </p:cNvSpPr>
              <p:nvPr/>
            </p:nvSpPr>
            <p:spPr bwMode="auto">
              <a:xfrm flipV="1">
                <a:off x="2298700" y="2662631"/>
                <a:ext cx="247761" cy="153594"/>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2" name="Line 13">
                <a:extLst>
                  <a:ext uri="{FF2B5EF4-FFF2-40B4-BE49-F238E27FC236}">
                    <a16:creationId xmlns:a16="http://schemas.microsoft.com/office/drawing/2014/main" id="{62B8F900-4944-4538-B17A-6427EF9704E9}"/>
                  </a:ext>
                </a:extLst>
              </p:cNvPr>
              <p:cNvSpPr>
                <a:spLocks noChangeShapeType="1"/>
              </p:cNvSpPr>
              <p:nvPr/>
            </p:nvSpPr>
            <p:spPr bwMode="auto">
              <a:xfrm flipV="1">
                <a:off x="2111375" y="2818205"/>
                <a:ext cx="203311" cy="232969"/>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3" name="Line 13">
                <a:extLst>
                  <a:ext uri="{FF2B5EF4-FFF2-40B4-BE49-F238E27FC236}">
                    <a16:creationId xmlns:a16="http://schemas.microsoft.com/office/drawing/2014/main" id="{3C424003-5ECE-42F7-A54E-C69C1E285DCC}"/>
                  </a:ext>
                </a:extLst>
              </p:cNvPr>
              <p:cNvSpPr>
                <a:spLocks noChangeShapeType="1"/>
              </p:cNvSpPr>
              <p:nvPr/>
            </p:nvSpPr>
            <p:spPr bwMode="auto">
              <a:xfrm flipV="1">
                <a:off x="1885950" y="3046804"/>
                <a:ext cx="235061" cy="496495"/>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4" name="Line 13">
                <a:extLst>
                  <a:ext uri="{FF2B5EF4-FFF2-40B4-BE49-F238E27FC236}">
                    <a16:creationId xmlns:a16="http://schemas.microsoft.com/office/drawing/2014/main" id="{DB3E5F6B-7639-4CB0-BC89-A7F92BA642BB}"/>
                  </a:ext>
                </a:extLst>
              </p:cNvPr>
              <p:cNvSpPr>
                <a:spLocks noChangeShapeType="1"/>
              </p:cNvSpPr>
              <p:nvPr/>
            </p:nvSpPr>
            <p:spPr bwMode="auto">
              <a:xfrm flipV="1">
                <a:off x="1790700" y="3532579"/>
                <a:ext cx="101711" cy="1029895"/>
              </a:xfrm>
              <a:prstGeom prst="line">
                <a:avLst/>
              </a:prstGeom>
              <a:noFill/>
              <a:ln w="28575">
                <a:solidFill>
                  <a:schemeClr val="accent1"/>
                </a:solidFill>
                <a:round/>
                <a:headEnd/>
                <a:tailEnd/>
              </a:ln>
              <a:extLst>
                <a:ext uri="{909E8E84-426E-40DD-AFC4-6F175D3DCCD1}">
                  <a14:hiddenFill xmlns:a14="http://schemas.microsoft.com/office/drawing/2010/main">
                    <a:noFill/>
                  </a14:hiddenFill>
                </a:ext>
              </a:extLst>
            </p:spPr>
            <p:txBody>
              <a:bodyPr/>
              <a:lstStyle/>
              <a:p>
                <a:pPr defTabSz="342892"/>
                <a:endParaRPr lang="en-GB" sz="1350">
                  <a:solidFill>
                    <a:srgbClr val="5C5C5C"/>
                  </a:solidFill>
                  <a:latin typeface="Arial"/>
                </a:endParaRPr>
              </a:p>
            </p:txBody>
          </p:sp>
          <p:sp>
            <p:nvSpPr>
              <p:cNvPr id="385" name="Freeform 43">
                <a:extLst>
                  <a:ext uri="{FF2B5EF4-FFF2-40B4-BE49-F238E27FC236}">
                    <a16:creationId xmlns:a16="http://schemas.microsoft.com/office/drawing/2014/main" id="{DD4868A3-D88E-4BEB-94BB-CEAC98F9A591}"/>
                  </a:ext>
                </a:extLst>
              </p:cNvPr>
              <p:cNvSpPr>
                <a:spLocks/>
              </p:cNvSpPr>
              <p:nvPr/>
            </p:nvSpPr>
            <p:spPr bwMode="auto">
              <a:xfrm>
                <a:off x="5057466" y="23964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86" name="Freeform 43">
                <a:extLst>
                  <a:ext uri="{FF2B5EF4-FFF2-40B4-BE49-F238E27FC236}">
                    <a16:creationId xmlns:a16="http://schemas.microsoft.com/office/drawing/2014/main" id="{7FE48408-B267-4A74-897C-640043C2A9FD}"/>
                  </a:ext>
                </a:extLst>
              </p:cNvPr>
              <p:cNvSpPr>
                <a:spLocks/>
              </p:cNvSpPr>
              <p:nvPr/>
            </p:nvSpPr>
            <p:spPr bwMode="auto">
              <a:xfrm>
                <a:off x="4498666" y="2393240"/>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87" name="Freeform 43">
                <a:extLst>
                  <a:ext uri="{FF2B5EF4-FFF2-40B4-BE49-F238E27FC236}">
                    <a16:creationId xmlns:a16="http://schemas.microsoft.com/office/drawing/2014/main" id="{2EAC533C-3D6D-4DAA-A4F3-2DE97AA99F60}"/>
                  </a:ext>
                </a:extLst>
              </p:cNvPr>
              <p:cNvSpPr>
                <a:spLocks/>
              </p:cNvSpPr>
              <p:nvPr/>
            </p:nvSpPr>
            <p:spPr bwMode="auto">
              <a:xfrm>
                <a:off x="3943041" y="24218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88" name="Freeform 43">
                <a:extLst>
                  <a:ext uri="{FF2B5EF4-FFF2-40B4-BE49-F238E27FC236}">
                    <a16:creationId xmlns:a16="http://schemas.microsoft.com/office/drawing/2014/main" id="{28BE9A22-F4C1-4383-80BC-EC8E655C28A6}"/>
                  </a:ext>
                </a:extLst>
              </p:cNvPr>
              <p:cNvSpPr>
                <a:spLocks/>
              </p:cNvSpPr>
              <p:nvPr/>
            </p:nvSpPr>
            <p:spPr bwMode="auto">
              <a:xfrm>
                <a:off x="3393766" y="25234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89" name="Freeform 43">
                <a:extLst>
                  <a:ext uri="{FF2B5EF4-FFF2-40B4-BE49-F238E27FC236}">
                    <a16:creationId xmlns:a16="http://schemas.microsoft.com/office/drawing/2014/main" id="{FD60FB72-5700-452F-BF97-F3E0FFC5B976}"/>
                  </a:ext>
                </a:extLst>
              </p:cNvPr>
              <p:cNvSpPr>
                <a:spLocks/>
              </p:cNvSpPr>
              <p:nvPr/>
            </p:nvSpPr>
            <p:spPr bwMode="auto">
              <a:xfrm>
                <a:off x="2831791" y="254246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90" name="Freeform 43">
                <a:extLst>
                  <a:ext uri="{FF2B5EF4-FFF2-40B4-BE49-F238E27FC236}">
                    <a16:creationId xmlns:a16="http://schemas.microsoft.com/office/drawing/2014/main" id="{2A26A1BC-260F-4980-926C-CCFE6E5DF450}"/>
                  </a:ext>
                </a:extLst>
              </p:cNvPr>
              <p:cNvSpPr>
                <a:spLocks/>
              </p:cNvSpPr>
              <p:nvPr/>
            </p:nvSpPr>
            <p:spPr bwMode="auto">
              <a:xfrm>
                <a:off x="2504766" y="26123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91" name="Freeform 43">
                <a:extLst>
                  <a:ext uri="{FF2B5EF4-FFF2-40B4-BE49-F238E27FC236}">
                    <a16:creationId xmlns:a16="http://schemas.microsoft.com/office/drawing/2014/main" id="{6D8DCBF0-99BF-4BE9-A131-00DFAEA23A71}"/>
                  </a:ext>
                </a:extLst>
              </p:cNvPr>
              <p:cNvSpPr>
                <a:spLocks/>
              </p:cNvSpPr>
              <p:nvPr/>
            </p:nvSpPr>
            <p:spPr bwMode="auto">
              <a:xfrm>
                <a:off x="2282516" y="2736140"/>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92" name="Freeform 43">
                <a:extLst>
                  <a:ext uri="{FF2B5EF4-FFF2-40B4-BE49-F238E27FC236}">
                    <a16:creationId xmlns:a16="http://schemas.microsoft.com/office/drawing/2014/main" id="{C9EE5CDE-004B-4597-A3EC-F99B6DF4C2AF}"/>
                  </a:ext>
                </a:extLst>
              </p:cNvPr>
              <p:cNvSpPr>
                <a:spLocks/>
              </p:cNvSpPr>
              <p:nvPr/>
            </p:nvSpPr>
            <p:spPr bwMode="auto">
              <a:xfrm>
                <a:off x="2053916" y="30187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sp>
            <p:nvSpPr>
              <p:cNvPr id="393" name="Freeform 43">
                <a:extLst>
                  <a:ext uri="{FF2B5EF4-FFF2-40B4-BE49-F238E27FC236}">
                    <a16:creationId xmlns:a16="http://schemas.microsoft.com/office/drawing/2014/main" id="{0EA1FC8F-1939-426C-8B82-51A2A3C0275C}"/>
                  </a:ext>
                </a:extLst>
              </p:cNvPr>
              <p:cNvSpPr>
                <a:spLocks/>
              </p:cNvSpPr>
              <p:nvPr/>
            </p:nvSpPr>
            <p:spPr bwMode="auto">
              <a:xfrm>
                <a:off x="1838016" y="3475915"/>
                <a:ext cx="102475" cy="106409"/>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grpSp>
        <p:sp>
          <p:nvSpPr>
            <p:cNvPr id="286" name="TextBox 285">
              <a:extLst>
                <a:ext uri="{FF2B5EF4-FFF2-40B4-BE49-F238E27FC236}">
                  <a16:creationId xmlns:a16="http://schemas.microsoft.com/office/drawing/2014/main" id="{39A9DF1F-4DF1-479B-9591-052F16D95B1F}"/>
                </a:ext>
              </a:extLst>
            </p:cNvPr>
            <p:cNvSpPr txBox="1"/>
            <p:nvPr/>
          </p:nvSpPr>
          <p:spPr>
            <a:xfrm>
              <a:off x="783376" y="1858253"/>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30</a:t>
              </a:r>
            </a:p>
          </p:txBody>
        </p:sp>
        <p:sp>
          <p:nvSpPr>
            <p:cNvPr id="287" name="TextBox 286">
              <a:extLst>
                <a:ext uri="{FF2B5EF4-FFF2-40B4-BE49-F238E27FC236}">
                  <a16:creationId xmlns:a16="http://schemas.microsoft.com/office/drawing/2014/main" id="{9AA06AA2-C68B-4C55-B78F-425B1779C3D6}"/>
                </a:ext>
              </a:extLst>
            </p:cNvPr>
            <p:cNvSpPr txBox="1"/>
            <p:nvPr/>
          </p:nvSpPr>
          <p:spPr>
            <a:xfrm>
              <a:off x="783376" y="2268283"/>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25</a:t>
              </a:r>
            </a:p>
          </p:txBody>
        </p:sp>
        <p:sp>
          <p:nvSpPr>
            <p:cNvPr id="288" name="TextBox 287">
              <a:extLst>
                <a:ext uri="{FF2B5EF4-FFF2-40B4-BE49-F238E27FC236}">
                  <a16:creationId xmlns:a16="http://schemas.microsoft.com/office/drawing/2014/main" id="{6C7FEC34-C26F-4A7B-BE31-6B7701724FC3}"/>
                </a:ext>
              </a:extLst>
            </p:cNvPr>
            <p:cNvSpPr txBox="1"/>
            <p:nvPr/>
          </p:nvSpPr>
          <p:spPr>
            <a:xfrm>
              <a:off x="783376" y="2717068"/>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20</a:t>
              </a:r>
            </a:p>
          </p:txBody>
        </p:sp>
        <p:sp>
          <p:nvSpPr>
            <p:cNvPr id="289" name="TextBox 288">
              <a:extLst>
                <a:ext uri="{FF2B5EF4-FFF2-40B4-BE49-F238E27FC236}">
                  <a16:creationId xmlns:a16="http://schemas.microsoft.com/office/drawing/2014/main" id="{F0B3FAF8-8021-464E-ABAB-16DF444B23C1}"/>
                </a:ext>
              </a:extLst>
            </p:cNvPr>
            <p:cNvSpPr txBox="1"/>
            <p:nvPr/>
          </p:nvSpPr>
          <p:spPr>
            <a:xfrm>
              <a:off x="783376" y="3153652"/>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15</a:t>
              </a:r>
            </a:p>
          </p:txBody>
        </p:sp>
        <p:sp>
          <p:nvSpPr>
            <p:cNvPr id="290" name="TextBox 289">
              <a:extLst>
                <a:ext uri="{FF2B5EF4-FFF2-40B4-BE49-F238E27FC236}">
                  <a16:creationId xmlns:a16="http://schemas.microsoft.com/office/drawing/2014/main" id="{ACA45DB2-29E0-46E2-97C8-F8A96CE1107D}"/>
                </a:ext>
              </a:extLst>
            </p:cNvPr>
            <p:cNvSpPr txBox="1"/>
            <p:nvPr/>
          </p:nvSpPr>
          <p:spPr>
            <a:xfrm>
              <a:off x="783376" y="356877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10</a:t>
              </a:r>
            </a:p>
          </p:txBody>
        </p:sp>
        <p:sp>
          <p:nvSpPr>
            <p:cNvPr id="291" name="TextBox 290">
              <a:extLst>
                <a:ext uri="{FF2B5EF4-FFF2-40B4-BE49-F238E27FC236}">
                  <a16:creationId xmlns:a16="http://schemas.microsoft.com/office/drawing/2014/main" id="{CC8D4262-53B7-4906-8817-688B892C0142}"/>
                </a:ext>
              </a:extLst>
            </p:cNvPr>
            <p:cNvSpPr txBox="1"/>
            <p:nvPr/>
          </p:nvSpPr>
          <p:spPr>
            <a:xfrm>
              <a:off x="855810" y="4017563"/>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5</a:t>
              </a:r>
            </a:p>
          </p:txBody>
        </p:sp>
        <p:sp>
          <p:nvSpPr>
            <p:cNvPr id="292" name="TextBox 291">
              <a:extLst>
                <a:ext uri="{FF2B5EF4-FFF2-40B4-BE49-F238E27FC236}">
                  <a16:creationId xmlns:a16="http://schemas.microsoft.com/office/drawing/2014/main" id="{657E4B3C-FCBA-45DC-9645-719C01918476}"/>
                </a:ext>
              </a:extLst>
            </p:cNvPr>
            <p:cNvSpPr txBox="1"/>
            <p:nvPr/>
          </p:nvSpPr>
          <p:spPr>
            <a:xfrm>
              <a:off x="853472" y="4427080"/>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0</a:t>
              </a:r>
            </a:p>
          </p:txBody>
        </p:sp>
        <p:sp>
          <p:nvSpPr>
            <p:cNvPr id="293" name="TextBox 292">
              <a:extLst>
                <a:ext uri="{FF2B5EF4-FFF2-40B4-BE49-F238E27FC236}">
                  <a16:creationId xmlns:a16="http://schemas.microsoft.com/office/drawing/2014/main" id="{034D618E-4647-4FF1-8D6F-A515B313F71C}"/>
                </a:ext>
              </a:extLst>
            </p:cNvPr>
            <p:cNvSpPr txBox="1"/>
            <p:nvPr/>
          </p:nvSpPr>
          <p:spPr>
            <a:xfrm>
              <a:off x="813751" y="4836596"/>
              <a:ext cx="415127" cy="301185"/>
            </a:xfrm>
            <a:prstGeom prst="rect">
              <a:avLst/>
            </a:prstGeom>
            <a:noFill/>
          </p:spPr>
          <p:txBody>
            <a:bodyPr wrap="square" rtlCol="0">
              <a:spAutoFit/>
            </a:bodyPr>
            <a:lstStyle/>
            <a:p>
              <a:pPr defTabSz="685800"/>
              <a:r>
                <a:rPr lang="en-US" sz="900">
                  <a:solidFill>
                    <a:srgbClr val="000000"/>
                  </a:solidFill>
                  <a:latin typeface="Arial" panose="020B0604020202020204" pitchFamily="34" charset="0"/>
                  <a:cs typeface="Arial" panose="020B0604020202020204" pitchFamily="34" charset="0"/>
                </a:rPr>
                <a:t>−</a:t>
              </a:r>
              <a:r>
                <a:rPr lang="en-US" sz="900">
                  <a:solidFill>
                    <a:srgbClr val="000000"/>
                  </a:solidFill>
                  <a:latin typeface="Arial" panose="020B0604020202020204"/>
                </a:rPr>
                <a:t>5</a:t>
              </a:r>
            </a:p>
          </p:txBody>
        </p:sp>
        <p:sp>
          <p:nvSpPr>
            <p:cNvPr id="294" name="TextBox 293">
              <a:extLst>
                <a:ext uri="{FF2B5EF4-FFF2-40B4-BE49-F238E27FC236}">
                  <a16:creationId xmlns:a16="http://schemas.microsoft.com/office/drawing/2014/main" id="{E886226C-BCFB-4E20-8FED-2BA530197692}"/>
                </a:ext>
              </a:extLst>
            </p:cNvPr>
            <p:cNvSpPr txBox="1"/>
            <p:nvPr/>
          </p:nvSpPr>
          <p:spPr>
            <a:xfrm>
              <a:off x="1008127"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pitchFamily="34" charset="0"/>
                  <a:cs typeface="Arial" panose="020B0604020202020204" pitchFamily="34" charset="0"/>
                </a:rPr>
                <a:t>−</a:t>
              </a:r>
              <a:r>
                <a:rPr lang="en-US" sz="900">
                  <a:solidFill>
                    <a:srgbClr val="000000"/>
                  </a:solidFill>
                  <a:latin typeface="Arial" panose="020B0604020202020204"/>
                </a:rPr>
                <a:t>5</a:t>
              </a:r>
            </a:p>
          </p:txBody>
        </p:sp>
        <p:sp>
          <p:nvSpPr>
            <p:cNvPr id="295" name="TextBox 294">
              <a:extLst>
                <a:ext uri="{FF2B5EF4-FFF2-40B4-BE49-F238E27FC236}">
                  <a16:creationId xmlns:a16="http://schemas.microsoft.com/office/drawing/2014/main" id="{77AAD9EA-E3AE-4BD2-AF31-8B2862A7CF36}"/>
                </a:ext>
              </a:extLst>
            </p:cNvPr>
            <p:cNvSpPr txBox="1"/>
            <p:nvPr/>
          </p:nvSpPr>
          <p:spPr>
            <a:xfrm>
              <a:off x="1620987" y="5101149"/>
              <a:ext cx="327138" cy="301185"/>
            </a:xfrm>
            <a:prstGeom prst="rect">
              <a:avLst/>
            </a:prstGeom>
            <a:noFill/>
          </p:spPr>
          <p:txBody>
            <a:bodyPr wrap="square" rtlCol="0">
              <a:spAutoFit/>
            </a:bodyPr>
            <a:lstStyle/>
            <a:p>
              <a:pPr defTabSz="685800"/>
              <a:r>
                <a:rPr lang="en-US" sz="900">
                  <a:solidFill>
                    <a:srgbClr val="000000"/>
                  </a:solidFill>
                  <a:latin typeface="Arial" panose="020B0604020202020204"/>
                </a:rPr>
                <a:t>0</a:t>
              </a:r>
            </a:p>
          </p:txBody>
        </p:sp>
        <p:sp>
          <p:nvSpPr>
            <p:cNvPr id="296" name="TextBox 295">
              <a:extLst>
                <a:ext uri="{FF2B5EF4-FFF2-40B4-BE49-F238E27FC236}">
                  <a16:creationId xmlns:a16="http://schemas.microsoft.com/office/drawing/2014/main" id="{5459DB58-1FC5-475B-B967-7374CFBA8235}"/>
                </a:ext>
              </a:extLst>
            </p:cNvPr>
            <p:cNvSpPr txBox="1"/>
            <p:nvPr/>
          </p:nvSpPr>
          <p:spPr>
            <a:xfrm>
              <a:off x="2184322" y="5101149"/>
              <a:ext cx="311055" cy="301185"/>
            </a:xfrm>
            <a:prstGeom prst="rect">
              <a:avLst/>
            </a:prstGeom>
            <a:noFill/>
          </p:spPr>
          <p:txBody>
            <a:bodyPr wrap="square" rtlCol="0">
              <a:spAutoFit/>
            </a:bodyPr>
            <a:lstStyle/>
            <a:p>
              <a:pPr defTabSz="685800"/>
              <a:r>
                <a:rPr lang="en-US" sz="900">
                  <a:solidFill>
                    <a:srgbClr val="000000"/>
                  </a:solidFill>
                  <a:latin typeface="Arial" panose="020B0604020202020204"/>
                </a:rPr>
                <a:t>5</a:t>
              </a:r>
            </a:p>
          </p:txBody>
        </p:sp>
        <p:sp>
          <p:nvSpPr>
            <p:cNvPr id="297" name="TextBox 296">
              <a:extLst>
                <a:ext uri="{FF2B5EF4-FFF2-40B4-BE49-F238E27FC236}">
                  <a16:creationId xmlns:a16="http://schemas.microsoft.com/office/drawing/2014/main" id="{DFFBDB76-4885-48F5-B7A7-E28B81975AA8}"/>
                </a:ext>
              </a:extLst>
            </p:cNvPr>
            <p:cNvSpPr txBox="1"/>
            <p:nvPr/>
          </p:nvSpPr>
          <p:spPr>
            <a:xfrm>
              <a:off x="2667912" y="5101149"/>
              <a:ext cx="414079" cy="301185"/>
            </a:xfrm>
            <a:prstGeom prst="rect">
              <a:avLst/>
            </a:prstGeom>
            <a:noFill/>
          </p:spPr>
          <p:txBody>
            <a:bodyPr wrap="square" rtlCol="0">
              <a:spAutoFit/>
            </a:bodyPr>
            <a:lstStyle/>
            <a:p>
              <a:pPr defTabSz="685800"/>
              <a:r>
                <a:rPr lang="en-US" sz="900">
                  <a:solidFill>
                    <a:srgbClr val="000000"/>
                  </a:solidFill>
                  <a:latin typeface="Arial" panose="020B0604020202020204"/>
                </a:rPr>
                <a:t>10</a:t>
              </a:r>
            </a:p>
          </p:txBody>
        </p:sp>
        <p:sp>
          <p:nvSpPr>
            <p:cNvPr id="298" name="TextBox 297">
              <a:extLst>
                <a:ext uri="{FF2B5EF4-FFF2-40B4-BE49-F238E27FC236}">
                  <a16:creationId xmlns:a16="http://schemas.microsoft.com/office/drawing/2014/main" id="{2F0C1D37-67D0-40E2-B18B-F189485B0711}"/>
                </a:ext>
              </a:extLst>
            </p:cNvPr>
            <p:cNvSpPr txBox="1"/>
            <p:nvPr/>
          </p:nvSpPr>
          <p:spPr>
            <a:xfrm>
              <a:off x="3255627"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15</a:t>
              </a:r>
            </a:p>
          </p:txBody>
        </p:sp>
        <p:sp>
          <p:nvSpPr>
            <p:cNvPr id="299" name="TextBox 298">
              <a:extLst>
                <a:ext uri="{FF2B5EF4-FFF2-40B4-BE49-F238E27FC236}">
                  <a16:creationId xmlns:a16="http://schemas.microsoft.com/office/drawing/2014/main" id="{FE09E905-1803-493F-AF50-A4D37A79DD76}"/>
                </a:ext>
              </a:extLst>
            </p:cNvPr>
            <p:cNvSpPr txBox="1"/>
            <p:nvPr/>
          </p:nvSpPr>
          <p:spPr>
            <a:xfrm>
              <a:off x="3796513"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20</a:t>
              </a:r>
            </a:p>
          </p:txBody>
        </p:sp>
        <p:sp>
          <p:nvSpPr>
            <p:cNvPr id="300" name="TextBox 299">
              <a:extLst>
                <a:ext uri="{FF2B5EF4-FFF2-40B4-BE49-F238E27FC236}">
                  <a16:creationId xmlns:a16="http://schemas.microsoft.com/office/drawing/2014/main" id="{97AF7129-2136-47EE-BD0B-D3765C7CA328}"/>
                </a:ext>
              </a:extLst>
            </p:cNvPr>
            <p:cNvSpPr txBox="1"/>
            <p:nvPr/>
          </p:nvSpPr>
          <p:spPr>
            <a:xfrm>
              <a:off x="4356072"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25</a:t>
              </a:r>
            </a:p>
          </p:txBody>
        </p:sp>
        <p:sp>
          <p:nvSpPr>
            <p:cNvPr id="301" name="TextBox 300">
              <a:extLst>
                <a:ext uri="{FF2B5EF4-FFF2-40B4-BE49-F238E27FC236}">
                  <a16:creationId xmlns:a16="http://schemas.microsoft.com/office/drawing/2014/main" id="{228D8359-24A8-4485-9764-CE64117A739E}"/>
                </a:ext>
              </a:extLst>
            </p:cNvPr>
            <p:cNvSpPr txBox="1"/>
            <p:nvPr/>
          </p:nvSpPr>
          <p:spPr>
            <a:xfrm>
              <a:off x="4896147"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30</a:t>
              </a:r>
            </a:p>
          </p:txBody>
        </p:sp>
        <p:sp>
          <p:nvSpPr>
            <p:cNvPr id="302" name="TextBox 301">
              <a:extLst>
                <a:ext uri="{FF2B5EF4-FFF2-40B4-BE49-F238E27FC236}">
                  <a16:creationId xmlns:a16="http://schemas.microsoft.com/office/drawing/2014/main" id="{98AE4DBA-1EEC-4989-898F-DE57327C7B77}"/>
                </a:ext>
              </a:extLst>
            </p:cNvPr>
            <p:cNvSpPr txBox="1"/>
            <p:nvPr/>
          </p:nvSpPr>
          <p:spPr>
            <a:xfrm>
              <a:off x="5462889" y="5101149"/>
              <a:ext cx="415127" cy="301185"/>
            </a:xfrm>
            <a:prstGeom prst="rect">
              <a:avLst/>
            </a:prstGeom>
            <a:noFill/>
          </p:spPr>
          <p:txBody>
            <a:bodyPr wrap="square" rtlCol="0">
              <a:spAutoFit/>
            </a:bodyPr>
            <a:lstStyle/>
            <a:p>
              <a:pPr defTabSz="685800"/>
              <a:r>
                <a:rPr lang="en-US" sz="900">
                  <a:solidFill>
                    <a:srgbClr val="000000"/>
                  </a:solidFill>
                  <a:latin typeface="Arial" panose="020B0604020202020204"/>
                </a:rPr>
                <a:t>35</a:t>
              </a:r>
            </a:p>
          </p:txBody>
        </p:sp>
      </p:grpSp>
      <p:grpSp>
        <p:nvGrpSpPr>
          <p:cNvPr id="394" name="Group 393">
            <a:extLst>
              <a:ext uri="{FF2B5EF4-FFF2-40B4-BE49-F238E27FC236}">
                <a16:creationId xmlns:a16="http://schemas.microsoft.com/office/drawing/2014/main" id="{2BE851B0-ABC0-4AF5-9B41-FBE886E39744}"/>
              </a:ext>
            </a:extLst>
          </p:cNvPr>
          <p:cNvGrpSpPr/>
          <p:nvPr/>
        </p:nvGrpSpPr>
        <p:grpSpPr>
          <a:xfrm>
            <a:off x="879196" y="1371946"/>
            <a:ext cx="3482312" cy="2401664"/>
            <a:chOff x="1172260" y="1925781"/>
            <a:chExt cx="4643083" cy="3202219"/>
          </a:xfrm>
        </p:grpSpPr>
        <p:cxnSp>
          <p:nvCxnSpPr>
            <p:cNvPr id="395" name="Straight Connector 394">
              <a:extLst>
                <a:ext uri="{FF2B5EF4-FFF2-40B4-BE49-F238E27FC236}">
                  <a16:creationId xmlns:a16="http://schemas.microsoft.com/office/drawing/2014/main" id="{92E01162-4689-4C5A-A8DD-EB8BD72615E9}"/>
                </a:ext>
              </a:extLst>
            </p:cNvPr>
            <p:cNvCxnSpPr/>
            <p:nvPr/>
          </p:nvCxnSpPr>
          <p:spPr>
            <a:xfrm>
              <a:off x="5815343" y="5020916"/>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4C7E4593-ACF4-4BA7-B832-E89922A7FBA8}"/>
                </a:ext>
              </a:extLst>
            </p:cNvPr>
            <p:cNvCxnSpPr/>
            <p:nvPr/>
          </p:nvCxnSpPr>
          <p:spPr>
            <a:xfrm>
              <a:off x="5217780" y="5023688"/>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D4CA766A-1060-4C26-B96F-9E3BE9107C65}"/>
                </a:ext>
              </a:extLst>
            </p:cNvPr>
            <p:cNvCxnSpPr/>
            <p:nvPr/>
          </p:nvCxnSpPr>
          <p:spPr>
            <a:xfrm>
              <a:off x="4681610" y="5032000"/>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9B11D28D-E6A4-4EC2-B4F4-6C73DFACE027}"/>
                </a:ext>
              </a:extLst>
            </p:cNvPr>
            <p:cNvCxnSpPr/>
            <p:nvPr/>
          </p:nvCxnSpPr>
          <p:spPr>
            <a:xfrm>
              <a:off x="4112188" y="5032000"/>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7C2FFFA4-0509-40BB-BF9D-1EC239EA02F3}"/>
                </a:ext>
              </a:extLst>
            </p:cNvPr>
            <p:cNvCxnSpPr/>
            <p:nvPr/>
          </p:nvCxnSpPr>
          <p:spPr>
            <a:xfrm>
              <a:off x="3559392" y="5032000"/>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F9DF1190-2371-4A4E-968B-3A285518C5F3}"/>
                </a:ext>
              </a:extLst>
            </p:cNvPr>
            <p:cNvCxnSpPr/>
            <p:nvPr/>
          </p:nvCxnSpPr>
          <p:spPr>
            <a:xfrm>
              <a:off x="2965031" y="5032000"/>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01B87EA4-FAC0-4E31-A354-0A2823D7A7F6}"/>
                </a:ext>
              </a:extLst>
            </p:cNvPr>
            <p:cNvCxnSpPr/>
            <p:nvPr/>
          </p:nvCxnSpPr>
          <p:spPr>
            <a:xfrm>
              <a:off x="2416391" y="5027844"/>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id="{5A0955BE-3C04-45CF-81A5-0ACC83A8D589}"/>
                </a:ext>
              </a:extLst>
            </p:cNvPr>
            <p:cNvCxnSpPr/>
            <p:nvPr/>
          </p:nvCxnSpPr>
          <p:spPr>
            <a:xfrm>
              <a:off x="1851125" y="5032000"/>
              <a:ext cx="0" cy="96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id="{2F92CA48-C234-4042-A71B-24C8D9F05C19}"/>
                </a:ext>
              </a:extLst>
            </p:cNvPr>
            <p:cNvCxnSpPr>
              <a:cxnSpLocks/>
            </p:cNvCxnSpPr>
            <p:nvPr/>
          </p:nvCxnSpPr>
          <p:spPr>
            <a:xfrm flipH="1">
              <a:off x="1179577" y="4572001"/>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ABF4C751-5268-425F-AB0E-CB636EB5A8BE}"/>
                </a:ext>
              </a:extLst>
            </p:cNvPr>
            <p:cNvCxnSpPr>
              <a:cxnSpLocks/>
            </p:cNvCxnSpPr>
            <p:nvPr/>
          </p:nvCxnSpPr>
          <p:spPr>
            <a:xfrm flipH="1">
              <a:off x="1172260" y="4138353"/>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id="{7BD7F60B-3974-40E5-A321-4F8C58EDA5AA}"/>
                </a:ext>
              </a:extLst>
            </p:cNvPr>
            <p:cNvCxnSpPr>
              <a:cxnSpLocks/>
            </p:cNvCxnSpPr>
            <p:nvPr/>
          </p:nvCxnSpPr>
          <p:spPr>
            <a:xfrm flipH="1">
              <a:off x="1182748" y="3688081"/>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8776F5F2-CE04-4F21-868C-EB716A4E3E75}"/>
                </a:ext>
              </a:extLst>
            </p:cNvPr>
            <p:cNvCxnSpPr>
              <a:cxnSpLocks/>
            </p:cNvCxnSpPr>
            <p:nvPr/>
          </p:nvCxnSpPr>
          <p:spPr>
            <a:xfrm flipH="1">
              <a:off x="1180971" y="3251662"/>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7836971A-8642-499F-933D-E394A4514C1D}"/>
                </a:ext>
              </a:extLst>
            </p:cNvPr>
            <p:cNvCxnSpPr>
              <a:cxnSpLocks/>
            </p:cNvCxnSpPr>
            <p:nvPr/>
          </p:nvCxnSpPr>
          <p:spPr>
            <a:xfrm flipH="1">
              <a:off x="1180969" y="2798618"/>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47F6332A-FBA8-4C25-A212-ACF62E4096AB}"/>
                </a:ext>
              </a:extLst>
            </p:cNvPr>
            <p:cNvCxnSpPr>
              <a:cxnSpLocks/>
            </p:cNvCxnSpPr>
            <p:nvPr/>
          </p:nvCxnSpPr>
          <p:spPr>
            <a:xfrm flipH="1">
              <a:off x="1180965" y="2358044"/>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2E313E32-6AED-4BBD-A1D5-D7B9F693C270}"/>
                </a:ext>
              </a:extLst>
            </p:cNvPr>
            <p:cNvCxnSpPr>
              <a:cxnSpLocks/>
            </p:cNvCxnSpPr>
            <p:nvPr/>
          </p:nvCxnSpPr>
          <p:spPr>
            <a:xfrm flipH="1">
              <a:off x="1180972" y="1925781"/>
              <a:ext cx="96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410" name="Straight Connector 409">
            <a:extLst>
              <a:ext uri="{FF2B5EF4-FFF2-40B4-BE49-F238E27FC236}">
                <a16:creationId xmlns:a16="http://schemas.microsoft.com/office/drawing/2014/main" id="{5A536F8B-AAC4-435A-B575-10358864172C}"/>
              </a:ext>
            </a:extLst>
          </p:cNvPr>
          <p:cNvCxnSpPr>
            <a:cxnSpLocks/>
          </p:cNvCxnSpPr>
          <p:nvPr/>
        </p:nvCxnSpPr>
        <p:spPr>
          <a:xfrm flipH="1">
            <a:off x="885618" y="3699160"/>
            <a:ext cx="72000"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99A83800-3C72-4017-899A-1248EB38D259}"/>
              </a:ext>
            </a:extLst>
          </p:cNvPr>
          <p:cNvCxnSpPr/>
          <p:nvPr/>
        </p:nvCxnSpPr>
        <p:spPr>
          <a:xfrm>
            <a:off x="954263" y="3696934"/>
            <a:ext cx="0" cy="72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5" name="Text Box 97">
            <a:extLst>
              <a:ext uri="{FF2B5EF4-FFF2-40B4-BE49-F238E27FC236}">
                <a16:creationId xmlns:a16="http://schemas.microsoft.com/office/drawing/2014/main" id="{A7AE3C89-9A3C-4E21-A1C8-04DA5BF27B85}"/>
              </a:ext>
            </a:extLst>
          </p:cNvPr>
          <p:cNvSpPr txBox="1">
            <a:spLocks noChangeArrowheads="1"/>
          </p:cNvSpPr>
          <p:nvPr/>
        </p:nvSpPr>
        <p:spPr bwMode="auto">
          <a:xfrm>
            <a:off x="6992997" y="2234090"/>
            <a:ext cx="1089903"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defTabSz="342892">
              <a:spcBef>
                <a:spcPct val="50000"/>
              </a:spcBef>
            </a:pPr>
            <a:r>
              <a:rPr lang="en-GB" sz="900" b="0">
                <a:solidFill>
                  <a:srgbClr val="000000"/>
                </a:solidFill>
              </a:rPr>
              <a:t>Placebo</a:t>
            </a:r>
          </a:p>
        </p:txBody>
      </p:sp>
      <p:sp>
        <p:nvSpPr>
          <p:cNvPr id="416" name="Text Box 98">
            <a:extLst>
              <a:ext uri="{FF2B5EF4-FFF2-40B4-BE49-F238E27FC236}">
                <a16:creationId xmlns:a16="http://schemas.microsoft.com/office/drawing/2014/main" id="{8B104397-710F-49A3-875D-E6C45CF98125}"/>
              </a:ext>
            </a:extLst>
          </p:cNvPr>
          <p:cNvSpPr txBox="1">
            <a:spLocks noChangeArrowheads="1"/>
          </p:cNvSpPr>
          <p:nvPr/>
        </p:nvSpPr>
        <p:spPr bwMode="auto">
          <a:xfrm>
            <a:off x="6992997" y="2043259"/>
            <a:ext cx="147183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defTabSz="342892">
              <a:spcBef>
                <a:spcPct val="50000"/>
              </a:spcBef>
            </a:pPr>
            <a:r>
              <a:rPr lang="en-GB" sz="900" b="0">
                <a:solidFill>
                  <a:srgbClr val="000000"/>
                </a:solidFill>
              </a:rPr>
              <a:t>Salbutamol 100 </a:t>
            </a:r>
            <a:r>
              <a:rPr lang="en-GB" sz="900" b="0" err="1">
                <a:solidFill>
                  <a:srgbClr val="000000"/>
                </a:solidFill>
              </a:rPr>
              <a:t>μg</a:t>
            </a:r>
            <a:endParaRPr lang="en-GB" sz="900" b="0">
              <a:solidFill>
                <a:srgbClr val="000000"/>
              </a:solidFill>
            </a:endParaRPr>
          </a:p>
        </p:txBody>
      </p:sp>
      <p:sp>
        <p:nvSpPr>
          <p:cNvPr id="417" name="Text Box 105">
            <a:extLst>
              <a:ext uri="{FF2B5EF4-FFF2-40B4-BE49-F238E27FC236}">
                <a16:creationId xmlns:a16="http://schemas.microsoft.com/office/drawing/2014/main" id="{94353683-4D34-4209-A208-C67107C28E2C}"/>
              </a:ext>
            </a:extLst>
          </p:cNvPr>
          <p:cNvSpPr txBox="1">
            <a:spLocks noChangeArrowheads="1"/>
          </p:cNvSpPr>
          <p:nvPr/>
        </p:nvSpPr>
        <p:spPr bwMode="auto">
          <a:xfrm>
            <a:off x="6992997" y="1663968"/>
            <a:ext cx="151678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defTabSz="342892">
              <a:spcBef>
                <a:spcPct val="50000"/>
              </a:spcBef>
            </a:pPr>
            <a:r>
              <a:rPr lang="en-GB" sz="900" b="0">
                <a:solidFill>
                  <a:srgbClr val="000000"/>
                </a:solidFill>
              </a:rPr>
              <a:t>FORM 4.5 μg</a:t>
            </a:r>
            <a:endParaRPr lang="en-GB" sz="900" b="0" baseline="30000">
              <a:solidFill>
                <a:srgbClr val="000000"/>
              </a:solidFill>
            </a:endParaRPr>
          </a:p>
        </p:txBody>
      </p:sp>
      <p:sp>
        <p:nvSpPr>
          <p:cNvPr id="418" name="Text Box 106">
            <a:extLst>
              <a:ext uri="{FF2B5EF4-FFF2-40B4-BE49-F238E27FC236}">
                <a16:creationId xmlns:a16="http://schemas.microsoft.com/office/drawing/2014/main" id="{943558DC-C93D-4BDD-A9CC-5FBE1580A342}"/>
              </a:ext>
            </a:extLst>
          </p:cNvPr>
          <p:cNvSpPr txBox="1">
            <a:spLocks noChangeArrowheads="1"/>
          </p:cNvSpPr>
          <p:nvPr/>
        </p:nvSpPr>
        <p:spPr bwMode="auto">
          <a:xfrm>
            <a:off x="6992997" y="1473927"/>
            <a:ext cx="151678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defTabSz="342892">
              <a:spcBef>
                <a:spcPct val="50000"/>
              </a:spcBef>
            </a:pPr>
            <a:r>
              <a:rPr lang="en-GB" sz="900" b="0">
                <a:solidFill>
                  <a:srgbClr val="000000"/>
                </a:solidFill>
              </a:rPr>
              <a:t>FORM 9 μg</a:t>
            </a:r>
          </a:p>
        </p:txBody>
      </p:sp>
      <p:grpSp>
        <p:nvGrpSpPr>
          <p:cNvPr id="419" name="Group 418">
            <a:extLst>
              <a:ext uri="{FF2B5EF4-FFF2-40B4-BE49-F238E27FC236}">
                <a16:creationId xmlns:a16="http://schemas.microsoft.com/office/drawing/2014/main" id="{FB10773C-17FD-42A6-AA47-160D7E061073}"/>
              </a:ext>
            </a:extLst>
          </p:cNvPr>
          <p:cNvGrpSpPr/>
          <p:nvPr/>
        </p:nvGrpSpPr>
        <p:grpSpPr>
          <a:xfrm>
            <a:off x="6841299" y="1760727"/>
            <a:ext cx="177109" cy="57004"/>
            <a:chOff x="9520939" y="2650002"/>
            <a:chExt cx="232251" cy="69099"/>
          </a:xfrm>
        </p:grpSpPr>
        <p:sp>
          <p:nvSpPr>
            <p:cNvPr id="432" name="Line 103">
              <a:extLst>
                <a:ext uri="{FF2B5EF4-FFF2-40B4-BE49-F238E27FC236}">
                  <a16:creationId xmlns:a16="http://schemas.microsoft.com/office/drawing/2014/main" id="{C0855224-C3F5-4ACC-B09D-85D6364E9CE5}"/>
                </a:ext>
              </a:extLst>
            </p:cNvPr>
            <p:cNvSpPr>
              <a:spLocks noChangeShapeType="1"/>
            </p:cNvSpPr>
            <p:nvPr/>
          </p:nvSpPr>
          <p:spPr bwMode="auto">
            <a:xfrm flipH="1">
              <a:off x="9520939" y="2685159"/>
              <a:ext cx="232251" cy="0"/>
            </a:xfrm>
            <a:prstGeom prst="line">
              <a:avLst/>
            </a:prstGeom>
            <a:noFill/>
            <a:ln w="28575" cmpd="sng">
              <a:solidFill>
                <a:schemeClr val="accent4"/>
              </a:solidFill>
              <a:round/>
              <a:headEnd/>
              <a:tailEnd/>
            </a:ln>
            <a:extLst>
              <a:ext uri="{909E8E84-426E-40DD-AFC4-6F175D3DCCD1}">
                <a14:hiddenFill xmlns:a14="http://schemas.microsoft.com/office/drawing/2010/main">
                  <a:noFill/>
                </a14:hiddenFill>
              </a:ext>
            </a:extLst>
          </p:spPr>
          <p:txBody>
            <a:bodyPr wrap="square" lIns="69056" tIns="34529" rIns="69056" bIns="34529" anchor="ctr">
              <a:spAutoFit/>
            </a:bodyPr>
            <a:lstStyle/>
            <a:p>
              <a:pPr defTabSz="342892"/>
              <a:endParaRPr lang="en-GB" sz="1350">
                <a:solidFill>
                  <a:srgbClr val="5C5C5C"/>
                </a:solidFill>
                <a:latin typeface="Arial"/>
              </a:endParaRPr>
            </a:p>
          </p:txBody>
        </p:sp>
        <p:sp>
          <p:nvSpPr>
            <p:cNvPr id="433" name="Oval 37">
              <a:extLst>
                <a:ext uri="{FF2B5EF4-FFF2-40B4-BE49-F238E27FC236}">
                  <a16:creationId xmlns:a16="http://schemas.microsoft.com/office/drawing/2014/main" id="{587329EB-9FD6-4F02-9646-883A874809E6}"/>
                </a:ext>
              </a:extLst>
            </p:cNvPr>
            <p:cNvSpPr>
              <a:spLocks noChangeArrowheads="1"/>
            </p:cNvSpPr>
            <p:nvPr/>
          </p:nvSpPr>
          <p:spPr bwMode="auto">
            <a:xfrm>
              <a:off x="9592527" y="2650002"/>
              <a:ext cx="89075" cy="69099"/>
            </a:xfrm>
            <a:prstGeom prst="ellipse">
              <a:avLst/>
            </a:prstGeom>
            <a:solidFill>
              <a:schemeClr val="accent4"/>
            </a:solidFill>
            <a:ln w="9525">
              <a:noFill/>
              <a:round/>
              <a:headEnd/>
              <a:tailEnd/>
            </a:ln>
          </p:spPr>
          <p:txBody>
            <a:bodyPr/>
            <a:lstStyle/>
            <a:p>
              <a:pPr defTabSz="342892" eaLnBrk="0" hangingPunct="0"/>
              <a:endParaRPr lang="en-GB" sz="1350">
                <a:solidFill>
                  <a:srgbClr val="5C5C5C"/>
                </a:solidFill>
                <a:latin typeface="Arial"/>
              </a:endParaRPr>
            </a:p>
          </p:txBody>
        </p:sp>
      </p:grpSp>
      <p:grpSp>
        <p:nvGrpSpPr>
          <p:cNvPr id="420" name="Group 419">
            <a:extLst>
              <a:ext uri="{FF2B5EF4-FFF2-40B4-BE49-F238E27FC236}">
                <a16:creationId xmlns:a16="http://schemas.microsoft.com/office/drawing/2014/main" id="{302138E0-B5E9-4F45-B384-26C5A209AAB7}"/>
              </a:ext>
            </a:extLst>
          </p:cNvPr>
          <p:cNvGrpSpPr/>
          <p:nvPr/>
        </p:nvGrpSpPr>
        <p:grpSpPr>
          <a:xfrm>
            <a:off x="6841299" y="1940033"/>
            <a:ext cx="177109" cy="57004"/>
            <a:chOff x="9520939" y="2881297"/>
            <a:chExt cx="232251" cy="69099"/>
          </a:xfrm>
          <a:solidFill>
            <a:schemeClr val="accent2"/>
          </a:solidFill>
        </p:grpSpPr>
        <p:sp>
          <p:nvSpPr>
            <p:cNvPr id="430" name="Line 102">
              <a:extLst>
                <a:ext uri="{FF2B5EF4-FFF2-40B4-BE49-F238E27FC236}">
                  <a16:creationId xmlns:a16="http://schemas.microsoft.com/office/drawing/2014/main" id="{45F2E7D5-2D90-4AA6-970A-88CD6FA93464}"/>
                </a:ext>
              </a:extLst>
            </p:cNvPr>
            <p:cNvSpPr>
              <a:spLocks noChangeShapeType="1"/>
            </p:cNvSpPr>
            <p:nvPr/>
          </p:nvSpPr>
          <p:spPr bwMode="auto">
            <a:xfrm flipH="1">
              <a:off x="9520939" y="2911503"/>
              <a:ext cx="232251" cy="0"/>
            </a:xfrm>
            <a:prstGeom prst="line">
              <a:avLst/>
            </a:prstGeom>
            <a:grpFill/>
            <a:ln w="28575" cmpd="sng">
              <a:solidFill>
                <a:schemeClr val="accent2"/>
              </a:solidFill>
              <a:round/>
              <a:headEnd/>
              <a:tailEnd/>
            </a:ln>
          </p:spPr>
          <p:txBody>
            <a:bodyPr wrap="square" lIns="69056" tIns="34529" rIns="69056" bIns="34529" anchor="ctr">
              <a:spAutoFit/>
            </a:bodyPr>
            <a:lstStyle/>
            <a:p>
              <a:pPr defTabSz="342892"/>
              <a:endParaRPr lang="en-GB" sz="1350">
                <a:solidFill>
                  <a:srgbClr val="5C5C5C"/>
                </a:solidFill>
                <a:latin typeface="Arial"/>
              </a:endParaRPr>
            </a:p>
          </p:txBody>
        </p:sp>
        <p:sp>
          <p:nvSpPr>
            <p:cNvPr id="431" name="Oval 37">
              <a:extLst>
                <a:ext uri="{FF2B5EF4-FFF2-40B4-BE49-F238E27FC236}">
                  <a16:creationId xmlns:a16="http://schemas.microsoft.com/office/drawing/2014/main" id="{8755148F-BE5D-44F9-8448-4B9098ED4FD7}"/>
                </a:ext>
              </a:extLst>
            </p:cNvPr>
            <p:cNvSpPr>
              <a:spLocks noChangeArrowheads="1"/>
            </p:cNvSpPr>
            <p:nvPr/>
          </p:nvSpPr>
          <p:spPr bwMode="auto">
            <a:xfrm>
              <a:off x="9592527" y="2881297"/>
              <a:ext cx="89075" cy="69099"/>
            </a:xfrm>
            <a:prstGeom prst="ellipse">
              <a:avLst/>
            </a:prstGeom>
            <a:grpFill/>
            <a:ln w="9525">
              <a:solidFill>
                <a:schemeClr val="accent2"/>
              </a:solidFill>
              <a:round/>
              <a:headEnd/>
              <a:tailEnd/>
            </a:ln>
          </p:spPr>
          <p:txBody>
            <a:bodyPr/>
            <a:lstStyle/>
            <a:p>
              <a:pPr defTabSz="342892" eaLnBrk="0" hangingPunct="0"/>
              <a:endParaRPr lang="en-GB" sz="1350">
                <a:solidFill>
                  <a:srgbClr val="5C5C5C"/>
                </a:solidFill>
                <a:latin typeface="Arial"/>
              </a:endParaRPr>
            </a:p>
          </p:txBody>
        </p:sp>
      </p:grpSp>
      <p:grpSp>
        <p:nvGrpSpPr>
          <p:cNvPr id="421" name="Group 420">
            <a:extLst>
              <a:ext uri="{FF2B5EF4-FFF2-40B4-BE49-F238E27FC236}">
                <a16:creationId xmlns:a16="http://schemas.microsoft.com/office/drawing/2014/main" id="{CFB8D688-AB7C-4723-9E8D-BE56EE8CC975}"/>
              </a:ext>
            </a:extLst>
          </p:cNvPr>
          <p:cNvGrpSpPr/>
          <p:nvPr/>
        </p:nvGrpSpPr>
        <p:grpSpPr>
          <a:xfrm>
            <a:off x="6841300" y="2119329"/>
            <a:ext cx="177109" cy="73747"/>
            <a:chOff x="9520941" y="3110588"/>
            <a:chExt cx="232251" cy="89394"/>
          </a:xfrm>
        </p:grpSpPr>
        <p:sp>
          <p:nvSpPr>
            <p:cNvPr id="428" name="Line 101">
              <a:extLst>
                <a:ext uri="{FF2B5EF4-FFF2-40B4-BE49-F238E27FC236}">
                  <a16:creationId xmlns:a16="http://schemas.microsoft.com/office/drawing/2014/main" id="{5A2DED3B-606B-4224-B342-52990F6E23E9}"/>
                </a:ext>
              </a:extLst>
            </p:cNvPr>
            <p:cNvSpPr>
              <a:spLocks noChangeShapeType="1"/>
            </p:cNvSpPr>
            <p:nvPr/>
          </p:nvSpPr>
          <p:spPr bwMode="auto">
            <a:xfrm flipH="1">
              <a:off x="9520941" y="3166085"/>
              <a:ext cx="232251" cy="0"/>
            </a:xfrm>
            <a:prstGeom prst="line">
              <a:avLst/>
            </a:prstGeom>
            <a:noFill/>
            <a:ln w="28575" cmpd="sng">
              <a:solidFill>
                <a:srgbClr val="808F92"/>
              </a:solidFill>
              <a:round/>
              <a:headEnd/>
              <a:tailEnd/>
            </a:ln>
            <a:extLst>
              <a:ext uri="{909E8E84-426E-40DD-AFC4-6F175D3DCCD1}">
                <a14:hiddenFill xmlns:a14="http://schemas.microsoft.com/office/drawing/2010/main">
                  <a:noFill/>
                </a14:hiddenFill>
              </a:ext>
            </a:extLst>
          </p:spPr>
          <p:txBody>
            <a:bodyPr wrap="square" lIns="69056" tIns="34529" rIns="69056" bIns="34529" anchor="ctr">
              <a:spAutoFit/>
            </a:bodyPr>
            <a:lstStyle/>
            <a:p>
              <a:pPr defTabSz="342892"/>
              <a:endParaRPr lang="en-GB" sz="1350">
                <a:solidFill>
                  <a:srgbClr val="5C5C5C"/>
                </a:solidFill>
                <a:latin typeface="Arial"/>
              </a:endParaRPr>
            </a:p>
          </p:txBody>
        </p:sp>
        <p:sp>
          <p:nvSpPr>
            <p:cNvPr id="429" name="Isosceles Triangle 428">
              <a:extLst>
                <a:ext uri="{FF2B5EF4-FFF2-40B4-BE49-F238E27FC236}">
                  <a16:creationId xmlns:a16="http://schemas.microsoft.com/office/drawing/2014/main" id="{5493A4F3-9C7C-4863-B823-057CE3923CFB}"/>
                </a:ext>
              </a:extLst>
            </p:cNvPr>
            <p:cNvSpPr/>
            <p:nvPr/>
          </p:nvSpPr>
          <p:spPr>
            <a:xfrm>
              <a:off x="9566377" y="3110588"/>
              <a:ext cx="141378" cy="89394"/>
            </a:xfrm>
            <a:prstGeom prst="triangle">
              <a:avLst/>
            </a:prstGeom>
            <a:solidFill>
              <a:srgbClr val="808F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42892"/>
              <a:endParaRPr lang="en-GB" sz="1350">
                <a:solidFill>
                  <a:prstClr val="white"/>
                </a:solidFill>
                <a:latin typeface="Arial"/>
              </a:endParaRPr>
            </a:p>
          </p:txBody>
        </p:sp>
      </p:grpSp>
      <p:grpSp>
        <p:nvGrpSpPr>
          <p:cNvPr id="422" name="Group 421">
            <a:extLst>
              <a:ext uri="{FF2B5EF4-FFF2-40B4-BE49-F238E27FC236}">
                <a16:creationId xmlns:a16="http://schemas.microsoft.com/office/drawing/2014/main" id="{F7EB1E26-EAB5-4DB7-A689-64BAC73BC1E2}"/>
              </a:ext>
            </a:extLst>
          </p:cNvPr>
          <p:cNvGrpSpPr/>
          <p:nvPr/>
        </p:nvGrpSpPr>
        <p:grpSpPr>
          <a:xfrm>
            <a:off x="6841300" y="1558600"/>
            <a:ext cx="177110" cy="79807"/>
            <a:chOff x="9520941" y="2419293"/>
            <a:chExt cx="232252" cy="96740"/>
          </a:xfrm>
        </p:grpSpPr>
        <p:sp>
          <p:nvSpPr>
            <p:cNvPr id="426" name="Line 104">
              <a:extLst>
                <a:ext uri="{FF2B5EF4-FFF2-40B4-BE49-F238E27FC236}">
                  <a16:creationId xmlns:a16="http://schemas.microsoft.com/office/drawing/2014/main" id="{A3C5A2FA-BEB4-4C5D-A911-E61F19AA6DCF}"/>
                </a:ext>
              </a:extLst>
            </p:cNvPr>
            <p:cNvSpPr>
              <a:spLocks noChangeShapeType="1"/>
            </p:cNvSpPr>
            <p:nvPr/>
          </p:nvSpPr>
          <p:spPr bwMode="auto">
            <a:xfrm flipH="1">
              <a:off x="9520941" y="2471399"/>
              <a:ext cx="232252" cy="0"/>
            </a:xfrm>
            <a:prstGeom prst="line">
              <a:avLst/>
            </a:prstGeom>
            <a:noFill/>
            <a:ln w="28575" cmpd="sng">
              <a:solidFill>
                <a:schemeClr val="accent1"/>
              </a:solidFill>
              <a:round/>
              <a:headEnd/>
              <a:tailEnd/>
            </a:ln>
            <a:extLst>
              <a:ext uri="{909E8E84-426E-40DD-AFC4-6F175D3DCCD1}">
                <a14:hiddenFill xmlns:a14="http://schemas.microsoft.com/office/drawing/2010/main">
                  <a:noFill/>
                </a14:hiddenFill>
              </a:ext>
            </a:extLst>
          </p:spPr>
          <p:txBody>
            <a:bodyPr wrap="square" lIns="69056" tIns="34529" rIns="69056" bIns="34529" anchor="ctr">
              <a:spAutoFit/>
            </a:bodyPr>
            <a:lstStyle/>
            <a:p>
              <a:pPr defTabSz="342892"/>
              <a:endParaRPr lang="en-GB" sz="1350">
                <a:solidFill>
                  <a:srgbClr val="5C5C5C"/>
                </a:solidFill>
                <a:latin typeface="Arial"/>
              </a:endParaRPr>
            </a:p>
          </p:txBody>
        </p:sp>
        <p:sp>
          <p:nvSpPr>
            <p:cNvPr id="427" name="Freeform 43">
              <a:extLst>
                <a:ext uri="{FF2B5EF4-FFF2-40B4-BE49-F238E27FC236}">
                  <a16:creationId xmlns:a16="http://schemas.microsoft.com/office/drawing/2014/main" id="{CE0E07A3-088C-4167-BD0D-B045603D6A1A}"/>
                </a:ext>
              </a:extLst>
            </p:cNvPr>
            <p:cNvSpPr>
              <a:spLocks/>
            </p:cNvSpPr>
            <p:nvPr/>
          </p:nvSpPr>
          <p:spPr bwMode="auto">
            <a:xfrm>
              <a:off x="9573630" y="2419293"/>
              <a:ext cx="126875" cy="96740"/>
            </a:xfrm>
            <a:custGeom>
              <a:avLst/>
              <a:gdLst>
                <a:gd name="T0" fmla="*/ 2147483647 w 36"/>
                <a:gd name="T1" fmla="*/ 0 h 35"/>
                <a:gd name="T2" fmla="*/ 2147483647 w 36"/>
                <a:gd name="T3" fmla="*/ 2147483647 h 35"/>
                <a:gd name="T4" fmla="*/ 2147483647 w 36"/>
                <a:gd name="T5" fmla="*/ 2147483647 h 35"/>
                <a:gd name="T6" fmla="*/ 0 w 36"/>
                <a:gd name="T7" fmla="*/ 2147483647 h 35"/>
                <a:gd name="T8" fmla="*/ 2147483647 w 36"/>
                <a:gd name="T9" fmla="*/ 0 h 35"/>
                <a:gd name="T10" fmla="*/ 0 60000 65536"/>
                <a:gd name="T11" fmla="*/ 0 60000 65536"/>
                <a:gd name="T12" fmla="*/ 0 60000 65536"/>
                <a:gd name="T13" fmla="*/ 0 60000 65536"/>
                <a:gd name="T14" fmla="*/ 0 60000 65536"/>
                <a:gd name="T15" fmla="*/ 0 w 36"/>
                <a:gd name="T16" fmla="*/ 0 h 35"/>
                <a:gd name="T17" fmla="*/ 36 w 36"/>
                <a:gd name="T18" fmla="*/ 35 h 35"/>
              </a:gdLst>
              <a:ahLst/>
              <a:cxnLst>
                <a:cxn ang="T10">
                  <a:pos x="T0" y="T1"/>
                </a:cxn>
                <a:cxn ang="T11">
                  <a:pos x="T2" y="T3"/>
                </a:cxn>
                <a:cxn ang="T12">
                  <a:pos x="T4" y="T5"/>
                </a:cxn>
                <a:cxn ang="T13">
                  <a:pos x="T6" y="T7"/>
                </a:cxn>
                <a:cxn ang="T14">
                  <a:pos x="T8" y="T9"/>
                </a:cxn>
              </a:cxnLst>
              <a:rect l="T15" t="T16" r="T17" b="T18"/>
              <a:pathLst>
                <a:path w="36" h="35">
                  <a:moveTo>
                    <a:pt x="18" y="0"/>
                  </a:moveTo>
                  <a:lnTo>
                    <a:pt x="36" y="17"/>
                  </a:lnTo>
                  <a:lnTo>
                    <a:pt x="18" y="35"/>
                  </a:lnTo>
                  <a:lnTo>
                    <a:pt x="0" y="17"/>
                  </a:lnTo>
                  <a:lnTo>
                    <a:pt x="18" y="0"/>
                  </a:lnTo>
                  <a:close/>
                </a:path>
              </a:pathLst>
            </a:custGeom>
            <a:solidFill>
              <a:schemeClr val="accent1"/>
            </a:solidFill>
            <a:ln w="9525">
              <a:noFill/>
              <a:round/>
              <a:headEnd/>
              <a:tailEnd/>
            </a:ln>
          </p:spPr>
          <p:txBody>
            <a:bodyPr/>
            <a:lstStyle/>
            <a:p>
              <a:pPr defTabSz="342892"/>
              <a:endParaRPr lang="en-GB" sz="1350">
                <a:solidFill>
                  <a:srgbClr val="5C5C5C"/>
                </a:solidFill>
                <a:latin typeface="Arial"/>
              </a:endParaRPr>
            </a:p>
          </p:txBody>
        </p:sp>
      </p:grpSp>
      <p:grpSp>
        <p:nvGrpSpPr>
          <p:cNvPr id="423" name="Group 422">
            <a:extLst>
              <a:ext uri="{FF2B5EF4-FFF2-40B4-BE49-F238E27FC236}">
                <a16:creationId xmlns:a16="http://schemas.microsoft.com/office/drawing/2014/main" id="{3C4536F0-C283-413B-B974-047183F04EB1}"/>
              </a:ext>
            </a:extLst>
          </p:cNvPr>
          <p:cNvGrpSpPr/>
          <p:nvPr/>
        </p:nvGrpSpPr>
        <p:grpSpPr>
          <a:xfrm>
            <a:off x="6840699" y="2315389"/>
            <a:ext cx="177110" cy="57004"/>
            <a:chOff x="9520154" y="3336655"/>
            <a:chExt cx="232252" cy="69099"/>
          </a:xfrm>
        </p:grpSpPr>
        <p:sp>
          <p:nvSpPr>
            <p:cNvPr id="424" name="Line 100">
              <a:extLst>
                <a:ext uri="{FF2B5EF4-FFF2-40B4-BE49-F238E27FC236}">
                  <a16:creationId xmlns:a16="http://schemas.microsoft.com/office/drawing/2014/main" id="{EACDEA2C-9BC8-46FC-820A-2C8233751045}"/>
                </a:ext>
              </a:extLst>
            </p:cNvPr>
            <p:cNvSpPr>
              <a:spLocks noChangeShapeType="1"/>
            </p:cNvSpPr>
            <p:nvPr/>
          </p:nvSpPr>
          <p:spPr bwMode="auto">
            <a:xfrm flipH="1">
              <a:off x="9520154" y="3373539"/>
              <a:ext cx="232252" cy="0"/>
            </a:xfrm>
            <a:prstGeom prst="line">
              <a:avLst/>
            </a:prstGeom>
            <a:noFill/>
            <a:ln w="28575" cmpd="sng">
              <a:solidFill>
                <a:srgbClr val="C1C1C1"/>
              </a:solidFill>
              <a:round/>
              <a:headEnd/>
              <a:tailEnd/>
            </a:ln>
            <a:extLst>
              <a:ext uri="{909E8E84-426E-40DD-AFC4-6F175D3DCCD1}">
                <a14:hiddenFill xmlns:a14="http://schemas.microsoft.com/office/drawing/2010/main">
                  <a:noFill/>
                </a14:hiddenFill>
              </a:ext>
            </a:extLst>
          </p:spPr>
          <p:txBody>
            <a:bodyPr wrap="square" lIns="69056" tIns="34529" rIns="69056" bIns="34529" anchor="ctr">
              <a:spAutoFit/>
            </a:bodyPr>
            <a:lstStyle/>
            <a:p>
              <a:pPr defTabSz="342892"/>
              <a:endParaRPr lang="en-GB" sz="1350">
                <a:solidFill>
                  <a:srgbClr val="5C5C5C"/>
                </a:solidFill>
                <a:latin typeface="Arial"/>
              </a:endParaRPr>
            </a:p>
          </p:txBody>
        </p:sp>
        <p:sp>
          <p:nvSpPr>
            <p:cNvPr id="425" name="Oval 37">
              <a:extLst>
                <a:ext uri="{FF2B5EF4-FFF2-40B4-BE49-F238E27FC236}">
                  <a16:creationId xmlns:a16="http://schemas.microsoft.com/office/drawing/2014/main" id="{A39D4C69-0CC8-4059-86CE-B729A923D8B9}"/>
                </a:ext>
              </a:extLst>
            </p:cNvPr>
            <p:cNvSpPr>
              <a:spLocks noChangeArrowheads="1"/>
            </p:cNvSpPr>
            <p:nvPr/>
          </p:nvSpPr>
          <p:spPr bwMode="auto">
            <a:xfrm>
              <a:off x="9591743" y="3336655"/>
              <a:ext cx="89075" cy="69099"/>
            </a:xfrm>
            <a:prstGeom prst="ellipse">
              <a:avLst/>
            </a:prstGeom>
            <a:solidFill>
              <a:srgbClr val="C1C1C1"/>
            </a:solidFill>
            <a:ln w="9525">
              <a:noFill/>
              <a:round/>
              <a:headEnd/>
              <a:tailEnd/>
            </a:ln>
          </p:spPr>
          <p:txBody>
            <a:bodyPr/>
            <a:lstStyle/>
            <a:p>
              <a:pPr defTabSz="342892" eaLnBrk="0" hangingPunct="0"/>
              <a:endParaRPr lang="en-GB" sz="1350">
                <a:solidFill>
                  <a:srgbClr val="5C5C5C"/>
                </a:solidFill>
                <a:latin typeface="Arial"/>
              </a:endParaRPr>
            </a:p>
          </p:txBody>
        </p:sp>
      </p:grpSp>
      <p:sp>
        <p:nvSpPr>
          <p:cNvPr id="414" name="Text Box 99">
            <a:extLst>
              <a:ext uri="{FF2B5EF4-FFF2-40B4-BE49-F238E27FC236}">
                <a16:creationId xmlns:a16="http://schemas.microsoft.com/office/drawing/2014/main" id="{F980CC87-786B-410D-8396-B8DA823CC4BC}"/>
              </a:ext>
            </a:extLst>
          </p:cNvPr>
          <p:cNvSpPr txBox="1">
            <a:spLocks noChangeArrowheads="1"/>
          </p:cNvSpPr>
          <p:nvPr/>
        </p:nvSpPr>
        <p:spPr bwMode="auto">
          <a:xfrm>
            <a:off x="6992997" y="1854007"/>
            <a:ext cx="209983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600" b="1">
                <a:solidFill>
                  <a:schemeClr val="tx1"/>
                </a:solidFill>
                <a:latin typeface="Arial" charset="0"/>
                <a:ea typeface="ＭＳ Ｐゴシック" charset="0"/>
                <a:cs typeface="ＭＳ Ｐゴシック" charset="0"/>
              </a:defRPr>
            </a:lvl1pPr>
            <a:lvl2pPr marL="742950" indent="-285750" eaLnBrk="0" hangingPunct="0">
              <a:defRPr sz="2600" b="1">
                <a:solidFill>
                  <a:schemeClr val="tx1"/>
                </a:solidFill>
                <a:latin typeface="Arial" charset="0"/>
                <a:ea typeface="ＭＳ Ｐゴシック" charset="0"/>
              </a:defRPr>
            </a:lvl2pPr>
            <a:lvl3pPr marL="1143000" indent="-228600" eaLnBrk="0" hangingPunct="0">
              <a:defRPr sz="2600" b="1">
                <a:solidFill>
                  <a:schemeClr val="tx1"/>
                </a:solidFill>
                <a:latin typeface="Arial" charset="0"/>
                <a:ea typeface="ＭＳ Ｐゴシック" charset="0"/>
              </a:defRPr>
            </a:lvl3pPr>
            <a:lvl4pPr marL="1600200" indent="-228600" eaLnBrk="0" hangingPunct="0">
              <a:defRPr sz="2600" b="1">
                <a:solidFill>
                  <a:schemeClr val="tx1"/>
                </a:solidFill>
                <a:latin typeface="Arial" charset="0"/>
                <a:ea typeface="ＭＳ Ｐゴシック" charset="0"/>
              </a:defRPr>
            </a:lvl4pPr>
            <a:lvl5pPr marL="2057400" indent="-228600" eaLnBrk="0" hangingPunct="0">
              <a:defRPr sz="2600" b="1">
                <a:solidFill>
                  <a:schemeClr val="tx1"/>
                </a:solidFill>
                <a:latin typeface="Arial" charset="0"/>
                <a:ea typeface="ＭＳ Ｐゴシック" charset="0"/>
              </a:defRPr>
            </a:lvl5pPr>
            <a:lvl6pPr marL="2514600" indent="-228600" eaLnBrk="0" fontAlgn="base" hangingPunct="0">
              <a:spcBef>
                <a:spcPct val="0"/>
              </a:spcBef>
              <a:spcAft>
                <a:spcPct val="0"/>
              </a:spcAft>
              <a:defRPr sz="2600" b="1">
                <a:solidFill>
                  <a:schemeClr val="tx1"/>
                </a:solidFill>
                <a:latin typeface="Arial" charset="0"/>
                <a:ea typeface="ＭＳ Ｐゴシック" charset="0"/>
              </a:defRPr>
            </a:lvl6pPr>
            <a:lvl7pPr marL="2971800" indent="-228600" eaLnBrk="0" fontAlgn="base" hangingPunct="0">
              <a:spcBef>
                <a:spcPct val="0"/>
              </a:spcBef>
              <a:spcAft>
                <a:spcPct val="0"/>
              </a:spcAft>
              <a:defRPr sz="2600" b="1">
                <a:solidFill>
                  <a:schemeClr val="tx1"/>
                </a:solidFill>
                <a:latin typeface="Arial" charset="0"/>
                <a:ea typeface="ＭＳ Ｐゴシック" charset="0"/>
              </a:defRPr>
            </a:lvl7pPr>
            <a:lvl8pPr marL="3429000" indent="-228600" eaLnBrk="0" fontAlgn="base" hangingPunct="0">
              <a:spcBef>
                <a:spcPct val="0"/>
              </a:spcBef>
              <a:spcAft>
                <a:spcPct val="0"/>
              </a:spcAft>
              <a:defRPr sz="2600" b="1">
                <a:solidFill>
                  <a:schemeClr val="tx1"/>
                </a:solidFill>
                <a:latin typeface="Arial" charset="0"/>
                <a:ea typeface="ＭＳ Ｐゴシック" charset="0"/>
              </a:defRPr>
            </a:lvl8pPr>
            <a:lvl9pPr marL="3886200" indent="-228600" eaLnBrk="0" fontAlgn="base" hangingPunct="0">
              <a:spcBef>
                <a:spcPct val="0"/>
              </a:spcBef>
              <a:spcAft>
                <a:spcPct val="0"/>
              </a:spcAft>
              <a:defRPr sz="2600" b="1">
                <a:solidFill>
                  <a:schemeClr val="tx1"/>
                </a:solidFill>
                <a:latin typeface="Arial" charset="0"/>
                <a:ea typeface="ＭＳ Ｐゴシック" charset="0"/>
              </a:defRPr>
            </a:lvl9pPr>
          </a:lstStyle>
          <a:p>
            <a:pPr defTabSz="342892">
              <a:spcBef>
                <a:spcPct val="50000"/>
              </a:spcBef>
            </a:pPr>
            <a:r>
              <a:rPr lang="en-GB" sz="900" b="0">
                <a:solidFill>
                  <a:srgbClr val="000000"/>
                </a:solidFill>
              </a:rPr>
              <a:t>Salbutamol 200 μg (left), 50 μg (right) </a:t>
            </a:r>
          </a:p>
        </p:txBody>
      </p:sp>
    </p:spTree>
    <p:extLst>
      <p:ext uri="{BB962C8B-B14F-4D97-AF65-F5344CB8AC3E}">
        <p14:creationId xmlns:p14="http://schemas.microsoft.com/office/powerpoint/2010/main" val="4056658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E939-C56A-48D8-B6E6-28B1FEDF221D}"/>
              </a:ext>
            </a:extLst>
          </p:cNvPr>
          <p:cNvSpPr>
            <a:spLocks noGrp="1"/>
          </p:cNvSpPr>
          <p:nvPr>
            <p:ph type="title"/>
          </p:nvPr>
        </p:nvSpPr>
        <p:spPr>
          <a:xfrm>
            <a:off x="246987" y="184089"/>
            <a:ext cx="8717969" cy="600074"/>
          </a:xfrm>
        </p:spPr>
        <p:txBody>
          <a:bodyPr/>
          <a:lstStyle/>
          <a:p>
            <a:r>
              <a:rPr lang="en-GB" sz="2000"/>
              <a:t>The early effect of BUD in Turbuhaler demonstrates anti-inflammatory activity as early as 6 hours after a single dose</a:t>
            </a:r>
          </a:p>
        </p:txBody>
      </p:sp>
      <p:sp>
        <p:nvSpPr>
          <p:cNvPr id="8" name="Text Placeholder 7">
            <a:extLst>
              <a:ext uri="{FF2B5EF4-FFF2-40B4-BE49-F238E27FC236}">
                <a16:creationId xmlns:a16="http://schemas.microsoft.com/office/drawing/2014/main" id="{CD9DE5E9-24C3-497C-9F29-7333E7978440}"/>
              </a:ext>
            </a:extLst>
          </p:cNvPr>
          <p:cNvSpPr>
            <a:spLocks noGrp="1"/>
          </p:cNvSpPr>
          <p:nvPr>
            <p:ph type="body" sz="quarter" idx="13"/>
          </p:nvPr>
        </p:nvSpPr>
        <p:spPr>
          <a:xfrm>
            <a:off x="246986" y="4279703"/>
            <a:ext cx="8602768" cy="772041"/>
          </a:xfrm>
        </p:spPr>
        <p:txBody>
          <a:bodyPr/>
          <a:lstStyle/>
          <a:p>
            <a:r>
              <a:rPr lang="en-GB"/>
              <a:t>Disclaimer: </a:t>
            </a:r>
            <a:r>
              <a:rPr lang="en-US"/>
              <a:t>This study used an unlicensed dose of BUD 2400 µ</a:t>
            </a:r>
            <a:r>
              <a:rPr lang="en-GB"/>
              <a:t>g; the relationship between pharmacological properties and clinical efficacy has not been established.</a:t>
            </a:r>
          </a:p>
          <a:p>
            <a:r>
              <a:rPr lang="en-GB"/>
              <a:t>*The difference between BUD and placebo was 12.2%. </a:t>
            </a:r>
            <a:br>
              <a:rPr lang="en-GB"/>
            </a:br>
            <a:r>
              <a:rPr lang="en-GB" baseline="30000"/>
              <a:t>†</a:t>
            </a:r>
            <a:r>
              <a:rPr lang="en-GB"/>
              <a:t>The difference between BUD and placebo was −0.79 (P=0.0020).  </a:t>
            </a:r>
          </a:p>
          <a:p>
            <a:r>
              <a:rPr lang="en-GB" baseline="30000"/>
              <a:t>‡</a:t>
            </a:r>
            <a:r>
              <a:rPr lang="en-GB"/>
              <a:t>Did not reach significance. </a:t>
            </a:r>
            <a:br>
              <a:rPr lang="en-GB"/>
            </a:br>
            <a:r>
              <a:rPr lang="en-GB"/>
              <a:t>A randomised, double-blind, placebo-controlled, crossover study was conducted to determine the effects of a single-dose of 2400 µg BUD. Patients with asthma (n=26) were randomised to receive a single dose of BUD 2400 µg or placebo on 2 separate days. Lung function and symptoms were followed for 6 hours, and then sputum was induced and airway responsiveness to hypertonic saline determined.</a:t>
            </a:r>
            <a:br>
              <a:rPr lang="en-GB"/>
            </a:br>
            <a:r>
              <a:rPr lang="en-GB"/>
              <a:t>BUD = budesonide; FEV</a:t>
            </a:r>
            <a:r>
              <a:rPr lang="en-GB" baseline="-25000"/>
              <a:t>1</a:t>
            </a:r>
            <a:r>
              <a:rPr lang="en-GB"/>
              <a:t> = forced expiratory volume in 1 second.</a:t>
            </a:r>
            <a:br>
              <a:rPr lang="en-GB"/>
            </a:br>
            <a:r>
              <a:rPr lang="en-GB"/>
              <a:t>Gibson PG, et al. </a:t>
            </a:r>
            <a:r>
              <a:rPr lang="en-GB" i="1"/>
              <a:t>Am J Respir </a:t>
            </a:r>
            <a:r>
              <a:rPr lang="en-GB" i="1" err="1"/>
              <a:t>Crit</a:t>
            </a:r>
            <a:r>
              <a:rPr lang="en-GB" i="1"/>
              <a:t> Care Med. </a:t>
            </a:r>
            <a:r>
              <a:rPr lang="en-GB"/>
              <a:t>2001;163:32-36.</a:t>
            </a:r>
          </a:p>
        </p:txBody>
      </p:sp>
      <p:sp>
        <p:nvSpPr>
          <p:cNvPr id="4" name="Slide Number Placeholder 3">
            <a:extLst>
              <a:ext uri="{FF2B5EF4-FFF2-40B4-BE49-F238E27FC236}">
                <a16:creationId xmlns:a16="http://schemas.microsoft.com/office/drawing/2014/main" id="{21FAB267-C6DF-4857-B8B8-B85B95E7EA53}"/>
              </a:ext>
            </a:extLst>
          </p:cNvPr>
          <p:cNvSpPr>
            <a:spLocks noGrp="1"/>
          </p:cNvSpPr>
          <p:nvPr>
            <p:ph type="sldNum" sz="quarter" idx="4"/>
          </p:nvPr>
        </p:nvSpPr>
        <p:spPr/>
        <p:txBody>
          <a:bodyPr/>
          <a:lstStyle/>
          <a:p>
            <a:fld id="{AD33B3E9-81E5-4A7D-BEBF-6D21691F4D11}" type="slidenum">
              <a:rPr lang="en-GB" smtClean="0"/>
              <a:pPr/>
              <a:t>38</a:t>
            </a:fld>
            <a:endParaRPr lang="en-GB"/>
          </a:p>
        </p:txBody>
      </p:sp>
      <p:sp>
        <p:nvSpPr>
          <p:cNvPr id="145" name="Freeform: Shape 144">
            <a:extLst>
              <a:ext uri="{FF2B5EF4-FFF2-40B4-BE49-F238E27FC236}">
                <a16:creationId xmlns:a16="http://schemas.microsoft.com/office/drawing/2014/main" id="{8DCAF42D-7E95-493F-9013-699032D94AE5}"/>
              </a:ext>
            </a:extLst>
          </p:cNvPr>
          <p:cNvSpPr/>
          <p:nvPr/>
        </p:nvSpPr>
        <p:spPr>
          <a:xfrm>
            <a:off x="6330951" y="1771386"/>
            <a:ext cx="2301570" cy="1576388"/>
          </a:xfrm>
          <a:custGeom>
            <a:avLst/>
            <a:gdLst>
              <a:gd name="connsiteX0" fmla="*/ 0 w 2105025"/>
              <a:gd name="connsiteY0" fmla="*/ 727075 h 727075"/>
              <a:gd name="connsiteX1" fmla="*/ 355600 w 2105025"/>
              <a:gd name="connsiteY1" fmla="*/ 101600 h 727075"/>
              <a:gd name="connsiteX2" fmla="*/ 714375 w 2105025"/>
              <a:gd name="connsiteY2" fmla="*/ 346075 h 727075"/>
              <a:gd name="connsiteX3" fmla="*/ 1057275 w 2105025"/>
              <a:gd name="connsiteY3" fmla="*/ 0 h 727075"/>
              <a:gd name="connsiteX4" fmla="*/ 1390650 w 2105025"/>
              <a:gd name="connsiteY4" fmla="*/ 161925 h 727075"/>
              <a:gd name="connsiteX5" fmla="*/ 1749425 w 2105025"/>
              <a:gd name="connsiteY5" fmla="*/ 88900 h 727075"/>
              <a:gd name="connsiteX6" fmla="*/ 2105025 w 2105025"/>
              <a:gd name="connsiteY6" fmla="*/ 355600 h 727075"/>
              <a:gd name="connsiteX0" fmla="*/ 0 w 2105025"/>
              <a:gd name="connsiteY0" fmla="*/ 1412875 h 1412875"/>
              <a:gd name="connsiteX1" fmla="*/ 355600 w 2105025"/>
              <a:gd name="connsiteY1" fmla="*/ 787400 h 1412875"/>
              <a:gd name="connsiteX2" fmla="*/ 714375 w 2105025"/>
              <a:gd name="connsiteY2" fmla="*/ 1031875 h 1412875"/>
              <a:gd name="connsiteX3" fmla="*/ 1057275 w 2105025"/>
              <a:gd name="connsiteY3" fmla="*/ 685800 h 1412875"/>
              <a:gd name="connsiteX4" fmla="*/ 1399380 w 2105025"/>
              <a:gd name="connsiteY4" fmla="*/ 0 h 1412875"/>
              <a:gd name="connsiteX5" fmla="*/ 1749425 w 2105025"/>
              <a:gd name="connsiteY5" fmla="*/ 774700 h 1412875"/>
              <a:gd name="connsiteX6" fmla="*/ 2105025 w 2105025"/>
              <a:gd name="connsiteY6" fmla="*/ 1041400 h 1412875"/>
              <a:gd name="connsiteX0" fmla="*/ 0 w 2105025"/>
              <a:gd name="connsiteY0" fmla="*/ 1576388 h 1576388"/>
              <a:gd name="connsiteX1" fmla="*/ 355600 w 2105025"/>
              <a:gd name="connsiteY1" fmla="*/ 950913 h 1576388"/>
              <a:gd name="connsiteX2" fmla="*/ 714375 w 2105025"/>
              <a:gd name="connsiteY2" fmla="*/ 1195388 h 1576388"/>
              <a:gd name="connsiteX3" fmla="*/ 1057275 w 2105025"/>
              <a:gd name="connsiteY3" fmla="*/ 849313 h 1576388"/>
              <a:gd name="connsiteX4" fmla="*/ 1399380 w 2105025"/>
              <a:gd name="connsiteY4" fmla="*/ 163513 h 1576388"/>
              <a:gd name="connsiteX5" fmla="*/ 1771249 w 2105025"/>
              <a:gd name="connsiteY5" fmla="*/ 0 h 1576388"/>
              <a:gd name="connsiteX6" fmla="*/ 2105025 w 2105025"/>
              <a:gd name="connsiteY6" fmla="*/ 1204913 h 1576388"/>
              <a:gd name="connsiteX0" fmla="*/ 0 w 2109390"/>
              <a:gd name="connsiteY0" fmla="*/ 1576388 h 1576388"/>
              <a:gd name="connsiteX1" fmla="*/ 355600 w 2109390"/>
              <a:gd name="connsiteY1" fmla="*/ 950913 h 1576388"/>
              <a:gd name="connsiteX2" fmla="*/ 714375 w 2109390"/>
              <a:gd name="connsiteY2" fmla="*/ 1195388 h 1576388"/>
              <a:gd name="connsiteX3" fmla="*/ 1057275 w 2109390"/>
              <a:gd name="connsiteY3" fmla="*/ 849313 h 1576388"/>
              <a:gd name="connsiteX4" fmla="*/ 1399380 w 2109390"/>
              <a:gd name="connsiteY4" fmla="*/ 163513 h 1576388"/>
              <a:gd name="connsiteX5" fmla="*/ 1771249 w 2109390"/>
              <a:gd name="connsiteY5" fmla="*/ 0 h 1576388"/>
              <a:gd name="connsiteX6" fmla="*/ 2109390 w 2109390"/>
              <a:gd name="connsiteY6" fmla="*/ 338138 h 1576388"/>
              <a:gd name="connsiteX0" fmla="*/ 0 w 2109390"/>
              <a:gd name="connsiteY0" fmla="*/ 1576388 h 1576388"/>
              <a:gd name="connsiteX1" fmla="*/ 355600 w 2109390"/>
              <a:gd name="connsiteY1" fmla="*/ 950913 h 1576388"/>
              <a:gd name="connsiteX2" fmla="*/ 714375 w 2109390"/>
              <a:gd name="connsiteY2" fmla="*/ 1195388 h 1576388"/>
              <a:gd name="connsiteX3" fmla="*/ 1057275 w 2109390"/>
              <a:gd name="connsiteY3" fmla="*/ 849313 h 1576388"/>
              <a:gd name="connsiteX4" fmla="*/ 1399380 w 2109390"/>
              <a:gd name="connsiteY4" fmla="*/ 163513 h 1576388"/>
              <a:gd name="connsiteX5" fmla="*/ 1745060 w 2109390"/>
              <a:gd name="connsiteY5" fmla="*/ 0 h 1576388"/>
              <a:gd name="connsiteX6" fmla="*/ 2109390 w 2109390"/>
              <a:gd name="connsiteY6" fmla="*/ 338138 h 157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9390" h="1576388">
                <a:moveTo>
                  <a:pt x="0" y="1576388"/>
                </a:moveTo>
                <a:lnTo>
                  <a:pt x="355600" y="950913"/>
                </a:lnTo>
                <a:lnTo>
                  <a:pt x="714375" y="1195388"/>
                </a:lnTo>
                <a:lnTo>
                  <a:pt x="1057275" y="849313"/>
                </a:lnTo>
                <a:lnTo>
                  <a:pt x="1399380" y="163513"/>
                </a:lnTo>
                <a:lnTo>
                  <a:pt x="1745060" y="0"/>
                </a:lnTo>
                <a:lnTo>
                  <a:pt x="2109390" y="338138"/>
                </a:lnTo>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a:extLst>
              <a:ext uri="{FF2B5EF4-FFF2-40B4-BE49-F238E27FC236}">
                <a16:creationId xmlns:a16="http://schemas.microsoft.com/office/drawing/2014/main" id="{BFB55DED-63AB-44D6-9500-138ADF816ED2}"/>
              </a:ext>
            </a:extLst>
          </p:cNvPr>
          <p:cNvSpPr/>
          <p:nvPr/>
        </p:nvSpPr>
        <p:spPr>
          <a:xfrm>
            <a:off x="7450234" y="2588338"/>
            <a:ext cx="76007" cy="760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cxnSp>
        <p:nvCxnSpPr>
          <p:cNvPr id="147" name="Straight Connector 146">
            <a:extLst>
              <a:ext uri="{FF2B5EF4-FFF2-40B4-BE49-F238E27FC236}">
                <a16:creationId xmlns:a16="http://schemas.microsoft.com/office/drawing/2014/main" id="{5446F5AB-A1DC-444C-8D66-2A4C26FE36C1}"/>
              </a:ext>
            </a:extLst>
          </p:cNvPr>
          <p:cNvCxnSpPr>
            <a:cxnSpLocks/>
          </p:cNvCxnSpPr>
          <p:nvPr/>
        </p:nvCxnSpPr>
        <p:spPr>
          <a:xfrm>
            <a:off x="700659" y="3647340"/>
            <a:ext cx="163239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a:extLst>
              <a:ext uri="{FF2B5EF4-FFF2-40B4-BE49-F238E27FC236}">
                <a16:creationId xmlns:a16="http://schemas.microsoft.com/office/drawing/2014/main" id="{8ADBAC9D-8376-460A-B0A1-8AC0660374DD}"/>
              </a:ext>
            </a:extLst>
          </p:cNvPr>
          <p:cNvCxnSpPr/>
          <p:nvPr/>
        </p:nvCxnSpPr>
        <p:spPr>
          <a:xfrm>
            <a:off x="694785" y="1956176"/>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a:extLst>
              <a:ext uri="{FF2B5EF4-FFF2-40B4-BE49-F238E27FC236}">
                <a16:creationId xmlns:a16="http://schemas.microsoft.com/office/drawing/2014/main" id="{E2C5EDDD-C4E5-43F2-819A-6136C1736058}"/>
              </a:ext>
            </a:extLst>
          </p:cNvPr>
          <p:cNvCxnSpPr/>
          <p:nvPr/>
        </p:nvCxnSpPr>
        <p:spPr>
          <a:xfrm>
            <a:off x="694785" y="1617943"/>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43272E90-C19F-401E-97DA-6A6CD2883D4E}"/>
              </a:ext>
            </a:extLst>
          </p:cNvPr>
          <p:cNvCxnSpPr/>
          <p:nvPr/>
        </p:nvCxnSpPr>
        <p:spPr>
          <a:xfrm>
            <a:off x="694785" y="2970875"/>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a:extLst>
              <a:ext uri="{FF2B5EF4-FFF2-40B4-BE49-F238E27FC236}">
                <a16:creationId xmlns:a16="http://schemas.microsoft.com/office/drawing/2014/main" id="{A3EFE82D-9EAD-4D25-B61D-6757A5BBE023}"/>
              </a:ext>
            </a:extLst>
          </p:cNvPr>
          <p:cNvCxnSpPr/>
          <p:nvPr/>
        </p:nvCxnSpPr>
        <p:spPr>
          <a:xfrm>
            <a:off x="694785" y="3309108"/>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a:extLst>
              <a:ext uri="{FF2B5EF4-FFF2-40B4-BE49-F238E27FC236}">
                <a16:creationId xmlns:a16="http://schemas.microsoft.com/office/drawing/2014/main" id="{416E04BB-B5EA-4CAB-9D5F-14AD9C96852E}"/>
              </a:ext>
            </a:extLst>
          </p:cNvPr>
          <p:cNvCxnSpPr>
            <a:cxnSpLocks/>
          </p:cNvCxnSpPr>
          <p:nvPr/>
        </p:nvCxnSpPr>
        <p:spPr>
          <a:xfrm flipV="1">
            <a:off x="741397" y="1617943"/>
            <a:ext cx="0" cy="203258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53" name="TextBox 152">
            <a:extLst>
              <a:ext uri="{FF2B5EF4-FFF2-40B4-BE49-F238E27FC236}">
                <a16:creationId xmlns:a16="http://schemas.microsoft.com/office/drawing/2014/main" id="{FE4AE661-3525-4BCC-BFB7-ADE4877695D5}"/>
              </a:ext>
            </a:extLst>
          </p:cNvPr>
          <p:cNvSpPr txBox="1"/>
          <p:nvPr/>
        </p:nvSpPr>
        <p:spPr>
          <a:xfrm>
            <a:off x="343447" y="1553114"/>
            <a:ext cx="328117" cy="154133"/>
          </a:xfrm>
          <a:prstGeom prst="rect">
            <a:avLst/>
          </a:prstGeom>
          <a:noFill/>
          <a:ln w="15875">
            <a:noFill/>
          </a:ln>
        </p:spPr>
        <p:txBody>
          <a:bodyPr wrap="square" lIns="0" tIns="0" rIns="0" bIns="0" rtlCol="0" anchor="ctr">
            <a:noAutofit/>
          </a:bodyPr>
          <a:lstStyle/>
          <a:p>
            <a:pPr algn="r"/>
            <a:r>
              <a:rPr lang="en-US" sz="800"/>
              <a:t>60</a:t>
            </a:r>
          </a:p>
        </p:txBody>
      </p:sp>
      <p:sp>
        <p:nvSpPr>
          <p:cNvPr id="154" name="TextBox 153">
            <a:extLst>
              <a:ext uri="{FF2B5EF4-FFF2-40B4-BE49-F238E27FC236}">
                <a16:creationId xmlns:a16="http://schemas.microsoft.com/office/drawing/2014/main" id="{CAE3261C-85D4-487E-871C-E9D00BA6B51B}"/>
              </a:ext>
            </a:extLst>
          </p:cNvPr>
          <p:cNvSpPr txBox="1"/>
          <p:nvPr/>
        </p:nvSpPr>
        <p:spPr>
          <a:xfrm>
            <a:off x="413133" y="1889528"/>
            <a:ext cx="258430" cy="154133"/>
          </a:xfrm>
          <a:prstGeom prst="rect">
            <a:avLst/>
          </a:prstGeom>
          <a:noFill/>
          <a:ln w="15875">
            <a:noFill/>
          </a:ln>
        </p:spPr>
        <p:txBody>
          <a:bodyPr wrap="square" lIns="0" tIns="0" rIns="0" bIns="0" rtlCol="0" anchor="ctr">
            <a:noAutofit/>
          </a:bodyPr>
          <a:lstStyle/>
          <a:p>
            <a:pPr algn="r"/>
            <a:r>
              <a:rPr lang="en-US" sz="800"/>
              <a:t>50</a:t>
            </a:r>
          </a:p>
        </p:txBody>
      </p:sp>
      <p:sp>
        <p:nvSpPr>
          <p:cNvPr id="155" name="TextBox 154">
            <a:extLst>
              <a:ext uri="{FF2B5EF4-FFF2-40B4-BE49-F238E27FC236}">
                <a16:creationId xmlns:a16="http://schemas.microsoft.com/office/drawing/2014/main" id="{CE47ABBF-F7F5-454C-98AC-F8179FB56FD2}"/>
              </a:ext>
            </a:extLst>
          </p:cNvPr>
          <p:cNvSpPr txBox="1"/>
          <p:nvPr/>
        </p:nvSpPr>
        <p:spPr>
          <a:xfrm>
            <a:off x="413133" y="2898773"/>
            <a:ext cx="258430" cy="154133"/>
          </a:xfrm>
          <a:prstGeom prst="rect">
            <a:avLst/>
          </a:prstGeom>
          <a:noFill/>
          <a:ln w="15875">
            <a:noFill/>
          </a:ln>
        </p:spPr>
        <p:txBody>
          <a:bodyPr wrap="square" lIns="0" tIns="0" rIns="0" bIns="0" rtlCol="0" anchor="ctr">
            <a:noAutofit/>
          </a:bodyPr>
          <a:lstStyle/>
          <a:p>
            <a:pPr algn="r"/>
            <a:r>
              <a:rPr lang="en-US" sz="800"/>
              <a:t>20</a:t>
            </a:r>
          </a:p>
        </p:txBody>
      </p:sp>
      <p:sp>
        <p:nvSpPr>
          <p:cNvPr id="156" name="TextBox 155">
            <a:extLst>
              <a:ext uri="{FF2B5EF4-FFF2-40B4-BE49-F238E27FC236}">
                <a16:creationId xmlns:a16="http://schemas.microsoft.com/office/drawing/2014/main" id="{4894F74E-D40A-40AB-BDEA-BA7431204429}"/>
              </a:ext>
            </a:extLst>
          </p:cNvPr>
          <p:cNvSpPr txBox="1"/>
          <p:nvPr/>
        </p:nvSpPr>
        <p:spPr>
          <a:xfrm>
            <a:off x="413133" y="3235188"/>
            <a:ext cx="258430" cy="154133"/>
          </a:xfrm>
          <a:prstGeom prst="rect">
            <a:avLst/>
          </a:prstGeom>
          <a:noFill/>
          <a:ln w="15875">
            <a:noFill/>
          </a:ln>
        </p:spPr>
        <p:txBody>
          <a:bodyPr wrap="square" lIns="0" tIns="0" rIns="0" bIns="0" rtlCol="0" anchor="ctr">
            <a:noAutofit/>
          </a:bodyPr>
          <a:lstStyle/>
          <a:p>
            <a:pPr algn="r"/>
            <a:r>
              <a:rPr lang="en-US" sz="800"/>
              <a:t>10</a:t>
            </a:r>
          </a:p>
        </p:txBody>
      </p:sp>
      <p:sp>
        <p:nvSpPr>
          <p:cNvPr id="157" name="TextBox 156">
            <a:extLst>
              <a:ext uri="{FF2B5EF4-FFF2-40B4-BE49-F238E27FC236}">
                <a16:creationId xmlns:a16="http://schemas.microsoft.com/office/drawing/2014/main" id="{7924C3AA-B0C3-46C4-B9F6-0BBC6AB8B735}"/>
              </a:ext>
            </a:extLst>
          </p:cNvPr>
          <p:cNvSpPr txBox="1"/>
          <p:nvPr/>
        </p:nvSpPr>
        <p:spPr>
          <a:xfrm>
            <a:off x="413133" y="3571601"/>
            <a:ext cx="258430" cy="154133"/>
          </a:xfrm>
          <a:prstGeom prst="rect">
            <a:avLst/>
          </a:prstGeom>
          <a:noFill/>
          <a:ln w="15875">
            <a:noFill/>
          </a:ln>
        </p:spPr>
        <p:txBody>
          <a:bodyPr wrap="square" lIns="0" tIns="0" rIns="0" bIns="0" rtlCol="0" anchor="ctr">
            <a:noAutofit/>
          </a:bodyPr>
          <a:lstStyle/>
          <a:p>
            <a:pPr algn="r"/>
            <a:r>
              <a:rPr lang="en-US" sz="800"/>
              <a:t>0</a:t>
            </a:r>
          </a:p>
        </p:txBody>
      </p:sp>
      <p:sp>
        <p:nvSpPr>
          <p:cNvPr id="158" name="TextBox 157">
            <a:extLst>
              <a:ext uri="{FF2B5EF4-FFF2-40B4-BE49-F238E27FC236}">
                <a16:creationId xmlns:a16="http://schemas.microsoft.com/office/drawing/2014/main" id="{1E507A6F-D22B-4F34-AC3B-BAA209690CCE}"/>
              </a:ext>
            </a:extLst>
          </p:cNvPr>
          <p:cNvSpPr txBox="1"/>
          <p:nvPr/>
        </p:nvSpPr>
        <p:spPr>
          <a:xfrm>
            <a:off x="875725" y="3721250"/>
            <a:ext cx="464987" cy="154133"/>
          </a:xfrm>
          <a:prstGeom prst="rect">
            <a:avLst/>
          </a:prstGeom>
          <a:noFill/>
          <a:ln w="15875">
            <a:noFill/>
          </a:ln>
        </p:spPr>
        <p:txBody>
          <a:bodyPr wrap="square" lIns="0" tIns="0" rIns="0" bIns="0" rtlCol="0">
            <a:noAutofit/>
          </a:bodyPr>
          <a:lstStyle/>
          <a:p>
            <a:pPr algn="ctr"/>
            <a:r>
              <a:rPr lang="en-US" sz="800" b="1"/>
              <a:t>Placebo</a:t>
            </a:r>
          </a:p>
        </p:txBody>
      </p:sp>
      <p:sp>
        <p:nvSpPr>
          <p:cNvPr id="159" name="TextBox 158">
            <a:extLst>
              <a:ext uri="{FF2B5EF4-FFF2-40B4-BE49-F238E27FC236}">
                <a16:creationId xmlns:a16="http://schemas.microsoft.com/office/drawing/2014/main" id="{E307384D-B241-4E1D-8371-087F3B88E712}"/>
              </a:ext>
            </a:extLst>
          </p:cNvPr>
          <p:cNvSpPr txBox="1"/>
          <p:nvPr/>
        </p:nvSpPr>
        <p:spPr>
          <a:xfrm rot="16200000">
            <a:off x="-603158" y="2511121"/>
            <a:ext cx="2032581" cy="246221"/>
          </a:xfrm>
          <a:prstGeom prst="rect">
            <a:avLst/>
          </a:prstGeom>
          <a:noFill/>
        </p:spPr>
        <p:txBody>
          <a:bodyPr wrap="square" rtlCol="0">
            <a:spAutoFit/>
          </a:bodyPr>
          <a:lstStyle/>
          <a:p>
            <a:pPr algn="ctr"/>
            <a:r>
              <a:rPr lang="en-US" sz="1000" b="1"/>
              <a:t>Sputum eosinophils (%)</a:t>
            </a:r>
          </a:p>
        </p:txBody>
      </p:sp>
      <p:sp>
        <p:nvSpPr>
          <p:cNvPr id="160" name="TextBox 159">
            <a:extLst>
              <a:ext uri="{FF2B5EF4-FFF2-40B4-BE49-F238E27FC236}">
                <a16:creationId xmlns:a16="http://schemas.microsoft.com/office/drawing/2014/main" id="{0A7B6DF8-8C61-4B36-BB56-8721B9DF0E6A}"/>
              </a:ext>
            </a:extLst>
          </p:cNvPr>
          <p:cNvSpPr txBox="1"/>
          <p:nvPr/>
        </p:nvSpPr>
        <p:spPr>
          <a:xfrm>
            <a:off x="1582958" y="3721250"/>
            <a:ext cx="685800" cy="154133"/>
          </a:xfrm>
          <a:prstGeom prst="rect">
            <a:avLst/>
          </a:prstGeom>
          <a:noFill/>
          <a:ln w="15875">
            <a:noFill/>
          </a:ln>
        </p:spPr>
        <p:txBody>
          <a:bodyPr wrap="square" lIns="0" tIns="0" rIns="0" bIns="0" rtlCol="0">
            <a:noAutofit/>
          </a:bodyPr>
          <a:lstStyle/>
          <a:p>
            <a:pPr algn="ctr"/>
            <a:r>
              <a:rPr lang="en-US" sz="800" b="1"/>
              <a:t>BUD</a:t>
            </a:r>
          </a:p>
        </p:txBody>
      </p:sp>
      <p:cxnSp>
        <p:nvCxnSpPr>
          <p:cNvPr id="161" name="Straight Connector 160">
            <a:extLst>
              <a:ext uri="{FF2B5EF4-FFF2-40B4-BE49-F238E27FC236}">
                <a16:creationId xmlns:a16="http://schemas.microsoft.com/office/drawing/2014/main" id="{6121686C-B49B-4809-BDE0-5DF6E69DCB54}"/>
              </a:ext>
            </a:extLst>
          </p:cNvPr>
          <p:cNvCxnSpPr/>
          <p:nvPr/>
        </p:nvCxnSpPr>
        <p:spPr>
          <a:xfrm>
            <a:off x="694785" y="229440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2" name="TextBox 161">
            <a:extLst>
              <a:ext uri="{FF2B5EF4-FFF2-40B4-BE49-F238E27FC236}">
                <a16:creationId xmlns:a16="http://schemas.microsoft.com/office/drawing/2014/main" id="{168F5609-8513-44DD-B7FD-009CE91CCCD0}"/>
              </a:ext>
            </a:extLst>
          </p:cNvPr>
          <p:cNvSpPr txBox="1"/>
          <p:nvPr/>
        </p:nvSpPr>
        <p:spPr>
          <a:xfrm>
            <a:off x="413133" y="2225943"/>
            <a:ext cx="258430" cy="154133"/>
          </a:xfrm>
          <a:prstGeom prst="rect">
            <a:avLst/>
          </a:prstGeom>
          <a:noFill/>
          <a:ln w="15875">
            <a:noFill/>
          </a:ln>
        </p:spPr>
        <p:txBody>
          <a:bodyPr wrap="square" lIns="0" tIns="0" rIns="0" bIns="0" rtlCol="0" anchor="ctr">
            <a:noAutofit/>
          </a:bodyPr>
          <a:lstStyle/>
          <a:p>
            <a:pPr algn="r"/>
            <a:r>
              <a:rPr lang="en-US" sz="800"/>
              <a:t>40</a:t>
            </a:r>
          </a:p>
        </p:txBody>
      </p:sp>
      <p:cxnSp>
        <p:nvCxnSpPr>
          <p:cNvPr id="163" name="Straight Connector 162">
            <a:extLst>
              <a:ext uri="{FF2B5EF4-FFF2-40B4-BE49-F238E27FC236}">
                <a16:creationId xmlns:a16="http://schemas.microsoft.com/office/drawing/2014/main" id="{7927BC07-A587-494D-869B-748018B9C8BB}"/>
              </a:ext>
            </a:extLst>
          </p:cNvPr>
          <p:cNvCxnSpPr/>
          <p:nvPr/>
        </p:nvCxnSpPr>
        <p:spPr>
          <a:xfrm>
            <a:off x="694785" y="2632642"/>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4" name="TextBox 163">
            <a:extLst>
              <a:ext uri="{FF2B5EF4-FFF2-40B4-BE49-F238E27FC236}">
                <a16:creationId xmlns:a16="http://schemas.microsoft.com/office/drawing/2014/main" id="{E29F65C5-DCC2-453A-947F-FBD73BDD912B}"/>
              </a:ext>
            </a:extLst>
          </p:cNvPr>
          <p:cNvSpPr txBox="1"/>
          <p:nvPr/>
        </p:nvSpPr>
        <p:spPr>
          <a:xfrm>
            <a:off x="413133" y="2562358"/>
            <a:ext cx="258430" cy="154133"/>
          </a:xfrm>
          <a:prstGeom prst="rect">
            <a:avLst/>
          </a:prstGeom>
          <a:noFill/>
          <a:ln w="15875">
            <a:noFill/>
          </a:ln>
        </p:spPr>
        <p:txBody>
          <a:bodyPr wrap="square" lIns="0" tIns="0" rIns="0" bIns="0" rtlCol="0" anchor="ctr">
            <a:noAutofit/>
          </a:bodyPr>
          <a:lstStyle/>
          <a:p>
            <a:pPr algn="r"/>
            <a:r>
              <a:rPr lang="en-US" sz="800"/>
              <a:t>30</a:t>
            </a:r>
          </a:p>
        </p:txBody>
      </p:sp>
      <p:grpSp>
        <p:nvGrpSpPr>
          <p:cNvPr id="165" name="Group 164">
            <a:extLst>
              <a:ext uri="{FF2B5EF4-FFF2-40B4-BE49-F238E27FC236}">
                <a16:creationId xmlns:a16="http://schemas.microsoft.com/office/drawing/2014/main" id="{B93565D8-A241-4554-AE03-3C770FBC66AA}"/>
              </a:ext>
            </a:extLst>
          </p:cNvPr>
          <p:cNvGrpSpPr/>
          <p:nvPr/>
        </p:nvGrpSpPr>
        <p:grpSpPr>
          <a:xfrm>
            <a:off x="1083263" y="2173024"/>
            <a:ext cx="49910" cy="423861"/>
            <a:chOff x="1083263" y="2390775"/>
            <a:chExt cx="49910" cy="423861"/>
          </a:xfrm>
        </p:grpSpPr>
        <p:cxnSp>
          <p:nvCxnSpPr>
            <p:cNvPr id="166" name="Straight Connector 165">
              <a:extLst>
                <a:ext uri="{FF2B5EF4-FFF2-40B4-BE49-F238E27FC236}">
                  <a16:creationId xmlns:a16="http://schemas.microsoft.com/office/drawing/2014/main" id="{B5D99685-6841-4B86-A6A2-1E410A7DBD53}"/>
                </a:ext>
              </a:extLst>
            </p:cNvPr>
            <p:cNvCxnSpPr>
              <a:cxnSpLocks/>
            </p:cNvCxnSpPr>
            <p:nvPr/>
          </p:nvCxnSpPr>
          <p:spPr>
            <a:xfrm>
              <a:off x="1083263" y="2390775"/>
              <a:ext cx="4991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3011C214-A992-4A36-9823-E14A00C397E3}"/>
                </a:ext>
              </a:extLst>
            </p:cNvPr>
            <p:cNvCxnSpPr>
              <a:cxnSpLocks/>
            </p:cNvCxnSpPr>
            <p:nvPr/>
          </p:nvCxnSpPr>
          <p:spPr>
            <a:xfrm>
              <a:off x="1083263" y="2814636"/>
              <a:ext cx="4991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D073BF66-FB9E-425C-B952-D48189D99469}"/>
                </a:ext>
              </a:extLst>
            </p:cNvPr>
            <p:cNvCxnSpPr>
              <a:cxnSpLocks/>
            </p:cNvCxnSpPr>
            <p:nvPr/>
          </p:nvCxnSpPr>
          <p:spPr>
            <a:xfrm flipV="1">
              <a:off x="1108218" y="2390775"/>
              <a:ext cx="0" cy="42386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24D17868-F105-4007-8150-EF87736843E7}"/>
              </a:ext>
            </a:extLst>
          </p:cNvPr>
          <p:cNvGrpSpPr/>
          <p:nvPr/>
        </p:nvGrpSpPr>
        <p:grpSpPr>
          <a:xfrm>
            <a:off x="1900903" y="2637404"/>
            <a:ext cx="49910" cy="306000"/>
            <a:chOff x="1691160" y="2795588"/>
            <a:chExt cx="49910" cy="423861"/>
          </a:xfrm>
        </p:grpSpPr>
        <p:cxnSp>
          <p:nvCxnSpPr>
            <p:cNvPr id="170" name="Straight Connector 169">
              <a:extLst>
                <a:ext uri="{FF2B5EF4-FFF2-40B4-BE49-F238E27FC236}">
                  <a16:creationId xmlns:a16="http://schemas.microsoft.com/office/drawing/2014/main" id="{EB1B3498-F13A-46A1-9071-19A95ED516B8}"/>
                </a:ext>
              </a:extLst>
            </p:cNvPr>
            <p:cNvCxnSpPr>
              <a:cxnSpLocks/>
            </p:cNvCxnSpPr>
            <p:nvPr/>
          </p:nvCxnSpPr>
          <p:spPr>
            <a:xfrm>
              <a:off x="1691160" y="2795588"/>
              <a:ext cx="4991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31D98637-BDB1-485C-9906-B51257C47BBB}"/>
                </a:ext>
              </a:extLst>
            </p:cNvPr>
            <p:cNvCxnSpPr>
              <a:cxnSpLocks/>
            </p:cNvCxnSpPr>
            <p:nvPr/>
          </p:nvCxnSpPr>
          <p:spPr>
            <a:xfrm>
              <a:off x="1691160" y="3219449"/>
              <a:ext cx="4991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DBE9B761-5B77-4E0F-A83C-49EE8C31198B}"/>
                </a:ext>
              </a:extLst>
            </p:cNvPr>
            <p:cNvCxnSpPr>
              <a:cxnSpLocks/>
            </p:cNvCxnSpPr>
            <p:nvPr/>
          </p:nvCxnSpPr>
          <p:spPr>
            <a:xfrm flipV="1">
              <a:off x="1716115" y="2795588"/>
              <a:ext cx="0" cy="423861"/>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cxnSp>
        <p:nvCxnSpPr>
          <p:cNvPr id="179" name="Straight Connector 178">
            <a:extLst>
              <a:ext uri="{FF2B5EF4-FFF2-40B4-BE49-F238E27FC236}">
                <a16:creationId xmlns:a16="http://schemas.microsoft.com/office/drawing/2014/main" id="{A832BCB5-36F5-428A-90FD-599151033E44}"/>
              </a:ext>
            </a:extLst>
          </p:cNvPr>
          <p:cNvCxnSpPr/>
          <p:nvPr/>
        </p:nvCxnSpPr>
        <p:spPr>
          <a:xfrm>
            <a:off x="3375157" y="1617943"/>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a:extLst>
              <a:ext uri="{FF2B5EF4-FFF2-40B4-BE49-F238E27FC236}">
                <a16:creationId xmlns:a16="http://schemas.microsoft.com/office/drawing/2014/main" id="{00C71CB0-9946-462D-998B-33206D17FA64}"/>
              </a:ext>
            </a:extLst>
          </p:cNvPr>
          <p:cNvCxnSpPr/>
          <p:nvPr/>
        </p:nvCxnSpPr>
        <p:spPr>
          <a:xfrm>
            <a:off x="3375157" y="2970875"/>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a:extLst>
              <a:ext uri="{FF2B5EF4-FFF2-40B4-BE49-F238E27FC236}">
                <a16:creationId xmlns:a16="http://schemas.microsoft.com/office/drawing/2014/main" id="{497673DC-A848-4A43-B973-80E48F040FF5}"/>
              </a:ext>
            </a:extLst>
          </p:cNvPr>
          <p:cNvCxnSpPr>
            <a:cxnSpLocks/>
          </p:cNvCxnSpPr>
          <p:nvPr/>
        </p:nvCxnSpPr>
        <p:spPr>
          <a:xfrm flipV="1">
            <a:off x="3421769" y="1617943"/>
            <a:ext cx="0" cy="203258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85" name="TextBox 184">
            <a:extLst>
              <a:ext uri="{FF2B5EF4-FFF2-40B4-BE49-F238E27FC236}">
                <a16:creationId xmlns:a16="http://schemas.microsoft.com/office/drawing/2014/main" id="{D0628E93-4FFF-4546-892A-13F6589578F8}"/>
              </a:ext>
            </a:extLst>
          </p:cNvPr>
          <p:cNvSpPr txBox="1"/>
          <p:nvPr/>
        </p:nvSpPr>
        <p:spPr>
          <a:xfrm>
            <a:off x="3023819" y="1553114"/>
            <a:ext cx="328117" cy="154133"/>
          </a:xfrm>
          <a:prstGeom prst="rect">
            <a:avLst/>
          </a:prstGeom>
          <a:noFill/>
          <a:ln w="15875">
            <a:noFill/>
          </a:ln>
        </p:spPr>
        <p:txBody>
          <a:bodyPr wrap="square" lIns="0" tIns="0" rIns="0" bIns="0" rtlCol="0" anchor="ctr">
            <a:noAutofit/>
          </a:bodyPr>
          <a:lstStyle/>
          <a:p>
            <a:pPr algn="r"/>
            <a:r>
              <a:rPr lang="en-US" sz="800"/>
              <a:t>100</a:t>
            </a:r>
          </a:p>
        </p:txBody>
      </p:sp>
      <p:sp>
        <p:nvSpPr>
          <p:cNvPr id="188" name="TextBox 187">
            <a:extLst>
              <a:ext uri="{FF2B5EF4-FFF2-40B4-BE49-F238E27FC236}">
                <a16:creationId xmlns:a16="http://schemas.microsoft.com/office/drawing/2014/main" id="{19586051-39BD-4E21-B02F-6A7F745D89B2}"/>
              </a:ext>
            </a:extLst>
          </p:cNvPr>
          <p:cNvSpPr txBox="1"/>
          <p:nvPr/>
        </p:nvSpPr>
        <p:spPr>
          <a:xfrm>
            <a:off x="3093505" y="2898773"/>
            <a:ext cx="258430" cy="154133"/>
          </a:xfrm>
          <a:prstGeom prst="rect">
            <a:avLst/>
          </a:prstGeom>
          <a:noFill/>
          <a:ln w="15875">
            <a:noFill/>
          </a:ln>
        </p:spPr>
        <p:txBody>
          <a:bodyPr wrap="square" lIns="0" tIns="0" rIns="0" bIns="0" rtlCol="0" anchor="ctr">
            <a:noAutofit/>
          </a:bodyPr>
          <a:lstStyle/>
          <a:p>
            <a:pPr algn="r"/>
            <a:r>
              <a:rPr lang="en-US" sz="800"/>
              <a:t>1</a:t>
            </a:r>
          </a:p>
        </p:txBody>
      </p:sp>
      <p:sp>
        <p:nvSpPr>
          <p:cNvPr id="189" name="TextBox 188">
            <a:extLst>
              <a:ext uri="{FF2B5EF4-FFF2-40B4-BE49-F238E27FC236}">
                <a16:creationId xmlns:a16="http://schemas.microsoft.com/office/drawing/2014/main" id="{27447699-8087-42A0-ABA7-F407EF7BFBB8}"/>
              </a:ext>
            </a:extLst>
          </p:cNvPr>
          <p:cNvSpPr txBox="1"/>
          <p:nvPr/>
        </p:nvSpPr>
        <p:spPr>
          <a:xfrm>
            <a:off x="3093505" y="3571601"/>
            <a:ext cx="258430" cy="154133"/>
          </a:xfrm>
          <a:prstGeom prst="rect">
            <a:avLst/>
          </a:prstGeom>
          <a:noFill/>
          <a:ln w="15875">
            <a:noFill/>
          </a:ln>
        </p:spPr>
        <p:txBody>
          <a:bodyPr wrap="square" lIns="0" tIns="0" rIns="0" bIns="0" rtlCol="0" anchor="ctr">
            <a:noAutofit/>
          </a:bodyPr>
          <a:lstStyle/>
          <a:p>
            <a:pPr algn="r"/>
            <a:r>
              <a:rPr lang="en-US" sz="800"/>
              <a:t>0</a:t>
            </a:r>
          </a:p>
        </p:txBody>
      </p:sp>
      <p:sp>
        <p:nvSpPr>
          <p:cNvPr id="190" name="TextBox 189">
            <a:extLst>
              <a:ext uri="{FF2B5EF4-FFF2-40B4-BE49-F238E27FC236}">
                <a16:creationId xmlns:a16="http://schemas.microsoft.com/office/drawing/2014/main" id="{9728F7BB-91DC-4D1D-8F33-0931663ADD30}"/>
              </a:ext>
            </a:extLst>
          </p:cNvPr>
          <p:cNvSpPr txBox="1"/>
          <p:nvPr/>
        </p:nvSpPr>
        <p:spPr>
          <a:xfrm>
            <a:off x="3611659" y="3721250"/>
            <a:ext cx="464987" cy="154133"/>
          </a:xfrm>
          <a:prstGeom prst="rect">
            <a:avLst/>
          </a:prstGeom>
          <a:noFill/>
          <a:ln w="15875">
            <a:noFill/>
          </a:ln>
        </p:spPr>
        <p:txBody>
          <a:bodyPr wrap="square" lIns="0" tIns="0" rIns="0" bIns="0" rtlCol="0">
            <a:noAutofit/>
          </a:bodyPr>
          <a:lstStyle/>
          <a:p>
            <a:pPr algn="ctr"/>
            <a:r>
              <a:rPr lang="en-US" sz="800" b="1"/>
              <a:t>Placebo</a:t>
            </a:r>
          </a:p>
        </p:txBody>
      </p:sp>
      <p:sp>
        <p:nvSpPr>
          <p:cNvPr id="191" name="TextBox 190">
            <a:extLst>
              <a:ext uri="{FF2B5EF4-FFF2-40B4-BE49-F238E27FC236}">
                <a16:creationId xmlns:a16="http://schemas.microsoft.com/office/drawing/2014/main" id="{9DA35D43-7DCE-4E94-BD20-8982E23055FA}"/>
              </a:ext>
            </a:extLst>
          </p:cNvPr>
          <p:cNvSpPr txBox="1"/>
          <p:nvPr/>
        </p:nvSpPr>
        <p:spPr>
          <a:xfrm rot="16200000">
            <a:off x="2077214" y="2511121"/>
            <a:ext cx="2032581" cy="246221"/>
          </a:xfrm>
          <a:prstGeom prst="rect">
            <a:avLst/>
          </a:prstGeom>
          <a:noFill/>
        </p:spPr>
        <p:txBody>
          <a:bodyPr wrap="square" rtlCol="0">
            <a:spAutoFit/>
          </a:bodyPr>
          <a:lstStyle/>
          <a:p>
            <a:pPr algn="ctr"/>
            <a:r>
              <a:rPr lang="en-US" sz="1000" b="1"/>
              <a:t>PD</a:t>
            </a:r>
            <a:r>
              <a:rPr lang="en-US" sz="1000" b="1" baseline="-25000"/>
              <a:t>20</a:t>
            </a:r>
            <a:r>
              <a:rPr lang="en-US" sz="1000" b="1"/>
              <a:t> NaCl (mL)</a:t>
            </a:r>
          </a:p>
        </p:txBody>
      </p:sp>
      <p:sp>
        <p:nvSpPr>
          <p:cNvPr id="192" name="TextBox 191">
            <a:extLst>
              <a:ext uri="{FF2B5EF4-FFF2-40B4-BE49-F238E27FC236}">
                <a16:creationId xmlns:a16="http://schemas.microsoft.com/office/drawing/2014/main" id="{602D8BF1-445F-4492-B50F-BCC8714622E3}"/>
              </a:ext>
            </a:extLst>
          </p:cNvPr>
          <p:cNvSpPr txBox="1"/>
          <p:nvPr/>
        </p:nvSpPr>
        <p:spPr>
          <a:xfrm>
            <a:off x="4612484" y="3721250"/>
            <a:ext cx="685800" cy="154133"/>
          </a:xfrm>
          <a:prstGeom prst="rect">
            <a:avLst/>
          </a:prstGeom>
          <a:noFill/>
          <a:ln w="15875">
            <a:noFill/>
          </a:ln>
        </p:spPr>
        <p:txBody>
          <a:bodyPr wrap="square" lIns="0" tIns="0" rIns="0" bIns="0" rtlCol="0">
            <a:noAutofit/>
          </a:bodyPr>
          <a:lstStyle/>
          <a:p>
            <a:pPr algn="ctr"/>
            <a:r>
              <a:rPr lang="en-US" sz="800" b="1"/>
              <a:t>BUD</a:t>
            </a:r>
          </a:p>
        </p:txBody>
      </p:sp>
      <p:cxnSp>
        <p:nvCxnSpPr>
          <p:cNvPr id="193" name="Straight Connector 192">
            <a:extLst>
              <a:ext uri="{FF2B5EF4-FFF2-40B4-BE49-F238E27FC236}">
                <a16:creationId xmlns:a16="http://schemas.microsoft.com/office/drawing/2014/main" id="{EC01AA2F-640F-41C3-8474-77E17E91D058}"/>
              </a:ext>
            </a:extLst>
          </p:cNvPr>
          <p:cNvCxnSpPr/>
          <p:nvPr/>
        </p:nvCxnSpPr>
        <p:spPr>
          <a:xfrm>
            <a:off x="3375157" y="229440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4" name="TextBox 193">
            <a:extLst>
              <a:ext uri="{FF2B5EF4-FFF2-40B4-BE49-F238E27FC236}">
                <a16:creationId xmlns:a16="http://schemas.microsoft.com/office/drawing/2014/main" id="{B941BC4A-7BC7-4B9F-90C5-D30E03855D12}"/>
              </a:ext>
            </a:extLst>
          </p:cNvPr>
          <p:cNvSpPr txBox="1"/>
          <p:nvPr/>
        </p:nvSpPr>
        <p:spPr>
          <a:xfrm>
            <a:off x="3093505" y="2217725"/>
            <a:ext cx="258430" cy="154133"/>
          </a:xfrm>
          <a:prstGeom prst="rect">
            <a:avLst/>
          </a:prstGeom>
          <a:noFill/>
          <a:ln w="15875">
            <a:noFill/>
          </a:ln>
        </p:spPr>
        <p:txBody>
          <a:bodyPr wrap="square" lIns="0" tIns="0" rIns="0" bIns="0" rtlCol="0" anchor="ctr">
            <a:noAutofit/>
          </a:bodyPr>
          <a:lstStyle/>
          <a:p>
            <a:pPr algn="r"/>
            <a:r>
              <a:rPr lang="en-US" sz="800"/>
              <a:t>10</a:t>
            </a:r>
          </a:p>
        </p:txBody>
      </p:sp>
      <p:sp>
        <p:nvSpPr>
          <p:cNvPr id="195" name="Rectangle 194">
            <a:extLst>
              <a:ext uri="{FF2B5EF4-FFF2-40B4-BE49-F238E27FC236}">
                <a16:creationId xmlns:a16="http://schemas.microsoft.com/office/drawing/2014/main" id="{EA27F656-57D3-41C8-AE89-2564A1954A37}"/>
              </a:ext>
            </a:extLst>
          </p:cNvPr>
          <p:cNvSpPr/>
          <p:nvPr/>
        </p:nvSpPr>
        <p:spPr>
          <a:xfrm>
            <a:off x="1070215" y="2353999"/>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96" name="Rectangle 195">
            <a:extLst>
              <a:ext uri="{FF2B5EF4-FFF2-40B4-BE49-F238E27FC236}">
                <a16:creationId xmlns:a16="http://schemas.microsoft.com/office/drawing/2014/main" id="{AB3AFE2E-17C7-4ED1-BD21-803BF5A56EAE}"/>
              </a:ext>
            </a:extLst>
          </p:cNvPr>
          <p:cNvSpPr/>
          <p:nvPr/>
        </p:nvSpPr>
        <p:spPr>
          <a:xfrm>
            <a:off x="1887855" y="2758812"/>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97" name="Freeform: Shape 196">
            <a:extLst>
              <a:ext uri="{FF2B5EF4-FFF2-40B4-BE49-F238E27FC236}">
                <a16:creationId xmlns:a16="http://schemas.microsoft.com/office/drawing/2014/main" id="{4AEC9330-60AE-40A1-AB93-FDEA3E32AC8A}"/>
              </a:ext>
            </a:extLst>
          </p:cNvPr>
          <p:cNvSpPr/>
          <p:nvPr/>
        </p:nvSpPr>
        <p:spPr>
          <a:xfrm>
            <a:off x="3852519" y="2077774"/>
            <a:ext cx="1221581" cy="411956"/>
          </a:xfrm>
          <a:custGeom>
            <a:avLst/>
            <a:gdLst>
              <a:gd name="connsiteX0" fmla="*/ 1221581 w 1221581"/>
              <a:gd name="connsiteY0" fmla="*/ 0 h 411956"/>
              <a:gd name="connsiteX1" fmla="*/ 2381 w 1221581"/>
              <a:gd name="connsiteY1" fmla="*/ 411956 h 411956"/>
              <a:gd name="connsiteX2" fmla="*/ 0 w 1221581"/>
              <a:gd name="connsiteY2" fmla="*/ 411956 h 411956"/>
            </a:gdLst>
            <a:ahLst/>
            <a:cxnLst>
              <a:cxn ang="0">
                <a:pos x="connsiteX0" y="connsiteY0"/>
              </a:cxn>
              <a:cxn ang="0">
                <a:pos x="connsiteX1" y="connsiteY1"/>
              </a:cxn>
              <a:cxn ang="0">
                <a:pos x="connsiteX2" y="connsiteY2"/>
              </a:cxn>
            </a:cxnLst>
            <a:rect l="l" t="t" r="r" b="b"/>
            <a:pathLst>
              <a:path w="1221581" h="411956">
                <a:moveTo>
                  <a:pt x="1221581" y="0"/>
                </a:moveTo>
                <a:lnTo>
                  <a:pt x="2381" y="411956"/>
                </a:lnTo>
                <a:lnTo>
                  <a:pt x="0" y="411956"/>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0" name="Freeform: Shape 199">
            <a:extLst>
              <a:ext uri="{FF2B5EF4-FFF2-40B4-BE49-F238E27FC236}">
                <a16:creationId xmlns:a16="http://schemas.microsoft.com/office/drawing/2014/main" id="{A836FFD8-D4B8-47BD-95BB-3A1AE4AB24E1}"/>
              </a:ext>
            </a:extLst>
          </p:cNvPr>
          <p:cNvSpPr/>
          <p:nvPr/>
        </p:nvSpPr>
        <p:spPr>
          <a:xfrm>
            <a:off x="3845375" y="3442230"/>
            <a:ext cx="1228725" cy="208293"/>
          </a:xfrm>
          <a:custGeom>
            <a:avLst/>
            <a:gdLst>
              <a:gd name="connsiteX0" fmla="*/ 0 w 1226344"/>
              <a:gd name="connsiteY0" fmla="*/ 214313 h 214313"/>
              <a:gd name="connsiteX1" fmla="*/ 1226344 w 1226344"/>
              <a:gd name="connsiteY1" fmla="*/ 0 h 214313"/>
              <a:gd name="connsiteX2" fmla="*/ 1226344 w 1226344"/>
              <a:gd name="connsiteY2" fmla="*/ 0 h 214313"/>
            </a:gdLst>
            <a:ahLst/>
            <a:cxnLst>
              <a:cxn ang="0">
                <a:pos x="connsiteX0" y="connsiteY0"/>
              </a:cxn>
              <a:cxn ang="0">
                <a:pos x="connsiteX1" y="connsiteY1"/>
              </a:cxn>
              <a:cxn ang="0">
                <a:pos x="connsiteX2" y="connsiteY2"/>
              </a:cxn>
            </a:cxnLst>
            <a:rect l="l" t="t" r="r" b="b"/>
            <a:pathLst>
              <a:path w="1226344" h="214313">
                <a:moveTo>
                  <a:pt x="0" y="214313"/>
                </a:moveTo>
                <a:lnTo>
                  <a:pt x="1226344" y="0"/>
                </a:lnTo>
                <a:lnTo>
                  <a:pt x="1226344"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1" name="Freeform: Shape 200">
            <a:extLst>
              <a:ext uri="{FF2B5EF4-FFF2-40B4-BE49-F238E27FC236}">
                <a16:creationId xmlns:a16="http://schemas.microsoft.com/office/drawing/2014/main" id="{5C276C38-1A4B-423C-9BA2-01B94ADA71BC}"/>
              </a:ext>
            </a:extLst>
          </p:cNvPr>
          <p:cNvSpPr/>
          <p:nvPr/>
        </p:nvSpPr>
        <p:spPr>
          <a:xfrm>
            <a:off x="3838232" y="2968362"/>
            <a:ext cx="1238250" cy="682161"/>
          </a:xfrm>
          <a:custGeom>
            <a:avLst/>
            <a:gdLst>
              <a:gd name="connsiteX0" fmla="*/ 0 w 1228725"/>
              <a:gd name="connsiteY0" fmla="*/ 690562 h 690562"/>
              <a:gd name="connsiteX1" fmla="*/ 1228725 w 1228725"/>
              <a:gd name="connsiteY1" fmla="*/ 0 h 690562"/>
            </a:gdLst>
            <a:ahLst/>
            <a:cxnLst>
              <a:cxn ang="0">
                <a:pos x="connsiteX0" y="connsiteY0"/>
              </a:cxn>
              <a:cxn ang="0">
                <a:pos x="connsiteX1" y="connsiteY1"/>
              </a:cxn>
            </a:cxnLst>
            <a:rect l="l" t="t" r="r" b="b"/>
            <a:pathLst>
              <a:path w="1228725" h="690562">
                <a:moveTo>
                  <a:pt x="0" y="690562"/>
                </a:moveTo>
                <a:lnTo>
                  <a:pt x="1228725"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2" name="Freeform: Shape 201">
            <a:extLst>
              <a:ext uri="{FF2B5EF4-FFF2-40B4-BE49-F238E27FC236}">
                <a16:creationId xmlns:a16="http://schemas.microsoft.com/office/drawing/2014/main" id="{E9CB66F7-1DAA-46B8-8121-BAE9F9A18E74}"/>
              </a:ext>
            </a:extLst>
          </p:cNvPr>
          <p:cNvSpPr/>
          <p:nvPr/>
        </p:nvSpPr>
        <p:spPr>
          <a:xfrm>
            <a:off x="3842994" y="2973124"/>
            <a:ext cx="1235868" cy="0"/>
          </a:xfrm>
          <a:custGeom>
            <a:avLst/>
            <a:gdLst>
              <a:gd name="connsiteX0" fmla="*/ 1235868 w 1235868"/>
              <a:gd name="connsiteY0" fmla="*/ 0 h 0"/>
              <a:gd name="connsiteX1" fmla="*/ 0 w 1235868"/>
              <a:gd name="connsiteY1" fmla="*/ 0 h 0"/>
            </a:gdLst>
            <a:ahLst/>
            <a:cxnLst>
              <a:cxn ang="0">
                <a:pos x="connsiteX0" y="connsiteY0"/>
              </a:cxn>
              <a:cxn ang="0">
                <a:pos x="connsiteX1" y="connsiteY1"/>
              </a:cxn>
            </a:cxnLst>
            <a:rect l="l" t="t" r="r" b="b"/>
            <a:pathLst>
              <a:path w="1235868">
                <a:moveTo>
                  <a:pt x="1235868" y="0"/>
                </a:moveTo>
                <a:lnTo>
                  <a:pt x="0"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4" name="Freeform: Shape 203">
            <a:extLst>
              <a:ext uri="{FF2B5EF4-FFF2-40B4-BE49-F238E27FC236}">
                <a16:creationId xmlns:a16="http://schemas.microsoft.com/office/drawing/2014/main" id="{1305C26E-F41B-45C9-BBD8-675FC0710FAD}"/>
              </a:ext>
            </a:extLst>
          </p:cNvPr>
          <p:cNvSpPr/>
          <p:nvPr/>
        </p:nvSpPr>
        <p:spPr>
          <a:xfrm>
            <a:off x="3842994" y="2101587"/>
            <a:ext cx="1231106" cy="669131"/>
          </a:xfrm>
          <a:custGeom>
            <a:avLst/>
            <a:gdLst>
              <a:gd name="connsiteX0" fmla="*/ 1231106 w 1231106"/>
              <a:gd name="connsiteY0" fmla="*/ 0 h 669131"/>
              <a:gd name="connsiteX1" fmla="*/ 0 w 1231106"/>
              <a:gd name="connsiteY1" fmla="*/ 669131 h 669131"/>
            </a:gdLst>
            <a:ahLst/>
            <a:cxnLst>
              <a:cxn ang="0">
                <a:pos x="connsiteX0" y="connsiteY0"/>
              </a:cxn>
              <a:cxn ang="0">
                <a:pos x="connsiteX1" y="connsiteY1"/>
              </a:cxn>
            </a:cxnLst>
            <a:rect l="l" t="t" r="r" b="b"/>
            <a:pathLst>
              <a:path w="1231106" h="669131">
                <a:moveTo>
                  <a:pt x="1231106" y="0"/>
                </a:moveTo>
                <a:lnTo>
                  <a:pt x="0" y="669131"/>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1" name="Freeform: Shape 210">
            <a:extLst>
              <a:ext uri="{FF2B5EF4-FFF2-40B4-BE49-F238E27FC236}">
                <a16:creationId xmlns:a16="http://schemas.microsoft.com/office/drawing/2014/main" id="{D58DDDCF-BAC5-46F9-B4E2-00EB79FD0775}"/>
              </a:ext>
            </a:extLst>
          </p:cNvPr>
          <p:cNvSpPr/>
          <p:nvPr/>
        </p:nvSpPr>
        <p:spPr>
          <a:xfrm>
            <a:off x="3838231" y="2175405"/>
            <a:ext cx="1240631" cy="226219"/>
          </a:xfrm>
          <a:custGeom>
            <a:avLst/>
            <a:gdLst>
              <a:gd name="connsiteX0" fmla="*/ 1240631 w 1240631"/>
              <a:gd name="connsiteY0" fmla="*/ 0 h 226219"/>
              <a:gd name="connsiteX1" fmla="*/ 0 w 1240631"/>
              <a:gd name="connsiteY1" fmla="*/ 226219 h 226219"/>
            </a:gdLst>
            <a:ahLst/>
            <a:cxnLst>
              <a:cxn ang="0">
                <a:pos x="connsiteX0" y="connsiteY0"/>
              </a:cxn>
              <a:cxn ang="0">
                <a:pos x="connsiteX1" y="connsiteY1"/>
              </a:cxn>
            </a:cxnLst>
            <a:rect l="l" t="t" r="r" b="b"/>
            <a:pathLst>
              <a:path w="1240631" h="226219">
                <a:moveTo>
                  <a:pt x="1240631" y="0"/>
                </a:moveTo>
                <a:lnTo>
                  <a:pt x="0" y="226219"/>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0" name="Freeform: Shape 229">
            <a:extLst>
              <a:ext uri="{FF2B5EF4-FFF2-40B4-BE49-F238E27FC236}">
                <a16:creationId xmlns:a16="http://schemas.microsoft.com/office/drawing/2014/main" id="{A887FD14-238B-44AD-97A8-ED9BB9FDD9B5}"/>
              </a:ext>
            </a:extLst>
          </p:cNvPr>
          <p:cNvSpPr/>
          <p:nvPr/>
        </p:nvSpPr>
        <p:spPr>
          <a:xfrm>
            <a:off x="3850137" y="2444487"/>
            <a:ext cx="1228725" cy="54768"/>
          </a:xfrm>
          <a:custGeom>
            <a:avLst/>
            <a:gdLst>
              <a:gd name="connsiteX0" fmla="*/ 0 w 1228725"/>
              <a:gd name="connsiteY0" fmla="*/ 54768 h 54768"/>
              <a:gd name="connsiteX1" fmla="*/ 1228725 w 1228725"/>
              <a:gd name="connsiteY1" fmla="*/ 0 h 54768"/>
            </a:gdLst>
            <a:ahLst/>
            <a:cxnLst>
              <a:cxn ang="0">
                <a:pos x="connsiteX0" y="connsiteY0"/>
              </a:cxn>
              <a:cxn ang="0">
                <a:pos x="connsiteX1" y="connsiteY1"/>
              </a:cxn>
            </a:cxnLst>
            <a:rect l="l" t="t" r="r" b="b"/>
            <a:pathLst>
              <a:path w="1228725" h="54768">
                <a:moveTo>
                  <a:pt x="0" y="54768"/>
                </a:moveTo>
                <a:lnTo>
                  <a:pt x="1228725"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4" name="Freeform: Shape 233">
            <a:extLst>
              <a:ext uri="{FF2B5EF4-FFF2-40B4-BE49-F238E27FC236}">
                <a16:creationId xmlns:a16="http://schemas.microsoft.com/office/drawing/2014/main" id="{A480780C-720F-4FFA-89CC-6A929373A20E}"/>
              </a:ext>
            </a:extLst>
          </p:cNvPr>
          <p:cNvSpPr/>
          <p:nvPr/>
        </p:nvSpPr>
        <p:spPr>
          <a:xfrm>
            <a:off x="3847756" y="2189693"/>
            <a:ext cx="1223963" cy="583406"/>
          </a:xfrm>
          <a:custGeom>
            <a:avLst/>
            <a:gdLst>
              <a:gd name="connsiteX0" fmla="*/ 1223963 w 1223963"/>
              <a:gd name="connsiteY0" fmla="*/ 0 h 583406"/>
              <a:gd name="connsiteX1" fmla="*/ 0 w 1223963"/>
              <a:gd name="connsiteY1" fmla="*/ 583406 h 583406"/>
            </a:gdLst>
            <a:ahLst/>
            <a:cxnLst>
              <a:cxn ang="0">
                <a:pos x="connsiteX0" y="connsiteY0"/>
              </a:cxn>
              <a:cxn ang="0">
                <a:pos x="connsiteX1" y="connsiteY1"/>
              </a:cxn>
            </a:cxnLst>
            <a:rect l="l" t="t" r="r" b="b"/>
            <a:pathLst>
              <a:path w="1223963" h="583406">
                <a:moveTo>
                  <a:pt x="1223963" y="0"/>
                </a:moveTo>
                <a:lnTo>
                  <a:pt x="0" y="583406"/>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1" name="Freeform: Shape 240">
            <a:extLst>
              <a:ext uri="{FF2B5EF4-FFF2-40B4-BE49-F238E27FC236}">
                <a16:creationId xmlns:a16="http://schemas.microsoft.com/office/drawing/2014/main" id="{6B275332-E113-410A-AD78-718BDBB6302B}"/>
              </a:ext>
            </a:extLst>
          </p:cNvPr>
          <p:cNvSpPr/>
          <p:nvPr/>
        </p:nvSpPr>
        <p:spPr>
          <a:xfrm>
            <a:off x="3842994" y="2239699"/>
            <a:ext cx="1228725" cy="411956"/>
          </a:xfrm>
          <a:custGeom>
            <a:avLst/>
            <a:gdLst>
              <a:gd name="connsiteX0" fmla="*/ 0 w 1228725"/>
              <a:gd name="connsiteY0" fmla="*/ 411956 h 411956"/>
              <a:gd name="connsiteX1" fmla="*/ 1228725 w 1228725"/>
              <a:gd name="connsiteY1" fmla="*/ 0 h 411956"/>
            </a:gdLst>
            <a:ahLst/>
            <a:cxnLst>
              <a:cxn ang="0">
                <a:pos x="connsiteX0" y="connsiteY0"/>
              </a:cxn>
              <a:cxn ang="0">
                <a:pos x="connsiteX1" y="connsiteY1"/>
              </a:cxn>
            </a:cxnLst>
            <a:rect l="l" t="t" r="r" b="b"/>
            <a:pathLst>
              <a:path w="1228725" h="411956">
                <a:moveTo>
                  <a:pt x="0" y="411956"/>
                </a:moveTo>
                <a:lnTo>
                  <a:pt x="1228725"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3" name="Freeform: Shape 242">
            <a:extLst>
              <a:ext uri="{FF2B5EF4-FFF2-40B4-BE49-F238E27FC236}">
                <a16:creationId xmlns:a16="http://schemas.microsoft.com/office/drawing/2014/main" id="{98F77FEB-D27C-4AD9-A6AA-78E064895755}"/>
              </a:ext>
            </a:extLst>
          </p:cNvPr>
          <p:cNvSpPr/>
          <p:nvPr/>
        </p:nvSpPr>
        <p:spPr>
          <a:xfrm>
            <a:off x="3840612" y="2396862"/>
            <a:ext cx="1243013" cy="252412"/>
          </a:xfrm>
          <a:custGeom>
            <a:avLst/>
            <a:gdLst>
              <a:gd name="connsiteX0" fmla="*/ 0 w 1243013"/>
              <a:gd name="connsiteY0" fmla="*/ 252412 h 252412"/>
              <a:gd name="connsiteX1" fmla="*/ 1243013 w 1243013"/>
              <a:gd name="connsiteY1" fmla="*/ 0 h 252412"/>
            </a:gdLst>
            <a:ahLst/>
            <a:cxnLst>
              <a:cxn ang="0">
                <a:pos x="connsiteX0" y="connsiteY0"/>
              </a:cxn>
              <a:cxn ang="0">
                <a:pos x="connsiteX1" y="connsiteY1"/>
              </a:cxn>
            </a:cxnLst>
            <a:rect l="l" t="t" r="r" b="b"/>
            <a:pathLst>
              <a:path w="1243013" h="252412">
                <a:moveTo>
                  <a:pt x="0" y="252412"/>
                </a:moveTo>
                <a:lnTo>
                  <a:pt x="1243013"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4" name="Freeform: Shape 243">
            <a:extLst>
              <a:ext uri="{FF2B5EF4-FFF2-40B4-BE49-F238E27FC236}">
                <a16:creationId xmlns:a16="http://schemas.microsoft.com/office/drawing/2014/main" id="{7720D816-B76E-4236-B0AB-345090B3B063}"/>
              </a:ext>
            </a:extLst>
          </p:cNvPr>
          <p:cNvSpPr/>
          <p:nvPr/>
        </p:nvSpPr>
        <p:spPr>
          <a:xfrm>
            <a:off x="3854900" y="2492112"/>
            <a:ext cx="1226344" cy="159543"/>
          </a:xfrm>
          <a:custGeom>
            <a:avLst/>
            <a:gdLst>
              <a:gd name="connsiteX0" fmla="*/ 1226344 w 1226344"/>
              <a:gd name="connsiteY0" fmla="*/ 0 h 159543"/>
              <a:gd name="connsiteX1" fmla="*/ 0 w 1226344"/>
              <a:gd name="connsiteY1" fmla="*/ 159543 h 159543"/>
            </a:gdLst>
            <a:ahLst/>
            <a:cxnLst>
              <a:cxn ang="0">
                <a:pos x="connsiteX0" y="connsiteY0"/>
              </a:cxn>
              <a:cxn ang="0">
                <a:pos x="connsiteX1" y="connsiteY1"/>
              </a:cxn>
            </a:cxnLst>
            <a:rect l="l" t="t" r="r" b="b"/>
            <a:pathLst>
              <a:path w="1226344" h="159543">
                <a:moveTo>
                  <a:pt x="1226344" y="0"/>
                </a:moveTo>
                <a:lnTo>
                  <a:pt x="0" y="159543"/>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5" name="Freeform: Shape 244">
            <a:extLst>
              <a:ext uri="{FF2B5EF4-FFF2-40B4-BE49-F238E27FC236}">
                <a16:creationId xmlns:a16="http://schemas.microsoft.com/office/drawing/2014/main" id="{5D4D6948-1D80-4C52-A18A-F9898F812841}"/>
              </a:ext>
            </a:extLst>
          </p:cNvPr>
          <p:cNvSpPr/>
          <p:nvPr/>
        </p:nvSpPr>
        <p:spPr>
          <a:xfrm>
            <a:off x="3850137" y="2487349"/>
            <a:ext cx="1233488" cy="478631"/>
          </a:xfrm>
          <a:custGeom>
            <a:avLst/>
            <a:gdLst>
              <a:gd name="connsiteX0" fmla="*/ 1233488 w 1233488"/>
              <a:gd name="connsiteY0" fmla="*/ 0 h 478631"/>
              <a:gd name="connsiteX1" fmla="*/ 0 w 1233488"/>
              <a:gd name="connsiteY1" fmla="*/ 478631 h 478631"/>
            </a:gdLst>
            <a:ahLst/>
            <a:cxnLst>
              <a:cxn ang="0">
                <a:pos x="connsiteX0" y="connsiteY0"/>
              </a:cxn>
              <a:cxn ang="0">
                <a:pos x="connsiteX1" y="connsiteY1"/>
              </a:cxn>
            </a:cxnLst>
            <a:rect l="l" t="t" r="r" b="b"/>
            <a:pathLst>
              <a:path w="1233488" h="478631">
                <a:moveTo>
                  <a:pt x="1233488" y="0"/>
                </a:moveTo>
                <a:lnTo>
                  <a:pt x="0" y="478631"/>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6" name="Freeform: Shape 245">
            <a:extLst>
              <a:ext uri="{FF2B5EF4-FFF2-40B4-BE49-F238E27FC236}">
                <a16:creationId xmlns:a16="http://schemas.microsoft.com/office/drawing/2014/main" id="{26CD8C62-D15D-462F-9C52-DDB593ADB569}"/>
              </a:ext>
            </a:extLst>
          </p:cNvPr>
          <p:cNvSpPr/>
          <p:nvPr/>
        </p:nvSpPr>
        <p:spPr>
          <a:xfrm>
            <a:off x="3864425" y="2649274"/>
            <a:ext cx="1216819" cy="128588"/>
          </a:xfrm>
          <a:custGeom>
            <a:avLst/>
            <a:gdLst>
              <a:gd name="connsiteX0" fmla="*/ 1216819 w 1216819"/>
              <a:gd name="connsiteY0" fmla="*/ 128588 h 128588"/>
              <a:gd name="connsiteX1" fmla="*/ 0 w 1216819"/>
              <a:gd name="connsiteY1" fmla="*/ 0 h 128588"/>
            </a:gdLst>
            <a:ahLst/>
            <a:cxnLst>
              <a:cxn ang="0">
                <a:pos x="connsiteX0" y="connsiteY0"/>
              </a:cxn>
              <a:cxn ang="0">
                <a:pos x="connsiteX1" y="connsiteY1"/>
              </a:cxn>
            </a:cxnLst>
            <a:rect l="l" t="t" r="r" b="b"/>
            <a:pathLst>
              <a:path w="1216819" h="128588">
                <a:moveTo>
                  <a:pt x="1216819" y="128588"/>
                </a:moveTo>
                <a:lnTo>
                  <a:pt x="0"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7" name="Freeform: Shape 246">
            <a:extLst>
              <a:ext uri="{FF2B5EF4-FFF2-40B4-BE49-F238E27FC236}">
                <a16:creationId xmlns:a16="http://schemas.microsoft.com/office/drawing/2014/main" id="{058F746D-A2F5-41EB-87E3-DA0EF962786F}"/>
              </a:ext>
            </a:extLst>
          </p:cNvPr>
          <p:cNvSpPr/>
          <p:nvPr/>
        </p:nvSpPr>
        <p:spPr>
          <a:xfrm>
            <a:off x="3847756" y="2651655"/>
            <a:ext cx="1233488" cy="116682"/>
          </a:xfrm>
          <a:custGeom>
            <a:avLst/>
            <a:gdLst>
              <a:gd name="connsiteX0" fmla="*/ 1233488 w 1233488"/>
              <a:gd name="connsiteY0" fmla="*/ 0 h 116682"/>
              <a:gd name="connsiteX1" fmla="*/ 0 w 1233488"/>
              <a:gd name="connsiteY1" fmla="*/ 116682 h 116682"/>
            </a:gdLst>
            <a:ahLst/>
            <a:cxnLst>
              <a:cxn ang="0">
                <a:pos x="connsiteX0" y="connsiteY0"/>
              </a:cxn>
              <a:cxn ang="0">
                <a:pos x="connsiteX1" y="connsiteY1"/>
              </a:cxn>
            </a:cxnLst>
            <a:rect l="l" t="t" r="r" b="b"/>
            <a:pathLst>
              <a:path w="1233488" h="116682">
                <a:moveTo>
                  <a:pt x="1233488" y="0"/>
                </a:moveTo>
                <a:lnTo>
                  <a:pt x="0" y="116682"/>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8" name="Freeform: Shape 247">
            <a:extLst>
              <a:ext uri="{FF2B5EF4-FFF2-40B4-BE49-F238E27FC236}">
                <a16:creationId xmlns:a16="http://schemas.microsoft.com/office/drawing/2014/main" id="{CCD8940F-2A62-4713-A960-C922D1BE7561}"/>
              </a:ext>
            </a:extLst>
          </p:cNvPr>
          <p:cNvSpPr/>
          <p:nvPr/>
        </p:nvSpPr>
        <p:spPr>
          <a:xfrm>
            <a:off x="3850137" y="2770718"/>
            <a:ext cx="1233488" cy="197644"/>
          </a:xfrm>
          <a:custGeom>
            <a:avLst/>
            <a:gdLst>
              <a:gd name="connsiteX0" fmla="*/ 1233488 w 1233488"/>
              <a:gd name="connsiteY0" fmla="*/ 0 h 197644"/>
              <a:gd name="connsiteX1" fmla="*/ 0 w 1233488"/>
              <a:gd name="connsiteY1" fmla="*/ 197644 h 197644"/>
            </a:gdLst>
            <a:ahLst/>
            <a:cxnLst>
              <a:cxn ang="0">
                <a:pos x="connsiteX0" y="connsiteY0"/>
              </a:cxn>
              <a:cxn ang="0">
                <a:pos x="connsiteX1" y="connsiteY1"/>
              </a:cxn>
            </a:cxnLst>
            <a:rect l="l" t="t" r="r" b="b"/>
            <a:pathLst>
              <a:path w="1233488" h="197644">
                <a:moveTo>
                  <a:pt x="1233488" y="0"/>
                </a:moveTo>
                <a:lnTo>
                  <a:pt x="0" y="197644"/>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 name="Freeform: Shape 248">
            <a:extLst>
              <a:ext uri="{FF2B5EF4-FFF2-40B4-BE49-F238E27FC236}">
                <a16:creationId xmlns:a16="http://schemas.microsoft.com/office/drawing/2014/main" id="{C28D1E6F-00B0-440E-A16C-A47665B74574}"/>
              </a:ext>
            </a:extLst>
          </p:cNvPr>
          <p:cNvSpPr/>
          <p:nvPr/>
        </p:nvSpPr>
        <p:spPr>
          <a:xfrm>
            <a:off x="3850137" y="2975505"/>
            <a:ext cx="1223963" cy="469107"/>
          </a:xfrm>
          <a:custGeom>
            <a:avLst/>
            <a:gdLst>
              <a:gd name="connsiteX0" fmla="*/ 0 w 1223963"/>
              <a:gd name="connsiteY0" fmla="*/ 0 h 469107"/>
              <a:gd name="connsiteX1" fmla="*/ 1223963 w 1223963"/>
              <a:gd name="connsiteY1" fmla="*/ 469107 h 469107"/>
            </a:gdLst>
            <a:ahLst/>
            <a:cxnLst>
              <a:cxn ang="0">
                <a:pos x="connsiteX0" y="connsiteY0"/>
              </a:cxn>
              <a:cxn ang="0">
                <a:pos x="connsiteX1" y="connsiteY1"/>
              </a:cxn>
            </a:cxnLst>
            <a:rect l="l" t="t" r="r" b="b"/>
            <a:pathLst>
              <a:path w="1223963" h="469107">
                <a:moveTo>
                  <a:pt x="0" y="0"/>
                </a:moveTo>
                <a:lnTo>
                  <a:pt x="1223963" y="469107"/>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 name="Freeform: Shape 249">
            <a:extLst>
              <a:ext uri="{FF2B5EF4-FFF2-40B4-BE49-F238E27FC236}">
                <a16:creationId xmlns:a16="http://schemas.microsoft.com/office/drawing/2014/main" id="{88385C4F-C5CE-4FAE-934F-D6EAB26DA3FF}"/>
              </a:ext>
            </a:extLst>
          </p:cNvPr>
          <p:cNvSpPr/>
          <p:nvPr/>
        </p:nvSpPr>
        <p:spPr>
          <a:xfrm>
            <a:off x="3850137" y="2768337"/>
            <a:ext cx="1233488" cy="561971"/>
          </a:xfrm>
          <a:custGeom>
            <a:avLst/>
            <a:gdLst>
              <a:gd name="connsiteX0" fmla="*/ 0 w 1245394"/>
              <a:gd name="connsiteY0" fmla="*/ 573881 h 573881"/>
              <a:gd name="connsiteX1" fmla="*/ 1245394 w 1245394"/>
              <a:gd name="connsiteY1" fmla="*/ 0 h 573881"/>
            </a:gdLst>
            <a:ahLst/>
            <a:cxnLst>
              <a:cxn ang="0">
                <a:pos x="connsiteX0" y="connsiteY0"/>
              </a:cxn>
              <a:cxn ang="0">
                <a:pos x="connsiteX1" y="connsiteY1"/>
              </a:cxn>
            </a:cxnLst>
            <a:rect l="l" t="t" r="r" b="b"/>
            <a:pathLst>
              <a:path w="1245394" h="573881">
                <a:moveTo>
                  <a:pt x="0" y="573881"/>
                </a:moveTo>
                <a:lnTo>
                  <a:pt x="1245394" y="0"/>
                </a:lnTo>
              </a:path>
            </a:pathLst>
          </a:cu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 name="Rectangle 250">
            <a:extLst>
              <a:ext uri="{FF2B5EF4-FFF2-40B4-BE49-F238E27FC236}">
                <a16:creationId xmlns:a16="http://schemas.microsoft.com/office/drawing/2014/main" id="{7C657174-86D6-468C-896A-ECA5F9012658}"/>
              </a:ext>
            </a:extLst>
          </p:cNvPr>
          <p:cNvSpPr/>
          <p:nvPr/>
        </p:nvSpPr>
        <p:spPr>
          <a:xfrm>
            <a:off x="3806149" y="3610001"/>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2" name="Rectangle 251">
            <a:extLst>
              <a:ext uri="{FF2B5EF4-FFF2-40B4-BE49-F238E27FC236}">
                <a16:creationId xmlns:a16="http://schemas.microsoft.com/office/drawing/2014/main" id="{52550A7F-CCBC-4FA1-9D4B-8548F79E4B73}"/>
              </a:ext>
            </a:extLst>
          </p:cNvPr>
          <p:cNvSpPr/>
          <p:nvPr/>
        </p:nvSpPr>
        <p:spPr>
          <a:xfrm>
            <a:off x="3806149" y="3296970"/>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3" name="Rectangle 252">
            <a:extLst>
              <a:ext uri="{FF2B5EF4-FFF2-40B4-BE49-F238E27FC236}">
                <a16:creationId xmlns:a16="http://schemas.microsoft.com/office/drawing/2014/main" id="{975C8EC8-D90F-46E0-8BD2-DC471AF8A284}"/>
              </a:ext>
            </a:extLst>
          </p:cNvPr>
          <p:cNvSpPr/>
          <p:nvPr/>
        </p:nvSpPr>
        <p:spPr>
          <a:xfrm>
            <a:off x="3806149" y="2939787"/>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4" name="Rectangle 253">
            <a:extLst>
              <a:ext uri="{FF2B5EF4-FFF2-40B4-BE49-F238E27FC236}">
                <a16:creationId xmlns:a16="http://schemas.microsoft.com/office/drawing/2014/main" id="{D0E6DDD6-28CB-4CDC-B203-287059701BDE}"/>
              </a:ext>
            </a:extLst>
          </p:cNvPr>
          <p:cNvSpPr/>
          <p:nvPr/>
        </p:nvSpPr>
        <p:spPr>
          <a:xfrm>
            <a:off x="3806149" y="2741952"/>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5" name="Rectangle 254">
            <a:extLst>
              <a:ext uri="{FF2B5EF4-FFF2-40B4-BE49-F238E27FC236}">
                <a16:creationId xmlns:a16="http://schemas.microsoft.com/office/drawing/2014/main" id="{2E9FB514-9478-450A-88CF-AB9E59830255}"/>
              </a:ext>
            </a:extLst>
          </p:cNvPr>
          <p:cNvSpPr/>
          <p:nvPr/>
        </p:nvSpPr>
        <p:spPr>
          <a:xfrm>
            <a:off x="3806149" y="2613555"/>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6" name="Rectangle 255">
            <a:extLst>
              <a:ext uri="{FF2B5EF4-FFF2-40B4-BE49-F238E27FC236}">
                <a16:creationId xmlns:a16="http://schemas.microsoft.com/office/drawing/2014/main" id="{6A96F57E-DA35-4F8B-A687-2363D70368C0}"/>
              </a:ext>
            </a:extLst>
          </p:cNvPr>
          <p:cNvSpPr/>
          <p:nvPr/>
        </p:nvSpPr>
        <p:spPr>
          <a:xfrm>
            <a:off x="3806149" y="2464862"/>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7" name="Rectangle 256">
            <a:extLst>
              <a:ext uri="{FF2B5EF4-FFF2-40B4-BE49-F238E27FC236}">
                <a16:creationId xmlns:a16="http://schemas.microsoft.com/office/drawing/2014/main" id="{C5F41649-8C83-499F-BAF2-1BD04ED758BF}"/>
              </a:ext>
            </a:extLst>
          </p:cNvPr>
          <p:cNvSpPr/>
          <p:nvPr/>
        </p:nvSpPr>
        <p:spPr>
          <a:xfrm>
            <a:off x="3806149" y="2368282"/>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8" name="Rectangle 257">
            <a:extLst>
              <a:ext uri="{FF2B5EF4-FFF2-40B4-BE49-F238E27FC236}">
                <a16:creationId xmlns:a16="http://schemas.microsoft.com/office/drawing/2014/main" id="{C4C05997-6652-498A-8F15-5161A87CEDC3}"/>
              </a:ext>
            </a:extLst>
          </p:cNvPr>
          <p:cNvSpPr/>
          <p:nvPr/>
        </p:nvSpPr>
        <p:spPr>
          <a:xfrm>
            <a:off x="5040703" y="3410654"/>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59" name="Rectangle 258">
            <a:extLst>
              <a:ext uri="{FF2B5EF4-FFF2-40B4-BE49-F238E27FC236}">
                <a16:creationId xmlns:a16="http://schemas.microsoft.com/office/drawing/2014/main" id="{587A2B54-94CA-432E-836F-D7933AC9498A}"/>
              </a:ext>
            </a:extLst>
          </p:cNvPr>
          <p:cNvSpPr/>
          <p:nvPr/>
        </p:nvSpPr>
        <p:spPr>
          <a:xfrm>
            <a:off x="5040703" y="2934152"/>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0" name="Rectangle 259">
            <a:extLst>
              <a:ext uri="{FF2B5EF4-FFF2-40B4-BE49-F238E27FC236}">
                <a16:creationId xmlns:a16="http://schemas.microsoft.com/office/drawing/2014/main" id="{21A35A4E-C751-4A24-8D41-5F801BA62ADE}"/>
              </a:ext>
            </a:extLst>
          </p:cNvPr>
          <p:cNvSpPr/>
          <p:nvPr/>
        </p:nvSpPr>
        <p:spPr>
          <a:xfrm>
            <a:off x="5040703" y="2735756"/>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1" name="Rectangle 260">
            <a:extLst>
              <a:ext uri="{FF2B5EF4-FFF2-40B4-BE49-F238E27FC236}">
                <a16:creationId xmlns:a16="http://schemas.microsoft.com/office/drawing/2014/main" id="{B46827F5-547D-4AD8-9824-F23CC444FFDC}"/>
              </a:ext>
            </a:extLst>
          </p:cNvPr>
          <p:cNvSpPr/>
          <p:nvPr/>
        </p:nvSpPr>
        <p:spPr>
          <a:xfrm>
            <a:off x="5040703" y="2613458"/>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2" name="Rectangle 261">
            <a:extLst>
              <a:ext uri="{FF2B5EF4-FFF2-40B4-BE49-F238E27FC236}">
                <a16:creationId xmlns:a16="http://schemas.microsoft.com/office/drawing/2014/main" id="{55131B15-B03B-4C6F-95EA-C2E96BFB890B}"/>
              </a:ext>
            </a:extLst>
          </p:cNvPr>
          <p:cNvSpPr/>
          <p:nvPr/>
        </p:nvSpPr>
        <p:spPr>
          <a:xfrm>
            <a:off x="5040703" y="2462011"/>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3" name="Rectangle 262">
            <a:extLst>
              <a:ext uri="{FF2B5EF4-FFF2-40B4-BE49-F238E27FC236}">
                <a16:creationId xmlns:a16="http://schemas.microsoft.com/office/drawing/2014/main" id="{87389415-8ED9-4582-82AB-95BB1374E4C4}"/>
              </a:ext>
            </a:extLst>
          </p:cNvPr>
          <p:cNvSpPr/>
          <p:nvPr/>
        </p:nvSpPr>
        <p:spPr>
          <a:xfrm>
            <a:off x="5040703" y="2426007"/>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4" name="Rectangle 263">
            <a:extLst>
              <a:ext uri="{FF2B5EF4-FFF2-40B4-BE49-F238E27FC236}">
                <a16:creationId xmlns:a16="http://schemas.microsoft.com/office/drawing/2014/main" id="{9A88B79B-C874-4DEF-8F7D-0956DF76C831}"/>
              </a:ext>
            </a:extLst>
          </p:cNvPr>
          <p:cNvSpPr/>
          <p:nvPr/>
        </p:nvSpPr>
        <p:spPr>
          <a:xfrm>
            <a:off x="5040703" y="2368282"/>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5" name="Rectangle 264">
            <a:extLst>
              <a:ext uri="{FF2B5EF4-FFF2-40B4-BE49-F238E27FC236}">
                <a16:creationId xmlns:a16="http://schemas.microsoft.com/office/drawing/2014/main" id="{D686FA9C-96C6-4AD4-B194-628F673340C4}"/>
              </a:ext>
            </a:extLst>
          </p:cNvPr>
          <p:cNvSpPr/>
          <p:nvPr/>
        </p:nvSpPr>
        <p:spPr>
          <a:xfrm>
            <a:off x="5040703" y="2209983"/>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6" name="Rectangle 265">
            <a:extLst>
              <a:ext uri="{FF2B5EF4-FFF2-40B4-BE49-F238E27FC236}">
                <a16:creationId xmlns:a16="http://schemas.microsoft.com/office/drawing/2014/main" id="{E5DCD910-4B71-4FA1-A749-60813554410C}"/>
              </a:ext>
            </a:extLst>
          </p:cNvPr>
          <p:cNvSpPr/>
          <p:nvPr/>
        </p:nvSpPr>
        <p:spPr>
          <a:xfrm>
            <a:off x="5040703" y="2173979"/>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7" name="Rectangle 266">
            <a:extLst>
              <a:ext uri="{FF2B5EF4-FFF2-40B4-BE49-F238E27FC236}">
                <a16:creationId xmlns:a16="http://schemas.microsoft.com/office/drawing/2014/main" id="{083BDD2A-3BFD-42B4-B566-227B7D7E9253}"/>
              </a:ext>
            </a:extLst>
          </p:cNvPr>
          <p:cNvSpPr/>
          <p:nvPr/>
        </p:nvSpPr>
        <p:spPr>
          <a:xfrm>
            <a:off x="5040703" y="2101971"/>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68" name="Rectangle 267">
            <a:extLst>
              <a:ext uri="{FF2B5EF4-FFF2-40B4-BE49-F238E27FC236}">
                <a16:creationId xmlns:a16="http://schemas.microsoft.com/office/drawing/2014/main" id="{9E75F613-FFEF-445E-8305-E7E7D0861C3D}"/>
              </a:ext>
            </a:extLst>
          </p:cNvPr>
          <p:cNvSpPr/>
          <p:nvPr/>
        </p:nvSpPr>
        <p:spPr>
          <a:xfrm>
            <a:off x="5040703" y="2034725"/>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cxnSp>
        <p:nvCxnSpPr>
          <p:cNvPr id="269" name="Straight Connector 268">
            <a:extLst>
              <a:ext uri="{FF2B5EF4-FFF2-40B4-BE49-F238E27FC236}">
                <a16:creationId xmlns:a16="http://schemas.microsoft.com/office/drawing/2014/main" id="{DEFA6AE5-91E9-4BC1-8788-58C45D9F7583}"/>
              </a:ext>
            </a:extLst>
          </p:cNvPr>
          <p:cNvCxnSpPr>
            <a:cxnSpLocks/>
          </p:cNvCxnSpPr>
          <p:nvPr/>
        </p:nvCxnSpPr>
        <p:spPr>
          <a:xfrm>
            <a:off x="6104438" y="3647340"/>
            <a:ext cx="271571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0" name="Straight Connector 269">
            <a:extLst>
              <a:ext uri="{FF2B5EF4-FFF2-40B4-BE49-F238E27FC236}">
                <a16:creationId xmlns:a16="http://schemas.microsoft.com/office/drawing/2014/main" id="{824A317F-BD17-4342-9AB9-93F4CAF84BB1}"/>
              </a:ext>
            </a:extLst>
          </p:cNvPr>
          <p:cNvCxnSpPr/>
          <p:nvPr/>
        </p:nvCxnSpPr>
        <p:spPr>
          <a:xfrm>
            <a:off x="6102533" y="229440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1" name="Straight Connector 270">
            <a:extLst>
              <a:ext uri="{FF2B5EF4-FFF2-40B4-BE49-F238E27FC236}">
                <a16:creationId xmlns:a16="http://schemas.microsoft.com/office/drawing/2014/main" id="{9CC09330-1277-4BFB-8646-C225C03F16CA}"/>
              </a:ext>
            </a:extLst>
          </p:cNvPr>
          <p:cNvCxnSpPr/>
          <p:nvPr/>
        </p:nvCxnSpPr>
        <p:spPr>
          <a:xfrm>
            <a:off x="6102533" y="1617943"/>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BFA6458F-7E82-4B9A-B130-E042D25B9E3C}"/>
              </a:ext>
            </a:extLst>
          </p:cNvPr>
          <p:cNvCxnSpPr>
            <a:cxnSpLocks/>
          </p:cNvCxnSpPr>
          <p:nvPr/>
        </p:nvCxnSpPr>
        <p:spPr>
          <a:xfrm flipV="1">
            <a:off x="6145176" y="1617943"/>
            <a:ext cx="0" cy="203258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73" name="TextBox 272">
            <a:extLst>
              <a:ext uri="{FF2B5EF4-FFF2-40B4-BE49-F238E27FC236}">
                <a16:creationId xmlns:a16="http://schemas.microsoft.com/office/drawing/2014/main" id="{228B36EF-FD69-4FFA-8238-4A29E6829847}"/>
              </a:ext>
            </a:extLst>
          </p:cNvPr>
          <p:cNvSpPr txBox="1"/>
          <p:nvPr/>
        </p:nvSpPr>
        <p:spPr>
          <a:xfrm>
            <a:off x="5747226" y="1553114"/>
            <a:ext cx="328117" cy="154133"/>
          </a:xfrm>
          <a:prstGeom prst="rect">
            <a:avLst/>
          </a:prstGeom>
          <a:noFill/>
          <a:ln w="15875">
            <a:noFill/>
          </a:ln>
        </p:spPr>
        <p:txBody>
          <a:bodyPr wrap="square" lIns="0" tIns="0" rIns="0" bIns="0" rtlCol="0" anchor="ctr">
            <a:noAutofit/>
          </a:bodyPr>
          <a:lstStyle/>
          <a:p>
            <a:pPr algn="r"/>
            <a:r>
              <a:rPr lang="en-US" sz="800"/>
              <a:t>68</a:t>
            </a:r>
          </a:p>
        </p:txBody>
      </p:sp>
      <p:sp>
        <p:nvSpPr>
          <p:cNvPr id="274" name="TextBox 273">
            <a:extLst>
              <a:ext uri="{FF2B5EF4-FFF2-40B4-BE49-F238E27FC236}">
                <a16:creationId xmlns:a16="http://schemas.microsoft.com/office/drawing/2014/main" id="{3B27CBE3-3B5C-4140-A546-8D6F80C789AA}"/>
              </a:ext>
            </a:extLst>
          </p:cNvPr>
          <p:cNvSpPr txBox="1"/>
          <p:nvPr/>
        </p:nvSpPr>
        <p:spPr>
          <a:xfrm>
            <a:off x="5816913" y="2225943"/>
            <a:ext cx="258430" cy="154133"/>
          </a:xfrm>
          <a:prstGeom prst="rect">
            <a:avLst/>
          </a:prstGeom>
          <a:noFill/>
          <a:ln w="15875">
            <a:noFill/>
          </a:ln>
        </p:spPr>
        <p:txBody>
          <a:bodyPr wrap="square" lIns="0" tIns="0" rIns="0" bIns="0" rtlCol="0" anchor="ctr">
            <a:noAutofit/>
          </a:bodyPr>
          <a:lstStyle/>
          <a:p>
            <a:pPr algn="r"/>
            <a:r>
              <a:rPr lang="en-US" sz="800"/>
              <a:t>66</a:t>
            </a:r>
          </a:p>
        </p:txBody>
      </p:sp>
      <p:sp>
        <p:nvSpPr>
          <p:cNvPr id="275" name="TextBox 274">
            <a:extLst>
              <a:ext uri="{FF2B5EF4-FFF2-40B4-BE49-F238E27FC236}">
                <a16:creationId xmlns:a16="http://schemas.microsoft.com/office/drawing/2014/main" id="{4E1A993F-E9EB-4E75-AC12-C77389531286}"/>
              </a:ext>
            </a:extLst>
          </p:cNvPr>
          <p:cNvSpPr txBox="1"/>
          <p:nvPr/>
        </p:nvSpPr>
        <p:spPr>
          <a:xfrm>
            <a:off x="5816913" y="3571601"/>
            <a:ext cx="258430" cy="154133"/>
          </a:xfrm>
          <a:prstGeom prst="rect">
            <a:avLst/>
          </a:prstGeom>
          <a:noFill/>
          <a:ln w="15875">
            <a:noFill/>
          </a:ln>
        </p:spPr>
        <p:txBody>
          <a:bodyPr wrap="square" lIns="0" tIns="0" rIns="0" bIns="0" rtlCol="0" anchor="ctr">
            <a:noAutofit/>
          </a:bodyPr>
          <a:lstStyle/>
          <a:p>
            <a:pPr algn="r"/>
            <a:r>
              <a:rPr lang="en-US" sz="800"/>
              <a:t>62</a:t>
            </a:r>
          </a:p>
        </p:txBody>
      </p:sp>
      <p:sp>
        <p:nvSpPr>
          <p:cNvPr id="276" name="TextBox 275">
            <a:extLst>
              <a:ext uri="{FF2B5EF4-FFF2-40B4-BE49-F238E27FC236}">
                <a16:creationId xmlns:a16="http://schemas.microsoft.com/office/drawing/2014/main" id="{C873F16E-7694-487F-93C6-DF969CAFAA75}"/>
              </a:ext>
            </a:extLst>
          </p:cNvPr>
          <p:cNvSpPr txBox="1"/>
          <p:nvPr/>
        </p:nvSpPr>
        <p:spPr>
          <a:xfrm>
            <a:off x="6107295" y="3721250"/>
            <a:ext cx="464987" cy="154133"/>
          </a:xfrm>
          <a:prstGeom prst="rect">
            <a:avLst/>
          </a:prstGeom>
          <a:noFill/>
          <a:ln w="15875">
            <a:noFill/>
          </a:ln>
        </p:spPr>
        <p:txBody>
          <a:bodyPr wrap="square" lIns="0" tIns="0" rIns="0" bIns="0" rtlCol="0">
            <a:noAutofit/>
          </a:bodyPr>
          <a:lstStyle/>
          <a:p>
            <a:pPr algn="ctr"/>
            <a:r>
              <a:rPr lang="en-US" sz="800"/>
              <a:t>0</a:t>
            </a:r>
          </a:p>
        </p:txBody>
      </p:sp>
      <p:sp>
        <p:nvSpPr>
          <p:cNvPr id="277" name="TextBox 276">
            <a:extLst>
              <a:ext uri="{FF2B5EF4-FFF2-40B4-BE49-F238E27FC236}">
                <a16:creationId xmlns:a16="http://schemas.microsoft.com/office/drawing/2014/main" id="{6C1FFB0A-9584-4BE2-9A3A-985EFE4DB6A5}"/>
              </a:ext>
            </a:extLst>
          </p:cNvPr>
          <p:cNvSpPr txBox="1"/>
          <p:nvPr/>
        </p:nvSpPr>
        <p:spPr>
          <a:xfrm rot="16200000">
            <a:off x="4800621" y="2511121"/>
            <a:ext cx="2032581" cy="246221"/>
          </a:xfrm>
          <a:prstGeom prst="rect">
            <a:avLst/>
          </a:prstGeom>
          <a:noFill/>
        </p:spPr>
        <p:txBody>
          <a:bodyPr wrap="square" rtlCol="0">
            <a:spAutoFit/>
          </a:bodyPr>
          <a:lstStyle/>
          <a:p>
            <a:pPr algn="ctr"/>
            <a:r>
              <a:rPr lang="en-US" sz="1000" b="1"/>
              <a:t>Mean % predicted FEV</a:t>
            </a:r>
            <a:r>
              <a:rPr lang="en-US" sz="1000" b="1" baseline="-25000"/>
              <a:t>1</a:t>
            </a:r>
          </a:p>
        </p:txBody>
      </p:sp>
      <p:cxnSp>
        <p:nvCxnSpPr>
          <p:cNvPr id="278" name="Straight Connector 277">
            <a:extLst>
              <a:ext uri="{FF2B5EF4-FFF2-40B4-BE49-F238E27FC236}">
                <a16:creationId xmlns:a16="http://schemas.microsoft.com/office/drawing/2014/main" id="{77DB08DD-76BD-4923-B0F2-EB593B11AFF4}"/>
              </a:ext>
            </a:extLst>
          </p:cNvPr>
          <p:cNvCxnSpPr/>
          <p:nvPr/>
        </p:nvCxnSpPr>
        <p:spPr>
          <a:xfrm>
            <a:off x="6102533" y="2970875"/>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79" name="TextBox 278">
            <a:extLst>
              <a:ext uri="{FF2B5EF4-FFF2-40B4-BE49-F238E27FC236}">
                <a16:creationId xmlns:a16="http://schemas.microsoft.com/office/drawing/2014/main" id="{CE64E996-9091-437A-82DE-25949CBC7188}"/>
              </a:ext>
            </a:extLst>
          </p:cNvPr>
          <p:cNvSpPr txBox="1"/>
          <p:nvPr/>
        </p:nvSpPr>
        <p:spPr>
          <a:xfrm>
            <a:off x="5816913" y="2898772"/>
            <a:ext cx="258430" cy="154133"/>
          </a:xfrm>
          <a:prstGeom prst="rect">
            <a:avLst/>
          </a:prstGeom>
          <a:noFill/>
          <a:ln w="15875">
            <a:noFill/>
          </a:ln>
        </p:spPr>
        <p:txBody>
          <a:bodyPr wrap="square" lIns="0" tIns="0" rIns="0" bIns="0" rtlCol="0" anchor="ctr">
            <a:noAutofit/>
          </a:bodyPr>
          <a:lstStyle/>
          <a:p>
            <a:pPr algn="r"/>
            <a:r>
              <a:rPr lang="en-US" sz="800"/>
              <a:t>64</a:t>
            </a:r>
          </a:p>
        </p:txBody>
      </p:sp>
      <p:sp>
        <p:nvSpPr>
          <p:cNvPr id="280" name="Rectangle 279">
            <a:extLst>
              <a:ext uri="{FF2B5EF4-FFF2-40B4-BE49-F238E27FC236}">
                <a16:creationId xmlns:a16="http://schemas.microsoft.com/office/drawing/2014/main" id="{82054735-5AB7-4AAD-A011-15B2015FACB6}"/>
              </a:ext>
            </a:extLst>
          </p:cNvPr>
          <p:cNvSpPr/>
          <p:nvPr/>
        </p:nvSpPr>
        <p:spPr>
          <a:xfrm>
            <a:off x="6301784" y="2758812"/>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81" name="Rectangle 280">
            <a:extLst>
              <a:ext uri="{FF2B5EF4-FFF2-40B4-BE49-F238E27FC236}">
                <a16:creationId xmlns:a16="http://schemas.microsoft.com/office/drawing/2014/main" id="{5700722E-E917-42E9-9A86-C45B93F3F845}"/>
              </a:ext>
            </a:extLst>
          </p:cNvPr>
          <p:cNvSpPr/>
          <p:nvPr/>
        </p:nvSpPr>
        <p:spPr>
          <a:xfrm>
            <a:off x="6301784" y="3309108"/>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cxnSp>
        <p:nvCxnSpPr>
          <p:cNvPr id="282" name="Straight Connector 281">
            <a:extLst>
              <a:ext uri="{FF2B5EF4-FFF2-40B4-BE49-F238E27FC236}">
                <a16:creationId xmlns:a16="http://schemas.microsoft.com/office/drawing/2014/main" id="{85879447-C24E-40B4-9B2F-4946E5E2CC4F}"/>
              </a:ext>
            </a:extLst>
          </p:cNvPr>
          <p:cNvCxnSpPr>
            <a:cxnSpLocks/>
          </p:cNvCxnSpPr>
          <p:nvPr/>
        </p:nvCxnSpPr>
        <p:spPr>
          <a:xfrm rot="16200000">
            <a:off x="6316929"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3" name="Straight Connector 282">
            <a:extLst>
              <a:ext uri="{FF2B5EF4-FFF2-40B4-BE49-F238E27FC236}">
                <a16:creationId xmlns:a16="http://schemas.microsoft.com/office/drawing/2014/main" id="{28A317F9-947B-4CD3-9215-006E38B40A00}"/>
              </a:ext>
            </a:extLst>
          </p:cNvPr>
          <p:cNvCxnSpPr>
            <a:cxnSpLocks/>
          </p:cNvCxnSpPr>
          <p:nvPr/>
        </p:nvCxnSpPr>
        <p:spPr>
          <a:xfrm rot="16200000">
            <a:off x="6698257"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4" name="Straight Connector 283">
            <a:extLst>
              <a:ext uri="{FF2B5EF4-FFF2-40B4-BE49-F238E27FC236}">
                <a16:creationId xmlns:a16="http://schemas.microsoft.com/office/drawing/2014/main" id="{486A7467-D552-4CEB-9D2F-183BCCC762AA}"/>
              </a:ext>
            </a:extLst>
          </p:cNvPr>
          <p:cNvCxnSpPr>
            <a:cxnSpLocks/>
          </p:cNvCxnSpPr>
          <p:nvPr/>
        </p:nvCxnSpPr>
        <p:spPr>
          <a:xfrm rot="16200000">
            <a:off x="7079585"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5" name="Straight Connector 284">
            <a:extLst>
              <a:ext uri="{FF2B5EF4-FFF2-40B4-BE49-F238E27FC236}">
                <a16:creationId xmlns:a16="http://schemas.microsoft.com/office/drawing/2014/main" id="{479294A8-5124-4F2E-B5F8-BF2B08A3E38A}"/>
              </a:ext>
            </a:extLst>
          </p:cNvPr>
          <p:cNvCxnSpPr>
            <a:cxnSpLocks/>
          </p:cNvCxnSpPr>
          <p:nvPr/>
        </p:nvCxnSpPr>
        <p:spPr>
          <a:xfrm rot="16200000">
            <a:off x="7460913"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6" name="Straight Connector 285">
            <a:extLst>
              <a:ext uri="{FF2B5EF4-FFF2-40B4-BE49-F238E27FC236}">
                <a16:creationId xmlns:a16="http://schemas.microsoft.com/office/drawing/2014/main" id="{190BE157-FB97-4F96-BB72-DD739C6D1038}"/>
              </a:ext>
            </a:extLst>
          </p:cNvPr>
          <p:cNvCxnSpPr>
            <a:cxnSpLocks/>
          </p:cNvCxnSpPr>
          <p:nvPr/>
        </p:nvCxnSpPr>
        <p:spPr>
          <a:xfrm rot="16200000">
            <a:off x="7842241"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7" name="Straight Connector 286">
            <a:extLst>
              <a:ext uri="{FF2B5EF4-FFF2-40B4-BE49-F238E27FC236}">
                <a16:creationId xmlns:a16="http://schemas.microsoft.com/office/drawing/2014/main" id="{68ECE6D6-7706-4BF7-8ADA-BDE744774ADA}"/>
              </a:ext>
            </a:extLst>
          </p:cNvPr>
          <p:cNvCxnSpPr>
            <a:cxnSpLocks/>
          </p:cNvCxnSpPr>
          <p:nvPr/>
        </p:nvCxnSpPr>
        <p:spPr>
          <a:xfrm rot="16200000">
            <a:off x="8223569"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8" name="Straight Connector 287">
            <a:extLst>
              <a:ext uri="{FF2B5EF4-FFF2-40B4-BE49-F238E27FC236}">
                <a16:creationId xmlns:a16="http://schemas.microsoft.com/office/drawing/2014/main" id="{A1796363-7B4B-4344-B7AD-AF392C4C38C0}"/>
              </a:ext>
            </a:extLst>
          </p:cNvPr>
          <p:cNvCxnSpPr>
            <a:cxnSpLocks/>
          </p:cNvCxnSpPr>
          <p:nvPr/>
        </p:nvCxnSpPr>
        <p:spPr>
          <a:xfrm rot="16200000">
            <a:off x="8604898" y="367019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9" name="TextBox 288">
            <a:extLst>
              <a:ext uri="{FF2B5EF4-FFF2-40B4-BE49-F238E27FC236}">
                <a16:creationId xmlns:a16="http://schemas.microsoft.com/office/drawing/2014/main" id="{876CB8A2-012A-441C-AA47-FFAB0A4707E3}"/>
              </a:ext>
            </a:extLst>
          </p:cNvPr>
          <p:cNvSpPr txBox="1"/>
          <p:nvPr/>
        </p:nvSpPr>
        <p:spPr>
          <a:xfrm>
            <a:off x="6488678" y="3721250"/>
            <a:ext cx="464987" cy="154133"/>
          </a:xfrm>
          <a:prstGeom prst="rect">
            <a:avLst/>
          </a:prstGeom>
          <a:noFill/>
          <a:ln w="15875">
            <a:noFill/>
          </a:ln>
        </p:spPr>
        <p:txBody>
          <a:bodyPr wrap="square" lIns="0" tIns="0" rIns="0" bIns="0" rtlCol="0">
            <a:noAutofit/>
          </a:bodyPr>
          <a:lstStyle/>
          <a:p>
            <a:pPr algn="ctr"/>
            <a:r>
              <a:rPr lang="en-US" sz="800"/>
              <a:t>1</a:t>
            </a:r>
          </a:p>
        </p:txBody>
      </p:sp>
      <p:sp>
        <p:nvSpPr>
          <p:cNvPr id="290" name="TextBox 289">
            <a:extLst>
              <a:ext uri="{FF2B5EF4-FFF2-40B4-BE49-F238E27FC236}">
                <a16:creationId xmlns:a16="http://schemas.microsoft.com/office/drawing/2014/main" id="{5B0EE4FF-4E82-4676-A46F-F5ED29AA0BE4}"/>
              </a:ext>
            </a:extLst>
          </p:cNvPr>
          <p:cNvSpPr txBox="1"/>
          <p:nvPr/>
        </p:nvSpPr>
        <p:spPr>
          <a:xfrm>
            <a:off x="6870061" y="3721250"/>
            <a:ext cx="464987" cy="154133"/>
          </a:xfrm>
          <a:prstGeom prst="rect">
            <a:avLst/>
          </a:prstGeom>
          <a:noFill/>
          <a:ln w="15875">
            <a:noFill/>
          </a:ln>
        </p:spPr>
        <p:txBody>
          <a:bodyPr wrap="square" lIns="0" tIns="0" rIns="0" bIns="0" rtlCol="0">
            <a:noAutofit/>
          </a:bodyPr>
          <a:lstStyle/>
          <a:p>
            <a:pPr algn="ctr"/>
            <a:r>
              <a:rPr lang="en-US" sz="800"/>
              <a:t>2</a:t>
            </a:r>
          </a:p>
        </p:txBody>
      </p:sp>
      <p:sp>
        <p:nvSpPr>
          <p:cNvPr id="291" name="TextBox 290">
            <a:extLst>
              <a:ext uri="{FF2B5EF4-FFF2-40B4-BE49-F238E27FC236}">
                <a16:creationId xmlns:a16="http://schemas.microsoft.com/office/drawing/2014/main" id="{F26DCC1B-E96F-4BB0-906E-F54B86A98236}"/>
              </a:ext>
            </a:extLst>
          </p:cNvPr>
          <p:cNvSpPr txBox="1"/>
          <p:nvPr/>
        </p:nvSpPr>
        <p:spPr>
          <a:xfrm>
            <a:off x="7251444" y="3721250"/>
            <a:ext cx="464987" cy="154133"/>
          </a:xfrm>
          <a:prstGeom prst="rect">
            <a:avLst/>
          </a:prstGeom>
          <a:noFill/>
          <a:ln w="15875">
            <a:noFill/>
          </a:ln>
        </p:spPr>
        <p:txBody>
          <a:bodyPr wrap="square" lIns="0" tIns="0" rIns="0" bIns="0" rtlCol="0">
            <a:noAutofit/>
          </a:bodyPr>
          <a:lstStyle/>
          <a:p>
            <a:pPr algn="ctr"/>
            <a:r>
              <a:rPr lang="en-US" sz="800"/>
              <a:t>3</a:t>
            </a:r>
          </a:p>
        </p:txBody>
      </p:sp>
      <p:sp>
        <p:nvSpPr>
          <p:cNvPr id="292" name="TextBox 291">
            <a:extLst>
              <a:ext uri="{FF2B5EF4-FFF2-40B4-BE49-F238E27FC236}">
                <a16:creationId xmlns:a16="http://schemas.microsoft.com/office/drawing/2014/main" id="{9C74C17D-F044-4804-A77D-D59AAA6D68D5}"/>
              </a:ext>
            </a:extLst>
          </p:cNvPr>
          <p:cNvSpPr txBox="1"/>
          <p:nvPr/>
        </p:nvSpPr>
        <p:spPr>
          <a:xfrm>
            <a:off x="7632827" y="3721250"/>
            <a:ext cx="464987" cy="154133"/>
          </a:xfrm>
          <a:prstGeom prst="rect">
            <a:avLst/>
          </a:prstGeom>
          <a:noFill/>
          <a:ln w="15875">
            <a:noFill/>
          </a:ln>
        </p:spPr>
        <p:txBody>
          <a:bodyPr wrap="square" lIns="0" tIns="0" rIns="0" bIns="0" rtlCol="0">
            <a:noAutofit/>
          </a:bodyPr>
          <a:lstStyle/>
          <a:p>
            <a:pPr algn="ctr"/>
            <a:r>
              <a:rPr lang="en-US" sz="800"/>
              <a:t>4</a:t>
            </a:r>
          </a:p>
        </p:txBody>
      </p:sp>
      <p:sp>
        <p:nvSpPr>
          <p:cNvPr id="293" name="TextBox 292">
            <a:extLst>
              <a:ext uri="{FF2B5EF4-FFF2-40B4-BE49-F238E27FC236}">
                <a16:creationId xmlns:a16="http://schemas.microsoft.com/office/drawing/2014/main" id="{F1FC6B89-F2E9-4F5C-8EB5-41853D81EF1D}"/>
              </a:ext>
            </a:extLst>
          </p:cNvPr>
          <p:cNvSpPr txBox="1"/>
          <p:nvPr/>
        </p:nvSpPr>
        <p:spPr>
          <a:xfrm>
            <a:off x="8014210" y="3721250"/>
            <a:ext cx="464987" cy="154133"/>
          </a:xfrm>
          <a:prstGeom prst="rect">
            <a:avLst/>
          </a:prstGeom>
          <a:noFill/>
          <a:ln w="15875">
            <a:noFill/>
          </a:ln>
        </p:spPr>
        <p:txBody>
          <a:bodyPr wrap="square" lIns="0" tIns="0" rIns="0" bIns="0" rtlCol="0">
            <a:noAutofit/>
          </a:bodyPr>
          <a:lstStyle/>
          <a:p>
            <a:pPr algn="ctr"/>
            <a:r>
              <a:rPr lang="en-US" sz="800"/>
              <a:t>5</a:t>
            </a:r>
          </a:p>
        </p:txBody>
      </p:sp>
      <p:sp>
        <p:nvSpPr>
          <p:cNvPr id="294" name="TextBox 293">
            <a:extLst>
              <a:ext uri="{FF2B5EF4-FFF2-40B4-BE49-F238E27FC236}">
                <a16:creationId xmlns:a16="http://schemas.microsoft.com/office/drawing/2014/main" id="{F24951C7-C594-4550-A32B-9B04F3CD4AF9}"/>
              </a:ext>
            </a:extLst>
          </p:cNvPr>
          <p:cNvSpPr txBox="1"/>
          <p:nvPr/>
        </p:nvSpPr>
        <p:spPr>
          <a:xfrm>
            <a:off x="8395591" y="3721250"/>
            <a:ext cx="464987" cy="154133"/>
          </a:xfrm>
          <a:prstGeom prst="rect">
            <a:avLst/>
          </a:prstGeom>
          <a:noFill/>
          <a:ln w="15875">
            <a:noFill/>
          </a:ln>
        </p:spPr>
        <p:txBody>
          <a:bodyPr wrap="square" lIns="0" tIns="0" rIns="0" bIns="0" rtlCol="0">
            <a:noAutofit/>
          </a:bodyPr>
          <a:lstStyle/>
          <a:p>
            <a:pPr algn="ctr"/>
            <a:r>
              <a:rPr lang="en-US" sz="800"/>
              <a:t>6</a:t>
            </a:r>
          </a:p>
        </p:txBody>
      </p:sp>
      <p:sp>
        <p:nvSpPr>
          <p:cNvPr id="295" name="Rectangle 294">
            <a:extLst>
              <a:ext uri="{FF2B5EF4-FFF2-40B4-BE49-F238E27FC236}">
                <a16:creationId xmlns:a16="http://schemas.microsoft.com/office/drawing/2014/main" id="{EC4EDAED-72AE-4548-8E9B-F9B46CA5D927}"/>
              </a:ext>
            </a:extLst>
          </p:cNvPr>
          <p:cNvSpPr/>
          <p:nvPr/>
        </p:nvSpPr>
        <p:spPr>
          <a:xfrm>
            <a:off x="6684088" y="2412503"/>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96" name="Rectangle 295">
            <a:extLst>
              <a:ext uri="{FF2B5EF4-FFF2-40B4-BE49-F238E27FC236}">
                <a16:creationId xmlns:a16="http://schemas.microsoft.com/office/drawing/2014/main" id="{BB26AA65-442C-4B9F-BEA4-9DEFCE313F61}"/>
              </a:ext>
            </a:extLst>
          </p:cNvPr>
          <p:cNvSpPr/>
          <p:nvPr/>
        </p:nvSpPr>
        <p:spPr>
          <a:xfrm>
            <a:off x="7056866" y="2141718"/>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97" name="Rectangle 296">
            <a:extLst>
              <a:ext uri="{FF2B5EF4-FFF2-40B4-BE49-F238E27FC236}">
                <a16:creationId xmlns:a16="http://schemas.microsoft.com/office/drawing/2014/main" id="{01CAEF43-8EC8-40A6-AAFE-0ADB165B2E51}"/>
              </a:ext>
            </a:extLst>
          </p:cNvPr>
          <p:cNvSpPr/>
          <p:nvPr/>
        </p:nvSpPr>
        <p:spPr>
          <a:xfrm>
            <a:off x="7450234" y="2588338"/>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98" name="Rectangle 297">
            <a:extLst>
              <a:ext uri="{FF2B5EF4-FFF2-40B4-BE49-F238E27FC236}">
                <a16:creationId xmlns:a16="http://schemas.microsoft.com/office/drawing/2014/main" id="{CD7C969B-F4E4-4434-A47A-9EFB99DD3BC7}"/>
              </a:ext>
            </a:extLst>
          </p:cNvPr>
          <p:cNvSpPr/>
          <p:nvPr/>
        </p:nvSpPr>
        <p:spPr>
          <a:xfrm>
            <a:off x="7824884" y="2739858"/>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99" name="Rectangle 298">
            <a:extLst>
              <a:ext uri="{FF2B5EF4-FFF2-40B4-BE49-F238E27FC236}">
                <a16:creationId xmlns:a16="http://schemas.microsoft.com/office/drawing/2014/main" id="{DF7B334A-31E5-4F08-9AE1-A02AAC6F4EA9}"/>
              </a:ext>
            </a:extLst>
          </p:cNvPr>
          <p:cNvSpPr/>
          <p:nvPr/>
        </p:nvSpPr>
        <p:spPr>
          <a:xfrm>
            <a:off x="8208424" y="1742964"/>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0" name="Rectangle 299">
            <a:extLst>
              <a:ext uri="{FF2B5EF4-FFF2-40B4-BE49-F238E27FC236}">
                <a16:creationId xmlns:a16="http://schemas.microsoft.com/office/drawing/2014/main" id="{E84DD156-9969-4429-AD44-6C310E7E3C38}"/>
              </a:ext>
            </a:extLst>
          </p:cNvPr>
          <p:cNvSpPr/>
          <p:nvPr/>
        </p:nvSpPr>
        <p:spPr>
          <a:xfrm>
            <a:off x="8589753" y="2078664"/>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1" name="Rectangle 300">
            <a:extLst>
              <a:ext uri="{FF2B5EF4-FFF2-40B4-BE49-F238E27FC236}">
                <a16:creationId xmlns:a16="http://schemas.microsoft.com/office/drawing/2014/main" id="{03FCB5DD-7BC8-4B1D-91C7-65B2D7168628}"/>
              </a:ext>
            </a:extLst>
          </p:cNvPr>
          <p:cNvSpPr/>
          <p:nvPr/>
        </p:nvSpPr>
        <p:spPr>
          <a:xfrm>
            <a:off x="6684088" y="2692330"/>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2" name="Rectangle 301">
            <a:extLst>
              <a:ext uri="{FF2B5EF4-FFF2-40B4-BE49-F238E27FC236}">
                <a16:creationId xmlns:a16="http://schemas.microsoft.com/office/drawing/2014/main" id="{14D85054-1E72-41FE-9656-518CE5DDAB49}"/>
              </a:ext>
            </a:extLst>
          </p:cNvPr>
          <p:cNvSpPr/>
          <p:nvPr/>
        </p:nvSpPr>
        <p:spPr>
          <a:xfrm>
            <a:off x="7056866" y="2927976"/>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3" name="Rectangle 302">
            <a:extLst>
              <a:ext uri="{FF2B5EF4-FFF2-40B4-BE49-F238E27FC236}">
                <a16:creationId xmlns:a16="http://schemas.microsoft.com/office/drawing/2014/main" id="{25925568-86FC-4AF9-9605-CC78BA377CB2}"/>
              </a:ext>
            </a:extLst>
          </p:cNvPr>
          <p:cNvSpPr/>
          <p:nvPr/>
        </p:nvSpPr>
        <p:spPr>
          <a:xfrm>
            <a:off x="7824884" y="1903814"/>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4" name="Rectangle 303">
            <a:extLst>
              <a:ext uri="{FF2B5EF4-FFF2-40B4-BE49-F238E27FC236}">
                <a16:creationId xmlns:a16="http://schemas.microsoft.com/office/drawing/2014/main" id="{A5B4EE17-6D05-42AD-B133-328F843ACBE7}"/>
              </a:ext>
            </a:extLst>
          </p:cNvPr>
          <p:cNvSpPr/>
          <p:nvPr/>
        </p:nvSpPr>
        <p:spPr>
          <a:xfrm>
            <a:off x="8208424" y="2668326"/>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5" name="Rectangle 304">
            <a:extLst>
              <a:ext uri="{FF2B5EF4-FFF2-40B4-BE49-F238E27FC236}">
                <a16:creationId xmlns:a16="http://schemas.microsoft.com/office/drawing/2014/main" id="{AD09FBE8-9017-46C3-94BB-88833A93C4D5}"/>
              </a:ext>
            </a:extLst>
          </p:cNvPr>
          <p:cNvSpPr/>
          <p:nvPr/>
        </p:nvSpPr>
        <p:spPr>
          <a:xfrm>
            <a:off x="8589753" y="2939787"/>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grpSp>
        <p:nvGrpSpPr>
          <p:cNvPr id="306" name="Group 305">
            <a:extLst>
              <a:ext uri="{FF2B5EF4-FFF2-40B4-BE49-F238E27FC236}">
                <a16:creationId xmlns:a16="http://schemas.microsoft.com/office/drawing/2014/main" id="{2B56A67E-83E0-4551-8EFB-4A84987177FE}"/>
              </a:ext>
            </a:extLst>
          </p:cNvPr>
          <p:cNvGrpSpPr/>
          <p:nvPr/>
        </p:nvGrpSpPr>
        <p:grpSpPr>
          <a:xfrm>
            <a:off x="6243344" y="1590813"/>
            <a:ext cx="204788" cy="220023"/>
            <a:chOff x="6199390" y="1851670"/>
            <a:chExt cx="204788" cy="220023"/>
          </a:xfrm>
        </p:grpSpPr>
        <p:sp>
          <p:nvSpPr>
            <p:cNvPr id="307" name="Rectangle 306">
              <a:extLst>
                <a:ext uri="{FF2B5EF4-FFF2-40B4-BE49-F238E27FC236}">
                  <a16:creationId xmlns:a16="http://schemas.microsoft.com/office/drawing/2014/main" id="{5E03C6ED-2273-462A-9EC9-6797B5302F95}"/>
                </a:ext>
              </a:extLst>
            </p:cNvPr>
            <p:cNvSpPr/>
            <p:nvPr/>
          </p:nvSpPr>
          <p:spPr>
            <a:xfrm>
              <a:off x="6263781" y="1851670"/>
              <a:ext cx="76007" cy="7600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308" name="Rectangle 307">
              <a:extLst>
                <a:ext uri="{FF2B5EF4-FFF2-40B4-BE49-F238E27FC236}">
                  <a16:creationId xmlns:a16="http://schemas.microsoft.com/office/drawing/2014/main" id="{75B83B70-2838-40D0-B706-EB76EDBC7DDA}"/>
                </a:ext>
              </a:extLst>
            </p:cNvPr>
            <p:cNvSpPr/>
            <p:nvPr/>
          </p:nvSpPr>
          <p:spPr>
            <a:xfrm>
              <a:off x="6263781" y="1995686"/>
              <a:ext cx="76007" cy="760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cxnSp>
          <p:nvCxnSpPr>
            <p:cNvPr id="309" name="Straight Connector 308">
              <a:extLst>
                <a:ext uri="{FF2B5EF4-FFF2-40B4-BE49-F238E27FC236}">
                  <a16:creationId xmlns:a16="http://schemas.microsoft.com/office/drawing/2014/main" id="{9F9A8058-6286-4E4A-8864-328AE57F7F79}"/>
                </a:ext>
              </a:extLst>
            </p:cNvPr>
            <p:cNvCxnSpPr/>
            <p:nvPr/>
          </p:nvCxnSpPr>
          <p:spPr>
            <a:xfrm>
              <a:off x="6199390" y="1889279"/>
              <a:ext cx="204788" cy="0"/>
            </a:xfrm>
            <a:prstGeom prst="lin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cxnSp>
        <p:cxnSp>
          <p:nvCxnSpPr>
            <p:cNvPr id="310" name="Straight Connector 309">
              <a:extLst>
                <a:ext uri="{FF2B5EF4-FFF2-40B4-BE49-F238E27FC236}">
                  <a16:creationId xmlns:a16="http://schemas.microsoft.com/office/drawing/2014/main" id="{4B99227B-78C5-42FD-AA17-DFAAB71312B6}"/>
                </a:ext>
              </a:extLst>
            </p:cNvPr>
            <p:cNvCxnSpPr/>
            <p:nvPr/>
          </p:nvCxnSpPr>
          <p:spPr>
            <a:xfrm>
              <a:off x="6199390" y="2034643"/>
              <a:ext cx="204788" cy="0"/>
            </a:xfrm>
            <a:prstGeom prst="lin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grpSp>
      <p:sp>
        <p:nvSpPr>
          <p:cNvPr id="311" name="TextBox 310">
            <a:extLst>
              <a:ext uri="{FF2B5EF4-FFF2-40B4-BE49-F238E27FC236}">
                <a16:creationId xmlns:a16="http://schemas.microsoft.com/office/drawing/2014/main" id="{9EB3D45A-A93E-4F80-93DB-33E0D8A086FF}"/>
              </a:ext>
            </a:extLst>
          </p:cNvPr>
          <p:cNvSpPr txBox="1"/>
          <p:nvPr/>
        </p:nvSpPr>
        <p:spPr>
          <a:xfrm>
            <a:off x="6485880" y="1561138"/>
            <a:ext cx="464987" cy="154133"/>
          </a:xfrm>
          <a:prstGeom prst="rect">
            <a:avLst/>
          </a:prstGeom>
          <a:noFill/>
          <a:ln w="15875">
            <a:noFill/>
          </a:ln>
        </p:spPr>
        <p:txBody>
          <a:bodyPr wrap="square" lIns="0" tIns="0" rIns="0" bIns="0" rtlCol="0">
            <a:noAutofit/>
          </a:bodyPr>
          <a:lstStyle/>
          <a:p>
            <a:r>
              <a:rPr lang="en-US" sz="800"/>
              <a:t>Placebo</a:t>
            </a:r>
          </a:p>
        </p:txBody>
      </p:sp>
      <p:sp>
        <p:nvSpPr>
          <p:cNvPr id="312" name="TextBox 311">
            <a:extLst>
              <a:ext uri="{FF2B5EF4-FFF2-40B4-BE49-F238E27FC236}">
                <a16:creationId xmlns:a16="http://schemas.microsoft.com/office/drawing/2014/main" id="{1D492C6E-0139-40C4-8F68-844B8D8DABC4}"/>
              </a:ext>
            </a:extLst>
          </p:cNvPr>
          <p:cNvSpPr txBox="1"/>
          <p:nvPr/>
        </p:nvSpPr>
        <p:spPr>
          <a:xfrm>
            <a:off x="6485880" y="1709486"/>
            <a:ext cx="797534" cy="154133"/>
          </a:xfrm>
          <a:prstGeom prst="rect">
            <a:avLst/>
          </a:prstGeom>
          <a:noFill/>
          <a:ln w="15875">
            <a:noFill/>
          </a:ln>
        </p:spPr>
        <p:txBody>
          <a:bodyPr wrap="square" lIns="0" tIns="0" rIns="0" bIns="0" rtlCol="0">
            <a:noAutofit/>
          </a:bodyPr>
          <a:lstStyle/>
          <a:p>
            <a:r>
              <a:rPr lang="en-US" sz="800"/>
              <a:t>BUD</a:t>
            </a:r>
          </a:p>
        </p:txBody>
      </p:sp>
      <p:sp>
        <p:nvSpPr>
          <p:cNvPr id="313" name="TextBox 312">
            <a:extLst>
              <a:ext uri="{FF2B5EF4-FFF2-40B4-BE49-F238E27FC236}">
                <a16:creationId xmlns:a16="http://schemas.microsoft.com/office/drawing/2014/main" id="{0166353F-31B8-4543-9E13-39EB4498FFF6}"/>
              </a:ext>
            </a:extLst>
          </p:cNvPr>
          <p:cNvSpPr txBox="1"/>
          <p:nvPr/>
        </p:nvSpPr>
        <p:spPr>
          <a:xfrm>
            <a:off x="6901735" y="3894856"/>
            <a:ext cx="962486" cy="154133"/>
          </a:xfrm>
          <a:prstGeom prst="rect">
            <a:avLst/>
          </a:prstGeom>
          <a:noFill/>
          <a:ln w="15875">
            <a:noFill/>
          </a:ln>
        </p:spPr>
        <p:txBody>
          <a:bodyPr wrap="square" lIns="0" tIns="0" rIns="0" bIns="0" rtlCol="0">
            <a:noAutofit/>
          </a:bodyPr>
          <a:lstStyle/>
          <a:p>
            <a:pPr algn="ctr"/>
            <a:r>
              <a:rPr lang="en-US" sz="800" b="1"/>
              <a:t>Hours post dose</a:t>
            </a:r>
          </a:p>
        </p:txBody>
      </p:sp>
      <p:sp>
        <p:nvSpPr>
          <p:cNvPr id="314" name="Freeform: Shape 313">
            <a:extLst>
              <a:ext uri="{FF2B5EF4-FFF2-40B4-BE49-F238E27FC236}">
                <a16:creationId xmlns:a16="http://schemas.microsoft.com/office/drawing/2014/main" id="{C1B4679A-C54B-468B-B160-146AFA8D9993}"/>
              </a:ext>
            </a:extLst>
          </p:cNvPr>
          <p:cNvSpPr/>
          <p:nvPr/>
        </p:nvSpPr>
        <p:spPr>
          <a:xfrm>
            <a:off x="6340475" y="2182550"/>
            <a:ext cx="2290762" cy="779462"/>
          </a:xfrm>
          <a:custGeom>
            <a:avLst/>
            <a:gdLst>
              <a:gd name="connsiteX0" fmla="*/ 0 w 2295525"/>
              <a:gd name="connsiteY0" fmla="*/ 1019175 h 1019175"/>
              <a:gd name="connsiteX1" fmla="*/ 381000 w 2295525"/>
              <a:gd name="connsiteY1" fmla="*/ 666750 h 1019175"/>
              <a:gd name="connsiteX2" fmla="*/ 752475 w 2295525"/>
              <a:gd name="connsiteY2" fmla="*/ 415925 h 1019175"/>
              <a:gd name="connsiteX3" fmla="*/ 1149350 w 2295525"/>
              <a:gd name="connsiteY3" fmla="*/ 854075 h 1019175"/>
              <a:gd name="connsiteX4" fmla="*/ 1514475 w 2295525"/>
              <a:gd name="connsiteY4" fmla="*/ 165100 h 1019175"/>
              <a:gd name="connsiteX5" fmla="*/ 1898650 w 2295525"/>
              <a:gd name="connsiteY5" fmla="*/ 0 h 1019175"/>
              <a:gd name="connsiteX6" fmla="*/ 2295525 w 2295525"/>
              <a:gd name="connsiteY6" fmla="*/ 330200 h 1019175"/>
              <a:gd name="connsiteX0" fmla="*/ 0 w 2295525"/>
              <a:gd name="connsiteY0" fmla="*/ 1019175 h 1019175"/>
              <a:gd name="connsiteX1" fmla="*/ 381000 w 2295525"/>
              <a:gd name="connsiteY1" fmla="*/ 666750 h 1019175"/>
              <a:gd name="connsiteX2" fmla="*/ 762000 w 2295525"/>
              <a:gd name="connsiteY2" fmla="*/ 403225 h 1019175"/>
              <a:gd name="connsiteX3" fmla="*/ 1149350 w 2295525"/>
              <a:gd name="connsiteY3" fmla="*/ 854075 h 1019175"/>
              <a:gd name="connsiteX4" fmla="*/ 1514475 w 2295525"/>
              <a:gd name="connsiteY4" fmla="*/ 165100 h 1019175"/>
              <a:gd name="connsiteX5" fmla="*/ 1898650 w 2295525"/>
              <a:gd name="connsiteY5" fmla="*/ 0 h 1019175"/>
              <a:gd name="connsiteX6" fmla="*/ 2295525 w 2295525"/>
              <a:gd name="connsiteY6" fmla="*/ 330200 h 1019175"/>
              <a:gd name="connsiteX0" fmla="*/ 0 w 2295525"/>
              <a:gd name="connsiteY0" fmla="*/ 1019175 h 1019175"/>
              <a:gd name="connsiteX1" fmla="*/ 381000 w 2295525"/>
              <a:gd name="connsiteY1" fmla="*/ 666750 h 1019175"/>
              <a:gd name="connsiteX2" fmla="*/ 762000 w 2295525"/>
              <a:gd name="connsiteY2" fmla="*/ 403225 h 1019175"/>
              <a:gd name="connsiteX3" fmla="*/ 1149350 w 2295525"/>
              <a:gd name="connsiteY3" fmla="*/ 854075 h 1019175"/>
              <a:gd name="connsiteX4" fmla="*/ 1524000 w 2295525"/>
              <a:gd name="connsiteY4" fmla="*/ 989012 h 1019175"/>
              <a:gd name="connsiteX5" fmla="*/ 1898650 w 2295525"/>
              <a:gd name="connsiteY5" fmla="*/ 0 h 1019175"/>
              <a:gd name="connsiteX6" fmla="*/ 2295525 w 2295525"/>
              <a:gd name="connsiteY6" fmla="*/ 330200 h 1019175"/>
              <a:gd name="connsiteX0" fmla="*/ 0 w 2295525"/>
              <a:gd name="connsiteY0" fmla="*/ 688975 h 688975"/>
              <a:gd name="connsiteX1" fmla="*/ 381000 w 2295525"/>
              <a:gd name="connsiteY1" fmla="*/ 336550 h 688975"/>
              <a:gd name="connsiteX2" fmla="*/ 762000 w 2295525"/>
              <a:gd name="connsiteY2" fmla="*/ 73025 h 688975"/>
              <a:gd name="connsiteX3" fmla="*/ 1149350 w 2295525"/>
              <a:gd name="connsiteY3" fmla="*/ 523875 h 688975"/>
              <a:gd name="connsiteX4" fmla="*/ 1524000 w 2295525"/>
              <a:gd name="connsiteY4" fmla="*/ 658812 h 688975"/>
              <a:gd name="connsiteX5" fmla="*/ 1931988 w 2295525"/>
              <a:gd name="connsiteY5" fmla="*/ 603250 h 688975"/>
              <a:gd name="connsiteX6" fmla="*/ 2295525 w 2295525"/>
              <a:gd name="connsiteY6" fmla="*/ 0 h 688975"/>
              <a:gd name="connsiteX0" fmla="*/ 0 w 2290762"/>
              <a:gd name="connsiteY0" fmla="*/ 615950 h 779462"/>
              <a:gd name="connsiteX1" fmla="*/ 381000 w 2290762"/>
              <a:gd name="connsiteY1" fmla="*/ 263525 h 779462"/>
              <a:gd name="connsiteX2" fmla="*/ 762000 w 2290762"/>
              <a:gd name="connsiteY2" fmla="*/ 0 h 779462"/>
              <a:gd name="connsiteX3" fmla="*/ 1149350 w 2290762"/>
              <a:gd name="connsiteY3" fmla="*/ 450850 h 779462"/>
              <a:gd name="connsiteX4" fmla="*/ 1524000 w 2290762"/>
              <a:gd name="connsiteY4" fmla="*/ 585787 h 779462"/>
              <a:gd name="connsiteX5" fmla="*/ 1931988 w 2290762"/>
              <a:gd name="connsiteY5" fmla="*/ 530225 h 779462"/>
              <a:gd name="connsiteX6" fmla="*/ 2290762 w 2290762"/>
              <a:gd name="connsiteY6" fmla="*/ 779462 h 779462"/>
              <a:gd name="connsiteX0" fmla="*/ 0 w 2290762"/>
              <a:gd name="connsiteY0" fmla="*/ 615950 h 779462"/>
              <a:gd name="connsiteX1" fmla="*/ 381000 w 2290762"/>
              <a:gd name="connsiteY1" fmla="*/ 263525 h 779462"/>
              <a:gd name="connsiteX2" fmla="*/ 762000 w 2290762"/>
              <a:gd name="connsiteY2" fmla="*/ 0 h 779462"/>
              <a:gd name="connsiteX3" fmla="*/ 1149350 w 2290762"/>
              <a:gd name="connsiteY3" fmla="*/ 450850 h 779462"/>
              <a:gd name="connsiteX4" fmla="*/ 1524000 w 2290762"/>
              <a:gd name="connsiteY4" fmla="*/ 585787 h 779462"/>
              <a:gd name="connsiteX5" fmla="*/ 1904693 w 2290762"/>
              <a:gd name="connsiteY5" fmla="*/ 523401 h 779462"/>
              <a:gd name="connsiteX6" fmla="*/ 2290762 w 2290762"/>
              <a:gd name="connsiteY6" fmla="*/ 779462 h 779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0762" h="779462">
                <a:moveTo>
                  <a:pt x="0" y="615950"/>
                </a:moveTo>
                <a:lnTo>
                  <a:pt x="381000" y="263525"/>
                </a:lnTo>
                <a:lnTo>
                  <a:pt x="762000" y="0"/>
                </a:lnTo>
                <a:lnTo>
                  <a:pt x="1149350" y="450850"/>
                </a:lnTo>
                <a:lnTo>
                  <a:pt x="1524000" y="585787"/>
                </a:lnTo>
                <a:lnTo>
                  <a:pt x="1904693" y="523401"/>
                </a:lnTo>
                <a:lnTo>
                  <a:pt x="2290762" y="779462"/>
                </a:lnTo>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TextBox 314">
            <a:extLst>
              <a:ext uri="{FF2B5EF4-FFF2-40B4-BE49-F238E27FC236}">
                <a16:creationId xmlns:a16="http://schemas.microsoft.com/office/drawing/2014/main" id="{5204038C-FD45-43DD-A50E-D097F77B35E5}"/>
              </a:ext>
            </a:extLst>
          </p:cNvPr>
          <p:cNvSpPr txBox="1"/>
          <p:nvPr/>
        </p:nvSpPr>
        <p:spPr>
          <a:xfrm>
            <a:off x="555916" y="1203968"/>
            <a:ext cx="2398069" cy="400110"/>
          </a:xfrm>
          <a:prstGeom prst="rect">
            <a:avLst/>
          </a:prstGeom>
          <a:noFill/>
        </p:spPr>
        <p:txBody>
          <a:bodyPr wrap="square" rtlCol="0">
            <a:spAutoFit/>
          </a:bodyPr>
          <a:lstStyle/>
          <a:p>
            <a:pPr algn="ctr"/>
            <a:r>
              <a:rPr lang="en-US" sz="1000" b="1"/>
              <a:t>Lower sputum eosinophil count compared with placebo (P=0.01)*</a:t>
            </a:r>
          </a:p>
        </p:txBody>
      </p:sp>
      <p:sp>
        <p:nvSpPr>
          <p:cNvPr id="316" name="TextBox 315">
            <a:extLst>
              <a:ext uri="{FF2B5EF4-FFF2-40B4-BE49-F238E27FC236}">
                <a16:creationId xmlns:a16="http://schemas.microsoft.com/office/drawing/2014/main" id="{431B01BE-11FE-4C56-9F66-8C6136811DF7}"/>
              </a:ext>
            </a:extLst>
          </p:cNvPr>
          <p:cNvSpPr txBox="1"/>
          <p:nvPr/>
        </p:nvSpPr>
        <p:spPr>
          <a:xfrm>
            <a:off x="3251090" y="1053969"/>
            <a:ext cx="2609125" cy="707886"/>
          </a:xfrm>
          <a:prstGeom prst="rect">
            <a:avLst/>
          </a:prstGeom>
          <a:noFill/>
        </p:spPr>
        <p:txBody>
          <a:bodyPr wrap="square" rtlCol="0">
            <a:spAutoFit/>
          </a:bodyPr>
          <a:lstStyle/>
          <a:p>
            <a:pPr algn="ctr"/>
            <a:br>
              <a:rPr lang="en-US" sz="1000" b="1"/>
            </a:br>
            <a:r>
              <a:rPr lang="en-US" sz="1000" b="1"/>
              <a:t>2.2-fold improvement in airway responsiveness to hypertonic saline compared with placebo</a:t>
            </a:r>
            <a:r>
              <a:rPr lang="en-GB" sz="1000" b="1" baseline="30000"/>
              <a:t>†</a:t>
            </a:r>
            <a:endParaRPr lang="en-US" sz="1000" b="1" baseline="30000"/>
          </a:p>
        </p:txBody>
      </p:sp>
      <p:sp>
        <p:nvSpPr>
          <p:cNvPr id="317" name="TextBox 316">
            <a:extLst>
              <a:ext uri="{FF2B5EF4-FFF2-40B4-BE49-F238E27FC236}">
                <a16:creationId xmlns:a16="http://schemas.microsoft.com/office/drawing/2014/main" id="{FD3C71FB-8101-47D1-9498-4E9D2930ABD3}"/>
              </a:ext>
            </a:extLst>
          </p:cNvPr>
          <p:cNvSpPr txBox="1"/>
          <p:nvPr/>
        </p:nvSpPr>
        <p:spPr>
          <a:xfrm>
            <a:off x="5911284" y="1193706"/>
            <a:ext cx="3217905" cy="400110"/>
          </a:xfrm>
          <a:prstGeom prst="rect">
            <a:avLst/>
          </a:prstGeom>
          <a:noFill/>
        </p:spPr>
        <p:txBody>
          <a:bodyPr wrap="square" rtlCol="0">
            <a:spAutoFit/>
          </a:bodyPr>
          <a:lstStyle/>
          <a:p>
            <a:pPr algn="ctr"/>
            <a:r>
              <a:rPr lang="en-US" sz="1000" b="1"/>
              <a:t>Mean percentage predicted FEV</a:t>
            </a:r>
            <a:r>
              <a:rPr lang="en-US" sz="1000" b="1" baseline="-25000"/>
              <a:t>1 </a:t>
            </a:r>
            <a:r>
              <a:rPr lang="en-US" sz="1000" b="1"/>
              <a:t>tended to be higher after BUD compared with placebo</a:t>
            </a:r>
            <a:r>
              <a:rPr lang="en-GB" sz="1000" baseline="30000"/>
              <a:t>‡</a:t>
            </a:r>
            <a:endParaRPr lang="en-US" sz="1000" baseline="30000"/>
          </a:p>
        </p:txBody>
      </p:sp>
      <p:cxnSp>
        <p:nvCxnSpPr>
          <p:cNvPr id="318" name="Straight Connector 317">
            <a:extLst>
              <a:ext uri="{FF2B5EF4-FFF2-40B4-BE49-F238E27FC236}">
                <a16:creationId xmlns:a16="http://schemas.microsoft.com/office/drawing/2014/main" id="{3BDB07A2-EB1C-430C-9335-5F4421ED17DF}"/>
              </a:ext>
            </a:extLst>
          </p:cNvPr>
          <p:cNvCxnSpPr/>
          <p:nvPr/>
        </p:nvCxnSpPr>
        <p:spPr>
          <a:xfrm>
            <a:off x="3375157" y="3643569"/>
            <a:ext cx="45719"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707845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D7DE-05FC-4C2D-9C22-954CB8B3E94E}"/>
              </a:ext>
            </a:extLst>
          </p:cNvPr>
          <p:cNvSpPr>
            <a:spLocks noGrp="1"/>
          </p:cNvSpPr>
          <p:nvPr>
            <p:ph type="title"/>
          </p:nvPr>
        </p:nvSpPr>
        <p:spPr/>
        <p:txBody>
          <a:bodyPr/>
          <a:lstStyle/>
          <a:p>
            <a:r>
              <a:rPr lang="en-GB" sz="2000"/>
              <a:t>Both </a:t>
            </a:r>
            <a:r>
              <a:rPr lang="en-GB" sz="2000" err="1"/>
              <a:t>monocomponents</a:t>
            </a:r>
            <a:r>
              <a:rPr lang="en-GB" sz="2000"/>
              <a:t> (BUD/FORM) in Turbuhaler anti-inflammatory reliever contribute to the reduction in risk of severe exacerbations</a:t>
            </a:r>
          </a:p>
        </p:txBody>
      </p:sp>
      <p:sp>
        <p:nvSpPr>
          <p:cNvPr id="3" name="Text Placeholder 2">
            <a:extLst>
              <a:ext uri="{FF2B5EF4-FFF2-40B4-BE49-F238E27FC236}">
                <a16:creationId xmlns:a16="http://schemas.microsoft.com/office/drawing/2014/main" id="{F066126A-9C97-4B6E-8D0C-A730D62755E7}"/>
              </a:ext>
            </a:extLst>
          </p:cNvPr>
          <p:cNvSpPr>
            <a:spLocks noGrp="1"/>
          </p:cNvSpPr>
          <p:nvPr>
            <p:ph type="body" sz="quarter" idx="13"/>
          </p:nvPr>
        </p:nvSpPr>
        <p:spPr>
          <a:xfrm>
            <a:off x="246986" y="4777107"/>
            <a:ext cx="8602768" cy="274637"/>
          </a:xfrm>
        </p:spPr>
        <p:txBody>
          <a:bodyPr/>
          <a:lstStyle/>
          <a:p>
            <a:r>
              <a:rPr lang="en-GB" altLang="ko-KR"/>
              <a:t>*Patients</a:t>
            </a:r>
            <a:r>
              <a:rPr lang="es-ES"/>
              <a:t> </a:t>
            </a:r>
            <a:r>
              <a:rPr lang="es-ES" err="1"/>
              <a:t>with</a:t>
            </a:r>
            <a:r>
              <a:rPr lang="es-ES"/>
              <a:t> </a:t>
            </a:r>
            <a:r>
              <a:rPr lang="es-ES" err="1"/>
              <a:t>event</a:t>
            </a:r>
            <a:r>
              <a:rPr lang="es-ES"/>
              <a:t>, n (%): BUD/FORM Turbuhaler anti-inflammatory reliever, 143 (13%); FORM as </a:t>
            </a:r>
            <a:r>
              <a:rPr lang="es-ES" err="1"/>
              <a:t>needed</a:t>
            </a:r>
            <a:r>
              <a:rPr lang="es-ES"/>
              <a:t>, 195 (17%), SABA as </a:t>
            </a:r>
            <a:r>
              <a:rPr lang="es-ES" err="1"/>
              <a:t>needed</a:t>
            </a:r>
            <a:r>
              <a:rPr lang="es-ES"/>
              <a:t>, 245 (22%).</a:t>
            </a:r>
            <a:br>
              <a:rPr lang="es-ES"/>
            </a:br>
            <a:r>
              <a:rPr lang="es-ES"/>
              <a:t>A 1-year, </a:t>
            </a:r>
            <a:r>
              <a:rPr lang="es-ES" err="1"/>
              <a:t>double-blind</a:t>
            </a:r>
            <a:r>
              <a:rPr lang="es-ES"/>
              <a:t>, </a:t>
            </a:r>
            <a:r>
              <a:rPr lang="es-ES" err="1"/>
              <a:t>parallel-group</a:t>
            </a:r>
            <a:r>
              <a:rPr lang="es-ES"/>
              <a:t> </a:t>
            </a:r>
            <a:r>
              <a:rPr lang="es-ES" err="1"/>
              <a:t>study</a:t>
            </a:r>
            <a:r>
              <a:rPr lang="es-ES"/>
              <a:t> </a:t>
            </a:r>
            <a:r>
              <a:rPr lang="en-GB"/>
              <a:t>assessing</a:t>
            </a:r>
            <a:r>
              <a:rPr lang="es-ES"/>
              <a:t> </a:t>
            </a:r>
            <a:r>
              <a:rPr lang="es-ES" err="1"/>
              <a:t>the</a:t>
            </a:r>
            <a:r>
              <a:rPr lang="es-ES"/>
              <a:t> </a:t>
            </a:r>
            <a:r>
              <a:rPr lang="es-ES" err="1"/>
              <a:t>effects</a:t>
            </a:r>
            <a:r>
              <a:rPr lang="es-ES"/>
              <a:t> of BUD/FORM Turbuhaler anti-inflammatory reliever + maintenance in 1107 </a:t>
            </a:r>
            <a:r>
              <a:rPr lang="es-ES" err="1"/>
              <a:t>patients</a:t>
            </a:r>
            <a:r>
              <a:rPr lang="es-ES"/>
              <a:t> </a:t>
            </a:r>
            <a:r>
              <a:rPr lang="es-ES" err="1"/>
              <a:t>compared</a:t>
            </a:r>
            <a:r>
              <a:rPr lang="es-ES"/>
              <a:t> </a:t>
            </a:r>
            <a:r>
              <a:rPr lang="es-ES" err="1"/>
              <a:t>with</a:t>
            </a:r>
            <a:r>
              <a:rPr lang="es-ES"/>
              <a:t> BUD/FORM + FORM (n=1137) and BUD/FORM + </a:t>
            </a:r>
            <a:r>
              <a:rPr lang="es-ES" err="1"/>
              <a:t>terbutaline</a:t>
            </a:r>
            <a:r>
              <a:rPr lang="es-ES"/>
              <a:t> (n=1138).</a:t>
            </a:r>
            <a:br>
              <a:rPr lang="es-ES"/>
            </a:br>
            <a:r>
              <a:rPr lang="en-GB"/>
              <a:t>BUD = budesonide; FORM = formoterol</a:t>
            </a:r>
            <a:r>
              <a:rPr lang="en-US"/>
              <a:t>; </a:t>
            </a:r>
            <a:r>
              <a:rPr lang="en-GB"/>
              <a:t>SABA = short-acting </a:t>
            </a:r>
            <a:r>
              <a:rPr lang="el-GR"/>
              <a:t>β</a:t>
            </a:r>
            <a:r>
              <a:rPr lang="en-GB" baseline="-25000"/>
              <a:t>2</a:t>
            </a:r>
            <a:r>
              <a:rPr lang="en-GB"/>
              <a:t>-agonist</a:t>
            </a:r>
            <a:br>
              <a:rPr lang="es-ES"/>
            </a:br>
            <a:r>
              <a:rPr lang="es-ES"/>
              <a:t>1. </a:t>
            </a:r>
            <a:r>
              <a:rPr lang="en-GB" altLang="ko-KR"/>
              <a:t>Rabe KF, et al. </a:t>
            </a:r>
            <a:r>
              <a:rPr lang="en-GB" altLang="ko-KR" i="1"/>
              <a:t>Lancet. </a:t>
            </a:r>
            <a:r>
              <a:rPr lang="en-GB" altLang="ko-KR"/>
              <a:t>2006;368:744-753.</a:t>
            </a:r>
            <a:endParaRPr lang="en-US"/>
          </a:p>
        </p:txBody>
      </p:sp>
      <p:sp>
        <p:nvSpPr>
          <p:cNvPr id="4" name="Slide Number Placeholder 3">
            <a:extLst>
              <a:ext uri="{FF2B5EF4-FFF2-40B4-BE49-F238E27FC236}">
                <a16:creationId xmlns:a16="http://schemas.microsoft.com/office/drawing/2014/main" id="{EFC53A00-E232-43E8-AD4C-C60026FDD40E}"/>
              </a:ext>
            </a:extLst>
          </p:cNvPr>
          <p:cNvSpPr>
            <a:spLocks noGrp="1"/>
          </p:cNvSpPr>
          <p:nvPr>
            <p:ph type="sldNum" sz="quarter" idx="4"/>
          </p:nvPr>
        </p:nvSpPr>
        <p:spPr/>
        <p:txBody>
          <a:bodyPr/>
          <a:lstStyle/>
          <a:p>
            <a:pPr lvl="0"/>
            <a:fld id="{AD33B3E9-81E5-4A7D-BEBF-6D21691F4D11}" type="slidenum">
              <a:rPr lang="en-GB" noProof="0" smtClean="0"/>
              <a:pPr lvl="0"/>
              <a:t>39</a:t>
            </a:fld>
            <a:endParaRPr lang="en-GB" noProof="0"/>
          </a:p>
        </p:txBody>
      </p:sp>
      <p:grpSp>
        <p:nvGrpSpPr>
          <p:cNvPr id="67" name="Group 66">
            <a:extLst>
              <a:ext uri="{FF2B5EF4-FFF2-40B4-BE49-F238E27FC236}">
                <a16:creationId xmlns:a16="http://schemas.microsoft.com/office/drawing/2014/main" id="{5923C19C-C498-46B9-B689-4006A95FE47C}"/>
              </a:ext>
            </a:extLst>
          </p:cNvPr>
          <p:cNvGrpSpPr/>
          <p:nvPr/>
        </p:nvGrpSpPr>
        <p:grpSpPr>
          <a:xfrm>
            <a:off x="5616232" y="1822829"/>
            <a:ext cx="3348725" cy="2111207"/>
            <a:chOff x="5637264" y="2249957"/>
            <a:chExt cx="3348725" cy="2111207"/>
          </a:xfrm>
        </p:grpSpPr>
        <p:sp>
          <p:nvSpPr>
            <p:cNvPr id="68" name="Rectangle: Rounded Corners 67">
              <a:extLst>
                <a:ext uri="{FF2B5EF4-FFF2-40B4-BE49-F238E27FC236}">
                  <a16:creationId xmlns:a16="http://schemas.microsoft.com/office/drawing/2014/main" id="{B9670AE3-9595-4C02-933C-848101B38DC5}"/>
                </a:ext>
              </a:extLst>
            </p:cNvPr>
            <p:cNvSpPr/>
            <p:nvPr/>
          </p:nvSpPr>
          <p:spPr>
            <a:xfrm>
              <a:off x="5637265" y="2294942"/>
              <a:ext cx="3348724" cy="2066222"/>
            </a:xfrm>
            <a:prstGeom prst="round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2000" tIns="360000" rIns="72000" bIns="64008" numCol="1" spcCol="1270" anchor="t" anchorCtr="0">
              <a:noAutofit/>
            </a:bodyPr>
            <a:lstStyle/>
            <a:p>
              <a:pPr marL="171450" lvl="1" indent="-171450" algn="l" defTabSz="400050">
                <a:lnSpc>
                  <a:spcPct val="90000"/>
                </a:lnSpc>
                <a:spcBef>
                  <a:spcPct val="0"/>
                </a:spcBef>
                <a:spcAft>
                  <a:spcPct val="15000"/>
                </a:spcAft>
                <a:buFont typeface="Arial" panose="020B0604020202020204" pitchFamily="34" charset="0"/>
                <a:buChar char="•"/>
              </a:pPr>
              <a:endParaRPr lang="es-ES" sz="1050" kern="1200"/>
            </a:p>
            <a:p>
              <a:pPr marL="171450" lvl="1" indent="-171450" algn="l" defTabSz="400050">
                <a:lnSpc>
                  <a:spcPct val="90000"/>
                </a:lnSpc>
                <a:spcBef>
                  <a:spcPct val="0"/>
                </a:spcBef>
                <a:spcAft>
                  <a:spcPct val="15000"/>
                </a:spcAft>
                <a:buFont typeface="Arial" panose="020B0604020202020204" pitchFamily="34" charset="0"/>
                <a:buChar char="•"/>
              </a:pPr>
              <a:r>
                <a:rPr lang="es-ES" sz="1050" kern="1200"/>
                <a:t>27% versus FORM as </a:t>
              </a:r>
              <a:r>
                <a:rPr lang="es-ES" sz="1050" kern="1200" err="1"/>
                <a:t>needed</a:t>
              </a:r>
              <a:r>
                <a:rPr lang="es-ES" sz="1050" kern="1200"/>
                <a:t> (P=0.0038)*</a:t>
              </a:r>
              <a:endParaRPr lang="en-GB" sz="1050" kern="1200"/>
            </a:p>
            <a:p>
              <a:pPr marL="450850" lvl="3" indent="-171450" defTabSz="400050">
                <a:lnSpc>
                  <a:spcPct val="90000"/>
                </a:lnSpc>
                <a:spcBef>
                  <a:spcPct val="0"/>
                </a:spcBef>
                <a:spcAft>
                  <a:spcPct val="15000"/>
                </a:spcAft>
                <a:buFont typeface="Arial" panose="020B0604020202020204" pitchFamily="34" charset="0"/>
                <a:buChar char="–"/>
                <a:tabLst>
                  <a:tab pos="450850" algn="l"/>
                  <a:tab pos="895350" algn="l"/>
                </a:tabLst>
              </a:pPr>
              <a:r>
                <a:rPr lang="en-US" sz="1050" kern="1200"/>
                <a:t>Events/100 patients/year: </a:t>
              </a:r>
              <a:br>
                <a:rPr lang="en-US" sz="1050" kern="1200"/>
              </a:br>
              <a:r>
                <a:rPr lang="en-US" sz="1050" kern="1200"/>
                <a:t>19 BUD/FORM as needed versus </a:t>
              </a:r>
              <a:br>
                <a:rPr lang="en-US" sz="1050" kern="1200"/>
              </a:br>
              <a:r>
                <a:rPr lang="en-US" sz="1050" kern="1200"/>
                <a:t>29 FORM as needed</a:t>
              </a:r>
              <a:endParaRPr lang="en-GB" sz="1050" kern="1200"/>
            </a:p>
            <a:p>
              <a:pPr marL="171450" lvl="1" indent="-171450" algn="l" defTabSz="400050">
                <a:lnSpc>
                  <a:spcPct val="90000"/>
                </a:lnSpc>
                <a:spcBef>
                  <a:spcPct val="0"/>
                </a:spcBef>
                <a:spcAft>
                  <a:spcPct val="15000"/>
                </a:spcAft>
                <a:buFont typeface="Arial" panose="020B0604020202020204" pitchFamily="34" charset="0"/>
                <a:buChar char="•"/>
              </a:pPr>
              <a:r>
                <a:rPr lang="es-ES" sz="1050" kern="1200"/>
                <a:t>45% versus </a:t>
              </a:r>
              <a:r>
                <a:rPr lang="es-ES" sz="1050" kern="1200" err="1"/>
                <a:t>terbutaline</a:t>
              </a:r>
              <a:r>
                <a:rPr lang="es-ES" sz="1050" kern="1200"/>
                <a:t> as </a:t>
              </a:r>
              <a:r>
                <a:rPr lang="es-ES" sz="1050" kern="1200" err="1"/>
                <a:t>needed</a:t>
              </a:r>
              <a:r>
                <a:rPr lang="es-ES" sz="1050" kern="1200"/>
                <a:t> (P&lt;0.0001)*</a:t>
              </a:r>
              <a:endParaRPr lang="en-GB" sz="1050" kern="1200"/>
            </a:p>
            <a:p>
              <a:pPr marL="450850" lvl="2" indent="-171450" algn="l" defTabSz="400050">
                <a:lnSpc>
                  <a:spcPct val="90000"/>
                </a:lnSpc>
                <a:spcBef>
                  <a:spcPct val="0"/>
                </a:spcBef>
                <a:spcAft>
                  <a:spcPct val="15000"/>
                </a:spcAft>
                <a:buFont typeface="Arial" panose="020B0604020202020204" pitchFamily="34" charset="0"/>
                <a:buChar char="–"/>
              </a:pPr>
              <a:r>
                <a:rPr lang="en-US" sz="1050" kern="1200"/>
                <a:t>Events/100 patients/year: </a:t>
              </a:r>
              <a:br>
                <a:rPr lang="en-US" sz="1050" kern="1200"/>
              </a:br>
              <a:r>
                <a:rPr lang="en-US" sz="1050" kern="1200"/>
                <a:t>19 BUD/FORM as needed versus </a:t>
              </a:r>
              <a:br>
                <a:rPr lang="en-US" sz="1050" kern="1200"/>
              </a:br>
              <a:r>
                <a:rPr lang="en-US" sz="1050" kern="1200"/>
                <a:t>37 terbutaline as needed</a:t>
              </a:r>
              <a:endParaRPr lang="en-GB" sz="1050" kern="1200"/>
            </a:p>
          </p:txBody>
        </p:sp>
        <p:sp>
          <p:nvSpPr>
            <p:cNvPr id="69" name="Freeform: Shape 68">
              <a:extLst>
                <a:ext uri="{FF2B5EF4-FFF2-40B4-BE49-F238E27FC236}">
                  <a16:creationId xmlns:a16="http://schemas.microsoft.com/office/drawing/2014/main" id="{9C51BB75-6EB7-4566-AA08-ACEB213664FE}"/>
                </a:ext>
              </a:extLst>
            </p:cNvPr>
            <p:cNvSpPr/>
            <p:nvPr/>
          </p:nvSpPr>
          <p:spPr>
            <a:xfrm>
              <a:off x="5637264" y="2249957"/>
              <a:ext cx="3348724" cy="493810"/>
            </a:xfrm>
            <a:custGeom>
              <a:avLst/>
              <a:gdLst>
                <a:gd name="connsiteX0" fmla="*/ 0 w 2383336"/>
                <a:gd name="connsiteY0" fmla="*/ 44281 h 265680"/>
                <a:gd name="connsiteX1" fmla="*/ 44281 w 2383336"/>
                <a:gd name="connsiteY1" fmla="*/ 0 h 265680"/>
                <a:gd name="connsiteX2" fmla="*/ 2339055 w 2383336"/>
                <a:gd name="connsiteY2" fmla="*/ 0 h 265680"/>
                <a:gd name="connsiteX3" fmla="*/ 2383336 w 2383336"/>
                <a:gd name="connsiteY3" fmla="*/ 44281 h 265680"/>
                <a:gd name="connsiteX4" fmla="*/ 2383336 w 2383336"/>
                <a:gd name="connsiteY4" fmla="*/ 221399 h 265680"/>
                <a:gd name="connsiteX5" fmla="*/ 2339055 w 2383336"/>
                <a:gd name="connsiteY5" fmla="*/ 265680 h 265680"/>
                <a:gd name="connsiteX6" fmla="*/ 44281 w 2383336"/>
                <a:gd name="connsiteY6" fmla="*/ 265680 h 265680"/>
                <a:gd name="connsiteX7" fmla="*/ 0 w 2383336"/>
                <a:gd name="connsiteY7" fmla="*/ 221399 h 265680"/>
                <a:gd name="connsiteX8" fmla="*/ 0 w 2383336"/>
                <a:gd name="connsiteY8" fmla="*/ 44281 h 26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3336" h="265680">
                  <a:moveTo>
                    <a:pt x="0" y="44281"/>
                  </a:moveTo>
                  <a:cubicBezTo>
                    <a:pt x="0" y="19825"/>
                    <a:pt x="19825" y="0"/>
                    <a:pt x="44281" y="0"/>
                  </a:cubicBezTo>
                  <a:lnTo>
                    <a:pt x="2339055" y="0"/>
                  </a:lnTo>
                  <a:cubicBezTo>
                    <a:pt x="2363511" y="0"/>
                    <a:pt x="2383336" y="19825"/>
                    <a:pt x="2383336" y="44281"/>
                  </a:cubicBezTo>
                  <a:lnTo>
                    <a:pt x="2383336" y="221399"/>
                  </a:lnTo>
                  <a:cubicBezTo>
                    <a:pt x="2383336" y="245855"/>
                    <a:pt x="2363511" y="265680"/>
                    <a:pt x="2339055" y="265680"/>
                  </a:cubicBezTo>
                  <a:lnTo>
                    <a:pt x="44281" y="265680"/>
                  </a:lnTo>
                  <a:cubicBezTo>
                    <a:pt x="19825" y="265680"/>
                    <a:pt x="0" y="245855"/>
                    <a:pt x="0" y="221399"/>
                  </a:cubicBezTo>
                  <a:lnTo>
                    <a:pt x="0" y="44281"/>
                  </a:lnTo>
                  <a:close/>
                </a:path>
              </a:pathLst>
            </a:custGeom>
            <a:ln>
              <a:solidFill>
                <a:schemeClr val="accent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053" tIns="12969" rIns="103053" bIns="12969" numCol="1" spcCol="1270" anchor="ctr" anchorCtr="0">
              <a:noAutofit/>
            </a:bodyPr>
            <a:lstStyle/>
            <a:p>
              <a:pPr marL="0" lvl="0" indent="0" algn="l" defTabSz="400050">
                <a:lnSpc>
                  <a:spcPct val="90000"/>
                </a:lnSpc>
                <a:spcBef>
                  <a:spcPct val="0"/>
                </a:spcBef>
                <a:spcAft>
                  <a:spcPct val="35000"/>
                </a:spcAft>
                <a:buNone/>
              </a:pPr>
              <a:r>
                <a:rPr lang="en-US" sz="1100" kern="1200"/>
                <a:t>BUD/FORM Turbuhaler </a:t>
              </a:r>
              <a:r>
                <a:rPr lang="en-US" sz="1100"/>
                <a:t>anti-inflammatory reliever </a:t>
              </a:r>
              <a:r>
                <a:rPr lang="en-US" sz="1100" kern="1200"/>
                <a:t> reduced the risk of a severe exacerbation by:</a:t>
              </a:r>
              <a:r>
                <a:rPr lang="en-US" sz="1100" kern="1200" baseline="30000"/>
                <a:t>1</a:t>
              </a:r>
              <a:endParaRPr lang="en-GB" sz="1100" kern="1200"/>
            </a:p>
          </p:txBody>
        </p:sp>
      </p:grpSp>
      <p:sp>
        <p:nvSpPr>
          <p:cNvPr id="20" name="Text Box 40">
            <a:extLst>
              <a:ext uri="{FF2B5EF4-FFF2-40B4-BE49-F238E27FC236}">
                <a16:creationId xmlns:a16="http://schemas.microsoft.com/office/drawing/2014/main" id="{FEE2E209-C590-4B1F-AEFC-7908B400A789}"/>
              </a:ext>
            </a:extLst>
          </p:cNvPr>
          <p:cNvSpPr txBox="1">
            <a:spLocks noChangeArrowheads="1"/>
          </p:cNvSpPr>
          <p:nvPr/>
        </p:nvSpPr>
        <p:spPr bwMode="auto">
          <a:xfrm flipH="1">
            <a:off x="2175761" y="1774866"/>
            <a:ext cx="391091"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21" name="Text Box 40">
            <a:extLst>
              <a:ext uri="{FF2B5EF4-FFF2-40B4-BE49-F238E27FC236}">
                <a16:creationId xmlns:a16="http://schemas.microsoft.com/office/drawing/2014/main" id="{4B3CCFDC-20FD-439F-8DC8-84BA185A9DF0}"/>
              </a:ext>
            </a:extLst>
          </p:cNvPr>
          <p:cNvSpPr txBox="1">
            <a:spLocks noChangeArrowheads="1"/>
          </p:cNvSpPr>
          <p:nvPr/>
        </p:nvSpPr>
        <p:spPr bwMode="auto">
          <a:xfrm flipH="1">
            <a:off x="3157653" y="2270221"/>
            <a:ext cx="391091"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defTabSz="342900">
              <a:spcBef>
                <a:spcPct val="50000"/>
              </a:spcBef>
              <a:buClr>
                <a:srgbClr val="E8004D"/>
              </a:buClr>
              <a:buSzPct val="125000"/>
              <a:defRPr/>
            </a:pPr>
            <a:r>
              <a:rPr lang="en-US" altLang="en-US" sz="1050">
                <a:latin typeface="Arial"/>
              </a:rPr>
              <a:t>*** </a:t>
            </a:r>
            <a:endParaRPr lang="en-GB" altLang="en-US" sz="1050">
              <a:latin typeface="Arial"/>
            </a:endParaRPr>
          </a:p>
        </p:txBody>
      </p:sp>
      <p:sp>
        <p:nvSpPr>
          <p:cNvPr id="22" name="Text Box 40">
            <a:extLst>
              <a:ext uri="{FF2B5EF4-FFF2-40B4-BE49-F238E27FC236}">
                <a16:creationId xmlns:a16="http://schemas.microsoft.com/office/drawing/2014/main" id="{2F4BB2D9-08E6-4DD8-9D3F-3D2CF4C81BA0}"/>
              </a:ext>
            </a:extLst>
          </p:cNvPr>
          <p:cNvSpPr txBox="1">
            <a:spLocks noChangeArrowheads="1"/>
          </p:cNvSpPr>
          <p:nvPr/>
        </p:nvSpPr>
        <p:spPr bwMode="auto">
          <a:xfrm flipH="1">
            <a:off x="1102427" y="4136228"/>
            <a:ext cx="354794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defTabSz="342900">
              <a:spcBef>
                <a:spcPct val="50000"/>
              </a:spcBef>
              <a:buClr>
                <a:srgbClr val="E8004D"/>
              </a:buClr>
              <a:buSzPct val="125000"/>
              <a:defRPr/>
            </a:pPr>
            <a:r>
              <a:rPr lang="en-US" altLang="en-US" sz="700">
                <a:latin typeface="Arial"/>
              </a:rPr>
              <a:t>***Significant difference between this treatment group and BUD/FORM as needed   </a:t>
            </a:r>
            <a:endParaRPr lang="en-GB" altLang="en-US" sz="700">
              <a:latin typeface="Arial"/>
            </a:endParaRPr>
          </a:p>
        </p:txBody>
      </p:sp>
      <p:grpSp>
        <p:nvGrpSpPr>
          <p:cNvPr id="5" name="Group 4">
            <a:extLst>
              <a:ext uri="{FF2B5EF4-FFF2-40B4-BE49-F238E27FC236}">
                <a16:creationId xmlns:a16="http://schemas.microsoft.com/office/drawing/2014/main" id="{7613FE0E-8F6C-4F09-BC1E-A424CB013F88}"/>
              </a:ext>
            </a:extLst>
          </p:cNvPr>
          <p:cNvGrpSpPr/>
          <p:nvPr/>
        </p:nvGrpSpPr>
        <p:grpSpPr>
          <a:xfrm>
            <a:off x="432757" y="976057"/>
            <a:ext cx="5142944" cy="3643956"/>
            <a:chOff x="432757" y="976057"/>
            <a:chExt cx="5142944" cy="3643956"/>
          </a:xfrm>
        </p:grpSpPr>
        <p:grpSp>
          <p:nvGrpSpPr>
            <p:cNvPr id="16" name="Group 15">
              <a:extLst>
                <a:ext uri="{FF2B5EF4-FFF2-40B4-BE49-F238E27FC236}">
                  <a16:creationId xmlns:a16="http://schemas.microsoft.com/office/drawing/2014/main" id="{0D2C0842-0D62-475E-AB78-463E94313935}"/>
                </a:ext>
              </a:extLst>
            </p:cNvPr>
            <p:cNvGrpSpPr/>
            <p:nvPr/>
          </p:nvGrpSpPr>
          <p:grpSpPr>
            <a:xfrm>
              <a:off x="432757" y="976057"/>
              <a:ext cx="5142944" cy="3643956"/>
              <a:chOff x="532868" y="1046741"/>
              <a:chExt cx="5142944" cy="3643956"/>
            </a:xfrm>
          </p:grpSpPr>
          <p:sp>
            <p:nvSpPr>
              <p:cNvPr id="17" name="TextBox 16">
                <a:extLst>
                  <a:ext uri="{FF2B5EF4-FFF2-40B4-BE49-F238E27FC236}">
                    <a16:creationId xmlns:a16="http://schemas.microsoft.com/office/drawing/2014/main" id="{18A9E9B1-B903-4B94-A1E9-C8B4570CB50C}"/>
                  </a:ext>
                </a:extLst>
              </p:cNvPr>
              <p:cNvSpPr txBox="1"/>
              <p:nvPr/>
            </p:nvSpPr>
            <p:spPr>
              <a:xfrm>
                <a:off x="960914" y="1046741"/>
                <a:ext cx="4031195" cy="261610"/>
              </a:xfrm>
              <a:prstGeom prst="rect">
                <a:avLst/>
              </a:prstGeom>
              <a:noFill/>
            </p:spPr>
            <p:txBody>
              <a:bodyPr wrap="square" rtlCol="0">
                <a:spAutoFit/>
              </a:bodyPr>
              <a:lstStyle/>
              <a:p>
                <a:pPr algn="ctr" defTabSz="685800"/>
                <a:r>
                  <a:rPr lang="en-US" sz="1100" b="1">
                    <a:latin typeface="Arial" panose="020B0604020202020204"/>
                  </a:rPr>
                  <a:t>Severe exacerbations at Day 360 in patients (%)</a:t>
                </a:r>
              </a:p>
            </p:txBody>
          </p:sp>
          <p:graphicFrame>
            <p:nvGraphicFramePr>
              <p:cNvPr id="18" name="Chart 17">
                <a:extLst>
                  <a:ext uri="{FF2B5EF4-FFF2-40B4-BE49-F238E27FC236}">
                    <a16:creationId xmlns:a16="http://schemas.microsoft.com/office/drawing/2014/main" id="{A4DE9171-D3B3-466F-927E-6F5F7BC3B951}"/>
                  </a:ext>
                </a:extLst>
              </p:cNvPr>
              <p:cNvGraphicFramePr/>
              <p:nvPr>
                <p:extLst>
                  <p:ext uri="{D42A27DB-BD31-4B8C-83A1-F6EECF244321}">
                    <p14:modId xmlns:p14="http://schemas.microsoft.com/office/powerpoint/2010/main" val="3840393122"/>
                  </p:ext>
                </p:extLst>
              </p:nvPr>
            </p:nvGraphicFramePr>
            <p:xfrm>
              <a:off x="759823" y="1625145"/>
              <a:ext cx="4915989" cy="3065552"/>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Box 23">
                <a:extLst>
                  <a:ext uri="{FF2B5EF4-FFF2-40B4-BE49-F238E27FC236}">
                    <a16:creationId xmlns:a16="http://schemas.microsoft.com/office/drawing/2014/main" id="{CA56B87E-3499-49FC-A021-EE18EA887D62}"/>
                  </a:ext>
                </a:extLst>
              </p:cNvPr>
              <p:cNvSpPr txBox="1"/>
              <p:nvPr/>
            </p:nvSpPr>
            <p:spPr>
              <a:xfrm rot="16200000">
                <a:off x="-604497" y="2823326"/>
                <a:ext cx="2520951" cy="246221"/>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685800"/>
                <a:r>
                  <a:rPr lang="en-US" sz="1000" b="1">
                    <a:solidFill>
                      <a:srgbClr val="000000"/>
                    </a:solidFill>
                    <a:latin typeface="Arial" panose="020B0604020202020204"/>
                  </a:rPr>
                  <a:t>Patients with severe exacerbations (%)</a:t>
                </a:r>
              </a:p>
            </p:txBody>
          </p:sp>
        </p:grpSp>
        <p:sp>
          <p:nvSpPr>
            <p:cNvPr id="15" name="Rectangle 52">
              <a:extLst>
                <a:ext uri="{FF2B5EF4-FFF2-40B4-BE49-F238E27FC236}">
                  <a16:creationId xmlns:a16="http://schemas.microsoft.com/office/drawing/2014/main" id="{D20A6C32-8721-4C52-8A38-C115224AE421}"/>
                </a:ext>
              </a:extLst>
            </p:cNvPr>
            <p:cNvSpPr>
              <a:spLocks noChangeArrowheads="1"/>
            </p:cNvSpPr>
            <p:nvPr/>
          </p:nvSpPr>
          <p:spPr bwMode="auto">
            <a:xfrm>
              <a:off x="4156845" y="1532446"/>
              <a:ext cx="1353409"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SABA as needed (n=1138)</a:t>
              </a:r>
            </a:p>
          </p:txBody>
        </p:sp>
        <p:sp>
          <p:nvSpPr>
            <p:cNvPr id="23" name="Rectangle 52">
              <a:extLst>
                <a:ext uri="{FF2B5EF4-FFF2-40B4-BE49-F238E27FC236}">
                  <a16:creationId xmlns:a16="http://schemas.microsoft.com/office/drawing/2014/main" id="{F80B7552-37D6-4F91-ADC4-0F5536E4DD56}"/>
                </a:ext>
              </a:extLst>
            </p:cNvPr>
            <p:cNvSpPr>
              <a:spLocks noChangeArrowheads="1"/>
            </p:cNvSpPr>
            <p:nvPr/>
          </p:nvSpPr>
          <p:spPr bwMode="auto">
            <a:xfrm>
              <a:off x="4156844" y="2174517"/>
              <a:ext cx="1353409" cy="461665"/>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BUD/FORM Turbuhaler anti-inflammatory reliever  (n=1107)</a:t>
              </a:r>
            </a:p>
          </p:txBody>
        </p:sp>
        <p:sp>
          <p:nvSpPr>
            <p:cNvPr id="24" name="Rectangle 52">
              <a:extLst>
                <a:ext uri="{FF2B5EF4-FFF2-40B4-BE49-F238E27FC236}">
                  <a16:creationId xmlns:a16="http://schemas.microsoft.com/office/drawing/2014/main" id="{931A99EE-33AC-44CC-8A56-FA728D4E808F}"/>
                </a:ext>
              </a:extLst>
            </p:cNvPr>
            <p:cNvSpPr>
              <a:spLocks noChangeArrowheads="1"/>
            </p:cNvSpPr>
            <p:nvPr/>
          </p:nvSpPr>
          <p:spPr bwMode="auto">
            <a:xfrm>
              <a:off x="4148913" y="1866740"/>
              <a:ext cx="1353409"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FORM as needed (n=1137)</a:t>
              </a:r>
            </a:p>
          </p:txBody>
        </p:sp>
      </p:grpSp>
      <p:sp>
        <p:nvSpPr>
          <p:cNvPr id="25" name="Rectangle 52">
            <a:extLst>
              <a:ext uri="{FF2B5EF4-FFF2-40B4-BE49-F238E27FC236}">
                <a16:creationId xmlns:a16="http://schemas.microsoft.com/office/drawing/2014/main" id="{97A736C7-02EE-48FA-9F7D-432BA67DC7E1}"/>
              </a:ext>
            </a:extLst>
          </p:cNvPr>
          <p:cNvSpPr>
            <a:spLocks noChangeArrowheads="1"/>
          </p:cNvSpPr>
          <p:nvPr/>
        </p:nvSpPr>
        <p:spPr bwMode="auto">
          <a:xfrm>
            <a:off x="3585895" y="1231168"/>
            <a:ext cx="2128961" cy="307777"/>
          </a:xfrm>
          <a:prstGeom prst="rect">
            <a:avLst/>
          </a:prstGeom>
          <a:solidFill>
            <a:schemeClr val="bg1"/>
          </a:solidFill>
          <a:ln>
            <a:noFill/>
          </a:ln>
        </p:spPr>
        <p:txBody>
          <a:bodyPr wrap="square" lIns="0" tIns="0" rIns="0" bIns="0">
            <a:spAutoFit/>
          </a:bodyPr>
          <a:lstStyle/>
          <a:p>
            <a:pPr marL="0" marR="0" lvl="0" indent="0" algn="l" defTabSz="342892" rtl="0" eaLnBrk="1" fontAlgn="auto" latinLnBrk="0" hangingPunct="1">
              <a:lnSpc>
                <a:spcPct val="100000"/>
              </a:lnSpc>
              <a:spcBef>
                <a:spcPct val="20000"/>
              </a:spcBef>
              <a:spcAft>
                <a:spcPts val="0"/>
              </a:spcAft>
              <a:buClr>
                <a:srgbClr val="E8004D"/>
              </a:buClr>
              <a:buSzPct val="125000"/>
              <a:buFontTx/>
              <a:buNone/>
              <a:tabLst/>
              <a:defRPr/>
            </a:pPr>
            <a:r>
              <a:rPr kumimoji="0" lang="en-GB" altLang="en-GB" sz="1000" i="0" u="none" strike="noStrike" kern="1200" cap="none" spc="0" normalizeH="0" baseline="0" noProof="0">
                <a:ln>
                  <a:noFill/>
                </a:ln>
                <a:effectLst/>
                <a:uLnTx/>
                <a:uFillTx/>
                <a:latin typeface="Arial"/>
                <a:ea typeface="+mn-ea"/>
                <a:cs typeface="+mn-cs"/>
              </a:rPr>
              <a:t>BUD/FORM maintenance with different reliever therapies as follows:</a:t>
            </a:r>
          </a:p>
        </p:txBody>
      </p:sp>
    </p:spTree>
    <p:extLst>
      <p:ext uri="{BB962C8B-B14F-4D97-AF65-F5344CB8AC3E}">
        <p14:creationId xmlns:p14="http://schemas.microsoft.com/office/powerpoint/2010/main" val="1949817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7FD4-4EAF-4243-9A58-AEEFAC8CA643}"/>
              </a:ext>
            </a:extLst>
          </p:cNvPr>
          <p:cNvSpPr>
            <a:spLocks noGrp="1"/>
          </p:cNvSpPr>
          <p:nvPr>
            <p:ph type="title"/>
          </p:nvPr>
        </p:nvSpPr>
        <p:spPr/>
        <p:txBody>
          <a:bodyPr/>
          <a:lstStyle/>
          <a:p>
            <a:r>
              <a:rPr lang="en-GB"/>
              <a:t>Burden of disease</a:t>
            </a:r>
          </a:p>
        </p:txBody>
      </p:sp>
    </p:spTree>
    <p:extLst>
      <p:ext uri="{BB962C8B-B14F-4D97-AF65-F5344CB8AC3E}">
        <p14:creationId xmlns:p14="http://schemas.microsoft.com/office/powerpoint/2010/main" val="18045948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D7DE-05FC-4C2D-9C22-954CB8B3E94E}"/>
              </a:ext>
            </a:extLst>
          </p:cNvPr>
          <p:cNvSpPr>
            <a:spLocks noGrp="1"/>
          </p:cNvSpPr>
          <p:nvPr>
            <p:ph type="title"/>
          </p:nvPr>
        </p:nvSpPr>
        <p:spPr>
          <a:xfrm>
            <a:off x="246987" y="184089"/>
            <a:ext cx="6153813" cy="600074"/>
          </a:xfrm>
        </p:spPr>
        <p:txBody>
          <a:bodyPr/>
          <a:lstStyle/>
          <a:p>
            <a:r>
              <a:rPr lang="en-GB" sz="1700"/>
              <a:t>Higher use of BUD/FORM </a:t>
            </a:r>
            <a:r>
              <a:rPr lang="en-GB" sz="1700" err="1"/>
              <a:t>Turbuhaler</a:t>
            </a:r>
            <a:r>
              <a:rPr lang="en-GB" sz="1700"/>
              <a:t> anti-inflammatory reliever decreased exacerbations in the near term in </a:t>
            </a:r>
            <a:br>
              <a:rPr lang="en-GB" sz="1700"/>
            </a:br>
            <a:r>
              <a:rPr lang="en-GB" sz="1700"/>
              <a:t>mild asthma (post-hoc analysis)</a:t>
            </a:r>
          </a:p>
        </p:txBody>
      </p:sp>
      <p:sp>
        <p:nvSpPr>
          <p:cNvPr id="3" name="Text Placeholder 2">
            <a:extLst>
              <a:ext uri="{FF2B5EF4-FFF2-40B4-BE49-F238E27FC236}">
                <a16:creationId xmlns:a16="http://schemas.microsoft.com/office/drawing/2014/main" id="{F066126A-9C97-4B6E-8D0C-A730D62755E7}"/>
              </a:ext>
            </a:extLst>
          </p:cNvPr>
          <p:cNvSpPr>
            <a:spLocks noGrp="1"/>
          </p:cNvSpPr>
          <p:nvPr>
            <p:ph type="body" sz="quarter" idx="13"/>
          </p:nvPr>
        </p:nvSpPr>
        <p:spPr>
          <a:xfrm>
            <a:off x="246986" y="4715574"/>
            <a:ext cx="8602768" cy="336170"/>
          </a:xfrm>
        </p:spPr>
        <p:txBody>
          <a:bodyPr/>
          <a:lstStyle/>
          <a:p>
            <a:endParaRPr lang="en-US"/>
          </a:p>
          <a:p>
            <a:r>
              <a:rPr lang="en-US"/>
              <a:t>*BUD/FORM </a:t>
            </a:r>
            <a:r>
              <a:rPr lang="en-US" err="1"/>
              <a:t>Turbuhaler</a:t>
            </a:r>
            <a:r>
              <a:rPr lang="en-US"/>
              <a:t> anti-inflammatory reliever versus SABA as needed, P=0.001; </a:t>
            </a:r>
            <a:r>
              <a:rPr lang="en-GB" baseline="30000"/>
              <a:t>†</a:t>
            </a:r>
            <a:r>
              <a:rPr lang="en-US"/>
              <a:t>BUD/FORM </a:t>
            </a:r>
            <a:r>
              <a:rPr lang="en-US" err="1"/>
              <a:t>Turbuhaler</a:t>
            </a:r>
            <a:r>
              <a:rPr lang="en-US"/>
              <a:t> anti-inflammatory reliever versus maintenance low-dose BUD </a:t>
            </a:r>
            <a:r>
              <a:rPr lang="en-US">
                <a:latin typeface="Arial" panose="020B0604020202020204" pitchFamily="34" charset="0"/>
                <a:cs typeface="Arial" panose="020B0604020202020204" pitchFamily="34" charset="0"/>
              </a:rPr>
              <a:t>BID + SABA</a:t>
            </a:r>
            <a:r>
              <a:rPr lang="en-US"/>
              <a:t> as needed, not significant; </a:t>
            </a:r>
            <a:r>
              <a:rPr lang="en-GB" baseline="30000"/>
              <a:t>‡</a:t>
            </a:r>
            <a:r>
              <a:rPr lang="en-US"/>
              <a:t>BUD/FORM </a:t>
            </a:r>
            <a:r>
              <a:rPr lang="en-US" err="1"/>
              <a:t>Turbuhaler</a:t>
            </a:r>
            <a:r>
              <a:rPr lang="en-US"/>
              <a:t> anti-inflammatory reliever versus SABA as needed, P=0.002;</a:t>
            </a:r>
            <a:r>
              <a:rPr lang="en-US" baseline="30000"/>
              <a:t> </a:t>
            </a:r>
            <a:r>
              <a:rPr lang="en-GB" baseline="30000"/>
              <a:t>§</a:t>
            </a:r>
            <a:r>
              <a:rPr lang="en-US"/>
              <a:t>Hazard ratios not calculated owing to low event rates. Post-hoc analysis of the SYGMA 1 study assessing the short-term risk of an exacerbation.</a:t>
            </a:r>
          </a:p>
          <a:p>
            <a:r>
              <a:rPr lang="en-US"/>
              <a:t>BID = twice daily; BUD = budesonide; FORM = formoterol; </a:t>
            </a:r>
            <a:r>
              <a:rPr lang="en-GB"/>
              <a:t>SABA = short-acting </a:t>
            </a:r>
            <a:r>
              <a:rPr lang="el-GR"/>
              <a:t>β</a:t>
            </a:r>
            <a:r>
              <a:rPr lang="en-GB" baseline="-25000"/>
              <a:t>2</a:t>
            </a:r>
            <a:r>
              <a:rPr lang="en-GB"/>
              <a:t>-agonist; SYGMA = </a:t>
            </a:r>
            <a:r>
              <a:rPr lang="en-GB" err="1"/>
              <a:t>SYmbicort</a:t>
            </a:r>
            <a:r>
              <a:rPr lang="en-GB"/>
              <a:t> Given as needed in Mild Asthma.</a:t>
            </a:r>
            <a:br>
              <a:rPr lang="en-US"/>
            </a:br>
            <a:r>
              <a:rPr lang="en-US"/>
              <a:t>O’Byrne P, et al. </a:t>
            </a:r>
            <a:r>
              <a:rPr lang="en-US" i="1"/>
              <a:t>Eur Respir J. </a:t>
            </a:r>
            <a:r>
              <a:rPr lang="en-US"/>
              <a:t>2018;52(Suppl. 62):1680 (Abstract).</a:t>
            </a:r>
          </a:p>
        </p:txBody>
      </p:sp>
      <p:sp>
        <p:nvSpPr>
          <p:cNvPr id="4" name="Slide Number Placeholder 3">
            <a:extLst>
              <a:ext uri="{FF2B5EF4-FFF2-40B4-BE49-F238E27FC236}">
                <a16:creationId xmlns:a16="http://schemas.microsoft.com/office/drawing/2014/main" id="{EFC53A00-E232-43E8-AD4C-C60026FDD40E}"/>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40</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grpSp>
        <p:nvGrpSpPr>
          <p:cNvPr id="10" name="Group 9">
            <a:extLst>
              <a:ext uri="{FF2B5EF4-FFF2-40B4-BE49-F238E27FC236}">
                <a16:creationId xmlns:a16="http://schemas.microsoft.com/office/drawing/2014/main" id="{F552F8A6-FB36-4E12-85A8-05AAF5898B32}"/>
              </a:ext>
            </a:extLst>
          </p:cNvPr>
          <p:cNvGrpSpPr/>
          <p:nvPr/>
        </p:nvGrpSpPr>
        <p:grpSpPr>
          <a:xfrm>
            <a:off x="278826" y="1384237"/>
            <a:ext cx="6984806" cy="3244379"/>
            <a:chOff x="319507" y="1094129"/>
            <a:chExt cx="7083398" cy="3625355"/>
          </a:xfrm>
        </p:grpSpPr>
        <p:sp>
          <p:nvSpPr>
            <p:cNvPr id="95" name="TextBox 94">
              <a:extLst>
                <a:ext uri="{FF2B5EF4-FFF2-40B4-BE49-F238E27FC236}">
                  <a16:creationId xmlns:a16="http://schemas.microsoft.com/office/drawing/2014/main" id="{E7A7EDBB-B68D-4B0D-9F55-420C49FB56F1}"/>
                </a:ext>
              </a:extLst>
            </p:cNvPr>
            <p:cNvSpPr txBox="1"/>
            <p:nvPr/>
          </p:nvSpPr>
          <p:spPr bwMode="auto">
            <a:xfrm>
              <a:off x="392157" y="4473262"/>
              <a:ext cx="6895864" cy="246222"/>
            </a:xfrm>
            <a:prstGeom prst="rect">
              <a:avLst/>
            </a:prstGeom>
            <a:noFill/>
            <a:effectLst/>
          </p:spPr>
          <p:txBody>
            <a:bodyPr wrap="square">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NZ" sz="1000" b="1" i="0" u="none" strike="noStrike" kern="1200" cap="none" spc="0" normalizeH="0" baseline="0" noProof="0">
                  <a:ln>
                    <a:noFill/>
                  </a:ln>
                  <a:solidFill>
                    <a:srgbClr val="000000"/>
                  </a:solidFill>
                  <a:effectLst/>
                  <a:uLnTx/>
                  <a:uFillTx/>
                  <a:latin typeface="Arial" panose="020B0604020202020204"/>
                  <a:ea typeface="+mn-ea"/>
                  <a:cs typeface="+mn-cs"/>
                </a:rPr>
                <a:t>Days from first use (Day 0) of as-needed inhalations</a:t>
              </a:r>
            </a:p>
          </p:txBody>
        </p:sp>
        <p:sp>
          <p:nvSpPr>
            <p:cNvPr id="122" name="TextBox 121">
              <a:extLst>
                <a:ext uri="{FF2B5EF4-FFF2-40B4-BE49-F238E27FC236}">
                  <a16:creationId xmlns:a16="http://schemas.microsoft.com/office/drawing/2014/main" id="{16A3FD6B-BCAC-42D7-9265-C89ED5C79300}"/>
                </a:ext>
              </a:extLst>
            </p:cNvPr>
            <p:cNvSpPr txBox="1"/>
            <p:nvPr/>
          </p:nvSpPr>
          <p:spPr>
            <a:xfrm rot="16200000">
              <a:off x="-941351" y="2596197"/>
              <a:ext cx="2767937" cy="246221"/>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rgbClr val="000000"/>
                  </a:solidFill>
                  <a:effectLst/>
                  <a:uLnTx/>
                  <a:uFillTx/>
                  <a:latin typeface="Arial" panose="020B0604020202020204"/>
                  <a:ea typeface="+mn-ea"/>
                  <a:cs typeface="+mn-cs"/>
                </a:rPr>
                <a:t>Patients having a severe exacerbation (%)</a:t>
              </a:r>
              <a:endParaRPr kumimoji="0" lang="en-US" sz="1000" b="1" i="0" u="none" strike="noStrike" kern="1200" cap="none" spc="0" normalizeH="0" baseline="30000" noProof="0">
                <a:ln>
                  <a:noFill/>
                </a:ln>
                <a:solidFill>
                  <a:srgbClr val="000000"/>
                </a:solidFill>
                <a:effectLst/>
                <a:uLnTx/>
                <a:uFillTx/>
                <a:latin typeface="Arial" panose="020B0604020202020204"/>
                <a:ea typeface="+mn-ea"/>
                <a:cs typeface="+mn-cs"/>
              </a:endParaRPr>
            </a:p>
          </p:txBody>
        </p:sp>
        <p:grpSp>
          <p:nvGrpSpPr>
            <p:cNvPr id="6" name="Group 5">
              <a:extLst>
                <a:ext uri="{FF2B5EF4-FFF2-40B4-BE49-F238E27FC236}">
                  <a16:creationId xmlns:a16="http://schemas.microsoft.com/office/drawing/2014/main" id="{2F17E695-52CD-418F-9EEF-A85A55FBD439}"/>
                </a:ext>
              </a:extLst>
            </p:cNvPr>
            <p:cNvGrpSpPr/>
            <p:nvPr/>
          </p:nvGrpSpPr>
          <p:grpSpPr>
            <a:xfrm>
              <a:off x="569419" y="1094129"/>
              <a:ext cx="3270670" cy="1726094"/>
              <a:chOff x="569419" y="1114910"/>
              <a:chExt cx="3270670" cy="1726094"/>
            </a:xfrm>
          </p:grpSpPr>
          <p:grpSp>
            <p:nvGrpSpPr>
              <p:cNvPr id="97" name="Group 96">
                <a:extLst>
                  <a:ext uri="{FF2B5EF4-FFF2-40B4-BE49-F238E27FC236}">
                    <a16:creationId xmlns:a16="http://schemas.microsoft.com/office/drawing/2014/main" id="{9F3E7D8D-EF6C-4E15-9CCE-D77B31FF6590}"/>
                  </a:ext>
                </a:extLst>
              </p:cNvPr>
              <p:cNvGrpSpPr/>
              <p:nvPr/>
            </p:nvGrpSpPr>
            <p:grpSpPr>
              <a:xfrm>
                <a:off x="569419" y="1114910"/>
                <a:ext cx="2867464" cy="1726094"/>
                <a:chOff x="504426" y="937441"/>
                <a:chExt cx="3182351" cy="1989297"/>
              </a:xfrm>
            </p:grpSpPr>
            <p:sp>
              <p:nvSpPr>
                <p:cNvPr id="98" name="Rectangle 97">
                  <a:extLst>
                    <a:ext uri="{FF2B5EF4-FFF2-40B4-BE49-F238E27FC236}">
                      <a16:creationId xmlns:a16="http://schemas.microsoft.com/office/drawing/2014/main" id="{0CF8DB6A-B0ED-4ED8-948E-FE2D5720B7BD}"/>
                    </a:ext>
                  </a:extLst>
                </p:cNvPr>
                <p:cNvSpPr/>
                <p:nvPr/>
              </p:nvSpPr>
              <p:spPr>
                <a:xfrm>
                  <a:off x="1233488" y="1133415"/>
                  <a:ext cx="2019300" cy="2143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99" name="Rectangle 98">
                  <a:extLst>
                    <a:ext uri="{FF2B5EF4-FFF2-40B4-BE49-F238E27FC236}">
                      <a16:creationId xmlns:a16="http://schemas.microsoft.com/office/drawing/2014/main" id="{7F7773B0-D7A5-42EC-8543-D4A8DD48C56A}"/>
                    </a:ext>
                  </a:extLst>
                </p:cNvPr>
                <p:cNvSpPr/>
                <p:nvPr/>
              </p:nvSpPr>
              <p:spPr>
                <a:xfrm>
                  <a:off x="958820" y="2719035"/>
                  <a:ext cx="87756" cy="100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0" name="TextBox 99">
                  <a:extLst>
                    <a:ext uri="{FF2B5EF4-FFF2-40B4-BE49-F238E27FC236}">
                      <a16:creationId xmlns:a16="http://schemas.microsoft.com/office/drawing/2014/main" id="{D7108D9D-7FE7-49C4-8459-D1A8034793D8}"/>
                    </a:ext>
                  </a:extLst>
                </p:cNvPr>
                <p:cNvSpPr txBox="1"/>
                <p:nvPr/>
              </p:nvSpPr>
              <p:spPr>
                <a:xfrm>
                  <a:off x="791813" y="937441"/>
                  <a:ext cx="2748550" cy="24829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Arial"/>
                      <a:ea typeface="+mn-ea"/>
                      <a:cs typeface="+mn-cs"/>
                    </a:rPr>
                    <a:t>&gt;2 as-needed inhalations*</a:t>
                  </a:r>
                  <a:r>
                    <a:rPr kumimoji="0" lang="en-GB" sz="800" b="0" i="0" u="none" strike="noStrike" kern="1200" cap="none" spc="0" normalizeH="0" baseline="30000" noProof="0">
                      <a:ln>
                        <a:noFill/>
                      </a:ln>
                      <a:solidFill>
                        <a:srgbClr val="000000"/>
                      </a:solidFill>
                      <a:effectLst/>
                      <a:uLnTx/>
                      <a:uFillTx/>
                      <a:latin typeface="Arial"/>
                      <a:ea typeface="+mn-ea"/>
                      <a:cs typeface="+mn-cs"/>
                    </a:rPr>
                    <a:t>†</a:t>
                  </a:r>
                  <a:endParaRPr kumimoji="0" lang="en-US" sz="800" b="0" i="0" u="none" strike="noStrike" kern="1200" cap="none" spc="0" normalizeH="0" baseline="30000" noProof="0">
                    <a:ln>
                      <a:noFill/>
                    </a:ln>
                    <a:solidFill>
                      <a:srgbClr val="000000"/>
                    </a:solidFill>
                    <a:effectLst/>
                    <a:uLnTx/>
                    <a:uFillTx/>
                    <a:latin typeface="Arial"/>
                    <a:ea typeface="+mn-ea"/>
                    <a:cs typeface="+mn-cs"/>
                  </a:endParaRPr>
                </a:p>
              </p:txBody>
            </p:sp>
            <p:sp>
              <p:nvSpPr>
                <p:cNvPr id="101" name="Freeform: Shape 100">
                  <a:extLst>
                    <a:ext uri="{FF2B5EF4-FFF2-40B4-BE49-F238E27FC236}">
                      <a16:creationId xmlns:a16="http://schemas.microsoft.com/office/drawing/2014/main" id="{2BD8BF98-4CCB-4A4A-A923-8E32C31F8715}"/>
                    </a:ext>
                  </a:extLst>
                </p:cNvPr>
                <p:cNvSpPr/>
                <p:nvPr/>
              </p:nvSpPr>
              <p:spPr>
                <a:xfrm>
                  <a:off x="816708" y="1053552"/>
                  <a:ext cx="2711938" cy="1606061"/>
                </a:xfrm>
                <a:custGeom>
                  <a:avLst/>
                  <a:gdLst>
                    <a:gd name="connsiteX0" fmla="*/ 0 w 2711938"/>
                    <a:gd name="connsiteY0" fmla="*/ 0 h 1606061"/>
                    <a:gd name="connsiteX1" fmla="*/ 0 w 2711938"/>
                    <a:gd name="connsiteY1" fmla="*/ 1606061 h 1606061"/>
                    <a:gd name="connsiteX2" fmla="*/ 2711938 w 2711938"/>
                    <a:gd name="connsiteY2" fmla="*/ 1606061 h 1606061"/>
                  </a:gdLst>
                  <a:ahLst/>
                  <a:cxnLst>
                    <a:cxn ang="0">
                      <a:pos x="connsiteX0" y="connsiteY0"/>
                    </a:cxn>
                    <a:cxn ang="0">
                      <a:pos x="connsiteX1" y="connsiteY1"/>
                    </a:cxn>
                    <a:cxn ang="0">
                      <a:pos x="connsiteX2" y="connsiteY2"/>
                    </a:cxn>
                  </a:cxnLst>
                  <a:rect l="l" t="t" r="r" b="b"/>
                  <a:pathLst>
                    <a:path w="2711938" h="1606061">
                      <a:moveTo>
                        <a:pt x="0" y="0"/>
                      </a:moveTo>
                      <a:lnTo>
                        <a:pt x="0" y="1606061"/>
                      </a:lnTo>
                      <a:lnTo>
                        <a:pt x="2711938" y="1606061"/>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cxnSp>
              <p:nvCxnSpPr>
                <p:cNvPr id="102" name="Straight Connector 101">
                  <a:extLst>
                    <a:ext uri="{FF2B5EF4-FFF2-40B4-BE49-F238E27FC236}">
                      <a16:creationId xmlns:a16="http://schemas.microsoft.com/office/drawing/2014/main" id="{3C580587-B013-4ECE-BAC7-6A9724EC01D1}"/>
                    </a:ext>
                  </a:extLst>
                </p:cNvPr>
                <p:cNvCxnSpPr/>
                <p:nvPr/>
              </p:nvCxnSpPr>
              <p:spPr>
                <a:xfrm>
                  <a:off x="778591" y="1057574"/>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FC4AF034-E3D2-4D48-B673-6B11FEA331F1}"/>
                    </a:ext>
                  </a:extLst>
                </p:cNvPr>
                <p:cNvSpPr txBox="1"/>
                <p:nvPr/>
              </p:nvSpPr>
              <p:spPr>
                <a:xfrm>
                  <a:off x="504426" y="953075"/>
                  <a:ext cx="325730"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10</a:t>
                  </a:r>
                </a:p>
              </p:txBody>
            </p:sp>
            <p:cxnSp>
              <p:nvCxnSpPr>
                <p:cNvPr id="104" name="Straight Connector 103">
                  <a:extLst>
                    <a:ext uri="{FF2B5EF4-FFF2-40B4-BE49-F238E27FC236}">
                      <a16:creationId xmlns:a16="http://schemas.microsoft.com/office/drawing/2014/main" id="{DCA6E64C-E656-4F36-8757-83DFB171C2E6}"/>
                    </a:ext>
                  </a:extLst>
                </p:cNvPr>
                <p:cNvCxnSpPr/>
                <p:nvPr/>
              </p:nvCxnSpPr>
              <p:spPr>
                <a:xfrm>
                  <a:off x="778591" y="13584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21029507-F178-4C60-9689-26C9DC65876E}"/>
                    </a:ext>
                  </a:extLst>
                </p:cNvPr>
                <p:cNvSpPr txBox="1"/>
                <p:nvPr/>
              </p:nvSpPr>
              <p:spPr>
                <a:xfrm>
                  <a:off x="574958" y="12539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8</a:t>
                  </a:r>
                </a:p>
              </p:txBody>
            </p:sp>
            <p:cxnSp>
              <p:nvCxnSpPr>
                <p:cNvPr id="106" name="Straight Connector 105">
                  <a:extLst>
                    <a:ext uri="{FF2B5EF4-FFF2-40B4-BE49-F238E27FC236}">
                      <a16:creationId xmlns:a16="http://schemas.microsoft.com/office/drawing/2014/main" id="{FBA0DBCC-7273-4916-BB46-BE74487FB58E}"/>
                    </a:ext>
                  </a:extLst>
                </p:cNvPr>
                <p:cNvCxnSpPr/>
                <p:nvPr/>
              </p:nvCxnSpPr>
              <p:spPr>
                <a:xfrm>
                  <a:off x="778591" y="16632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89E751A1-75F8-49FE-B489-BCF190384608}"/>
                    </a:ext>
                  </a:extLst>
                </p:cNvPr>
                <p:cNvSpPr txBox="1"/>
                <p:nvPr/>
              </p:nvSpPr>
              <p:spPr>
                <a:xfrm>
                  <a:off x="574958" y="15587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6</a:t>
                  </a:r>
                </a:p>
              </p:txBody>
            </p:sp>
            <p:cxnSp>
              <p:nvCxnSpPr>
                <p:cNvPr id="108" name="Straight Connector 107">
                  <a:extLst>
                    <a:ext uri="{FF2B5EF4-FFF2-40B4-BE49-F238E27FC236}">
                      <a16:creationId xmlns:a16="http://schemas.microsoft.com/office/drawing/2014/main" id="{FA21DE5B-7878-4246-80F6-3706E58D4AC9}"/>
                    </a:ext>
                  </a:extLst>
                </p:cNvPr>
                <p:cNvCxnSpPr/>
                <p:nvPr/>
              </p:nvCxnSpPr>
              <p:spPr>
                <a:xfrm>
                  <a:off x="778591" y="1960251"/>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3A4D1576-BBDD-454E-994B-F13C0DE97971}"/>
                    </a:ext>
                  </a:extLst>
                </p:cNvPr>
                <p:cNvSpPr txBox="1"/>
                <p:nvPr/>
              </p:nvSpPr>
              <p:spPr>
                <a:xfrm>
                  <a:off x="574958" y="1855752"/>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4</a:t>
                  </a:r>
                </a:p>
              </p:txBody>
            </p:sp>
            <p:cxnSp>
              <p:nvCxnSpPr>
                <p:cNvPr id="110" name="Straight Connector 109">
                  <a:extLst>
                    <a:ext uri="{FF2B5EF4-FFF2-40B4-BE49-F238E27FC236}">
                      <a16:creationId xmlns:a16="http://schemas.microsoft.com/office/drawing/2014/main" id="{C0B4F312-BDAD-46EA-90B4-52292514AD59}"/>
                    </a:ext>
                  </a:extLst>
                </p:cNvPr>
                <p:cNvCxnSpPr/>
                <p:nvPr/>
              </p:nvCxnSpPr>
              <p:spPr>
                <a:xfrm>
                  <a:off x="778591" y="225723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9BDE59F9-239C-42BD-9D84-347F314B2ACD}"/>
                    </a:ext>
                  </a:extLst>
                </p:cNvPr>
                <p:cNvSpPr txBox="1"/>
                <p:nvPr/>
              </p:nvSpPr>
              <p:spPr>
                <a:xfrm>
                  <a:off x="574958" y="215273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a:t>
                  </a:r>
                </a:p>
              </p:txBody>
            </p:sp>
            <p:cxnSp>
              <p:nvCxnSpPr>
                <p:cNvPr id="112" name="Straight Connector 111">
                  <a:extLst>
                    <a:ext uri="{FF2B5EF4-FFF2-40B4-BE49-F238E27FC236}">
                      <a16:creationId xmlns:a16="http://schemas.microsoft.com/office/drawing/2014/main" id="{C87826BD-5E10-4F82-B071-83A64C135C81}"/>
                    </a:ext>
                  </a:extLst>
                </p:cNvPr>
                <p:cNvCxnSpPr/>
                <p:nvPr/>
              </p:nvCxnSpPr>
              <p:spPr>
                <a:xfrm>
                  <a:off x="778591" y="2550313"/>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7871C2F4-20C0-43E3-9C5B-EED130FF31FE}"/>
                    </a:ext>
                  </a:extLst>
                </p:cNvPr>
                <p:cNvSpPr txBox="1"/>
                <p:nvPr/>
              </p:nvSpPr>
              <p:spPr>
                <a:xfrm>
                  <a:off x="574958" y="2445814"/>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14" name="Straight Connector 113">
                  <a:extLst>
                    <a:ext uri="{FF2B5EF4-FFF2-40B4-BE49-F238E27FC236}">
                      <a16:creationId xmlns:a16="http://schemas.microsoft.com/office/drawing/2014/main" id="{0556411D-3B77-4E27-ACCB-8DCA51B254F3}"/>
                    </a:ext>
                  </a:extLst>
                </p:cNvPr>
                <p:cNvCxnSpPr>
                  <a:cxnSpLocks/>
                </p:cNvCxnSpPr>
                <p:nvPr/>
              </p:nvCxnSpPr>
              <p:spPr>
                <a:xfrm rot="16200000">
                  <a:off x="976303"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EA3EE805-C3B5-4F97-AC1A-D373DE5ECDF4}"/>
                    </a:ext>
                  </a:extLst>
                </p:cNvPr>
                <p:cNvSpPr txBox="1"/>
                <p:nvPr/>
              </p:nvSpPr>
              <p:spPr>
                <a:xfrm>
                  <a:off x="875851"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16" name="Straight Connector 115">
                  <a:extLst>
                    <a:ext uri="{FF2B5EF4-FFF2-40B4-BE49-F238E27FC236}">
                      <a16:creationId xmlns:a16="http://schemas.microsoft.com/office/drawing/2014/main" id="{24A739DF-5189-42FA-92D7-EF05E8B7429B}"/>
                    </a:ext>
                  </a:extLst>
                </p:cNvPr>
                <p:cNvCxnSpPr>
                  <a:cxnSpLocks/>
                </p:cNvCxnSpPr>
                <p:nvPr/>
              </p:nvCxnSpPr>
              <p:spPr>
                <a:xfrm rot="16200000">
                  <a:off x="1808641"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9260EEFD-E502-4C26-B32E-2ABC5D26B2A4}"/>
                    </a:ext>
                  </a:extLst>
                </p:cNvPr>
                <p:cNvSpPr txBox="1"/>
                <p:nvPr/>
              </p:nvSpPr>
              <p:spPr>
                <a:xfrm>
                  <a:off x="1708189"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7</a:t>
                  </a:r>
                </a:p>
              </p:txBody>
            </p:sp>
            <p:cxnSp>
              <p:nvCxnSpPr>
                <p:cNvPr id="118" name="Straight Connector 117">
                  <a:extLst>
                    <a:ext uri="{FF2B5EF4-FFF2-40B4-BE49-F238E27FC236}">
                      <a16:creationId xmlns:a16="http://schemas.microsoft.com/office/drawing/2014/main" id="{7220C1DA-D3B4-4A22-B242-57A193CCC203}"/>
                    </a:ext>
                  </a:extLst>
                </p:cNvPr>
                <p:cNvCxnSpPr>
                  <a:cxnSpLocks/>
                </p:cNvCxnSpPr>
                <p:nvPr/>
              </p:nvCxnSpPr>
              <p:spPr>
                <a:xfrm rot="16200000">
                  <a:off x="2664427"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95C940AC-D120-4289-9CE3-E0F257D34573}"/>
                    </a:ext>
                  </a:extLst>
                </p:cNvPr>
                <p:cNvSpPr txBox="1"/>
                <p:nvPr/>
              </p:nvSpPr>
              <p:spPr>
                <a:xfrm>
                  <a:off x="2528709"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14</a:t>
                  </a:r>
                </a:p>
              </p:txBody>
            </p:sp>
            <p:cxnSp>
              <p:nvCxnSpPr>
                <p:cNvPr id="120" name="Straight Connector 119">
                  <a:extLst>
                    <a:ext uri="{FF2B5EF4-FFF2-40B4-BE49-F238E27FC236}">
                      <a16:creationId xmlns:a16="http://schemas.microsoft.com/office/drawing/2014/main" id="{83C0F10E-D09B-4C28-A346-80E1E250D0CB}"/>
                    </a:ext>
                  </a:extLst>
                </p:cNvPr>
                <p:cNvCxnSpPr>
                  <a:cxnSpLocks/>
                </p:cNvCxnSpPr>
                <p:nvPr/>
              </p:nvCxnSpPr>
              <p:spPr>
                <a:xfrm rot="16200000">
                  <a:off x="3496764"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273A2F01-4FA6-4DA2-808C-27B9B0F532FE}"/>
                    </a:ext>
                  </a:extLst>
                </p:cNvPr>
                <p:cNvSpPr txBox="1"/>
                <p:nvPr/>
              </p:nvSpPr>
              <p:spPr>
                <a:xfrm>
                  <a:off x="3361046"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21</a:t>
                  </a:r>
                </a:p>
              </p:txBody>
            </p:sp>
          </p:grpSp>
          <p:grpSp>
            <p:nvGrpSpPr>
              <p:cNvPr id="203" name="Group 202">
                <a:extLst>
                  <a:ext uri="{FF2B5EF4-FFF2-40B4-BE49-F238E27FC236}">
                    <a16:creationId xmlns:a16="http://schemas.microsoft.com/office/drawing/2014/main" id="{08FA8EC4-0EDF-47EF-8C96-BBDE09FDEB32}"/>
                  </a:ext>
                </a:extLst>
              </p:cNvPr>
              <p:cNvGrpSpPr/>
              <p:nvPr/>
            </p:nvGrpSpPr>
            <p:grpSpPr>
              <a:xfrm>
                <a:off x="999607" y="2279731"/>
                <a:ext cx="2295578" cy="199394"/>
                <a:chOff x="947576" y="2134751"/>
                <a:chExt cx="2347609" cy="211754"/>
              </a:xfrm>
            </p:grpSpPr>
            <p:sp>
              <p:nvSpPr>
                <p:cNvPr id="204" name="Freeform 9">
                  <a:extLst>
                    <a:ext uri="{FF2B5EF4-FFF2-40B4-BE49-F238E27FC236}">
                      <a16:creationId xmlns:a16="http://schemas.microsoft.com/office/drawing/2014/main" id="{FFD28823-F910-4AB4-86C7-FAE90B8B6106}"/>
                    </a:ext>
                  </a:extLst>
                </p:cNvPr>
                <p:cNvSpPr>
                  <a:spLocks/>
                </p:cNvSpPr>
                <p:nvPr/>
              </p:nvSpPr>
              <p:spPr bwMode="auto">
                <a:xfrm>
                  <a:off x="947576" y="2159955"/>
                  <a:ext cx="2328370" cy="186550"/>
                </a:xfrm>
                <a:custGeom>
                  <a:avLst/>
                  <a:gdLst>
                    <a:gd name="T0" fmla="*/ 1664 w 1664"/>
                    <a:gd name="T1" fmla="*/ 0 h 135"/>
                    <a:gd name="T2" fmla="*/ 1431 w 1664"/>
                    <a:gd name="T3" fmla="*/ 0 h 135"/>
                    <a:gd name="T4" fmla="*/ 1431 w 1664"/>
                    <a:gd name="T5" fmla="*/ 12 h 135"/>
                    <a:gd name="T6" fmla="*/ 1114 w 1664"/>
                    <a:gd name="T7" fmla="*/ 12 h 135"/>
                    <a:gd name="T8" fmla="*/ 1114 w 1664"/>
                    <a:gd name="T9" fmla="*/ 40 h 135"/>
                    <a:gd name="T10" fmla="*/ 710 w 1664"/>
                    <a:gd name="T11" fmla="*/ 40 h 135"/>
                    <a:gd name="T12" fmla="*/ 710 w 1664"/>
                    <a:gd name="T13" fmla="*/ 55 h 135"/>
                    <a:gd name="T14" fmla="*/ 544 w 1664"/>
                    <a:gd name="T15" fmla="*/ 55 h 135"/>
                    <a:gd name="T16" fmla="*/ 544 w 1664"/>
                    <a:gd name="T17" fmla="*/ 67 h 135"/>
                    <a:gd name="T18" fmla="*/ 231 w 1664"/>
                    <a:gd name="T19" fmla="*/ 67 h 135"/>
                    <a:gd name="T20" fmla="*/ 231 w 1664"/>
                    <a:gd name="T21" fmla="*/ 80 h 135"/>
                    <a:gd name="T22" fmla="*/ 145 w 1664"/>
                    <a:gd name="T23" fmla="*/ 80 h 135"/>
                    <a:gd name="T24" fmla="*/ 145 w 1664"/>
                    <a:gd name="T25" fmla="*/ 90 h 135"/>
                    <a:gd name="T26" fmla="*/ 70 w 1664"/>
                    <a:gd name="T27" fmla="*/ 90 h 135"/>
                    <a:gd name="T28" fmla="*/ 70 w 1664"/>
                    <a:gd name="T29" fmla="*/ 135 h 135"/>
                    <a:gd name="T30" fmla="*/ 0 w 1664"/>
                    <a:gd name="T31" fmla="*/ 135 h 135"/>
                    <a:gd name="connsiteX0" fmla="*/ 10126 w 10126"/>
                    <a:gd name="connsiteY0" fmla="*/ 0 h 10000"/>
                    <a:gd name="connsiteX1" fmla="*/ 8726 w 10126"/>
                    <a:gd name="connsiteY1" fmla="*/ 0 h 10000"/>
                    <a:gd name="connsiteX2" fmla="*/ 8726 w 10126"/>
                    <a:gd name="connsiteY2" fmla="*/ 889 h 10000"/>
                    <a:gd name="connsiteX3" fmla="*/ 6821 w 10126"/>
                    <a:gd name="connsiteY3" fmla="*/ 889 h 10000"/>
                    <a:gd name="connsiteX4" fmla="*/ 6821 w 10126"/>
                    <a:gd name="connsiteY4" fmla="*/ 2963 h 10000"/>
                    <a:gd name="connsiteX5" fmla="*/ 4393 w 10126"/>
                    <a:gd name="connsiteY5" fmla="*/ 2963 h 10000"/>
                    <a:gd name="connsiteX6" fmla="*/ 4393 w 10126"/>
                    <a:gd name="connsiteY6" fmla="*/ 4074 h 10000"/>
                    <a:gd name="connsiteX7" fmla="*/ 3395 w 10126"/>
                    <a:gd name="connsiteY7" fmla="*/ 4074 h 10000"/>
                    <a:gd name="connsiteX8" fmla="*/ 3395 w 10126"/>
                    <a:gd name="connsiteY8" fmla="*/ 4963 h 10000"/>
                    <a:gd name="connsiteX9" fmla="*/ 1514 w 10126"/>
                    <a:gd name="connsiteY9" fmla="*/ 4963 h 10000"/>
                    <a:gd name="connsiteX10" fmla="*/ 1514 w 10126"/>
                    <a:gd name="connsiteY10" fmla="*/ 5926 h 10000"/>
                    <a:gd name="connsiteX11" fmla="*/ 997 w 10126"/>
                    <a:gd name="connsiteY11" fmla="*/ 5926 h 10000"/>
                    <a:gd name="connsiteX12" fmla="*/ 997 w 10126"/>
                    <a:gd name="connsiteY12" fmla="*/ 6667 h 10000"/>
                    <a:gd name="connsiteX13" fmla="*/ 547 w 10126"/>
                    <a:gd name="connsiteY13" fmla="*/ 6667 h 10000"/>
                    <a:gd name="connsiteX14" fmla="*/ 547 w 10126"/>
                    <a:gd name="connsiteY14" fmla="*/ 10000 h 10000"/>
                    <a:gd name="connsiteX15" fmla="*/ 0 w 10126"/>
                    <a:gd name="connsiteY15"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6" h="10000">
                      <a:moveTo>
                        <a:pt x="10126" y="0"/>
                      </a:moveTo>
                      <a:lnTo>
                        <a:pt x="8726" y="0"/>
                      </a:lnTo>
                      <a:lnTo>
                        <a:pt x="8726" y="889"/>
                      </a:lnTo>
                      <a:lnTo>
                        <a:pt x="6821" y="889"/>
                      </a:lnTo>
                      <a:lnTo>
                        <a:pt x="6821" y="2963"/>
                      </a:lnTo>
                      <a:lnTo>
                        <a:pt x="4393" y="2963"/>
                      </a:lnTo>
                      <a:lnTo>
                        <a:pt x="4393" y="4074"/>
                      </a:lnTo>
                      <a:lnTo>
                        <a:pt x="3395" y="4074"/>
                      </a:lnTo>
                      <a:lnTo>
                        <a:pt x="3395" y="4963"/>
                      </a:lnTo>
                      <a:lnTo>
                        <a:pt x="1514" y="4963"/>
                      </a:lnTo>
                      <a:lnTo>
                        <a:pt x="1514" y="5926"/>
                      </a:lnTo>
                      <a:lnTo>
                        <a:pt x="997" y="5926"/>
                      </a:lnTo>
                      <a:lnTo>
                        <a:pt x="997" y="6667"/>
                      </a:lnTo>
                      <a:lnTo>
                        <a:pt x="547" y="6667"/>
                      </a:lnTo>
                      <a:lnTo>
                        <a:pt x="547" y="10000"/>
                      </a:lnTo>
                      <a:lnTo>
                        <a:pt x="0" y="10000"/>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05" name="Oval 204">
                  <a:extLst>
                    <a:ext uri="{FF2B5EF4-FFF2-40B4-BE49-F238E27FC236}">
                      <a16:creationId xmlns:a16="http://schemas.microsoft.com/office/drawing/2014/main" id="{298F2E61-7510-43E9-A50B-78C3AB101F14}"/>
                    </a:ext>
                  </a:extLst>
                </p:cNvPr>
                <p:cNvSpPr/>
                <p:nvPr/>
              </p:nvSpPr>
              <p:spPr>
                <a:xfrm>
                  <a:off x="3249466" y="2134751"/>
                  <a:ext cx="45719" cy="4571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206" name="Oval 205">
                  <a:extLst>
                    <a:ext uri="{FF2B5EF4-FFF2-40B4-BE49-F238E27FC236}">
                      <a16:creationId xmlns:a16="http://schemas.microsoft.com/office/drawing/2014/main" id="{B90DDC24-C679-4A6B-9192-10B107C87CA1}"/>
                    </a:ext>
                  </a:extLst>
                </p:cNvPr>
                <p:cNvSpPr/>
                <p:nvPr/>
              </p:nvSpPr>
              <p:spPr>
                <a:xfrm>
                  <a:off x="1718209" y="2221837"/>
                  <a:ext cx="45719" cy="4571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07" name="Group 206">
                <a:extLst>
                  <a:ext uri="{FF2B5EF4-FFF2-40B4-BE49-F238E27FC236}">
                    <a16:creationId xmlns:a16="http://schemas.microsoft.com/office/drawing/2014/main" id="{79847149-1D4B-4C46-9D4A-F2257EE8E924}"/>
                  </a:ext>
                </a:extLst>
              </p:cNvPr>
              <p:cNvGrpSpPr/>
              <p:nvPr/>
            </p:nvGrpSpPr>
            <p:grpSpPr>
              <a:xfrm>
                <a:off x="1006347" y="2310267"/>
                <a:ext cx="2290220" cy="148130"/>
                <a:chOff x="954438" y="2168465"/>
                <a:chExt cx="2342129" cy="157312"/>
              </a:xfrm>
            </p:grpSpPr>
            <p:sp>
              <p:nvSpPr>
                <p:cNvPr id="208" name="Freeform 10">
                  <a:extLst>
                    <a:ext uri="{FF2B5EF4-FFF2-40B4-BE49-F238E27FC236}">
                      <a16:creationId xmlns:a16="http://schemas.microsoft.com/office/drawing/2014/main" id="{6D951956-118D-4377-BF38-BAB8D0A2EABF}"/>
                    </a:ext>
                  </a:extLst>
                </p:cNvPr>
                <p:cNvSpPr>
                  <a:spLocks/>
                </p:cNvSpPr>
                <p:nvPr/>
              </p:nvSpPr>
              <p:spPr bwMode="auto">
                <a:xfrm>
                  <a:off x="954438" y="2194501"/>
                  <a:ext cx="2321508" cy="131276"/>
                </a:xfrm>
                <a:custGeom>
                  <a:avLst/>
                  <a:gdLst>
                    <a:gd name="T0" fmla="*/ 1680 w 1680"/>
                    <a:gd name="T1" fmla="*/ 0 h 95"/>
                    <a:gd name="T2" fmla="*/ 643 w 1680"/>
                    <a:gd name="T3" fmla="*/ 0 h 95"/>
                    <a:gd name="T4" fmla="*/ 643 w 1680"/>
                    <a:gd name="T5" fmla="*/ 15 h 95"/>
                    <a:gd name="T6" fmla="*/ 563 w 1680"/>
                    <a:gd name="T7" fmla="*/ 15 h 95"/>
                    <a:gd name="T8" fmla="*/ 563 w 1680"/>
                    <a:gd name="T9" fmla="*/ 30 h 95"/>
                    <a:gd name="T10" fmla="*/ 488 w 1680"/>
                    <a:gd name="T11" fmla="*/ 30 h 95"/>
                    <a:gd name="T12" fmla="*/ 488 w 1680"/>
                    <a:gd name="T13" fmla="*/ 42 h 95"/>
                    <a:gd name="T14" fmla="*/ 161 w 1680"/>
                    <a:gd name="T15" fmla="*/ 42 h 95"/>
                    <a:gd name="T16" fmla="*/ 161 w 1680"/>
                    <a:gd name="T17" fmla="*/ 65 h 95"/>
                    <a:gd name="T18" fmla="*/ 86 w 1680"/>
                    <a:gd name="T19" fmla="*/ 65 h 95"/>
                    <a:gd name="T20" fmla="*/ 86 w 1680"/>
                    <a:gd name="T21" fmla="*/ 95 h 95"/>
                    <a:gd name="T22" fmla="*/ 0 w 1680"/>
                    <a:gd name="T23"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0" h="95">
                      <a:moveTo>
                        <a:pt x="1680" y="0"/>
                      </a:moveTo>
                      <a:lnTo>
                        <a:pt x="643" y="0"/>
                      </a:lnTo>
                      <a:lnTo>
                        <a:pt x="643" y="15"/>
                      </a:lnTo>
                      <a:lnTo>
                        <a:pt x="563" y="15"/>
                      </a:lnTo>
                      <a:lnTo>
                        <a:pt x="563" y="30"/>
                      </a:lnTo>
                      <a:lnTo>
                        <a:pt x="488" y="30"/>
                      </a:lnTo>
                      <a:lnTo>
                        <a:pt x="488" y="42"/>
                      </a:lnTo>
                      <a:lnTo>
                        <a:pt x="161" y="42"/>
                      </a:lnTo>
                      <a:lnTo>
                        <a:pt x="161" y="65"/>
                      </a:lnTo>
                      <a:lnTo>
                        <a:pt x="86" y="65"/>
                      </a:lnTo>
                      <a:lnTo>
                        <a:pt x="86" y="95"/>
                      </a:lnTo>
                      <a:lnTo>
                        <a:pt x="0" y="95"/>
                      </a:lnTo>
                    </a:path>
                  </a:pathLst>
                </a:custGeom>
                <a:noFill/>
                <a:ln w="19050" cap="flat">
                  <a:solidFill>
                    <a:srgbClr val="D000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09" name="Rectangle 208">
                  <a:extLst>
                    <a:ext uri="{FF2B5EF4-FFF2-40B4-BE49-F238E27FC236}">
                      <a16:creationId xmlns:a16="http://schemas.microsoft.com/office/drawing/2014/main" id="{E345704E-2439-4318-ACAC-FB6138E9F359}"/>
                    </a:ext>
                  </a:extLst>
                </p:cNvPr>
                <p:cNvSpPr/>
                <p:nvPr/>
              </p:nvSpPr>
              <p:spPr>
                <a:xfrm>
                  <a:off x="3250848" y="2168465"/>
                  <a:ext cx="45719" cy="45719"/>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13" name="Group 212">
                <a:extLst>
                  <a:ext uri="{FF2B5EF4-FFF2-40B4-BE49-F238E27FC236}">
                    <a16:creationId xmlns:a16="http://schemas.microsoft.com/office/drawing/2014/main" id="{820608A0-1680-4642-915D-3D80AD9A55F4}"/>
                  </a:ext>
                </a:extLst>
              </p:cNvPr>
              <p:cNvGrpSpPr/>
              <p:nvPr/>
            </p:nvGrpSpPr>
            <p:grpSpPr>
              <a:xfrm>
                <a:off x="1006333" y="1967917"/>
                <a:ext cx="2289564" cy="522261"/>
                <a:chOff x="954438" y="1802925"/>
                <a:chExt cx="2341459" cy="554634"/>
              </a:xfrm>
            </p:grpSpPr>
            <p:sp>
              <p:nvSpPr>
                <p:cNvPr id="214" name="Freeform 8">
                  <a:extLst>
                    <a:ext uri="{FF2B5EF4-FFF2-40B4-BE49-F238E27FC236}">
                      <a16:creationId xmlns:a16="http://schemas.microsoft.com/office/drawing/2014/main" id="{A26E6E73-3432-4CBF-83C5-B8FACA549EEE}"/>
                    </a:ext>
                  </a:extLst>
                </p:cNvPr>
                <p:cNvSpPr>
                  <a:spLocks/>
                </p:cNvSpPr>
                <p:nvPr/>
              </p:nvSpPr>
              <p:spPr bwMode="auto">
                <a:xfrm>
                  <a:off x="954438" y="1858711"/>
                  <a:ext cx="2321508" cy="498848"/>
                </a:xfrm>
                <a:custGeom>
                  <a:avLst/>
                  <a:gdLst>
                    <a:gd name="T0" fmla="*/ 1680 w 1680"/>
                    <a:gd name="T1" fmla="*/ 0 h 361"/>
                    <a:gd name="T2" fmla="*/ 1600 w 1680"/>
                    <a:gd name="T3" fmla="*/ 0 h 361"/>
                    <a:gd name="T4" fmla="*/ 1600 w 1680"/>
                    <a:gd name="T5" fmla="*/ 18 h 361"/>
                    <a:gd name="T6" fmla="*/ 1364 w 1680"/>
                    <a:gd name="T7" fmla="*/ 18 h 361"/>
                    <a:gd name="T8" fmla="*/ 1364 w 1680"/>
                    <a:gd name="T9" fmla="*/ 38 h 361"/>
                    <a:gd name="T10" fmla="*/ 1203 w 1680"/>
                    <a:gd name="T11" fmla="*/ 38 h 361"/>
                    <a:gd name="T12" fmla="*/ 1203 w 1680"/>
                    <a:gd name="T13" fmla="*/ 50 h 361"/>
                    <a:gd name="T14" fmla="*/ 1125 w 1680"/>
                    <a:gd name="T15" fmla="*/ 50 h 361"/>
                    <a:gd name="T16" fmla="*/ 1125 w 1680"/>
                    <a:gd name="T17" fmla="*/ 58 h 361"/>
                    <a:gd name="T18" fmla="*/ 1043 w 1680"/>
                    <a:gd name="T19" fmla="*/ 58 h 361"/>
                    <a:gd name="T20" fmla="*/ 1043 w 1680"/>
                    <a:gd name="T21" fmla="*/ 73 h 361"/>
                    <a:gd name="T22" fmla="*/ 962 w 1680"/>
                    <a:gd name="T23" fmla="*/ 73 h 361"/>
                    <a:gd name="T24" fmla="*/ 962 w 1680"/>
                    <a:gd name="T25" fmla="*/ 90 h 361"/>
                    <a:gd name="T26" fmla="*/ 887 w 1680"/>
                    <a:gd name="T27" fmla="*/ 90 h 361"/>
                    <a:gd name="T28" fmla="*/ 887 w 1680"/>
                    <a:gd name="T29" fmla="*/ 113 h 361"/>
                    <a:gd name="T30" fmla="*/ 804 w 1680"/>
                    <a:gd name="T31" fmla="*/ 113 h 361"/>
                    <a:gd name="T32" fmla="*/ 804 w 1680"/>
                    <a:gd name="T33" fmla="*/ 143 h 361"/>
                    <a:gd name="T34" fmla="*/ 719 w 1680"/>
                    <a:gd name="T35" fmla="*/ 143 h 361"/>
                    <a:gd name="T36" fmla="*/ 719 w 1680"/>
                    <a:gd name="T37" fmla="*/ 153 h 361"/>
                    <a:gd name="T38" fmla="*/ 643 w 1680"/>
                    <a:gd name="T39" fmla="*/ 153 h 361"/>
                    <a:gd name="T40" fmla="*/ 643 w 1680"/>
                    <a:gd name="T41" fmla="*/ 168 h 361"/>
                    <a:gd name="T42" fmla="*/ 560 w 1680"/>
                    <a:gd name="T43" fmla="*/ 168 h 361"/>
                    <a:gd name="T44" fmla="*/ 560 w 1680"/>
                    <a:gd name="T45" fmla="*/ 188 h 361"/>
                    <a:gd name="T46" fmla="*/ 480 w 1680"/>
                    <a:gd name="T47" fmla="*/ 188 h 361"/>
                    <a:gd name="T48" fmla="*/ 480 w 1680"/>
                    <a:gd name="T49" fmla="*/ 208 h 361"/>
                    <a:gd name="T50" fmla="*/ 405 w 1680"/>
                    <a:gd name="T51" fmla="*/ 208 h 361"/>
                    <a:gd name="T52" fmla="*/ 405 w 1680"/>
                    <a:gd name="T53" fmla="*/ 228 h 361"/>
                    <a:gd name="T54" fmla="*/ 324 w 1680"/>
                    <a:gd name="T55" fmla="*/ 228 h 361"/>
                    <a:gd name="T56" fmla="*/ 324 w 1680"/>
                    <a:gd name="T57" fmla="*/ 268 h 361"/>
                    <a:gd name="T58" fmla="*/ 161 w 1680"/>
                    <a:gd name="T59" fmla="*/ 268 h 361"/>
                    <a:gd name="T60" fmla="*/ 161 w 1680"/>
                    <a:gd name="T61" fmla="*/ 308 h 361"/>
                    <a:gd name="T62" fmla="*/ 86 w 1680"/>
                    <a:gd name="T63" fmla="*/ 308 h 361"/>
                    <a:gd name="T64" fmla="*/ 86 w 1680"/>
                    <a:gd name="T65" fmla="*/ 321 h 361"/>
                    <a:gd name="T66" fmla="*/ 0 w 1680"/>
                    <a:gd name="T67" fmla="*/ 321 h 361"/>
                    <a:gd name="T68" fmla="*/ 0 w 1680"/>
                    <a:gd name="T69"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0" h="361">
                      <a:moveTo>
                        <a:pt x="1680" y="0"/>
                      </a:moveTo>
                      <a:lnTo>
                        <a:pt x="1600" y="0"/>
                      </a:lnTo>
                      <a:lnTo>
                        <a:pt x="1600" y="18"/>
                      </a:lnTo>
                      <a:lnTo>
                        <a:pt x="1364" y="18"/>
                      </a:lnTo>
                      <a:lnTo>
                        <a:pt x="1364" y="38"/>
                      </a:lnTo>
                      <a:lnTo>
                        <a:pt x="1203" y="38"/>
                      </a:lnTo>
                      <a:lnTo>
                        <a:pt x="1203" y="50"/>
                      </a:lnTo>
                      <a:lnTo>
                        <a:pt x="1125" y="50"/>
                      </a:lnTo>
                      <a:lnTo>
                        <a:pt x="1125" y="58"/>
                      </a:lnTo>
                      <a:lnTo>
                        <a:pt x="1043" y="58"/>
                      </a:lnTo>
                      <a:lnTo>
                        <a:pt x="1043" y="73"/>
                      </a:lnTo>
                      <a:lnTo>
                        <a:pt x="962" y="73"/>
                      </a:lnTo>
                      <a:lnTo>
                        <a:pt x="962" y="90"/>
                      </a:lnTo>
                      <a:lnTo>
                        <a:pt x="887" y="90"/>
                      </a:lnTo>
                      <a:lnTo>
                        <a:pt x="887" y="113"/>
                      </a:lnTo>
                      <a:lnTo>
                        <a:pt x="804" y="113"/>
                      </a:lnTo>
                      <a:lnTo>
                        <a:pt x="804" y="143"/>
                      </a:lnTo>
                      <a:lnTo>
                        <a:pt x="719" y="143"/>
                      </a:lnTo>
                      <a:lnTo>
                        <a:pt x="719" y="153"/>
                      </a:lnTo>
                      <a:lnTo>
                        <a:pt x="643" y="153"/>
                      </a:lnTo>
                      <a:lnTo>
                        <a:pt x="643" y="168"/>
                      </a:lnTo>
                      <a:lnTo>
                        <a:pt x="560" y="168"/>
                      </a:lnTo>
                      <a:lnTo>
                        <a:pt x="560" y="188"/>
                      </a:lnTo>
                      <a:lnTo>
                        <a:pt x="480" y="188"/>
                      </a:lnTo>
                      <a:lnTo>
                        <a:pt x="480" y="208"/>
                      </a:lnTo>
                      <a:lnTo>
                        <a:pt x="405" y="208"/>
                      </a:lnTo>
                      <a:lnTo>
                        <a:pt x="405" y="228"/>
                      </a:lnTo>
                      <a:lnTo>
                        <a:pt x="324" y="228"/>
                      </a:lnTo>
                      <a:lnTo>
                        <a:pt x="324" y="268"/>
                      </a:lnTo>
                      <a:lnTo>
                        <a:pt x="161" y="268"/>
                      </a:lnTo>
                      <a:lnTo>
                        <a:pt x="161" y="308"/>
                      </a:lnTo>
                      <a:lnTo>
                        <a:pt x="86" y="308"/>
                      </a:lnTo>
                      <a:lnTo>
                        <a:pt x="86" y="321"/>
                      </a:lnTo>
                      <a:lnTo>
                        <a:pt x="0" y="321"/>
                      </a:lnTo>
                      <a:lnTo>
                        <a:pt x="0" y="361"/>
                      </a:ln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15" name="Group 214">
                  <a:extLst>
                    <a:ext uri="{FF2B5EF4-FFF2-40B4-BE49-F238E27FC236}">
                      <a16:creationId xmlns:a16="http://schemas.microsoft.com/office/drawing/2014/main" id="{4AF97FC1-8789-4BF4-B75F-74EC172570F4}"/>
                    </a:ext>
                  </a:extLst>
                </p:cNvPr>
                <p:cNvGrpSpPr/>
                <p:nvPr/>
              </p:nvGrpSpPr>
              <p:grpSpPr>
                <a:xfrm>
                  <a:off x="3237803" y="1802925"/>
                  <a:ext cx="58094" cy="58094"/>
                  <a:chOff x="2113462" y="1574938"/>
                  <a:chExt cx="40620" cy="40620"/>
                </a:xfrm>
              </p:grpSpPr>
              <p:cxnSp>
                <p:nvCxnSpPr>
                  <p:cNvPr id="231" name="Straight Connector 230">
                    <a:extLst>
                      <a:ext uri="{FF2B5EF4-FFF2-40B4-BE49-F238E27FC236}">
                        <a16:creationId xmlns:a16="http://schemas.microsoft.com/office/drawing/2014/main" id="{89C3C248-7D19-4D39-88C9-859A12B416E8}"/>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0915B92-02C3-4199-95E6-6DB3FCC898C2}"/>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16" name="Group 215">
                  <a:extLst>
                    <a:ext uri="{FF2B5EF4-FFF2-40B4-BE49-F238E27FC236}">
                      <a16:creationId xmlns:a16="http://schemas.microsoft.com/office/drawing/2014/main" id="{EED65A37-2085-43AF-9178-85B1C05274CF}"/>
                    </a:ext>
                  </a:extLst>
                </p:cNvPr>
                <p:cNvGrpSpPr/>
                <p:nvPr/>
              </p:nvGrpSpPr>
              <p:grpSpPr>
                <a:xfrm>
                  <a:off x="2918488" y="1853725"/>
                  <a:ext cx="58094" cy="58094"/>
                  <a:chOff x="2113462" y="1574938"/>
                  <a:chExt cx="40620" cy="40620"/>
                </a:xfrm>
              </p:grpSpPr>
              <p:cxnSp>
                <p:nvCxnSpPr>
                  <p:cNvPr id="229" name="Straight Connector 228">
                    <a:extLst>
                      <a:ext uri="{FF2B5EF4-FFF2-40B4-BE49-F238E27FC236}">
                        <a16:creationId xmlns:a16="http://schemas.microsoft.com/office/drawing/2014/main" id="{8D4C92EA-027D-4F72-ABAB-18A727FA73D4}"/>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E6A6D76-DC4B-4066-821B-4406AD2011E5}"/>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17" name="Group 216">
                  <a:extLst>
                    <a:ext uri="{FF2B5EF4-FFF2-40B4-BE49-F238E27FC236}">
                      <a16:creationId xmlns:a16="http://schemas.microsoft.com/office/drawing/2014/main" id="{2B907DD2-91FB-4B47-A4B7-00C85D9C8918}"/>
                    </a:ext>
                  </a:extLst>
                </p:cNvPr>
                <p:cNvGrpSpPr/>
                <p:nvPr/>
              </p:nvGrpSpPr>
              <p:grpSpPr>
                <a:xfrm>
                  <a:off x="2591917" y="1882754"/>
                  <a:ext cx="58094" cy="58094"/>
                  <a:chOff x="2113462" y="1574938"/>
                  <a:chExt cx="40620" cy="40620"/>
                </a:xfrm>
              </p:grpSpPr>
              <p:cxnSp>
                <p:nvCxnSpPr>
                  <p:cNvPr id="227" name="Straight Connector 226">
                    <a:extLst>
                      <a:ext uri="{FF2B5EF4-FFF2-40B4-BE49-F238E27FC236}">
                        <a16:creationId xmlns:a16="http://schemas.microsoft.com/office/drawing/2014/main" id="{7D0EC7DE-7B2F-4363-B8D3-0F0911E9025F}"/>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1548E8EC-EE3C-4736-84BF-F60B0F6E0950}"/>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18" name="Group 217">
                  <a:extLst>
                    <a:ext uri="{FF2B5EF4-FFF2-40B4-BE49-F238E27FC236}">
                      <a16:creationId xmlns:a16="http://schemas.microsoft.com/office/drawing/2014/main" id="{3C5D645A-A50C-431D-AF6C-EB534AA99109}"/>
                    </a:ext>
                  </a:extLst>
                </p:cNvPr>
                <p:cNvGrpSpPr/>
                <p:nvPr/>
              </p:nvGrpSpPr>
              <p:grpSpPr>
                <a:xfrm>
                  <a:off x="1919421" y="2027897"/>
                  <a:ext cx="58094" cy="58094"/>
                  <a:chOff x="2113462" y="1574938"/>
                  <a:chExt cx="40620" cy="40620"/>
                </a:xfrm>
              </p:grpSpPr>
              <p:cxnSp>
                <p:nvCxnSpPr>
                  <p:cNvPr id="225" name="Straight Connector 224">
                    <a:extLst>
                      <a:ext uri="{FF2B5EF4-FFF2-40B4-BE49-F238E27FC236}">
                        <a16:creationId xmlns:a16="http://schemas.microsoft.com/office/drawing/2014/main" id="{E275C16D-745C-442E-8F53-B6436AE0C57D}"/>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C4F477DD-09E0-4E51-8C43-CD10E221C960}"/>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B58B04E7-90F7-4526-A024-C9F1F6E9D1D9}"/>
                    </a:ext>
                  </a:extLst>
                </p:cNvPr>
                <p:cNvGrpSpPr/>
                <p:nvPr/>
              </p:nvGrpSpPr>
              <p:grpSpPr>
                <a:xfrm>
                  <a:off x="1810564" y="2042411"/>
                  <a:ext cx="58094" cy="58094"/>
                  <a:chOff x="2113462" y="1574938"/>
                  <a:chExt cx="40620" cy="40620"/>
                </a:xfrm>
              </p:grpSpPr>
              <p:cxnSp>
                <p:nvCxnSpPr>
                  <p:cNvPr id="223" name="Straight Connector 222">
                    <a:extLst>
                      <a:ext uri="{FF2B5EF4-FFF2-40B4-BE49-F238E27FC236}">
                        <a16:creationId xmlns:a16="http://schemas.microsoft.com/office/drawing/2014/main" id="{399E99D6-ECCF-4630-A028-5EBFE7C47114}"/>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69CCC599-74DF-4E94-B4D7-3F8217156593}"/>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F0A57F63-DE52-49FD-A09F-E7BF608B09AD}"/>
                    </a:ext>
                  </a:extLst>
                </p:cNvPr>
                <p:cNvGrpSpPr/>
                <p:nvPr/>
              </p:nvGrpSpPr>
              <p:grpSpPr>
                <a:xfrm>
                  <a:off x="2381460" y="1909364"/>
                  <a:ext cx="58094" cy="58094"/>
                  <a:chOff x="2113462" y="1574938"/>
                  <a:chExt cx="40620" cy="40620"/>
                </a:xfrm>
              </p:grpSpPr>
              <p:cxnSp>
                <p:nvCxnSpPr>
                  <p:cNvPr id="221" name="Straight Connector 220">
                    <a:extLst>
                      <a:ext uri="{FF2B5EF4-FFF2-40B4-BE49-F238E27FC236}">
                        <a16:creationId xmlns:a16="http://schemas.microsoft.com/office/drawing/2014/main" id="{9EC6E949-8F7A-4066-8461-3FBED22B6670}"/>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E8308FE4-242B-4BCD-8F79-1450A26D6998}"/>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285" name="Rectangle 284">
                <a:extLst>
                  <a:ext uri="{FF2B5EF4-FFF2-40B4-BE49-F238E27FC236}">
                    <a16:creationId xmlns:a16="http://schemas.microsoft.com/office/drawing/2014/main" id="{A74496B4-330F-4466-958A-01561CEFDE17}"/>
                  </a:ext>
                </a:extLst>
              </p:cNvPr>
              <p:cNvSpPr/>
              <p:nvPr/>
            </p:nvSpPr>
            <p:spPr>
              <a:xfrm>
                <a:off x="3238426" y="1863953"/>
                <a:ext cx="601663"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D3759"/>
                    </a:solidFill>
                    <a:effectLst/>
                    <a:uLnTx/>
                    <a:uFillTx/>
                    <a:latin typeface="Arial"/>
                    <a:ea typeface="+mn-ea"/>
                    <a:cs typeface="+mn-cs"/>
                  </a:rPr>
                  <a:t>n=936</a:t>
                </a:r>
              </a:p>
            </p:txBody>
          </p:sp>
          <p:sp>
            <p:nvSpPr>
              <p:cNvPr id="286" name="Rectangle 285">
                <a:extLst>
                  <a:ext uri="{FF2B5EF4-FFF2-40B4-BE49-F238E27FC236}">
                    <a16:creationId xmlns:a16="http://schemas.microsoft.com/office/drawing/2014/main" id="{869B9749-6576-477F-9235-92C9508DD17A}"/>
                  </a:ext>
                </a:extLst>
              </p:cNvPr>
              <p:cNvSpPr/>
              <p:nvPr/>
            </p:nvSpPr>
            <p:spPr>
              <a:xfrm>
                <a:off x="3238426" y="2136666"/>
                <a:ext cx="546769"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5D2DF"/>
                    </a:solidFill>
                    <a:effectLst/>
                    <a:uLnTx/>
                    <a:uFillTx/>
                    <a:latin typeface="Arial"/>
                    <a:ea typeface="+mn-ea"/>
                    <a:cs typeface="+mn-cs"/>
                  </a:rPr>
                  <a:t>n=758</a:t>
                </a:r>
              </a:p>
            </p:txBody>
          </p:sp>
          <p:sp>
            <p:nvSpPr>
              <p:cNvPr id="287" name="Rectangle 286">
                <a:extLst>
                  <a:ext uri="{FF2B5EF4-FFF2-40B4-BE49-F238E27FC236}">
                    <a16:creationId xmlns:a16="http://schemas.microsoft.com/office/drawing/2014/main" id="{3639C082-8C89-4759-B9B1-94C1FD61D9AB}"/>
                  </a:ext>
                </a:extLst>
              </p:cNvPr>
              <p:cNvSpPr/>
              <p:nvPr/>
            </p:nvSpPr>
            <p:spPr>
              <a:xfrm>
                <a:off x="3243921" y="2252408"/>
                <a:ext cx="493992"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D0006F"/>
                    </a:solidFill>
                    <a:effectLst/>
                    <a:uLnTx/>
                    <a:uFillTx/>
                    <a:latin typeface="Arial"/>
                    <a:ea typeface="+mn-ea"/>
                    <a:cs typeface="+mn-cs"/>
                  </a:rPr>
                  <a:t>n=850</a:t>
                </a:r>
              </a:p>
            </p:txBody>
          </p:sp>
        </p:grpSp>
        <p:grpSp>
          <p:nvGrpSpPr>
            <p:cNvPr id="7" name="Group 6">
              <a:extLst>
                <a:ext uri="{FF2B5EF4-FFF2-40B4-BE49-F238E27FC236}">
                  <a16:creationId xmlns:a16="http://schemas.microsoft.com/office/drawing/2014/main" id="{4CE54433-DA31-4DD7-A668-61ECB4C5A782}"/>
                </a:ext>
              </a:extLst>
            </p:cNvPr>
            <p:cNvGrpSpPr/>
            <p:nvPr/>
          </p:nvGrpSpPr>
          <p:grpSpPr>
            <a:xfrm>
              <a:off x="4067531" y="1094129"/>
              <a:ext cx="3169880" cy="1726094"/>
              <a:chOff x="4067531" y="1114910"/>
              <a:chExt cx="3169880" cy="1726094"/>
            </a:xfrm>
          </p:grpSpPr>
          <p:sp>
            <p:nvSpPr>
              <p:cNvPr id="96" name="Rectangle 95">
                <a:extLst>
                  <a:ext uri="{FF2B5EF4-FFF2-40B4-BE49-F238E27FC236}">
                    <a16:creationId xmlns:a16="http://schemas.microsoft.com/office/drawing/2014/main" id="{8FF57FE7-F305-423A-9FBE-84EBED4CA9E5}"/>
                  </a:ext>
                </a:extLst>
              </p:cNvPr>
              <p:cNvSpPr/>
              <p:nvPr/>
            </p:nvSpPr>
            <p:spPr>
              <a:xfrm>
                <a:off x="4950129" y="1230979"/>
                <a:ext cx="1974546" cy="201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148" name="Group 147">
                <a:extLst>
                  <a:ext uri="{FF2B5EF4-FFF2-40B4-BE49-F238E27FC236}">
                    <a16:creationId xmlns:a16="http://schemas.microsoft.com/office/drawing/2014/main" id="{4B549079-E440-4A93-B751-51F26900EBF8}"/>
                  </a:ext>
                </a:extLst>
              </p:cNvPr>
              <p:cNvGrpSpPr/>
              <p:nvPr/>
            </p:nvGrpSpPr>
            <p:grpSpPr>
              <a:xfrm>
                <a:off x="4067531" y="1114910"/>
                <a:ext cx="2867464" cy="1726094"/>
                <a:chOff x="504426" y="937441"/>
                <a:chExt cx="3182351" cy="1989297"/>
              </a:xfrm>
            </p:grpSpPr>
            <p:sp>
              <p:nvSpPr>
                <p:cNvPr id="149" name="Rectangle 148">
                  <a:extLst>
                    <a:ext uri="{FF2B5EF4-FFF2-40B4-BE49-F238E27FC236}">
                      <a16:creationId xmlns:a16="http://schemas.microsoft.com/office/drawing/2014/main" id="{AECDCFAA-0E76-4B09-B633-7817065FB2B2}"/>
                    </a:ext>
                  </a:extLst>
                </p:cNvPr>
                <p:cNvSpPr/>
                <p:nvPr/>
              </p:nvSpPr>
              <p:spPr>
                <a:xfrm>
                  <a:off x="1233488" y="1133415"/>
                  <a:ext cx="2019300" cy="2143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0" name="Rectangle 149">
                  <a:extLst>
                    <a:ext uri="{FF2B5EF4-FFF2-40B4-BE49-F238E27FC236}">
                      <a16:creationId xmlns:a16="http://schemas.microsoft.com/office/drawing/2014/main" id="{A42BA582-51DE-4DB9-B2C4-917DBA74421B}"/>
                    </a:ext>
                  </a:extLst>
                </p:cNvPr>
                <p:cNvSpPr/>
                <p:nvPr/>
              </p:nvSpPr>
              <p:spPr>
                <a:xfrm>
                  <a:off x="958820" y="2719035"/>
                  <a:ext cx="87756" cy="100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1" name="TextBox 150">
                  <a:extLst>
                    <a:ext uri="{FF2B5EF4-FFF2-40B4-BE49-F238E27FC236}">
                      <a16:creationId xmlns:a16="http://schemas.microsoft.com/office/drawing/2014/main" id="{E11F1BAE-9632-4E24-A09C-E764569634AA}"/>
                    </a:ext>
                  </a:extLst>
                </p:cNvPr>
                <p:cNvSpPr txBox="1"/>
                <p:nvPr/>
              </p:nvSpPr>
              <p:spPr>
                <a:xfrm>
                  <a:off x="791813" y="937441"/>
                  <a:ext cx="2748550" cy="24829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Arial"/>
                      <a:ea typeface="+mn-ea"/>
                      <a:cs typeface="+mn-cs"/>
                    </a:rPr>
                    <a:t>&gt;4 as-needed inhalations</a:t>
                  </a:r>
                  <a:r>
                    <a:rPr kumimoji="0" lang="en-GB" sz="800" b="0" i="0" u="none" strike="noStrike" kern="1200" cap="none" spc="0" normalizeH="0" baseline="30000" noProof="0">
                      <a:ln>
                        <a:noFill/>
                      </a:ln>
                      <a:solidFill>
                        <a:srgbClr val="000000"/>
                      </a:solidFill>
                      <a:effectLst/>
                      <a:uLnTx/>
                      <a:uFillTx/>
                      <a:latin typeface="Arial"/>
                      <a:ea typeface="+mn-ea"/>
                      <a:cs typeface="+mn-cs"/>
                    </a:rPr>
                    <a:t>†‡</a:t>
                  </a:r>
                  <a:endParaRPr kumimoji="0" lang="en-US" sz="800" b="0" i="0" u="none" strike="noStrike" kern="1200" cap="none" spc="0" normalizeH="0" baseline="30000" noProof="0">
                    <a:ln>
                      <a:noFill/>
                    </a:ln>
                    <a:solidFill>
                      <a:srgbClr val="000000"/>
                    </a:solidFill>
                    <a:effectLst/>
                    <a:uLnTx/>
                    <a:uFillTx/>
                    <a:latin typeface="Arial"/>
                    <a:ea typeface="+mn-ea"/>
                    <a:cs typeface="+mn-cs"/>
                  </a:endParaRPr>
                </a:p>
              </p:txBody>
            </p:sp>
            <p:sp>
              <p:nvSpPr>
                <p:cNvPr id="152" name="Freeform: Shape 151">
                  <a:extLst>
                    <a:ext uri="{FF2B5EF4-FFF2-40B4-BE49-F238E27FC236}">
                      <a16:creationId xmlns:a16="http://schemas.microsoft.com/office/drawing/2014/main" id="{2F6F6CB1-79CB-4DBB-A353-82D90A733EA2}"/>
                    </a:ext>
                  </a:extLst>
                </p:cNvPr>
                <p:cNvSpPr/>
                <p:nvPr/>
              </p:nvSpPr>
              <p:spPr>
                <a:xfrm>
                  <a:off x="816708" y="1053552"/>
                  <a:ext cx="2711938" cy="1606061"/>
                </a:xfrm>
                <a:custGeom>
                  <a:avLst/>
                  <a:gdLst>
                    <a:gd name="connsiteX0" fmla="*/ 0 w 2711938"/>
                    <a:gd name="connsiteY0" fmla="*/ 0 h 1606061"/>
                    <a:gd name="connsiteX1" fmla="*/ 0 w 2711938"/>
                    <a:gd name="connsiteY1" fmla="*/ 1606061 h 1606061"/>
                    <a:gd name="connsiteX2" fmla="*/ 2711938 w 2711938"/>
                    <a:gd name="connsiteY2" fmla="*/ 1606061 h 1606061"/>
                  </a:gdLst>
                  <a:ahLst/>
                  <a:cxnLst>
                    <a:cxn ang="0">
                      <a:pos x="connsiteX0" y="connsiteY0"/>
                    </a:cxn>
                    <a:cxn ang="0">
                      <a:pos x="connsiteX1" y="connsiteY1"/>
                    </a:cxn>
                    <a:cxn ang="0">
                      <a:pos x="connsiteX2" y="connsiteY2"/>
                    </a:cxn>
                  </a:cxnLst>
                  <a:rect l="l" t="t" r="r" b="b"/>
                  <a:pathLst>
                    <a:path w="2711938" h="1606061">
                      <a:moveTo>
                        <a:pt x="0" y="0"/>
                      </a:moveTo>
                      <a:lnTo>
                        <a:pt x="0" y="1606061"/>
                      </a:lnTo>
                      <a:lnTo>
                        <a:pt x="2711938" y="1606061"/>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cxnSp>
              <p:nvCxnSpPr>
                <p:cNvPr id="153" name="Straight Connector 152">
                  <a:extLst>
                    <a:ext uri="{FF2B5EF4-FFF2-40B4-BE49-F238E27FC236}">
                      <a16:creationId xmlns:a16="http://schemas.microsoft.com/office/drawing/2014/main" id="{A91D3B4C-30FD-4553-8343-4B7FCD5DAB25}"/>
                    </a:ext>
                  </a:extLst>
                </p:cNvPr>
                <p:cNvCxnSpPr/>
                <p:nvPr/>
              </p:nvCxnSpPr>
              <p:spPr>
                <a:xfrm>
                  <a:off x="778591" y="1057574"/>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814810A8-26B4-456C-9A63-C393F56E6E32}"/>
                    </a:ext>
                  </a:extLst>
                </p:cNvPr>
                <p:cNvSpPr txBox="1"/>
                <p:nvPr/>
              </p:nvSpPr>
              <p:spPr>
                <a:xfrm>
                  <a:off x="504426" y="953075"/>
                  <a:ext cx="325730"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10</a:t>
                  </a:r>
                </a:p>
              </p:txBody>
            </p:sp>
            <p:cxnSp>
              <p:nvCxnSpPr>
                <p:cNvPr id="155" name="Straight Connector 154">
                  <a:extLst>
                    <a:ext uri="{FF2B5EF4-FFF2-40B4-BE49-F238E27FC236}">
                      <a16:creationId xmlns:a16="http://schemas.microsoft.com/office/drawing/2014/main" id="{111A8F50-CD8F-4874-904D-6752E80E5F66}"/>
                    </a:ext>
                  </a:extLst>
                </p:cNvPr>
                <p:cNvCxnSpPr/>
                <p:nvPr/>
              </p:nvCxnSpPr>
              <p:spPr>
                <a:xfrm>
                  <a:off x="778591" y="13584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6" name="TextBox 155">
                  <a:extLst>
                    <a:ext uri="{FF2B5EF4-FFF2-40B4-BE49-F238E27FC236}">
                      <a16:creationId xmlns:a16="http://schemas.microsoft.com/office/drawing/2014/main" id="{96E75E03-985B-4082-B8C4-26CBCEF0AC18}"/>
                    </a:ext>
                  </a:extLst>
                </p:cNvPr>
                <p:cNvSpPr txBox="1"/>
                <p:nvPr/>
              </p:nvSpPr>
              <p:spPr>
                <a:xfrm>
                  <a:off x="574958" y="12539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8</a:t>
                  </a:r>
                </a:p>
              </p:txBody>
            </p:sp>
            <p:cxnSp>
              <p:nvCxnSpPr>
                <p:cNvPr id="157" name="Straight Connector 156">
                  <a:extLst>
                    <a:ext uri="{FF2B5EF4-FFF2-40B4-BE49-F238E27FC236}">
                      <a16:creationId xmlns:a16="http://schemas.microsoft.com/office/drawing/2014/main" id="{E7D89265-50E3-4E71-8D14-CAC828187667}"/>
                    </a:ext>
                  </a:extLst>
                </p:cNvPr>
                <p:cNvCxnSpPr/>
                <p:nvPr/>
              </p:nvCxnSpPr>
              <p:spPr>
                <a:xfrm>
                  <a:off x="778591" y="16632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C23DD69F-1EFF-47E8-867F-6EC5E8E92346}"/>
                    </a:ext>
                  </a:extLst>
                </p:cNvPr>
                <p:cNvSpPr txBox="1"/>
                <p:nvPr/>
              </p:nvSpPr>
              <p:spPr>
                <a:xfrm>
                  <a:off x="574958" y="15587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6</a:t>
                  </a:r>
                </a:p>
              </p:txBody>
            </p:sp>
            <p:cxnSp>
              <p:nvCxnSpPr>
                <p:cNvPr id="159" name="Straight Connector 158">
                  <a:extLst>
                    <a:ext uri="{FF2B5EF4-FFF2-40B4-BE49-F238E27FC236}">
                      <a16:creationId xmlns:a16="http://schemas.microsoft.com/office/drawing/2014/main" id="{198BBDDE-DA07-485E-9B01-78EE4E3B7666}"/>
                    </a:ext>
                  </a:extLst>
                </p:cNvPr>
                <p:cNvCxnSpPr/>
                <p:nvPr/>
              </p:nvCxnSpPr>
              <p:spPr>
                <a:xfrm>
                  <a:off x="778591" y="1960251"/>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0" name="TextBox 159">
                  <a:extLst>
                    <a:ext uri="{FF2B5EF4-FFF2-40B4-BE49-F238E27FC236}">
                      <a16:creationId xmlns:a16="http://schemas.microsoft.com/office/drawing/2014/main" id="{D0E2AA0E-13B1-4053-BF83-13DDD88C87EB}"/>
                    </a:ext>
                  </a:extLst>
                </p:cNvPr>
                <p:cNvSpPr txBox="1"/>
                <p:nvPr/>
              </p:nvSpPr>
              <p:spPr>
                <a:xfrm>
                  <a:off x="574958" y="1855752"/>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4</a:t>
                  </a:r>
                </a:p>
              </p:txBody>
            </p:sp>
            <p:cxnSp>
              <p:nvCxnSpPr>
                <p:cNvPr id="161" name="Straight Connector 160">
                  <a:extLst>
                    <a:ext uri="{FF2B5EF4-FFF2-40B4-BE49-F238E27FC236}">
                      <a16:creationId xmlns:a16="http://schemas.microsoft.com/office/drawing/2014/main" id="{8337F57A-1D56-4112-98ED-98E536AA415B}"/>
                    </a:ext>
                  </a:extLst>
                </p:cNvPr>
                <p:cNvCxnSpPr/>
                <p:nvPr/>
              </p:nvCxnSpPr>
              <p:spPr>
                <a:xfrm>
                  <a:off x="778591" y="225723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2" name="TextBox 161">
                  <a:extLst>
                    <a:ext uri="{FF2B5EF4-FFF2-40B4-BE49-F238E27FC236}">
                      <a16:creationId xmlns:a16="http://schemas.microsoft.com/office/drawing/2014/main" id="{2A74D22A-05EE-484B-BC4F-BFA42CE3AEFB}"/>
                    </a:ext>
                  </a:extLst>
                </p:cNvPr>
                <p:cNvSpPr txBox="1"/>
                <p:nvPr/>
              </p:nvSpPr>
              <p:spPr>
                <a:xfrm>
                  <a:off x="574958" y="215273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a:t>
                  </a:r>
                </a:p>
              </p:txBody>
            </p:sp>
            <p:cxnSp>
              <p:nvCxnSpPr>
                <p:cNvPr id="163" name="Straight Connector 162">
                  <a:extLst>
                    <a:ext uri="{FF2B5EF4-FFF2-40B4-BE49-F238E27FC236}">
                      <a16:creationId xmlns:a16="http://schemas.microsoft.com/office/drawing/2014/main" id="{845A2B1A-8127-4021-9FF0-658C03F61758}"/>
                    </a:ext>
                  </a:extLst>
                </p:cNvPr>
                <p:cNvCxnSpPr/>
                <p:nvPr/>
              </p:nvCxnSpPr>
              <p:spPr>
                <a:xfrm>
                  <a:off x="778591" y="2550313"/>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TextBox 163">
                  <a:extLst>
                    <a:ext uri="{FF2B5EF4-FFF2-40B4-BE49-F238E27FC236}">
                      <a16:creationId xmlns:a16="http://schemas.microsoft.com/office/drawing/2014/main" id="{9C0EFA8B-17C6-4E4D-BA6C-386021D2D8D9}"/>
                    </a:ext>
                  </a:extLst>
                </p:cNvPr>
                <p:cNvSpPr txBox="1"/>
                <p:nvPr/>
              </p:nvSpPr>
              <p:spPr>
                <a:xfrm>
                  <a:off x="574958" y="2445814"/>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65" name="Straight Connector 164">
                  <a:extLst>
                    <a:ext uri="{FF2B5EF4-FFF2-40B4-BE49-F238E27FC236}">
                      <a16:creationId xmlns:a16="http://schemas.microsoft.com/office/drawing/2014/main" id="{AABE72B7-5E8F-41AF-91CF-773E8309A804}"/>
                    </a:ext>
                  </a:extLst>
                </p:cNvPr>
                <p:cNvCxnSpPr>
                  <a:cxnSpLocks/>
                </p:cNvCxnSpPr>
                <p:nvPr/>
              </p:nvCxnSpPr>
              <p:spPr>
                <a:xfrm rot="16200000">
                  <a:off x="976303"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6" name="TextBox 165">
                  <a:extLst>
                    <a:ext uri="{FF2B5EF4-FFF2-40B4-BE49-F238E27FC236}">
                      <a16:creationId xmlns:a16="http://schemas.microsoft.com/office/drawing/2014/main" id="{6A4B30DA-40EC-4589-A9CF-DA8C6A8278DD}"/>
                    </a:ext>
                  </a:extLst>
                </p:cNvPr>
                <p:cNvSpPr txBox="1"/>
                <p:nvPr/>
              </p:nvSpPr>
              <p:spPr>
                <a:xfrm>
                  <a:off x="875851"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67" name="Straight Connector 166">
                  <a:extLst>
                    <a:ext uri="{FF2B5EF4-FFF2-40B4-BE49-F238E27FC236}">
                      <a16:creationId xmlns:a16="http://schemas.microsoft.com/office/drawing/2014/main" id="{EF67BCF0-AD77-40AE-B1FF-962A9189534F}"/>
                    </a:ext>
                  </a:extLst>
                </p:cNvPr>
                <p:cNvCxnSpPr>
                  <a:cxnSpLocks/>
                </p:cNvCxnSpPr>
                <p:nvPr/>
              </p:nvCxnSpPr>
              <p:spPr>
                <a:xfrm rot="16200000">
                  <a:off x="1808641"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8" name="TextBox 167">
                  <a:extLst>
                    <a:ext uri="{FF2B5EF4-FFF2-40B4-BE49-F238E27FC236}">
                      <a16:creationId xmlns:a16="http://schemas.microsoft.com/office/drawing/2014/main" id="{D4476F0F-0F72-4676-8E1D-E7BB950B7E4D}"/>
                    </a:ext>
                  </a:extLst>
                </p:cNvPr>
                <p:cNvSpPr txBox="1"/>
                <p:nvPr/>
              </p:nvSpPr>
              <p:spPr>
                <a:xfrm>
                  <a:off x="1708189"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7</a:t>
                  </a:r>
                </a:p>
              </p:txBody>
            </p:sp>
            <p:cxnSp>
              <p:nvCxnSpPr>
                <p:cNvPr id="169" name="Straight Connector 168">
                  <a:extLst>
                    <a:ext uri="{FF2B5EF4-FFF2-40B4-BE49-F238E27FC236}">
                      <a16:creationId xmlns:a16="http://schemas.microsoft.com/office/drawing/2014/main" id="{95ADF4B9-B984-4C2C-92FC-F0E6AEFD9DE9}"/>
                    </a:ext>
                  </a:extLst>
                </p:cNvPr>
                <p:cNvCxnSpPr>
                  <a:cxnSpLocks/>
                </p:cNvCxnSpPr>
                <p:nvPr/>
              </p:nvCxnSpPr>
              <p:spPr>
                <a:xfrm rot="16200000">
                  <a:off x="2664427"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TextBox 169">
                  <a:extLst>
                    <a:ext uri="{FF2B5EF4-FFF2-40B4-BE49-F238E27FC236}">
                      <a16:creationId xmlns:a16="http://schemas.microsoft.com/office/drawing/2014/main" id="{DAABFE2F-500D-4C52-825B-38773366CFC9}"/>
                    </a:ext>
                  </a:extLst>
                </p:cNvPr>
                <p:cNvSpPr txBox="1"/>
                <p:nvPr/>
              </p:nvSpPr>
              <p:spPr>
                <a:xfrm>
                  <a:off x="2528709"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14</a:t>
                  </a:r>
                </a:p>
              </p:txBody>
            </p:sp>
            <p:cxnSp>
              <p:nvCxnSpPr>
                <p:cNvPr id="171" name="Straight Connector 170">
                  <a:extLst>
                    <a:ext uri="{FF2B5EF4-FFF2-40B4-BE49-F238E27FC236}">
                      <a16:creationId xmlns:a16="http://schemas.microsoft.com/office/drawing/2014/main" id="{DEC17F1D-4A45-43C0-9199-D634D4C33451}"/>
                    </a:ext>
                  </a:extLst>
                </p:cNvPr>
                <p:cNvCxnSpPr>
                  <a:cxnSpLocks/>
                </p:cNvCxnSpPr>
                <p:nvPr/>
              </p:nvCxnSpPr>
              <p:spPr>
                <a:xfrm rot="16200000">
                  <a:off x="3496764"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1179C9B1-D59A-4FC2-8060-0AE066E3A0BE}"/>
                    </a:ext>
                  </a:extLst>
                </p:cNvPr>
                <p:cNvSpPr txBox="1"/>
                <p:nvPr/>
              </p:nvSpPr>
              <p:spPr>
                <a:xfrm>
                  <a:off x="3361046"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21</a:t>
                  </a:r>
                </a:p>
              </p:txBody>
            </p:sp>
          </p:grpSp>
          <p:grpSp>
            <p:nvGrpSpPr>
              <p:cNvPr id="267" name="Group 266">
                <a:extLst>
                  <a:ext uri="{FF2B5EF4-FFF2-40B4-BE49-F238E27FC236}">
                    <a16:creationId xmlns:a16="http://schemas.microsoft.com/office/drawing/2014/main" id="{1E1FBB20-D2DC-4AEC-9327-F678EA31B4F8}"/>
                  </a:ext>
                </a:extLst>
              </p:cNvPr>
              <p:cNvGrpSpPr/>
              <p:nvPr/>
            </p:nvGrpSpPr>
            <p:grpSpPr>
              <a:xfrm>
                <a:off x="4496215" y="2093451"/>
                <a:ext cx="2294925" cy="322378"/>
                <a:chOff x="4444199" y="1940848"/>
                <a:chExt cx="2346941" cy="342361"/>
              </a:xfrm>
            </p:grpSpPr>
            <p:sp>
              <p:nvSpPr>
                <p:cNvPr id="268" name="Freeform 6">
                  <a:extLst>
                    <a:ext uri="{FF2B5EF4-FFF2-40B4-BE49-F238E27FC236}">
                      <a16:creationId xmlns:a16="http://schemas.microsoft.com/office/drawing/2014/main" id="{F8B4C7F5-2083-454C-9371-634439C4038B}"/>
                    </a:ext>
                  </a:extLst>
                </p:cNvPr>
                <p:cNvSpPr>
                  <a:spLocks/>
                </p:cNvSpPr>
                <p:nvPr/>
              </p:nvSpPr>
              <p:spPr bwMode="auto">
                <a:xfrm>
                  <a:off x="4444199" y="1954605"/>
                  <a:ext cx="2315476" cy="328604"/>
                </a:xfrm>
                <a:custGeom>
                  <a:avLst/>
                  <a:gdLst>
                    <a:gd name="T0" fmla="*/ 1670 w 1670"/>
                    <a:gd name="T1" fmla="*/ 0 h 237"/>
                    <a:gd name="T2" fmla="*/ 957 w 1670"/>
                    <a:gd name="T3" fmla="*/ 0 h 237"/>
                    <a:gd name="T4" fmla="*/ 957 w 1670"/>
                    <a:gd name="T5" fmla="*/ 35 h 237"/>
                    <a:gd name="T6" fmla="*/ 402 w 1670"/>
                    <a:gd name="T7" fmla="*/ 35 h 237"/>
                    <a:gd name="T8" fmla="*/ 402 w 1670"/>
                    <a:gd name="T9" fmla="*/ 130 h 237"/>
                    <a:gd name="T10" fmla="*/ 153 w 1670"/>
                    <a:gd name="T11" fmla="*/ 130 h 237"/>
                    <a:gd name="T12" fmla="*/ 153 w 1670"/>
                    <a:gd name="T13" fmla="*/ 190 h 237"/>
                    <a:gd name="T14" fmla="*/ 0 w 1670"/>
                    <a:gd name="T15" fmla="*/ 190 h 237"/>
                    <a:gd name="T16" fmla="*/ 0 w 1670"/>
                    <a:gd name="T17"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0" h="237">
                      <a:moveTo>
                        <a:pt x="1670" y="0"/>
                      </a:moveTo>
                      <a:lnTo>
                        <a:pt x="957" y="0"/>
                      </a:lnTo>
                      <a:lnTo>
                        <a:pt x="957" y="35"/>
                      </a:lnTo>
                      <a:lnTo>
                        <a:pt x="402" y="35"/>
                      </a:lnTo>
                      <a:lnTo>
                        <a:pt x="402" y="130"/>
                      </a:lnTo>
                      <a:lnTo>
                        <a:pt x="153" y="130"/>
                      </a:lnTo>
                      <a:lnTo>
                        <a:pt x="153" y="190"/>
                      </a:lnTo>
                      <a:lnTo>
                        <a:pt x="0" y="190"/>
                      </a:lnTo>
                      <a:lnTo>
                        <a:pt x="0" y="237"/>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69" name="Oval 268">
                  <a:extLst>
                    <a:ext uri="{FF2B5EF4-FFF2-40B4-BE49-F238E27FC236}">
                      <a16:creationId xmlns:a16="http://schemas.microsoft.com/office/drawing/2014/main" id="{0202B96D-A81A-458D-B8B6-488B4C753E6A}"/>
                    </a:ext>
                  </a:extLst>
                </p:cNvPr>
                <p:cNvSpPr/>
                <p:nvPr/>
              </p:nvSpPr>
              <p:spPr>
                <a:xfrm>
                  <a:off x="6745421" y="1940848"/>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70" name="Group 269">
                <a:extLst>
                  <a:ext uri="{FF2B5EF4-FFF2-40B4-BE49-F238E27FC236}">
                    <a16:creationId xmlns:a16="http://schemas.microsoft.com/office/drawing/2014/main" id="{70039068-F3DA-4CCC-AF92-4AC41526703B}"/>
                  </a:ext>
                </a:extLst>
              </p:cNvPr>
              <p:cNvGrpSpPr/>
              <p:nvPr/>
            </p:nvGrpSpPr>
            <p:grpSpPr>
              <a:xfrm>
                <a:off x="4490497" y="2253434"/>
                <a:ext cx="2309581" cy="230854"/>
                <a:chOff x="4438149" y="2106504"/>
                <a:chExt cx="2361929" cy="245164"/>
              </a:xfrm>
            </p:grpSpPr>
            <p:sp>
              <p:nvSpPr>
                <p:cNvPr id="271" name="Freeform 7">
                  <a:extLst>
                    <a:ext uri="{FF2B5EF4-FFF2-40B4-BE49-F238E27FC236}">
                      <a16:creationId xmlns:a16="http://schemas.microsoft.com/office/drawing/2014/main" id="{2691686C-7AEF-46F9-918C-3258760360F8}"/>
                    </a:ext>
                  </a:extLst>
                </p:cNvPr>
                <p:cNvSpPr>
                  <a:spLocks/>
                </p:cNvSpPr>
                <p:nvPr/>
              </p:nvSpPr>
              <p:spPr bwMode="auto">
                <a:xfrm>
                  <a:off x="4438149" y="2130693"/>
                  <a:ext cx="2321526" cy="220975"/>
                </a:xfrm>
                <a:custGeom>
                  <a:avLst/>
                  <a:gdLst>
                    <a:gd name="T0" fmla="*/ 1655 w 1655"/>
                    <a:gd name="T1" fmla="*/ 0 h 158"/>
                    <a:gd name="T2" fmla="*/ 1582 w 1655"/>
                    <a:gd name="T3" fmla="*/ 0 h 158"/>
                    <a:gd name="T4" fmla="*/ 1582 w 1655"/>
                    <a:gd name="T5" fmla="*/ 28 h 158"/>
                    <a:gd name="T6" fmla="*/ 545 w 1655"/>
                    <a:gd name="T7" fmla="*/ 28 h 158"/>
                    <a:gd name="T8" fmla="*/ 545 w 1655"/>
                    <a:gd name="T9" fmla="*/ 63 h 158"/>
                    <a:gd name="T10" fmla="*/ 467 w 1655"/>
                    <a:gd name="T11" fmla="*/ 63 h 158"/>
                    <a:gd name="T12" fmla="*/ 467 w 1655"/>
                    <a:gd name="T13" fmla="*/ 98 h 158"/>
                    <a:gd name="T14" fmla="*/ 65 w 1655"/>
                    <a:gd name="T15" fmla="*/ 98 h 158"/>
                    <a:gd name="T16" fmla="*/ 65 w 1655"/>
                    <a:gd name="T17" fmla="*/ 158 h 158"/>
                    <a:gd name="T18" fmla="*/ 0 w 1655"/>
                    <a:gd name="T19" fmla="*/ 158 h 158"/>
                    <a:gd name="connsiteX0" fmla="*/ 10075 w 10075"/>
                    <a:gd name="connsiteY0" fmla="*/ 0 h 10000"/>
                    <a:gd name="connsiteX1" fmla="*/ 9634 w 10075"/>
                    <a:gd name="connsiteY1" fmla="*/ 0 h 10000"/>
                    <a:gd name="connsiteX2" fmla="*/ 9634 w 10075"/>
                    <a:gd name="connsiteY2" fmla="*/ 1772 h 10000"/>
                    <a:gd name="connsiteX3" fmla="*/ 3368 w 10075"/>
                    <a:gd name="connsiteY3" fmla="*/ 1772 h 10000"/>
                    <a:gd name="connsiteX4" fmla="*/ 3368 w 10075"/>
                    <a:gd name="connsiteY4" fmla="*/ 3987 h 10000"/>
                    <a:gd name="connsiteX5" fmla="*/ 2897 w 10075"/>
                    <a:gd name="connsiteY5" fmla="*/ 3987 h 10000"/>
                    <a:gd name="connsiteX6" fmla="*/ 2897 w 10075"/>
                    <a:gd name="connsiteY6" fmla="*/ 6203 h 10000"/>
                    <a:gd name="connsiteX7" fmla="*/ 468 w 10075"/>
                    <a:gd name="connsiteY7" fmla="*/ 6203 h 10000"/>
                    <a:gd name="connsiteX8" fmla="*/ 468 w 10075"/>
                    <a:gd name="connsiteY8" fmla="*/ 10000 h 10000"/>
                    <a:gd name="connsiteX9" fmla="*/ 0 w 10075"/>
                    <a:gd name="connsiteY9" fmla="*/ 9870 h 10000"/>
                    <a:gd name="connsiteX0" fmla="*/ 10117 w 10117"/>
                    <a:gd name="connsiteY0" fmla="*/ 0 h 10087"/>
                    <a:gd name="connsiteX1" fmla="*/ 9676 w 10117"/>
                    <a:gd name="connsiteY1" fmla="*/ 0 h 10087"/>
                    <a:gd name="connsiteX2" fmla="*/ 9676 w 10117"/>
                    <a:gd name="connsiteY2" fmla="*/ 1772 h 10087"/>
                    <a:gd name="connsiteX3" fmla="*/ 3410 w 10117"/>
                    <a:gd name="connsiteY3" fmla="*/ 1772 h 10087"/>
                    <a:gd name="connsiteX4" fmla="*/ 3410 w 10117"/>
                    <a:gd name="connsiteY4" fmla="*/ 3987 h 10087"/>
                    <a:gd name="connsiteX5" fmla="*/ 2939 w 10117"/>
                    <a:gd name="connsiteY5" fmla="*/ 3987 h 10087"/>
                    <a:gd name="connsiteX6" fmla="*/ 2939 w 10117"/>
                    <a:gd name="connsiteY6" fmla="*/ 6203 h 10087"/>
                    <a:gd name="connsiteX7" fmla="*/ 510 w 10117"/>
                    <a:gd name="connsiteY7" fmla="*/ 6203 h 10087"/>
                    <a:gd name="connsiteX8" fmla="*/ 510 w 10117"/>
                    <a:gd name="connsiteY8" fmla="*/ 10000 h 10087"/>
                    <a:gd name="connsiteX9" fmla="*/ 0 w 10117"/>
                    <a:gd name="connsiteY9" fmla="*/ 10087 h 1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0087">
                      <a:moveTo>
                        <a:pt x="10117" y="0"/>
                      </a:moveTo>
                      <a:lnTo>
                        <a:pt x="9676" y="0"/>
                      </a:lnTo>
                      <a:lnTo>
                        <a:pt x="9676" y="1772"/>
                      </a:lnTo>
                      <a:lnTo>
                        <a:pt x="3410" y="1772"/>
                      </a:lnTo>
                      <a:lnTo>
                        <a:pt x="3410" y="3987"/>
                      </a:lnTo>
                      <a:lnTo>
                        <a:pt x="2939" y="3987"/>
                      </a:lnTo>
                      <a:lnTo>
                        <a:pt x="2939" y="6203"/>
                      </a:lnTo>
                      <a:lnTo>
                        <a:pt x="510" y="6203"/>
                      </a:lnTo>
                      <a:lnTo>
                        <a:pt x="510" y="10000"/>
                      </a:lnTo>
                      <a:cubicBezTo>
                        <a:pt x="379" y="10000"/>
                        <a:pt x="131" y="10087"/>
                        <a:pt x="0" y="10087"/>
                      </a:cubicBezTo>
                    </a:path>
                  </a:pathLst>
                </a:custGeom>
                <a:noFill/>
                <a:ln w="19050" cap="flat">
                  <a:solidFill>
                    <a:srgbClr val="D000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72" name="Rectangle 271">
                  <a:extLst>
                    <a:ext uri="{FF2B5EF4-FFF2-40B4-BE49-F238E27FC236}">
                      <a16:creationId xmlns:a16="http://schemas.microsoft.com/office/drawing/2014/main" id="{27CEA11C-FD55-4EB8-B51E-BAF5D7FD7531}"/>
                    </a:ext>
                  </a:extLst>
                </p:cNvPr>
                <p:cNvSpPr/>
                <p:nvPr/>
              </p:nvSpPr>
              <p:spPr>
                <a:xfrm>
                  <a:off x="6754359" y="2106504"/>
                  <a:ext cx="45719" cy="45719"/>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273" name="Rectangle 272">
                  <a:extLst>
                    <a:ext uri="{FF2B5EF4-FFF2-40B4-BE49-F238E27FC236}">
                      <a16:creationId xmlns:a16="http://schemas.microsoft.com/office/drawing/2014/main" id="{8CF35977-65E4-4D0E-BF2B-B29A0EA8698F}"/>
                    </a:ext>
                  </a:extLst>
                </p:cNvPr>
                <p:cNvSpPr/>
                <p:nvPr/>
              </p:nvSpPr>
              <p:spPr>
                <a:xfrm>
                  <a:off x="5965005" y="2149488"/>
                  <a:ext cx="45719" cy="45719"/>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74" name="Group 273">
                <a:extLst>
                  <a:ext uri="{FF2B5EF4-FFF2-40B4-BE49-F238E27FC236}">
                    <a16:creationId xmlns:a16="http://schemas.microsoft.com/office/drawing/2014/main" id="{81DEAA1A-C155-4BC8-87FC-EDD7067AE6E5}"/>
                  </a:ext>
                </a:extLst>
              </p:cNvPr>
              <p:cNvGrpSpPr/>
              <p:nvPr/>
            </p:nvGrpSpPr>
            <p:grpSpPr>
              <a:xfrm>
                <a:off x="4496225" y="1503288"/>
                <a:ext cx="2295423" cy="979094"/>
                <a:chOff x="4444199" y="1309978"/>
                <a:chExt cx="2347450" cy="1039784"/>
              </a:xfrm>
            </p:grpSpPr>
            <p:sp>
              <p:nvSpPr>
                <p:cNvPr id="275" name="Freeform 5">
                  <a:extLst>
                    <a:ext uri="{FF2B5EF4-FFF2-40B4-BE49-F238E27FC236}">
                      <a16:creationId xmlns:a16="http://schemas.microsoft.com/office/drawing/2014/main" id="{644E63C3-DC91-4B7C-A507-0F3A270ABFF1}"/>
                    </a:ext>
                  </a:extLst>
                </p:cNvPr>
                <p:cNvSpPr>
                  <a:spLocks/>
                </p:cNvSpPr>
                <p:nvPr/>
              </p:nvSpPr>
              <p:spPr bwMode="auto">
                <a:xfrm>
                  <a:off x="4444199" y="1340381"/>
                  <a:ext cx="2315476" cy="1009381"/>
                </a:xfrm>
                <a:custGeom>
                  <a:avLst/>
                  <a:gdLst>
                    <a:gd name="T0" fmla="*/ 1670 w 1670"/>
                    <a:gd name="T1" fmla="*/ 0 h 728"/>
                    <a:gd name="T2" fmla="*/ 1589 w 1670"/>
                    <a:gd name="T3" fmla="*/ 0 h 728"/>
                    <a:gd name="T4" fmla="*/ 1589 w 1670"/>
                    <a:gd name="T5" fmla="*/ 22 h 728"/>
                    <a:gd name="T6" fmla="*/ 1434 w 1670"/>
                    <a:gd name="T7" fmla="*/ 22 h 728"/>
                    <a:gd name="T8" fmla="*/ 1434 w 1670"/>
                    <a:gd name="T9" fmla="*/ 37 h 728"/>
                    <a:gd name="T10" fmla="*/ 1358 w 1670"/>
                    <a:gd name="T11" fmla="*/ 37 h 728"/>
                    <a:gd name="T12" fmla="*/ 1358 w 1670"/>
                    <a:gd name="T13" fmla="*/ 62 h 728"/>
                    <a:gd name="T14" fmla="*/ 1273 w 1670"/>
                    <a:gd name="T15" fmla="*/ 62 h 728"/>
                    <a:gd name="T16" fmla="*/ 1273 w 1670"/>
                    <a:gd name="T17" fmla="*/ 77 h 728"/>
                    <a:gd name="T18" fmla="*/ 1195 w 1670"/>
                    <a:gd name="T19" fmla="*/ 77 h 728"/>
                    <a:gd name="T20" fmla="*/ 1195 w 1670"/>
                    <a:gd name="T21" fmla="*/ 100 h 728"/>
                    <a:gd name="T22" fmla="*/ 952 w 1670"/>
                    <a:gd name="T23" fmla="*/ 100 h 728"/>
                    <a:gd name="T24" fmla="*/ 952 w 1670"/>
                    <a:gd name="T25" fmla="*/ 112 h 728"/>
                    <a:gd name="T26" fmla="*/ 874 w 1670"/>
                    <a:gd name="T27" fmla="*/ 112 h 728"/>
                    <a:gd name="T28" fmla="*/ 874 w 1670"/>
                    <a:gd name="T29" fmla="*/ 132 h 728"/>
                    <a:gd name="T30" fmla="*/ 799 w 1670"/>
                    <a:gd name="T31" fmla="*/ 132 h 728"/>
                    <a:gd name="T32" fmla="*/ 799 w 1670"/>
                    <a:gd name="T33" fmla="*/ 172 h 728"/>
                    <a:gd name="T34" fmla="*/ 721 w 1670"/>
                    <a:gd name="T35" fmla="*/ 172 h 728"/>
                    <a:gd name="T36" fmla="*/ 721 w 1670"/>
                    <a:gd name="T37" fmla="*/ 187 h 728"/>
                    <a:gd name="T38" fmla="*/ 640 w 1670"/>
                    <a:gd name="T39" fmla="*/ 187 h 728"/>
                    <a:gd name="T40" fmla="*/ 640 w 1670"/>
                    <a:gd name="T41" fmla="*/ 210 h 728"/>
                    <a:gd name="T42" fmla="*/ 557 w 1670"/>
                    <a:gd name="T43" fmla="*/ 210 h 728"/>
                    <a:gd name="T44" fmla="*/ 557 w 1670"/>
                    <a:gd name="T45" fmla="*/ 265 h 728"/>
                    <a:gd name="T46" fmla="*/ 480 w 1670"/>
                    <a:gd name="T47" fmla="*/ 265 h 728"/>
                    <a:gd name="T48" fmla="*/ 480 w 1670"/>
                    <a:gd name="T49" fmla="*/ 302 h 728"/>
                    <a:gd name="T50" fmla="*/ 394 w 1670"/>
                    <a:gd name="T51" fmla="*/ 302 h 728"/>
                    <a:gd name="T52" fmla="*/ 394 w 1670"/>
                    <a:gd name="T53" fmla="*/ 373 h 728"/>
                    <a:gd name="T54" fmla="*/ 319 w 1670"/>
                    <a:gd name="T55" fmla="*/ 373 h 728"/>
                    <a:gd name="T56" fmla="*/ 319 w 1670"/>
                    <a:gd name="T57" fmla="*/ 450 h 728"/>
                    <a:gd name="T58" fmla="*/ 244 w 1670"/>
                    <a:gd name="T59" fmla="*/ 450 h 728"/>
                    <a:gd name="T60" fmla="*/ 244 w 1670"/>
                    <a:gd name="T61" fmla="*/ 503 h 728"/>
                    <a:gd name="T62" fmla="*/ 153 w 1670"/>
                    <a:gd name="T63" fmla="*/ 503 h 728"/>
                    <a:gd name="T64" fmla="*/ 153 w 1670"/>
                    <a:gd name="T65" fmla="*/ 655 h 728"/>
                    <a:gd name="T66" fmla="*/ 80 w 1670"/>
                    <a:gd name="T67" fmla="*/ 655 h 728"/>
                    <a:gd name="T68" fmla="*/ 80 w 1670"/>
                    <a:gd name="T69" fmla="*/ 680 h 728"/>
                    <a:gd name="T70" fmla="*/ 0 w 1670"/>
                    <a:gd name="T71" fmla="*/ 680 h 728"/>
                    <a:gd name="T72" fmla="*/ 0 w 1670"/>
                    <a:gd name="T73" fmla="*/ 728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70" h="728">
                      <a:moveTo>
                        <a:pt x="1670" y="0"/>
                      </a:moveTo>
                      <a:lnTo>
                        <a:pt x="1589" y="0"/>
                      </a:lnTo>
                      <a:lnTo>
                        <a:pt x="1589" y="22"/>
                      </a:lnTo>
                      <a:lnTo>
                        <a:pt x="1434" y="22"/>
                      </a:lnTo>
                      <a:lnTo>
                        <a:pt x="1434" y="37"/>
                      </a:lnTo>
                      <a:lnTo>
                        <a:pt x="1358" y="37"/>
                      </a:lnTo>
                      <a:lnTo>
                        <a:pt x="1358" y="62"/>
                      </a:lnTo>
                      <a:lnTo>
                        <a:pt x="1273" y="62"/>
                      </a:lnTo>
                      <a:lnTo>
                        <a:pt x="1273" y="77"/>
                      </a:lnTo>
                      <a:lnTo>
                        <a:pt x="1195" y="77"/>
                      </a:lnTo>
                      <a:lnTo>
                        <a:pt x="1195" y="100"/>
                      </a:lnTo>
                      <a:lnTo>
                        <a:pt x="952" y="100"/>
                      </a:lnTo>
                      <a:lnTo>
                        <a:pt x="952" y="112"/>
                      </a:lnTo>
                      <a:lnTo>
                        <a:pt x="874" y="112"/>
                      </a:lnTo>
                      <a:lnTo>
                        <a:pt x="874" y="132"/>
                      </a:lnTo>
                      <a:lnTo>
                        <a:pt x="799" y="132"/>
                      </a:lnTo>
                      <a:lnTo>
                        <a:pt x="799" y="172"/>
                      </a:lnTo>
                      <a:lnTo>
                        <a:pt x="721" y="172"/>
                      </a:lnTo>
                      <a:lnTo>
                        <a:pt x="721" y="187"/>
                      </a:lnTo>
                      <a:lnTo>
                        <a:pt x="640" y="187"/>
                      </a:lnTo>
                      <a:lnTo>
                        <a:pt x="640" y="210"/>
                      </a:lnTo>
                      <a:lnTo>
                        <a:pt x="557" y="210"/>
                      </a:lnTo>
                      <a:lnTo>
                        <a:pt x="557" y="265"/>
                      </a:lnTo>
                      <a:lnTo>
                        <a:pt x="480" y="265"/>
                      </a:lnTo>
                      <a:lnTo>
                        <a:pt x="480" y="302"/>
                      </a:lnTo>
                      <a:lnTo>
                        <a:pt x="394" y="302"/>
                      </a:lnTo>
                      <a:lnTo>
                        <a:pt x="394" y="373"/>
                      </a:lnTo>
                      <a:lnTo>
                        <a:pt x="319" y="373"/>
                      </a:lnTo>
                      <a:lnTo>
                        <a:pt x="319" y="450"/>
                      </a:lnTo>
                      <a:lnTo>
                        <a:pt x="244" y="450"/>
                      </a:lnTo>
                      <a:lnTo>
                        <a:pt x="244" y="503"/>
                      </a:lnTo>
                      <a:lnTo>
                        <a:pt x="153" y="503"/>
                      </a:lnTo>
                      <a:lnTo>
                        <a:pt x="153" y="655"/>
                      </a:lnTo>
                      <a:lnTo>
                        <a:pt x="80" y="655"/>
                      </a:lnTo>
                      <a:lnTo>
                        <a:pt x="80" y="680"/>
                      </a:lnTo>
                      <a:lnTo>
                        <a:pt x="0" y="680"/>
                      </a:lnTo>
                      <a:lnTo>
                        <a:pt x="0" y="728"/>
                      </a:ln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76" name="Group 275">
                  <a:extLst>
                    <a:ext uri="{FF2B5EF4-FFF2-40B4-BE49-F238E27FC236}">
                      <a16:creationId xmlns:a16="http://schemas.microsoft.com/office/drawing/2014/main" id="{715BC71B-0FD6-45A3-BBF7-1A7381C7899A}"/>
                    </a:ext>
                  </a:extLst>
                </p:cNvPr>
                <p:cNvGrpSpPr/>
                <p:nvPr/>
              </p:nvGrpSpPr>
              <p:grpSpPr>
                <a:xfrm>
                  <a:off x="6733555" y="1309978"/>
                  <a:ext cx="58094" cy="58094"/>
                  <a:chOff x="2113462" y="1574938"/>
                  <a:chExt cx="40620" cy="40620"/>
                </a:xfrm>
              </p:grpSpPr>
              <p:cxnSp>
                <p:nvCxnSpPr>
                  <p:cNvPr id="283" name="Straight Connector 282">
                    <a:extLst>
                      <a:ext uri="{FF2B5EF4-FFF2-40B4-BE49-F238E27FC236}">
                        <a16:creationId xmlns:a16="http://schemas.microsoft.com/office/drawing/2014/main" id="{A2DCECF5-483F-4B73-BFED-5E5808621ED4}"/>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D644F593-9C39-4EAB-9E9D-88B71ED9FC27}"/>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77" name="Group 276">
                  <a:extLst>
                    <a:ext uri="{FF2B5EF4-FFF2-40B4-BE49-F238E27FC236}">
                      <a16:creationId xmlns:a16="http://schemas.microsoft.com/office/drawing/2014/main" id="{6BFBE352-60EE-440F-B843-57878C1D07E5}"/>
                    </a:ext>
                  </a:extLst>
                </p:cNvPr>
                <p:cNvGrpSpPr/>
                <p:nvPr/>
              </p:nvGrpSpPr>
              <p:grpSpPr>
                <a:xfrm>
                  <a:off x="6070736" y="1416416"/>
                  <a:ext cx="58094" cy="58094"/>
                  <a:chOff x="2113462" y="1574938"/>
                  <a:chExt cx="40620" cy="40620"/>
                </a:xfrm>
              </p:grpSpPr>
              <p:cxnSp>
                <p:nvCxnSpPr>
                  <p:cNvPr id="281" name="Straight Connector 280">
                    <a:extLst>
                      <a:ext uri="{FF2B5EF4-FFF2-40B4-BE49-F238E27FC236}">
                        <a16:creationId xmlns:a16="http://schemas.microsoft.com/office/drawing/2014/main" id="{AA8CA06B-78D7-463B-85BF-87CAABC10B47}"/>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E1C7FE78-F44E-4170-B2A8-7F15201E0ED8}"/>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78" name="Group 277">
                  <a:extLst>
                    <a:ext uri="{FF2B5EF4-FFF2-40B4-BE49-F238E27FC236}">
                      <a16:creationId xmlns:a16="http://schemas.microsoft.com/office/drawing/2014/main" id="{B3D47B8C-1F2E-48A6-8DEA-F3BFD98EA448}"/>
                    </a:ext>
                  </a:extLst>
                </p:cNvPr>
                <p:cNvGrpSpPr/>
                <p:nvPr/>
              </p:nvGrpSpPr>
              <p:grpSpPr>
                <a:xfrm>
                  <a:off x="5412755" y="1547044"/>
                  <a:ext cx="58094" cy="58094"/>
                  <a:chOff x="2113462" y="1574938"/>
                  <a:chExt cx="40620" cy="40620"/>
                </a:xfrm>
              </p:grpSpPr>
              <p:cxnSp>
                <p:nvCxnSpPr>
                  <p:cNvPr id="279" name="Straight Connector 278">
                    <a:extLst>
                      <a:ext uri="{FF2B5EF4-FFF2-40B4-BE49-F238E27FC236}">
                        <a16:creationId xmlns:a16="http://schemas.microsoft.com/office/drawing/2014/main" id="{995AEDE4-977D-440E-B92F-44F1F0F21EE4}"/>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6C3A0FEC-7FA8-4969-B79E-DBC0D5FB1C95}"/>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288" name="Rectangle 287">
                <a:extLst>
                  <a:ext uri="{FF2B5EF4-FFF2-40B4-BE49-F238E27FC236}">
                    <a16:creationId xmlns:a16="http://schemas.microsoft.com/office/drawing/2014/main" id="{A157AAE6-491E-4628-A04E-BD912C4DB265}"/>
                  </a:ext>
                </a:extLst>
              </p:cNvPr>
              <p:cNvSpPr/>
              <p:nvPr/>
            </p:nvSpPr>
            <p:spPr>
              <a:xfrm>
                <a:off x="6733355" y="1365482"/>
                <a:ext cx="504056"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D3759"/>
                    </a:solidFill>
                    <a:effectLst/>
                    <a:uLnTx/>
                    <a:uFillTx/>
                    <a:latin typeface="Arial"/>
                    <a:ea typeface="+mn-ea"/>
                    <a:cs typeface="+mn-cs"/>
                  </a:rPr>
                  <a:t>n=526</a:t>
                </a:r>
              </a:p>
            </p:txBody>
          </p:sp>
          <p:sp>
            <p:nvSpPr>
              <p:cNvPr id="289" name="Rectangle 288">
                <a:extLst>
                  <a:ext uri="{FF2B5EF4-FFF2-40B4-BE49-F238E27FC236}">
                    <a16:creationId xmlns:a16="http://schemas.microsoft.com/office/drawing/2014/main" id="{338CAAD3-2EB2-4079-B45C-4218217D0C3C}"/>
                  </a:ext>
                </a:extLst>
              </p:cNvPr>
              <p:cNvSpPr/>
              <p:nvPr/>
            </p:nvSpPr>
            <p:spPr>
              <a:xfrm>
                <a:off x="6733355" y="1986694"/>
                <a:ext cx="482015"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3C1053"/>
                    </a:solidFill>
                    <a:effectLst/>
                    <a:uLnTx/>
                    <a:uFillTx/>
                    <a:latin typeface="Arial"/>
                    <a:ea typeface="+mn-ea"/>
                    <a:cs typeface="+mn-cs"/>
                  </a:rPr>
                  <a:t>n=311</a:t>
                </a:r>
              </a:p>
            </p:txBody>
          </p:sp>
          <p:sp>
            <p:nvSpPr>
              <p:cNvPr id="290" name="Rectangle 289">
                <a:extLst>
                  <a:ext uri="{FF2B5EF4-FFF2-40B4-BE49-F238E27FC236}">
                    <a16:creationId xmlns:a16="http://schemas.microsoft.com/office/drawing/2014/main" id="{759942A8-662D-446B-95AE-CF0BFD2F4AD3}"/>
                  </a:ext>
                </a:extLst>
              </p:cNvPr>
              <p:cNvSpPr/>
              <p:nvPr/>
            </p:nvSpPr>
            <p:spPr>
              <a:xfrm>
                <a:off x="6728961" y="2162782"/>
                <a:ext cx="486409"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D0006F"/>
                    </a:solidFill>
                    <a:effectLst/>
                    <a:uLnTx/>
                    <a:uFillTx/>
                    <a:latin typeface="Arial"/>
                    <a:ea typeface="+mn-ea"/>
                    <a:cs typeface="+mn-cs"/>
                  </a:rPr>
                  <a:t>n=303</a:t>
                </a:r>
                <a:endParaRPr kumimoji="0" lang="en-US" sz="800" b="0" i="0" u="none" strike="noStrike" kern="1200" cap="none" spc="0" normalizeH="0" baseline="30000" noProof="0">
                  <a:ln>
                    <a:noFill/>
                  </a:ln>
                  <a:solidFill>
                    <a:srgbClr val="D0006F"/>
                  </a:solidFill>
                  <a:effectLst/>
                  <a:uLnTx/>
                  <a:uFillTx/>
                  <a:latin typeface="Arial"/>
                  <a:ea typeface="+mn-ea"/>
                  <a:cs typeface="+mn-cs"/>
                </a:endParaRPr>
              </a:p>
            </p:txBody>
          </p:sp>
        </p:grpSp>
        <p:grpSp>
          <p:nvGrpSpPr>
            <p:cNvPr id="8" name="Group 7">
              <a:extLst>
                <a:ext uri="{FF2B5EF4-FFF2-40B4-BE49-F238E27FC236}">
                  <a16:creationId xmlns:a16="http://schemas.microsoft.com/office/drawing/2014/main" id="{245CD3CA-CF58-445A-A631-0B7F353D8810}"/>
                </a:ext>
              </a:extLst>
            </p:cNvPr>
            <p:cNvGrpSpPr/>
            <p:nvPr/>
          </p:nvGrpSpPr>
          <p:grpSpPr>
            <a:xfrm>
              <a:off x="569419" y="2818474"/>
              <a:ext cx="3247075" cy="1736486"/>
              <a:chOff x="569419" y="2839255"/>
              <a:chExt cx="3247075" cy="1736486"/>
            </a:xfrm>
          </p:grpSpPr>
          <p:grpSp>
            <p:nvGrpSpPr>
              <p:cNvPr id="123" name="Group 122">
                <a:extLst>
                  <a:ext uri="{FF2B5EF4-FFF2-40B4-BE49-F238E27FC236}">
                    <a16:creationId xmlns:a16="http://schemas.microsoft.com/office/drawing/2014/main" id="{421117D1-55E1-4BBF-B968-B6E8FA097CE4}"/>
                  </a:ext>
                </a:extLst>
              </p:cNvPr>
              <p:cNvGrpSpPr/>
              <p:nvPr/>
            </p:nvGrpSpPr>
            <p:grpSpPr>
              <a:xfrm>
                <a:off x="569419" y="2839255"/>
                <a:ext cx="2867464" cy="1736486"/>
                <a:chOff x="504426" y="925465"/>
                <a:chExt cx="3182351" cy="2001273"/>
              </a:xfrm>
            </p:grpSpPr>
            <p:sp>
              <p:nvSpPr>
                <p:cNvPr id="124" name="Rectangle 123">
                  <a:extLst>
                    <a:ext uri="{FF2B5EF4-FFF2-40B4-BE49-F238E27FC236}">
                      <a16:creationId xmlns:a16="http://schemas.microsoft.com/office/drawing/2014/main" id="{653518A4-7993-4BC5-ADE8-D77DE222A193}"/>
                    </a:ext>
                  </a:extLst>
                </p:cNvPr>
                <p:cNvSpPr/>
                <p:nvPr/>
              </p:nvSpPr>
              <p:spPr>
                <a:xfrm>
                  <a:off x="1233488" y="1133415"/>
                  <a:ext cx="2019300" cy="2143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5" name="Rectangle 124">
                  <a:extLst>
                    <a:ext uri="{FF2B5EF4-FFF2-40B4-BE49-F238E27FC236}">
                      <a16:creationId xmlns:a16="http://schemas.microsoft.com/office/drawing/2014/main" id="{8C660AA0-D1AE-4443-A315-D71644D9BCF5}"/>
                    </a:ext>
                  </a:extLst>
                </p:cNvPr>
                <p:cNvSpPr/>
                <p:nvPr/>
              </p:nvSpPr>
              <p:spPr>
                <a:xfrm>
                  <a:off x="958820" y="2719035"/>
                  <a:ext cx="87756" cy="100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6" name="TextBox 125">
                  <a:extLst>
                    <a:ext uri="{FF2B5EF4-FFF2-40B4-BE49-F238E27FC236}">
                      <a16:creationId xmlns:a16="http://schemas.microsoft.com/office/drawing/2014/main" id="{891B70FA-5AC0-4465-919F-1681CBFBCBE6}"/>
                    </a:ext>
                  </a:extLst>
                </p:cNvPr>
                <p:cNvSpPr txBox="1"/>
                <p:nvPr/>
              </p:nvSpPr>
              <p:spPr>
                <a:xfrm>
                  <a:off x="807003" y="925465"/>
                  <a:ext cx="2748550" cy="24829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Arial"/>
                      <a:ea typeface="+mn-ea"/>
                      <a:cs typeface="+mn-cs"/>
                    </a:rPr>
                    <a:t>&gt;6 as-needed inhalations</a:t>
                  </a:r>
                  <a:r>
                    <a:rPr kumimoji="0" lang="en-GB" sz="800" b="0" i="0" u="none" strike="noStrike" kern="1200" cap="none" spc="0" normalizeH="0" baseline="30000" noProof="0">
                      <a:ln>
                        <a:noFill/>
                      </a:ln>
                      <a:solidFill>
                        <a:srgbClr val="000000"/>
                      </a:solidFill>
                      <a:effectLst/>
                      <a:uLnTx/>
                      <a:uFillTx/>
                      <a:latin typeface="Arial"/>
                      <a:ea typeface="+mn-ea"/>
                      <a:cs typeface="+mn-cs"/>
                    </a:rPr>
                    <a:t>§</a:t>
                  </a:r>
                  <a:endParaRPr kumimoji="0" lang="en-US" sz="800" b="0" i="0" u="none" strike="noStrike" kern="1200" cap="none" spc="0" normalizeH="0" baseline="30000" noProof="0">
                    <a:ln>
                      <a:noFill/>
                    </a:ln>
                    <a:solidFill>
                      <a:srgbClr val="000000"/>
                    </a:solidFill>
                    <a:effectLst/>
                    <a:uLnTx/>
                    <a:uFillTx/>
                    <a:latin typeface="Arial"/>
                    <a:ea typeface="+mn-ea"/>
                    <a:cs typeface="+mn-cs"/>
                  </a:endParaRPr>
                </a:p>
              </p:txBody>
            </p:sp>
            <p:sp>
              <p:nvSpPr>
                <p:cNvPr id="127" name="Freeform: Shape 126">
                  <a:extLst>
                    <a:ext uri="{FF2B5EF4-FFF2-40B4-BE49-F238E27FC236}">
                      <a16:creationId xmlns:a16="http://schemas.microsoft.com/office/drawing/2014/main" id="{3CB4F04C-71D1-493F-95BA-23AC2BD3036B}"/>
                    </a:ext>
                  </a:extLst>
                </p:cNvPr>
                <p:cNvSpPr/>
                <p:nvPr/>
              </p:nvSpPr>
              <p:spPr>
                <a:xfrm>
                  <a:off x="816708" y="1053552"/>
                  <a:ext cx="2711938" cy="1606061"/>
                </a:xfrm>
                <a:custGeom>
                  <a:avLst/>
                  <a:gdLst>
                    <a:gd name="connsiteX0" fmla="*/ 0 w 2711938"/>
                    <a:gd name="connsiteY0" fmla="*/ 0 h 1606061"/>
                    <a:gd name="connsiteX1" fmla="*/ 0 w 2711938"/>
                    <a:gd name="connsiteY1" fmla="*/ 1606061 h 1606061"/>
                    <a:gd name="connsiteX2" fmla="*/ 2711938 w 2711938"/>
                    <a:gd name="connsiteY2" fmla="*/ 1606061 h 1606061"/>
                  </a:gdLst>
                  <a:ahLst/>
                  <a:cxnLst>
                    <a:cxn ang="0">
                      <a:pos x="connsiteX0" y="connsiteY0"/>
                    </a:cxn>
                    <a:cxn ang="0">
                      <a:pos x="connsiteX1" y="connsiteY1"/>
                    </a:cxn>
                    <a:cxn ang="0">
                      <a:pos x="connsiteX2" y="connsiteY2"/>
                    </a:cxn>
                  </a:cxnLst>
                  <a:rect l="l" t="t" r="r" b="b"/>
                  <a:pathLst>
                    <a:path w="2711938" h="1606061">
                      <a:moveTo>
                        <a:pt x="0" y="0"/>
                      </a:moveTo>
                      <a:lnTo>
                        <a:pt x="0" y="1606061"/>
                      </a:lnTo>
                      <a:lnTo>
                        <a:pt x="2711938" y="1606061"/>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cxnSp>
              <p:nvCxnSpPr>
                <p:cNvPr id="128" name="Straight Connector 127">
                  <a:extLst>
                    <a:ext uri="{FF2B5EF4-FFF2-40B4-BE49-F238E27FC236}">
                      <a16:creationId xmlns:a16="http://schemas.microsoft.com/office/drawing/2014/main" id="{F35E77DE-05EF-4541-AAB8-F54017DB89B8}"/>
                    </a:ext>
                  </a:extLst>
                </p:cNvPr>
                <p:cNvCxnSpPr/>
                <p:nvPr/>
              </p:nvCxnSpPr>
              <p:spPr>
                <a:xfrm>
                  <a:off x="778591" y="1057574"/>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1477C6BF-723A-48E0-A066-4A483A34D142}"/>
                    </a:ext>
                  </a:extLst>
                </p:cNvPr>
                <p:cNvSpPr txBox="1"/>
                <p:nvPr/>
              </p:nvSpPr>
              <p:spPr>
                <a:xfrm>
                  <a:off x="504426" y="953075"/>
                  <a:ext cx="325730"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10</a:t>
                  </a:r>
                </a:p>
              </p:txBody>
            </p:sp>
            <p:cxnSp>
              <p:nvCxnSpPr>
                <p:cNvPr id="130" name="Straight Connector 129">
                  <a:extLst>
                    <a:ext uri="{FF2B5EF4-FFF2-40B4-BE49-F238E27FC236}">
                      <a16:creationId xmlns:a16="http://schemas.microsoft.com/office/drawing/2014/main" id="{EF1A02F7-F2A9-4F2B-9E82-FFF13C97F474}"/>
                    </a:ext>
                  </a:extLst>
                </p:cNvPr>
                <p:cNvCxnSpPr/>
                <p:nvPr/>
              </p:nvCxnSpPr>
              <p:spPr>
                <a:xfrm>
                  <a:off x="778591" y="13584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19752C00-6520-43A3-9433-CB25FF8D99C5}"/>
                    </a:ext>
                  </a:extLst>
                </p:cNvPr>
                <p:cNvSpPr txBox="1"/>
                <p:nvPr/>
              </p:nvSpPr>
              <p:spPr>
                <a:xfrm>
                  <a:off x="574958" y="12539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8</a:t>
                  </a:r>
                </a:p>
              </p:txBody>
            </p:sp>
            <p:cxnSp>
              <p:nvCxnSpPr>
                <p:cNvPr id="132" name="Straight Connector 131">
                  <a:extLst>
                    <a:ext uri="{FF2B5EF4-FFF2-40B4-BE49-F238E27FC236}">
                      <a16:creationId xmlns:a16="http://schemas.microsoft.com/office/drawing/2014/main" id="{E5238E65-7B6E-46D1-BD91-5658AA9A2C4A}"/>
                    </a:ext>
                  </a:extLst>
                </p:cNvPr>
                <p:cNvCxnSpPr/>
                <p:nvPr/>
              </p:nvCxnSpPr>
              <p:spPr>
                <a:xfrm>
                  <a:off x="778591" y="16632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C8941931-9B89-4F2B-AC18-7CF7A838D1EF}"/>
                    </a:ext>
                  </a:extLst>
                </p:cNvPr>
                <p:cNvSpPr txBox="1"/>
                <p:nvPr/>
              </p:nvSpPr>
              <p:spPr>
                <a:xfrm>
                  <a:off x="574958" y="15587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6</a:t>
                  </a:r>
                </a:p>
              </p:txBody>
            </p:sp>
            <p:cxnSp>
              <p:nvCxnSpPr>
                <p:cNvPr id="134" name="Straight Connector 133">
                  <a:extLst>
                    <a:ext uri="{FF2B5EF4-FFF2-40B4-BE49-F238E27FC236}">
                      <a16:creationId xmlns:a16="http://schemas.microsoft.com/office/drawing/2014/main" id="{209A626F-7D8B-48DB-B5BD-F0F72D0193FF}"/>
                    </a:ext>
                  </a:extLst>
                </p:cNvPr>
                <p:cNvCxnSpPr/>
                <p:nvPr/>
              </p:nvCxnSpPr>
              <p:spPr>
                <a:xfrm>
                  <a:off x="778591" y="1960251"/>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TextBox 134">
                  <a:extLst>
                    <a:ext uri="{FF2B5EF4-FFF2-40B4-BE49-F238E27FC236}">
                      <a16:creationId xmlns:a16="http://schemas.microsoft.com/office/drawing/2014/main" id="{8E1E464F-13C9-48E5-9D43-5E5F5E0A1B15}"/>
                    </a:ext>
                  </a:extLst>
                </p:cNvPr>
                <p:cNvSpPr txBox="1"/>
                <p:nvPr/>
              </p:nvSpPr>
              <p:spPr>
                <a:xfrm>
                  <a:off x="574958" y="1855752"/>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4</a:t>
                  </a:r>
                </a:p>
              </p:txBody>
            </p:sp>
            <p:cxnSp>
              <p:nvCxnSpPr>
                <p:cNvPr id="136" name="Straight Connector 135">
                  <a:extLst>
                    <a:ext uri="{FF2B5EF4-FFF2-40B4-BE49-F238E27FC236}">
                      <a16:creationId xmlns:a16="http://schemas.microsoft.com/office/drawing/2014/main" id="{5F7239CF-A210-4634-B067-9B1974557B4E}"/>
                    </a:ext>
                  </a:extLst>
                </p:cNvPr>
                <p:cNvCxnSpPr/>
                <p:nvPr/>
              </p:nvCxnSpPr>
              <p:spPr>
                <a:xfrm>
                  <a:off x="778591" y="225723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TextBox 136">
                  <a:extLst>
                    <a:ext uri="{FF2B5EF4-FFF2-40B4-BE49-F238E27FC236}">
                      <a16:creationId xmlns:a16="http://schemas.microsoft.com/office/drawing/2014/main" id="{2082161A-65AA-47EF-99B7-697D7A90064E}"/>
                    </a:ext>
                  </a:extLst>
                </p:cNvPr>
                <p:cNvSpPr txBox="1"/>
                <p:nvPr/>
              </p:nvSpPr>
              <p:spPr>
                <a:xfrm>
                  <a:off x="574958" y="215273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a:t>
                  </a:r>
                </a:p>
              </p:txBody>
            </p:sp>
            <p:cxnSp>
              <p:nvCxnSpPr>
                <p:cNvPr id="138" name="Straight Connector 137">
                  <a:extLst>
                    <a:ext uri="{FF2B5EF4-FFF2-40B4-BE49-F238E27FC236}">
                      <a16:creationId xmlns:a16="http://schemas.microsoft.com/office/drawing/2014/main" id="{BD25DF71-12B6-4E19-8630-A42087F32BCE}"/>
                    </a:ext>
                  </a:extLst>
                </p:cNvPr>
                <p:cNvCxnSpPr/>
                <p:nvPr/>
              </p:nvCxnSpPr>
              <p:spPr>
                <a:xfrm>
                  <a:off x="778591" y="2550313"/>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9" name="TextBox 138">
                  <a:extLst>
                    <a:ext uri="{FF2B5EF4-FFF2-40B4-BE49-F238E27FC236}">
                      <a16:creationId xmlns:a16="http://schemas.microsoft.com/office/drawing/2014/main" id="{D43B1491-7309-4837-93D8-9BFF5A2236FB}"/>
                    </a:ext>
                  </a:extLst>
                </p:cNvPr>
                <p:cNvSpPr txBox="1"/>
                <p:nvPr/>
              </p:nvSpPr>
              <p:spPr>
                <a:xfrm>
                  <a:off x="574958" y="2445814"/>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40" name="Straight Connector 139">
                  <a:extLst>
                    <a:ext uri="{FF2B5EF4-FFF2-40B4-BE49-F238E27FC236}">
                      <a16:creationId xmlns:a16="http://schemas.microsoft.com/office/drawing/2014/main" id="{EF9BA810-275E-44D7-A1B1-8FC8F4423C06}"/>
                    </a:ext>
                  </a:extLst>
                </p:cNvPr>
                <p:cNvCxnSpPr>
                  <a:cxnSpLocks/>
                </p:cNvCxnSpPr>
                <p:nvPr/>
              </p:nvCxnSpPr>
              <p:spPr>
                <a:xfrm rot="16200000">
                  <a:off x="976303"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TextBox 140">
                  <a:extLst>
                    <a:ext uri="{FF2B5EF4-FFF2-40B4-BE49-F238E27FC236}">
                      <a16:creationId xmlns:a16="http://schemas.microsoft.com/office/drawing/2014/main" id="{9549747A-EC4E-47D7-A4D9-FCB446F709EA}"/>
                    </a:ext>
                  </a:extLst>
                </p:cNvPr>
                <p:cNvSpPr txBox="1"/>
                <p:nvPr/>
              </p:nvSpPr>
              <p:spPr>
                <a:xfrm>
                  <a:off x="875851"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42" name="Straight Connector 141">
                  <a:extLst>
                    <a:ext uri="{FF2B5EF4-FFF2-40B4-BE49-F238E27FC236}">
                      <a16:creationId xmlns:a16="http://schemas.microsoft.com/office/drawing/2014/main" id="{105C427B-9E8F-46E8-B7E9-CA0BDB05F6FC}"/>
                    </a:ext>
                  </a:extLst>
                </p:cNvPr>
                <p:cNvCxnSpPr>
                  <a:cxnSpLocks/>
                </p:cNvCxnSpPr>
                <p:nvPr/>
              </p:nvCxnSpPr>
              <p:spPr>
                <a:xfrm rot="16200000">
                  <a:off x="1808641"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3" name="TextBox 142">
                  <a:extLst>
                    <a:ext uri="{FF2B5EF4-FFF2-40B4-BE49-F238E27FC236}">
                      <a16:creationId xmlns:a16="http://schemas.microsoft.com/office/drawing/2014/main" id="{2F6B93C7-E93C-49A5-BBBE-D42E7B15194B}"/>
                    </a:ext>
                  </a:extLst>
                </p:cNvPr>
                <p:cNvSpPr txBox="1"/>
                <p:nvPr/>
              </p:nvSpPr>
              <p:spPr>
                <a:xfrm>
                  <a:off x="1708189"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7</a:t>
                  </a:r>
                </a:p>
              </p:txBody>
            </p:sp>
            <p:cxnSp>
              <p:nvCxnSpPr>
                <p:cNvPr id="144" name="Straight Connector 143">
                  <a:extLst>
                    <a:ext uri="{FF2B5EF4-FFF2-40B4-BE49-F238E27FC236}">
                      <a16:creationId xmlns:a16="http://schemas.microsoft.com/office/drawing/2014/main" id="{63AF0F1F-89F2-4203-BDCD-01469B612F7D}"/>
                    </a:ext>
                  </a:extLst>
                </p:cNvPr>
                <p:cNvCxnSpPr>
                  <a:cxnSpLocks/>
                </p:cNvCxnSpPr>
                <p:nvPr/>
              </p:nvCxnSpPr>
              <p:spPr>
                <a:xfrm rot="16200000">
                  <a:off x="2664427"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A61AC7DD-A469-4EC8-A501-7C83931E171B}"/>
                    </a:ext>
                  </a:extLst>
                </p:cNvPr>
                <p:cNvSpPr txBox="1"/>
                <p:nvPr/>
              </p:nvSpPr>
              <p:spPr>
                <a:xfrm>
                  <a:off x="2528709"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14</a:t>
                  </a:r>
                </a:p>
              </p:txBody>
            </p:sp>
            <p:cxnSp>
              <p:nvCxnSpPr>
                <p:cNvPr id="146" name="Straight Connector 145">
                  <a:extLst>
                    <a:ext uri="{FF2B5EF4-FFF2-40B4-BE49-F238E27FC236}">
                      <a16:creationId xmlns:a16="http://schemas.microsoft.com/office/drawing/2014/main" id="{DD907EC6-B51C-4A92-BEAA-773C15190502}"/>
                    </a:ext>
                  </a:extLst>
                </p:cNvPr>
                <p:cNvCxnSpPr>
                  <a:cxnSpLocks/>
                </p:cNvCxnSpPr>
                <p:nvPr/>
              </p:nvCxnSpPr>
              <p:spPr>
                <a:xfrm rot="16200000">
                  <a:off x="3496764"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7" name="TextBox 146">
                  <a:extLst>
                    <a:ext uri="{FF2B5EF4-FFF2-40B4-BE49-F238E27FC236}">
                      <a16:creationId xmlns:a16="http://schemas.microsoft.com/office/drawing/2014/main" id="{27617FDD-DCA6-46B4-ADD9-743AEC20AC7C}"/>
                    </a:ext>
                  </a:extLst>
                </p:cNvPr>
                <p:cNvSpPr txBox="1"/>
                <p:nvPr/>
              </p:nvSpPr>
              <p:spPr>
                <a:xfrm>
                  <a:off x="3361046"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21</a:t>
                  </a:r>
                </a:p>
              </p:txBody>
            </p:sp>
          </p:grpSp>
          <p:grpSp>
            <p:nvGrpSpPr>
              <p:cNvPr id="210" name="Group 209">
                <a:extLst>
                  <a:ext uri="{FF2B5EF4-FFF2-40B4-BE49-F238E27FC236}">
                    <a16:creationId xmlns:a16="http://schemas.microsoft.com/office/drawing/2014/main" id="{42BFCFD6-6FD5-403B-ABAA-761036EA1CBD}"/>
                  </a:ext>
                </a:extLst>
              </p:cNvPr>
              <p:cNvGrpSpPr/>
              <p:nvPr/>
            </p:nvGrpSpPr>
            <p:grpSpPr>
              <a:xfrm>
                <a:off x="992713" y="4077883"/>
                <a:ext cx="2299450" cy="144847"/>
                <a:chOff x="940594" y="4040985"/>
                <a:chExt cx="2351569" cy="153825"/>
              </a:xfrm>
            </p:grpSpPr>
            <p:sp>
              <p:nvSpPr>
                <p:cNvPr id="211" name="Freeform: Shape 210">
                  <a:extLst>
                    <a:ext uri="{FF2B5EF4-FFF2-40B4-BE49-F238E27FC236}">
                      <a16:creationId xmlns:a16="http://schemas.microsoft.com/office/drawing/2014/main" id="{061EE74D-DD30-47D7-9DCE-767A8BCFDF71}"/>
                    </a:ext>
                  </a:extLst>
                </p:cNvPr>
                <p:cNvSpPr/>
                <p:nvPr/>
              </p:nvSpPr>
              <p:spPr>
                <a:xfrm>
                  <a:off x="940594" y="4066223"/>
                  <a:ext cx="2325529" cy="128587"/>
                </a:xfrm>
                <a:custGeom>
                  <a:avLst/>
                  <a:gdLst>
                    <a:gd name="connsiteX0" fmla="*/ 2317433 w 2317433"/>
                    <a:gd name="connsiteY0" fmla="*/ 0 h 128587"/>
                    <a:gd name="connsiteX1" fmla="*/ 2211705 w 2317433"/>
                    <a:gd name="connsiteY1" fmla="*/ 0 h 128587"/>
                    <a:gd name="connsiteX2" fmla="*/ 2211705 w 2317433"/>
                    <a:gd name="connsiteY2" fmla="*/ 128587 h 128587"/>
                    <a:gd name="connsiteX3" fmla="*/ 0 w 2317433"/>
                    <a:gd name="connsiteY3" fmla="*/ 128587 h 128587"/>
                  </a:gdLst>
                  <a:ahLst/>
                  <a:cxnLst>
                    <a:cxn ang="0">
                      <a:pos x="connsiteX0" y="connsiteY0"/>
                    </a:cxn>
                    <a:cxn ang="0">
                      <a:pos x="connsiteX1" y="connsiteY1"/>
                    </a:cxn>
                    <a:cxn ang="0">
                      <a:pos x="connsiteX2" y="connsiteY2"/>
                    </a:cxn>
                    <a:cxn ang="0">
                      <a:pos x="connsiteX3" y="connsiteY3"/>
                    </a:cxn>
                  </a:cxnLst>
                  <a:rect l="l" t="t" r="r" b="b"/>
                  <a:pathLst>
                    <a:path w="2317433" h="128587">
                      <a:moveTo>
                        <a:pt x="2317433" y="0"/>
                      </a:moveTo>
                      <a:lnTo>
                        <a:pt x="2211705" y="0"/>
                      </a:lnTo>
                      <a:lnTo>
                        <a:pt x="2211705" y="128587"/>
                      </a:lnTo>
                      <a:lnTo>
                        <a:pt x="0" y="128587"/>
                      </a:lnTo>
                    </a:path>
                  </a:pathLst>
                </a:custGeom>
                <a:noFill/>
                <a:ln w="1905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212" name="Rectangle 211">
                  <a:extLst>
                    <a:ext uri="{FF2B5EF4-FFF2-40B4-BE49-F238E27FC236}">
                      <a16:creationId xmlns:a16="http://schemas.microsoft.com/office/drawing/2014/main" id="{01D1122B-1167-4ADE-92FF-AF51E61B0FF3}"/>
                    </a:ext>
                  </a:extLst>
                </p:cNvPr>
                <p:cNvSpPr/>
                <p:nvPr/>
              </p:nvSpPr>
              <p:spPr>
                <a:xfrm>
                  <a:off x="3246444" y="4040985"/>
                  <a:ext cx="45719" cy="45719"/>
                </a:xfrm>
                <a:prstGeom prst="rect">
                  <a:avLst/>
                </a:prstGeom>
                <a:solidFill>
                  <a:srgbClr val="D0006F"/>
                </a:solid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33" name="Group 232">
                <a:extLst>
                  <a:ext uri="{FF2B5EF4-FFF2-40B4-BE49-F238E27FC236}">
                    <a16:creationId xmlns:a16="http://schemas.microsoft.com/office/drawing/2014/main" id="{FD975F75-5F70-4427-9B25-93EEA8A09681}"/>
                  </a:ext>
                </a:extLst>
              </p:cNvPr>
              <p:cNvGrpSpPr/>
              <p:nvPr/>
            </p:nvGrpSpPr>
            <p:grpSpPr>
              <a:xfrm>
                <a:off x="1001815" y="3654928"/>
                <a:ext cx="2288966" cy="558597"/>
                <a:chOff x="949934" y="3592384"/>
                <a:chExt cx="2340847" cy="593222"/>
              </a:xfrm>
            </p:grpSpPr>
            <p:sp>
              <p:nvSpPr>
                <p:cNvPr id="234" name="Oval 233">
                  <a:extLst>
                    <a:ext uri="{FF2B5EF4-FFF2-40B4-BE49-F238E27FC236}">
                      <a16:creationId xmlns:a16="http://schemas.microsoft.com/office/drawing/2014/main" id="{DBD018D4-5F17-417F-BAC6-863305A3FB4C}"/>
                    </a:ext>
                  </a:extLst>
                </p:cNvPr>
                <p:cNvSpPr/>
                <p:nvPr/>
              </p:nvSpPr>
              <p:spPr>
                <a:xfrm>
                  <a:off x="3245062" y="3592384"/>
                  <a:ext cx="45719" cy="4571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235" name="Freeform 12">
                  <a:extLst>
                    <a:ext uri="{FF2B5EF4-FFF2-40B4-BE49-F238E27FC236}">
                      <a16:creationId xmlns:a16="http://schemas.microsoft.com/office/drawing/2014/main" id="{3888718B-AEB7-4685-8F9E-AEFC6ED11977}"/>
                    </a:ext>
                  </a:extLst>
                </p:cNvPr>
                <p:cNvSpPr>
                  <a:spLocks/>
                </p:cNvSpPr>
                <p:nvPr/>
              </p:nvSpPr>
              <p:spPr bwMode="auto">
                <a:xfrm>
                  <a:off x="949934" y="3613795"/>
                  <a:ext cx="2326011" cy="571811"/>
                </a:xfrm>
                <a:custGeom>
                  <a:avLst/>
                  <a:gdLst>
                    <a:gd name="T0" fmla="*/ 1680 w 1680"/>
                    <a:gd name="T1" fmla="*/ 326 h 413"/>
                    <a:gd name="T2" fmla="*/ 1590 w 1680"/>
                    <a:gd name="T3" fmla="*/ 326 h 413"/>
                    <a:gd name="T4" fmla="*/ 1590 w 1680"/>
                    <a:gd name="T5" fmla="*/ 413 h 413"/>
                    <a:gd name="T6" fmla="*/ 0 w 1680"/>
                    <a:gd name="T7" fmla="*/ 413 h 413"/>
                    <a:gd name="T8" fmla="*/ 0 w 1680"/>
                    <a:gd name="T9" fmla="*/ 278 h 413"/>
                    <a:gd name="T10" fmla="*/ 83 w 1680"/>
                    <a:gd name="T11" fmla="*/ 278 h 413"/>
                    <a:gd name="T12" fmla="*/ 83 w 1680"/>
                    <a:gd name="T13" fmla="*/ 208 h 413"/>
                    <a:gd name="T14" fmla="*/ 239 w 1680"/>
                    <a:gd name="T15" fmla="*/ 208 h 413"/>
                    <a:gd name="T16" fmla="*/ 239 w 1680"/>
                    <a:gd name="T17" fmla="*/ 73 h 413"/>
                    <a:gd name="T18" fmla="*/ 480 w 1680"/>
                    <a:gd name="T19" fmla="*/ 73 h 413"/>
                    <a:gd name="T20" fmla="*/ 480 w 1680"/>
                    <a:gd name="T21" fmla="*/ 0 h 413"/>
                    <a:gd name="T22" fmla="*/ 1680 w 1680"/>
                    <a:gd name="T23" fmla="*/ 0 h 413"/>
                    <a:gd name="connsiteX0" fmla="*/ 10000 w 10000"/>
                    <a:gd name="connsiteY0" fmla="*/ 7893 h 10000"/>
                    <a:gd name="connsiteX1" fmla="*/ 9464 w 10000"/>
                    <a:gd name="connsiteY1" fmla="*/ 7893 h 10000"/>
                    <a:gd name="connsiteX2" fmla="*/ 9464 w 10000"/>
                    <a:gd name="connsiteY2" fmla="*/ 10000 h 10000"/>
                    <a:gd name="connsiteX3" fmla="*/ 260 w 10000"/>
                    <a:gd name="connsiteY3" fmla="*/ 9950 h 10000"/>
                    <a:gd name="connsiteX4" fmla="*/ 0 w 10000"/>
                    <a:gd name="connsiteY4" fmla="*/ 10000 h 10000"/>
                    <a:gd name="connsiteX5" fmla="*/ 0 w 10000"/>
                    <a:gd name="connsiteY5" fmla="*/ 6731 h 10000"/>
                    <a:gd name="connsiteX6" fmla="*/ 494 w 10000"/>
                    <a:gd name="connsiteY6" fmla="*/ 6731 h 10000"/>
                    <a:gd name="connsiteX7" fmla="*/ 494 w 10000"/>
                    <a:gd name="connsiteY7" fmla="*/ 5036 h 10000"/>
                    <a:gd name="connsiteX8" fmla="*/ 1423 w 10000"/>
                    <a:gd name="connsiteY8" fmla="*/ 5036 h 10000"/>
                    <a:gd name="connsiteX9" fmla="*/ 1423 w 10000"/>
                    <a:gd name="connsiteY9" fmla="*/ 1768 h 10000"/>
                    <a:gd name="connsiteX10" fmla="*/ 2857 w 10000"/>
                    <a:gd name="connsiteY10" fmla="*/ 1768 h 10000"/>
                    <a:gd name="connsiteX11" fmla="*/ 2857 w 10000"/>
                    <a:gd name="connsiteY11" fmla="*/ 0 h 10000"/>
                    <a:gd name="connsiteX12" fmla="*/ 10000 w 10000"/>
                    <a:gd name="connsiteY12" fmla="*/ 0 h 10000"/>
                    <a:gd name="connsiteX0" fmla="*/ 10000 w 10000"/>
                    <a:gd name="connsiteY0" fmla="*/ 7893 h 11185"/>
                    <a:gd name="connsiteX1" fmla="*/ 9464 w 10000"/>
                    <a:gd name="connsiteY1" fmla="*/ 7893 h 11185"/>
                    <a:gd name="connsiteX2" fmla="*/ 9464 w 10000"/>
                    <a:gd name="connsiteY2" fmla="*/ 10000 h 11185"/>
                    <a:gd name="connsiteX3" fmla="*/ 349 w 10000"/>
                    <a:gd name="connsiteY3" fmla="*/ 11185 h 11185"/>
                    <a:gd name="connsiteX4" fmla="*/ 0 w 10000"/>
                    <a:gd name="connsiteY4" fmla="*/ 10000 h 11185"/>
                    <a:gd name="connsiteX5" fmla="*/ 0 w 10000"/>
                    <a:gd name="connsiteY5" fmla="*/ 6731 h 11185"/>
                    <a:gd name="connsiteX6" fmla="*/ 494 w 10000"/>
                    <a:gd name="connsiteY6" fmla="*/ 6731 h 11185"/>
                    <a:gd name="connsiteX7" fmla="*/ 494 w 10000"/>
                    <a:gd name="connsiteY7" fmla="*/ 5036 h 11185"/>
                    <a:gd name="connsiteX8" fmla="*/ 1423 w 10000"/>
                    <a:gd name="connsiteY8" fmla="*/ 5036 h 11185"/>
                    <a:gd name="connsiteX9" fmla="*/ 1423 w 10000"/>
                    <a:gd name="connsiteY9" fmla="*/ 1768 h 11185"/>
                    <a:gd name="connsiteX10" fmla="*/ 2857 w 10000"/>
                    <a:gd name="connsiteY10" fmla="*/ 1768 h 11185"/>
                    <a:gd name="connsiteX11" fmla="*/ 2857 w 10000"/>
                    <a:gd name="connsiteY11" fmla="*/ 0 h 11185"/>
                    <a:gd name="connsiteX12" fmla="*/ 10000 w 10000"/>
                    <a:gd name="connsiteY12" fmla="*/ 0 h 11185"/>
                    <a:gd name="connsiteX0" fmla="*/ 10000 w 10000"/>
                    <a:gd name="connsiteY0" fmla="*/ 7893 h 11185"/>
                    <a:gd name="connsiteX1" fmla="*/ 9464 w 10000"/>
                    <a:gd name="connsiteY1" fmla="*/ 7893 h 11185"/>
                    <a:gd name="connsiteX2" fmla="*/ 9464 w 10000"/>
                    <a:gd name="connsiteY2" fmla="*/ 10000 h 11185"/>
                    <a:gd name="connsiteX3" fmla="*/ 349 w 10000"/>
                    <a:gd name="connsiteY3" fmla="*/ 11185 h 11185"/>
                    <a:gd name="connsiteX4" fmla="*/ 0 w 10000"/>
                    <a:gd name="connsiteY4" fmla="*/ 10000 h 11185"/>
                    <a:gd name="connsiteX5" fmla="*/ 0 w 10000"/>
                    <a:gd name="connsiteY5" fmla="*/ 6731 h 11185"/>
                    <a:gd name="connsiteX6" fmla="*/ 494 w 10000"/>
                    <a:gd name="connsiteY6" fmla="*/ 6731 h 11185"/>
                    <a:gd name="connsiteX7" fmla="*/ 494 w 10000"/>
                    <a:gd name="connsiteY7" fmla="*/ 5036 h 11185"/>
                    <a:gd name="connsiteX8" fmla="*/ 1423 w 10000"/>
                    <a:gd name="connsiteY8" fmla="*/ 5036 h 11185"/>
                    <a:gd name="connsiteX9" fmla="*/ 1423 w 10000"/>
                    <a:gd name="connsiteY9" fmla="*/ 1768 h 11185"/>
                    <a:gd name="connsiteX10" fmla="*/ 2857 w 10000"/>
                    <a:gd name="connsiteY10" fmla="*/ 1768 h 11185"/>
                    <a:gd name="connsiteX11" fmla="*/ 2857 w 10000"/>
                    <a:gd name="connsiteY11" fmla="*/ 0 h 11185"/>
                    <a:gd name="connsiteX12" fmla="*/ 10000 w 10000"/>
                    <a:gd name="connsiteY12" fmla="*/ 0 h 11185"/>
                    <a:gd name="connsiteX0" fmla="*/ 10000 w 10000"/>
                    <a:gd name="connsiteY0" fmla="*/ 7893 h 11185"/>
                    <a:gd name="connsiteX1" fmla="*/ 9464 w 10000"/>
                    <a:gd name="connsiteY1" fmla="*/ 7893 h 11185"/>
                    <a:gd name="connsiteX2" fmla="*/ 9464 w 10000"/>
                    <a:gd name="connsiteY2" fmla="*/ 10000 h 11185"/>
                    <a:gd name="connsiteX3" fmla="*/ 349 w 10000"/>
                    <a:gd name="connsiteY3" fmla="*/ 11185 h 11185"/>
                    <a:gd name="connsiteX4" fmla="*/ 0 w 10000"/>
                    <a:gd name="connsiteY4" fmla="*/ 10000 h 11185"/>
                    <a:gd name="connsiteX5" fmla="*/ 0 w 10000"/>
                    <a:gd name="connsiteY5" fmla="*/ 6731 h 11185"/>
                    <a:gd name="connsiteX6" fmla="*/ 494 w 10000"/>
                    <a:gd name="connsiteY6" fmla="*/ 6731 h 11185"/>
                    <a:gd name="connsiteX7" fmla="*/ 494 w 10000"/>
                    <a:gd name="connsiteY7" fmla="*/ 5036 h 11185"/>
                    <a:gd name="connsiteX8" fmla="*/ 1423 w 10000"/>
                    <a:gd name="connsiteY8" fmla="*/ 5036 h 11185"/>
                    <a:gd name="connsiteX9" fmla="*/ 1423 w 10000"/>
                    <a:gd name="connsiteY9" fmla="*/ 1768 h 11185"/>
                    <a:gd name="connsiteX10" fmla="*/ 2857 w 10000"/>
                    <a:gd name="connsiteY10" fmla="*/ 1768 h 11185"/>
                    <a:gd name="connsiteX11" fmla="*/ 2857 w 10000"/>
                    <a:gd name="connsiteY11" fmla="*/ 0 h 11185"/>
                    <a:gd name="connsiteX12" fmla="*/ 10000 w 10000"/>
                    <a:gd name="connsiteY12" fmla="*/ 0 h 11185"/>
                    <a:gd name="connsiteX0" fmla="*/ 10374 w 10374"/>
                    <a:gd name="connsiteY0" fmla="*/ 7893 h 11187"/>
                    <a:gd name="connsiteX1" fmla="*/ 9838 w 10374"/>
                    <a:gd name="connsiteY1" fmla="*/ 7893 h 11187"/>
                    <a:gd name="connsiteX2" fmla="*/ 9838 w 10374"/>
                    <a:gd name="connsiteY2" fmla="*/ 10000 h 11187"/>
                    <a:gd name="connsiteX3" fmla="*/ 723 w 10374"/>
                    <a:gd name="connsiteY3" fmla="*/ 11185 h 11187"/>
                    <a:gd name="connsiteX4" fmla="*/ 535 w 10374"/>
                    <a:gd name="connsiteY4" fmla="*/ 10464 h 11187"/>
                    <a:gd name="connsiteX5" fmla="*/ 374 w 10374"/>
                    <a:gd name="connsiteY5" fmla="*/ 10000 h 11187"/>
                    <a:gd name="connsiteX6" fmla="*/ 374 w 10374"/>
                    <a:gd name="connsiteY6" fmla="*/ 6731 h 11187"/>
                    <a:gd name="connsiteX7" fmla="*/ 868 w 10374"/>
                    <a:gd name="connsiteY7" fmla="*/ 6731 h 11187"/>
                    <a:gd name="connsiteX8" fmla="*/ 868 w 10374"/>
                    <a:gd name="connsiteY8" fmla="*/ 5036 h 11187"/>
                    <a:gd name="connsiteX9" fmla="*/ 1797 w 10374"/>
                    <a:gd name="connsiteY9" fmla="*/ 5036 h 11187"/>
                    <a:gd name="connsiteX10" fmla="*/ 1797 w 10374"/>
                    <a:gd name="connsiteY10" fmla="*/ 1768 h 11187"/>
                    <a:gd name="connsiteX11" fmla="*/ 3231 w 10374"/>
                    <a:gd name="connsiteY11" fmla="*/ 1768 h 11187"/>
                    <a:gd name="connsiteX12" fmla="*/ 3231 w 10374"/>
                    <a:gd name="connsiteY12" fmla="*/ 0 h 11187"/>
                    <a:gd name="connsiteX13" fmla="*/ 10374 w 10374"/>
                    <a:gd name="connsiteY13" fmla="*/ 0 h 11187"/>
                    <a:gd name="connsiteX0" fmla="*/ 9838 w 10374"/>
                    <a:gd name="connsiteY0" fmla="*/ 7893 h 11187"/>
                    <a:gd name="connsiteX1" fmla="*/ 9838 w 10374"/>
                    <a:gd name="connsiteY1" fmla="*/ 10000 h 11187"/>
                    <a:gd name="connsiteX2" fmla="*/ 723 w 10374"/>
                    <a:gd name="connsiteY2" fmla="*/ 11185 h 11187"/>
                    <a:gd name="connsiteX3" fmla="*/ 535 w 10374"/>
                    <a:gd name="connsiteY3" fmla="*/ 10464 h 11187"/>
                    <a:gd name="connsiteX4" fmla="*/ 374 w 10374"/>
                    <a:gd name="connsiteY4" fmla="*/ 10000 h 11187"/>
                    <a:gd name="connsiteX5" fmla="*/ 374 w 10374"/>
                    <a:gd name="connsiteY5" fmla="*/ 6731 h 11187"/>
                    <a:gd name="connsiteX6" fmla="*/ 868 w 10374"/>
                    <a:gd name="connsiteY6" fmla="*/ 6731 h 11187"/>
                    <a:gd name="connsiteX7" fmla="*/ 868 w 10374"/>
                    <a:gd name="connsiteY7" fmla="*/ 5036 h 11187"/>
                    <a:gd name="connsiteX8" fmla="*/ 1797 w 10374"/>
                    <a:gd name="connsiteY8" fmla="*/ 5036 h 11187"/>
                    <a:gd name="connsiteX9" fmla="*/ 1797 w 10374"/>
                    <a:gd name="connsiteY9" fmla="*/ 1768 h 11187"/>
                    <a:gd name="connsiteX10" fmla="*/ 3231 w 10374"/>
                    <a:gd name="connsiteY10" fmla="*/ 1768 h 11187"/>
                    <a:gd name="connsiteX11" fmla="*/ 3231 w 10374"/>
                    <a:gd name="connsiteY11" fmla="*/ 0 h 11187"/>
                    <a:gd name="connsiteX12" fmla="*/ 10374 w 10374"/>
                    <a:gd name="connsiteY12" fmla="*/ 0 h 11187"/>
                    <a:gd name="connsiteX0" fmla="*/ 9838 w 10374"/>
                    <a:gd name="connsiteY0" fmla="*/ 10000 h 11187"/>
                    <a:gd name="connsiteX1" fmla="*/ 723 w 10374"/>
                    <a:gd name="connsiteY1" fmla="*/ 11185 h 11187"/>
                    <a:gd name="connsiteX2" fmla="*/ 535 w 10374"/>
                    <a:gd name="connsiteY2" fmla="*/ 10464 h 11187"/>
                    <a:gd name="connsiteX3" fmla="*/ 374 w 10374"/>
                    <a:gd name="connsiteY3" fmla="*/ 10000 h 11187"/>
                    <a:gd name="connsiteX4" fmla="*/ 374 w 10374"/>
                    <a:gd name="connsiteY4" fmla="*/ 6731 h 11187"/>
                    <a:gd name="connsiteX5" fmla="*/ 868 w 10374"/>
                    <a:gd name="connsiteY5" fmla="*/ 6731 h 11187"/>
                    <a:gd name="connsiteX6" fmla="*/ 868 w 10374"/>
                    <a:gd name="connsiteY6" fmla="*/ 5036 h 11187"/>
                    <a:gd name="connsiteX7" fmla="*/ 1797 w 10374"/>
                    <a:gd name="connsiteY7" fmla="*/ 5036 h 11187"/>
                    <a:gd name="connsiteX8" fmla="*/ 1797 w 10374"/>
                    <a:gd name="connsiteY8" fmla="*/ 1768 h 11187"/>
                    <a:gd name="connsiteX9" fmla="*/ 3231 w 10374"/>
                    <a:gd name="connsiteY9" fmla="*/ 1768 h 11187"/>
                    <a:gd name="connsiteX10" fmla="*/ 3231 w 10374"/>
                    <a:gd name="connsiteY10" fmla="*/ 0 h 11187"/>
                    <a:gd name="connsiteX11" fmla="*/ 10374 w 10374"/>
                    <a:gd name="connsiteY11" fmla="*/ 0 h 11187"/>
                    <a:gd name="connsiteX0" fmla="*/ 723 w 10374"/>
                    <a:gd name="connsiteY0" fmla="*/ 11185 h 11187"/>
                    <a:gd name="connsiteX1" fmla="*/ 535 w 10374"/>
                    <a:gd name="connsiteY1" fmla="*/ 10464 h 11187"/>
                    <a:gd name="connsiteX2" fmla="*/ 374 w 10374"/>
                    <a:gd name="connsiteY2" fmla="*/ 10000 h 11187"/>
                    <a:gd name="connsiteX3" fmla="*/ 374 w 10374"/>
                    <a:gd name="connsiteY3" fmla="*/ 6731 h 11187"/>
                    <a:gd name="connsiteX4" fmla="*/ 868 w 10374"/>
                    <a:gd name="connsiteY4" fmla="*/ 6731 h 11187"/>
                    <a:gd name="connsiteX5" fmla="*/ 868 w 10374"/>
                    <a:gd name="connsiteY5" fmla="*/ 5036 h 11187"/>
                    <a:gd name="connsiteX6" fmla="*/ 1797 w 10374"/>
                    <a:gd name="connsiteY6" fmla="*/ 5036 h 11187"/>
                    <a:gd name="connsiteX7" fmla="*/ 1797 w 10374"/>
                    <a:gd name="connsiteY7" fmla="*/ 1768 h 11187"/>
                    <a:gd name="connsiteX8" fmla="*/ 3231 w 10374"/>
                    <a:gd name="connsiteY8" fmla="*/ 1768 h 11187"/>
                    <a:gd name="connsiteX9" fmla="*/ 3231 w 10374"/>
                    <a:gd name="connsiteY9" fmla="*/ 0 h 11187"/>
                    <a:gd name="connsiteX10" fmla="*/ 10374 w 10374"/>
                    <a:gd name="connsiteY10" fmla="*/ 0 h 11187"/>
                    <a:gd name="connsiteX0" fmla="*/ 161 w 10000"/>
                    <a:gd name="connsiteY0" fmla="*/ 10464 h 10464"/>
                    <a:gd name="connsiteX1" fmla="*/ 0 w 10000"/>
                    <a:gd name="connsiteY1" fmla="*/ 10000 h 10464"/>
                    <a:gd name="connsiteX2" fmla="*/ 0 w 10000"/>
                    <a:gd name="connsiteY2" fmla="*/ 6731 h 10464"/>
                    <a:gd name="connsiteX3" fmla="*/ 494 w 10000"/>
                    <a:gd name="connsiteY3" fmla="*/ 6731 h 10464"/>
                    <a:gd name="connsiteX4" fmla="*/ 494 w 10000"/>
                    <a:gd name="connsiteY4" fmla="*/ 5036 h 10464"/>
                    <a:gd name="connsiteX5" fmla="*/ 1423 w 10000"/>
                    <a:gd name="connsiteY5" fmla="*/ 5036 h 10464"/>
                    <a:gd name="connsiteX6" fmla="*/ 1423 w 10000"/>
                    <a:gd name="connsiteY6" fmla="*/ 1768 h 10464"/>
                    <a:gd name="connsiteX7" fmla="*/ 2857 w 10000"/>
                    <a:gd name="connsiteY7" fmla="*/ 1768 h 10464"/>
                    <a:gd name="connsiteX8" fmla="*/ 2857 w 10000"/>
                    <a:gd name="connsiteY8" fmla="*/ 0 h 10464"/>
                    <a:gd name="connsiteX9" fmla="*/ 10000 w 10000"/>
                    <a:gd name="connsiteY9" fmla="*/ 0 h 10464"/>
                    <a:gd name="connsiteX0" fmla="*/ 0 w 10000"/>
                    <a:gd name="connsiteY0" fmla="*/ 10000 h 10000"/>
                    <a:gd name="connsiteX1" fmla="*/ 0 w 10000"/>
                    <a:gd name="connsiteY1" fmla="*/ 6731 h 10000"/>
                    <a:gd name="connsiteX2" fmla="*/ 494 w 10000"/>
                    <a:gd name="connsiteY2" fmla="*/ 6731 h 10000"/>
                    <a:gd name="connsiteX3" fmla="*/ 494 w 10000"/>
                    <a:gd name="connsiteY3" fmla="*/ 5036 h 10000"/>
                    <a:gd name="connsiteX4" fmla="*/ 1423 w 10000"/>
                    <a:gd name="connsiteY4" fmla="*/ 5036 h 10000"/>
                    <a:gd name="connsiteX5" fmla="*/ 1423 w 10000"/>
                    <a:gd name="connsiteY5" fmla="*/ 1768 h 10000"/>
                    <a:gd name="connsiteX6" fmla="*/ 2857 w 10000"/>
                    <a:gd name="connsiteY6" fmla="*/ 1768 h 10000"/>
                    <a:gd name="connsiteX7" fmla="*/ 2857 w 10000"/>
                    <a:gd name="connsiteY7" fmla="*/ 0 h 10000"/>
                    <a:gd name="connsiteX8" fmla="*/ 10000 w 10000"/>
                    <a:gd name="connsiteY8"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10000">
                      <a:moveTo>
                        <a:pt x="0" y="10000"/>
                      </a:moveTo>
                      <a:lnTo>
                        <a:pt x="0" y="6731"/>
                      </a:lnTo>
                      <a:lnTo>
                        <a:pt x="494" y="6731"/>
                      </a:lnTo>
                      <a:lnTo>
                        <a:pt x="494" y="5036"/>
                      </a:lnTo>
                      <a:lnTo>
                        <a:pt x="1423" y="5036"/>
                      </a:lnTo>
                      <a:lnTo>
                        <a:pt x="1423" y="1768"/>
                      </a:lnTo>
                      <a:lnTo>
                        <a:pt x="2857" y="1768"/>
                      </a:lnTo>
                      <a:lnTo>
                        <a:pt x="2857" y="0"/>
                      </a:lnTo>
                      <a:lnTo>
                        <a:pt x="10000" y="0"/>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236" name="Group 235">
                <a:extLst>
                  <a:ext uri="{FF2B5EF4-FFF2-40B4-BE49-F238E27FC236}">
                    <a16:creationId xmlns:a16="http://schemas.microsoft.com/office/drawing/2014/main" id="{B8908AB5-A02D-4A94-9CD1-A954E25E0DD8}"/>
                  </a:ext>
                </a:extLst>
              </p:cNvPr>
              <p:cNvGrpSpPr/>
              <p:nvPr/>
            </p:nvGrpSpPr>
            <p:grpSpPr>
              <a:xfrm>
                <a:off x="1001831" y="3177412"/>
                <a:ext cx="2289662" cy="894893"/>
                <a:chOff x="949934" y="3094022"/>
                <a:chExt cx="2341559" cy="950363"/>
              </a:xfrm>
            </p:grpSpPr>
            <p:sp>
              <p:nvSpPr>
                <p:cNvPr id="237" name="Freeform 11">
                  <a:extLst>
                    <a:ext uri="{FF2B5EF4-FFF2-40B4-BE49-F238E27FC236}">
                      <a16:creationId xmlns:a16="http://schemas.microsoft.com/office/drawing/2014/main" id="{54F6AFDC-E997-4E4D-857C-3898D5ADC48D}"/>
                    </a:ext>
                  </a:extLst>
                </p:cNvPr>
                <p:cNvSpPr>
                  <a:spLocks/>
                </p:cNvSpPr>
                <p:nvPr/>
              </p:nvSpPr>
              <p:spPr bwMode="auto">
                <a:xfrm>
                  <a:off x="949934" y="3125056"/>
                  <a:ext cx="2326011" cy="919329"/>
                </a:xfrm>
                <a:custGeom>
                  <a:avLst/>
                  <a:gdLst>
                    <a:gd name="T0" fmla="*/ 1680 w 1680"/>
                    <a:gd name="T1" fmla="*/ 0 h 664"/>
                    <a:gd name="T2" fmla="*/ 1595 w 1680"/>
                    <a:gd name="T3" fmla="*/ 0 h 664"/>
                    <a:gd name="T4" fmla="*/ 1595 w 1680"/>
                    <a:gd name="T5" fmla="*/ 38 h 664"/>
                    <a:gd name="T6" fmla="*/ 877 w 1680"/>
                    <a:gd name="T7" fmla="*/ 38 h 664"/>
                    <a:gd name="T8" fmla="*/ 877 w 1680"/>
                    <a:gd name="T9" fmla="*/ 70 h 664"/>
                    <a:gd name="T10" fmla="*/ 641 w 1680"/>
                    <a:gd name="T11" fmla="*/ 70 h 664"/>
                    <a:gd name="T12" fmla="*/ 641 w 1680"/>
                    <a:gd name="T13" fmla="*/ 105 h 664"/>
                    <a:gd name="T14" fmla="*/ 560 w 1680"/>
                    <a:gd name="T15" fmla="*/ 105 h 664"/>
                    <a:gd name="T16" fmla="*/ 560 w 1680"/>
                    <a:gd name="T17" fmla="*/ 173 h 664"/>
                    <a:gd name="T18" fmla="*/ 473 w 1680"/>
                    <a:gd name="T19" fmla="*/ 173 h 664"/>
                    <a:gd name="T20" fmla="*/ 473 w 1680"/>
                    <a:gd name="T21" fmla="*/ 206 h 664"/>
                    <a:gd name="T22" fmla="*/ 395 w 1680"/>
                    <a:gd name="T23" fmla="*/ 206 h 664"/>
                    <a:gd name="T24" fmla="*/ 395 w 1680"/>
                    <a:gd name="T25" fmla="*/ 286 h 664"/>
                    <a:gd name="T26" fmla="*/ 322 w 1680"/>
                    <a:gd name="T27" fmla="*/ 286 h 664"/>
                    <a:gd name="T28" fmla="*/ 322 w 1680"/>
                    <a:gd name="T29" fmla="*/ 353 h 664"/>
                    <a:gd name="T30" fmla="*/ 239 w 1680"/>
                    <a:gd name="T31" fmla="*/ 353 h 664"/>
                    <a:gd name="T32" fmla="*/ 239 w 1680"/>
                    <a:gd name="T33" fmla="*/ 489 h 664"/>
                    <a:gd name="T34" fmla="*/ 154 w 1680"/>
                    <a:gd name="T35" fmla="*/ 489 h 664"/>
                    <a:gd name="T36" fmla="*/ 154 w 1680"/>
                    <a:gd name="T37" fmla="*/ 564 h 664"/>
                    <a:gd name="T38" fmla="*/ 83 w 1680"/>
                    <a:gd name="T39" fmla="*/ 564 h 664"/>
                    <a:gd name="T40" fmla="*/ 83 w 1680"/>
                    <a:gd name="T41" fmla="*/ 664 h 664"/>
                    <a:gd name="T42" fmla="*/ 0 w 1680"/>
                    <a:gd name="T43" fmla="*/ 664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80" h="664">
                      <a:moveTo>
                        <a:pt x="1680" y="0"/>
                      </a:moveTo>
                      <a:lnTo>
                        <a:pt x="1595" y="0"/>
                      </a:lnTo>
                      <a:lnTo>
                        <a:pt x="1595" y="38"/>
                      </a:lnTo>
                      <a:lnTo>
                        <a:pt x="877" y="38"/>
                      </a:lnTo>
                      <a:lnTo>
                        <a:pt x="877" y="70"/>
                      </a:lnTo>
                      <a:lnTo>
                        <a:pt x="641" y="70"/>
                      </a:lnTo>
                      <a:lnTo>
                        <a:pt x="641" y="105"/>
                      </a:lnTo>
                      <a:lnTo>
                        <a:pt x="560" y="105"/>
                      </a:lnTo>
                      <a:lnTo>
                        <a:pt x="560" y="173"/>
                      </a:lnTo>
                      <a:lnTo>
                        <a:pt x="473" y="173"/>
                      </a:lnTo>
                      <a:lnTo>
                        <a:pt x="473" y="206"/>
                      </a:lnTo>
                      <a:lnTo>
                        <a:pt x="395" y="206"/>
                      </a:lnTo>
                      <a:lnTo>
                        <a:pt x="395" y="286"/>
                      </a:lnTo>
                      <a:lnTo>
                        <a:pt x="322" y="286"/>
                      </a:lnTo>
                      <a:lnTo>
                        <a:pt x="322" y="353"/>
                      </a:lnTo>
                      <a:lnTo>
                        <a:pt x="239" y="353"/>
                      </a:lnTo>
                      <a:lnTo>
                        <a:pt x="239" y="489"/>
                      </a:lnTo>
                      <a:lnTo>
                        <a:pt x="154" y="489"/>
                      </a:lnTo>
                      <a:lnTo>
                        <a:pt x="154" y="564"/>
                      </a:lnTo>
                      <a:lnTo>
                        <a:pt x="83" y="564"/>
                      </a:lnTo>
                      <a:lnTo>
                        <a:pt x="83" y="664"/>
                      </a:lnTo>
                      <a:lnTo>
                        <a:pt x="0" y="664"/>
                      </a:ln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38" name="Group 237">
                  <a:extLst>
                    <a:ext uri="{FF2B5EF4-FFF2-40B4-BE49-F238E27FC236}">
                      <a16:creationId xmlns:a16="http://schemas.microsoft.com/office/drawing/2014/main" id="{5088A818-0CF5-4DF0-8281-DCED7A133FAC}"/>
                    </a:ext>
                  </a:extLst>
                </p:cNvPr>
                <p:cNvGrpSpPr/>
                <p:nvPr/>
              </p:nvGrpSpPr>
              <p:grpSpPr>
                <a:xfrm>
                  <a:off x="3233399" y="3094022"/>
                  <a:ext cx="58094" cy="58094"/>
                  <a:chOff x="2113462" y="1574938"/>
                  <a:chExt cx="40620" cy="40620"/>
                </a:xfrm>
              </p:grpSpPr>
              <p:cxnSp>
                <p:nvCxnSpPr>
                  <p:cNvPr id="245" name="Straight Connector 244">
                    <a:extLst>
                      <a:ext uri="{FF2B5EF4-FFF2-40B4-BE49-F238E27FC236}">
                        <a16:creationId xmlns:a16="http://schemas.microsoft.com/office/drawing/2014/main" id="{691BA8A9-2962-4642-91DC-8A4886A394BD}"/>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97230BBC-6DC3-4D64-8DF4-C6D7BE7E31BE}"/>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39" name="Group 238">
                  <a:extLst>
                    <a:ext uri="{FF2B5EF4-FFF2-40B4-BE49-F238E27FC236}">
                      <a16:creationId xmlns:a16="http://schemas.microsoft.com/office/drawing/2014/main" id="{81B9AFAF-F747-4A64-AC5B-10C85D46507C}"/>
                    </a:ext>
                  </a:extLst>
                </p:cNvPr>
                <p:cNvGrpSpPr/>
                <p:nvPr/>
              </p:nvGrpSpPr>
              <p:grpSpPr>
                <a:xfrm>
                  <a:off x="2571411" y="3146410"/>
                  <a:ext cx="58094" cy="58094"/>
                  <a:chOff x="2113462" y="1574938"/>
                  <a:chExt cx="40620" cy="40620"/>
                </a:xfrm>
              </p:grpSpPr>
              <p:cxnSp>
                <p:nvCxnSpPr>
                  <p:cNvPr id="243" name="Straight Connector 242">
                    <a:extLst>
                      <a:ext uri="{FF2B5EF4-FFF2-40B4-BE49-F238E27FC236}">
                        <a16:creationId xmlns:a16="http://schemas.microsoft.com/office/drawing/2014/main" id="{569A6C43-3BB1-4A9D-B77C-F990B4EB1CA6}"/>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6E8E11CC-9FA9-45E8-B78D-E18E1C94D2C9}"/>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40" name="Group 239">
                  <a:extLst>
                    <a:ext uri="{FF2B5EF4-FFF2-40B4-BE49-F238E27FC236}">
                      <a16:creationId xmlns:a16="http://schemas.microsoft.com/office/drawing/2014/main" id="{33F34FA0-A15C-4785-8CBF-0ECAC0F848DC}"/>
                    </a:ext>
                  </a:extLst>
                </p:cNvPr>
                <p:cNvGrpSpPr/>
                <p:nvPr/>
              </p:nvGrpSpPr>
              <p:grpSpPr>
                <a:xfrm>
                  <a:off x="1911805" y="3191654"/>
                  <a:ext cx="58094" cy="58094"/>
                  <a:chOff x="2113462" y="1574938"/>
                  <a:chExt cx="40620" cy="40620"/>
                </a:xfrm>
              </p:grpSpPr>
              <p:cxnSp>
                <p:nvCxnSpPr>
                  <p:cNvPr id="241" name="Straight Connector 240">
                    <a:extLst>
                      <a:ext uri="{FF2B5EF4-FFF2-40B4-BE49-F238E27FC236}">
                        <a16:creationId xmlns:a16="http://schemas.microsoft.com/office/drawing/2014/main" id="{0EA430BC-55D8-4642-9A0F-FA95A7C48FC2}"/>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57FAEE7B-4127-4022-9555-7A676B3F89E1}"/>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291" name="Rectangle 290">
                <a:extLst>
                  <a:ext uri="{FF2B5EF4-FFF2-40B4-BE49-F238E27FC236}">
                    <a16:creationId xmlns:a16="http://schemas.microsoft.com/office/drawing/2014/main" id="{B2CB8B50-F1FB-42B1-8BCF-62A533678E56}"/>
                  </a:ext>
                </a:extLst>
              </p:cNvPr>
              <p:cNvSpPr/>
              <p:nvPr/>
            </p:nvSpPr>
            <p:spPr>
              <a:xfrm>
                <a:off x="3238426" y="3048835"/>
                <a:ext cx="578068"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D3759"/>
                    </a:solidFill>
                    <a:effectLst/>
                    <a:uLnTx/>
                    <a:uFillTx/>
                    <a:latin typeface="Arial"/>
                    <a:ea typeface="+mn-ea"/>
                    <a:cs typeface="+mn-cs"/>
                  </a:rPr>
                  <a:t>n=281</a:t>
                </a:r>
              </a:p>
            </p:txBody>
          </p:sp>
          <p:sp>
            <p:nvSpPr>
              <p:cNvPr id="292" name="Rectangle 291">
                <a:extLst>
                  <a:ext uri="{FF2B5EF4-FFF2-40B4-BE49-F238E27FC236}">
                    <a16:creationId xmlns:a16="http://schemas.microsoft.com/office/drawing/2014/main" id="{E40B5723-EB13-4B8A-8BB9-6546F7E1EC44}"/>
                  </a:ext>
                </a:extLst>
              </p:cNvPr>
              <p:cNvSpPr/>
              <p:nvPr/>
            </p:nvSpPr>
            <p:spPr>
              <a:xfrm>
                <a:off x="3238426" y="3534044"/>
                <a:ext cx="499487"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5D2DF"/>
                    </a:solidFill>
                    <a:effectLst/>
                    <a:uLnTx/>
                    <a:uFillTx/>
                    <a:latin typeface="Arial"/>
                    <a:ea typeface="+mn-ea"/>
                    <a:cs typeface="+mn-cs"/>
                  </a:rPr>
                  <a:t>n=142</a:t>
                </a:r>
              </a:p>
            </p:txBody>
          </p:sp>
          <p:sp>
            <p:nvSpPr>
              <p:cNvPr id="293" name="Rectangle 292">
                <a:extLst>
                  <a:ext uri="{FF2B5EF4-FFF2-40B4-BE49-F238E27FC236}">
                    <a16:creationId xmlns:a16="http://schemas.microsoft.com/office/drawing/2014/main" id="{62978E85-BDEE-46D7-8DB1-C9D9BD42F389}"/>
                  </a:ext>
                </a:extLst>
              </p:cNvPr>
              <p:cNvSpPr/>
              <p:nvPr/>
            </p:nvSpPr>
            <p:spPr>
              <a:xfrm>
                <a:off x="3238426" y="3990128"/>
                <a:ext cx="546767"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D0006F"/>
                    </a:solidFill>
                    <a:effectLst/>
                    <a:uLnTx/>
                    <a:uFillTx/>
                    <a:latin typeface="Arial"/>
                    <a:ea typeface="+mn-ea"/>
                    <a:cs typeface="+mn-cs"/>
                  </a:rPr>
                  <a:t>n=102</a:t>
                </a:r>
              </a:p>
            </p:txBody>
          </p:sp>
        </p:grpSp>
        <p:grpSp>
          <p:nvGrpSpPr>
            <p:cNvPr id="9" name="Group 8">
              <a:extLst>
                <a:ext uri="{FF2B5EF4-FFF2-40B4-BE49-F238E27FC236}">
                  <a16:creationId xmlns:a16="http://schemas.microsoft.com/office/drawing/2014/main" id="{F7174E62-0027-4312-96BB-D2BAFB15EEA9}"/>
                </a:ext>
              </a:extLst>
            </p:cNvPr>
            <p:cNvGrpSpPr/>
            <p:nvPr/>
          </p:nvGrpSpPr>
          <p:grpSpPr>
            <a:xfrm>
              <a:off x="4067531" y="2836817"/>
              <a:ext cx="3335374" cy="1718142"/>
              <a:chOff x="4067531" y="2857598"/>
              <a:chExt cx="3335374" cy="1718142"/>
            </a:xfrm>
          </p:grpSpPr>
          <p:grpSp>
            <p:nvGrpSpPr>
              <p:cNvPr id="173" name="Group 172">
                <a:extLst>
                  <a:ext uri="{FF2B5EF4-FFF2-40B4-BE49-F238E27FC236}">
                    <a16:creationId xmlns:a16="http://schemas.microsoft.com/office/drawing/2014/main" id="{DC02A4D0-AE43-43F1-B495-2AEBDD747AD9}"/>
                  </a:ext>
                </a:extLst>
              </p:cNvPr>
              <p:cNvGrpSpPr/>
              <p:nvPr/>
            </p:nvGrpSpPr>
            <p:grpSpPr>
              <a:xfrm>
                <a:off x="4067531" y="2857598"/>
                <a:ext cx="2867464" cy="1718142"/>
                <a:chOff x="504426" y="946606"/>
                <a:chExt cx="3182351" cy="1980132"/>
              </a:xfrm>
            </p:grpSpPr>
            <p:sp>
              <p:nvSpPr>
                <p:cNvPr id="174" name="Rectangle 173">
                  <a:extLst>
                    <a:ext uri="{FF2B5EF4-FFF2-40B4-BE49-F238E27FC236}">
                      <a16:creationId xmlns:a16="http://schemas.microsoft.com/office/drawing/2014/main" id="{5A131CB0-0BA8-43B1-AAD9-2C9008EC83DE}"/>
                    </a:ext>
                  </a:extLst>
                </p:cNvPr>
                <p:cNvSpPr/>
                <p:nvPr/>
              </p:nvSpPr>
              <p:spPr>
                <a:xfrm>
                  <a:off x="958820" y="2719035"/>
                  <a:ext cx="87756" cy="1007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 name="TextBox 174">
                  <a:extLst>
                    <a:ext uri="{FF2B5EF4-FFF2-40B4-BE49-F238E27FC236}">
                      <a16:creationId xmlns:a16="http://schemas.microsoft.com/office/drawing/2014/main" id="{B6FCAA6A-BE62-4827-82D6-B27F9469B341}"/>
                    </a:ext>
                  </a:extLst>
                </p:cNvPr>
                <p:cNvSpPr txBox="1"/>
                <p:nvPr/>
              </p:nvSpPr>
              <p:spPr>
                <a:xfrm>
                  <a:off x="843615" y="946606"/>
                  <a:ext cx="2748550" cy="24829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Arial"/>
                      <a:ea typeface="+mn-ea"/>
                      <a:cs typeface="+mn-cs"/>
                    </a:rPr>
                    <a:t>&gt;8 as-needed inhalations</a:t>
                  </a:r>
                  <a:r>
                    <a:rPr kumimoji="0" lang="en-GB" sz="800" b="0" i="0" u="none" strike="noStrike" kern="1200" cap="none" spc="0" normalizeH="0" baseline="30000" noProof="0">
                      <a:ln>
                        <a:noFill/>
                      </a:ln>
                      <a:solidFill>
                        <a:srgbClr val="000000"/>
                      </a:solidFill>
                      <a:effectLst/>
                      <a:uLnTx/>
                      <a:uFillTx/>
                      <a:latin typeface="Arial"/>
                      <a:ea typeface="+mn-ea"/>
                      <a:cs typeface="+mn-cs"/>
                    </a:rPr>
                    <a:t>§</a:t>
                  </a:r>
                  <a:endParaRPr kumimoji="0" lang="en-US" sz="800" b="0" i="0" u="none" strike="noStrike" kern="1200" cap="none" spc="0" normalizeH="0" baseline="30000" noProof="0">
                    <a:ln>
                      <a:noFill/>
                    </a:ln>
                    <a:solidFill>
                      <a:srgbClr val="000000"/>
                    </a:solidFill>
                    <a:effectLst/>
                    <a:uLnTx/>
                    <a:uFillTx/>
                    <a:latin typeface="Arial"/>
                    <a:ea typeface="+mn-ea"/>
                    <a:cs typeface="+mn-cs"/>
                  </a:endParaRPr>
                </a:p>
              </p:txBody>
            </p:sp>
            <p:sp>
              <p:nvSpPr>
                <p:cNvPr id="176" name="Freeform: Shape 175">
                  <a:extLst>
                    <a:ext uri="{FF2B5EF4-FFF2-40B4-BE49-F238E27FC236}">
                      <a16:creationId xmlns:a16="http://schemas.microsoft.com/office/drawing/2014/main" id="{BAF7D91F-5717-479E-A772-4B3FEFC93D08}"/>
                    </a:ext>
                  </a:extLst>
                </p:cNvPr>
                <p:cNvSpPr/>
                <p:nvPr/>
              </p:nvSpPr>
              <p:spPr>
                <a:xfrm>
                  <a:off x="816708" y="1053552"/>
                  <a:ext cx="2711938" cy="1606061"/>
                </a:xfrm>
                <a:custGeom>
                  <a:avLst/>
                  <a:gdLst>
                    <a:gd name="connsiteX0" fmla="*/ 0 w 2711938"/>
                    <a:gd name="connsiteY0" fmla="*/ 0 h 1606061"/>
                    <a:gd name="connsiteX1" fmla="*/ 0 w 2711938"/>
                    <a:gd name="connsiteY1" fmla="*/ 1606061 h 1606061"/>
                    <a:gd name="connsiteX2" fmla="*/ 2711938 w 2711938"/>
                    <a:gd name="connsiteY2" fmla="*/ 1606061 h 1606061"/>
                  </a:gdLst>
                  <a:ahLst/>
                  <a:cxnLst>
                    <a:cxn ang="0">
                      <a:pos x="connsiteX0" y="connsiteY0"/>
                    </a:cxn>
                    <a:cxn ang="0">
                      <a:pos x="connsiteX1" y="connsiteY1"/>
                    </a:cxn>
                    <a:cxn ang="0">
                      <a:pos x="connsiteX2" y="connsiteY2"/>
                    </a:cxn>
                  </a:cxnLst>
                  <a:rect l="l" t="t" r="r" b="b"/>
                  <a:pathLst>
                    <a:path w="2711938" h="1606061">
                      <a:moveTo>
                        <a:pt x="0" y="0"/>
                      </a:moveTo>
                      <a:lnTo>
                        <a:pt x="0" y="1606061"/>
                      </a:lnTo>
                      <a:lnTo>
                        <a:pt x="2711938" y="1606061"/>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cxnSp>
              <p:nvCxnSpPr>
                <p:cNvPr id="177" name="Straight Connector 176">
                  <a:extLst>
                    <a:ext uri="{FF2B5EF4-FFF2-40B4-BE49-F238E27FC236}">
                      <a16:creationId xmlns:a16="http://schemas.microsoft.com/office/drawing/2014/main" id="{91102299-BD9F-4340-893C-B2F32CAF9AA2}"/>
                    </a:ext>
                  </a:extLst>
                </p:cNvPr>
                <p:cNvCxnSpPr/>
                <p:nvPr/>
              </p:nvCxnSpPr>
              <p:spPr>
                <a:xfrm>
                  <a:off x="778591" y="1057574"/>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8" name="TextBox 177">
                  <a:extLst>
                    <a:ext uri="{FF2B5EF4-FFF2-40B4-BE49-F238E27FC236}">
                      <a16:creationId xmlns:a16="http://schemas.microsoft.com/office/drawing/2014/main" id="{2898505C-F02F-4FD2-A45F-9C199377CCD7}"/>
                    </a:ext>
                  </a:extLst>
                </p:cNvPr>
                <p:cNvSpPr txBox="1"/>
                <p:nvPr/>
              </p:nvSpPr>
              <p:spPr>
                <a:xfrm>
                  <a:off x="504426" y="953075"/>
                  <a:ext cx="325730"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10</a:t>
                  </a:r>
                </a:p>
              </p:txBody>
            </p:sp>
            <p:cxnSp>
              <p:nvCxnSpPr>
                <p:cNvPr id="179" name="Straight Connector 178">
                  <a:extLst>
                    <a:ext uri="{FF2B5EF4-FFF2-40B4-BE49-F238E27FC236}">
                      <a16:creationId xmlns:a16="http://schemas.microsoft.com/office/drawing/2014/main" id="{F8128D25-B7B8-415D-B7CF-AE07C0CB977B}"/>
                    </a:ext>
                  </a:extLst>
                </p:cNvPr>
                <p:cNvCxnSpPr/>
                <p:nvPr/>
              </p:nvCxnSpPr>
              <p:spPr>
                <a:xfrm>
                  <a:off x="778591" y="13584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TextBox 179">
                  <a:extLst>
                    <a:ext uri="{FF2B5EF4-FFF2-40B4-BE49-F238E27FC236}">
                      <a16:creationId xmlns:a16="http://schemas.microsoft.com/office/drawing/2014/main" id="{E74E677F-8350-433A-B347-522840168B95}"/>
                    </a:ext>
                  </a:extLst>
                </p:cNvPr>
                <p:cNvSpPr txBox="1"/>
                <p:nvPr/>
              </p:nvSpPr>
              <p:spPr>
                <a:xfrm>
                  <a:off x="574958" y="12539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8</a:t>
                  </a:r>
                </a:p>
              </p:txBody>
            </p:sp>
            <p:cxnSp>
              <p:nvCxnSpPr>
                <p:cNvPr id="181" name="Straight Connector 180">
                  <a:extLst>
                    <a:ext uri="{FF2B5EF4-FFF2-40B4-BE49-F238E27FC236}">
                      <a16:creationId xmlns:a16="http://schemas.microsoft.com/office/drawing/2014/main" id="{E994C25C-543D-4B4A-9CC2-65A4608CFFAE}"/>
                    </a:ext>
                  </a:extLst>
                </p:cNvPr>
                <p:cNvCxnSpPr/>
                <p:nvPr/>
              </p:nvCxnSpPr>
              <p:spPr>
                <a:xfrm>
                  <a:off x="778591" y="166326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TextBox 181">
                  <a:extLst>
                    <a:ext uri="{FF2B5EF4-FFF2-40B4-BE49-F238E27FC236}">
                      <a16:creationId xmlns:a16="http://schemas.microsoft.com/office/drawing/2014/main" id="{2557ECCD-C914-43EE-85EA-B7D30BEF507E}"/>
                    </a:ext>
                  </a:extLst>
                </p:cNvPr>
                <p:cNvSpPr txBox="1"/>
                <p:nvPr/>
              </p:nvSpPr>
              <p:spPr>
                <a:xfrm>
                  <a:off x="574958" y="155876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6</a:t>
                  </a:r>
                </a:p>
              </p:txBody>
            </p:sp>
            <p:cxnSp>
              <p:nvCxnSpPr>
                <p:cNvPr id="183" name="Straight Connector 182">
                  <a:extLst>
                    <a:ext uri="{FF2B5EF4-FFF2-40B4-BE49-F238E27FC236}">
                      <a16:creationId xmlns:a16="http://schemas.microsoft.com/office/drawing/2014/main" id="{E281B8EB-FD7B-403C-A024-800E4BB842C2}"/>
                    </a:ext>
                  </a:extLst>
                </p:cNvPr>
                <p:cNvCxnSpPr/>
                <p:nvPr/>
              </p:nvCxnSpPr>
              <p:spPr>
                <a:xfrm>
                  <a:off x="778591" y="1960251"/>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extBox 183">
                  <a:extLst>
                    <a:ext uri="{FF2B5EF4-FFF2-40B4-BE49-F238E27FC236}">
                      <a16:creationId xmlns:a16="http://schemas.microsoft.com/office/drawing/2014/main" id="{83C91EE4-D25D-49C6-BC7B-91740D33051B}"/>
                    </a:ext>
                  </a:extLst>
                </p:cNvPr>
                <p:cNvSpPr txBox="1"/>
                <p:nvPr/>
              </p:nvSpPr>
              <p:spPr>
                <a:xfrm>
                  <a:off x="574958" y="1855752"/>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4</a:t>
                  </a:r>
                </a:p>
              </p:txBody>
            </p:sp>
            <p:cxnSp>
              <p:nvCxnSpPr>
                <p:cNvPr id="185" name="Straight Connector 184">
                  <a:extLst>
                    <a:ext uri="{FF2B5EF4-FFF2-40B4-BE49-F238E27FC236}">
                      <a16:creationId xmlns:a16="http://schemas.microsoft.com/office/drawing/2014/main" id="{9B06E6DF-BD97-4785-945E-D8BA724868F0}"/>
                    </a:ext>
                  </a:extLst>
                </p:cNvPr>
                <p:cNvCxnSpPr/>
                <p:nvPr/>
              </p:nvCxnSpPr>
              <p:spPr>
                <a:xfrm>
                  <a:off x="778591" y="225723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6" name="TextBox 185">
                  <a:extLst>
                    <a:ext uri="{FF2B5EF4-FFF2-40B4-BE49-F238E27FC236}">
                      <a16:creationId xmlns:a16="http://schemas.microsoft.com/office/drawing/2014/main" id="{0E73E051-2520-4AD9-A56D-3A62AA0B0E59}"/>
                    </a:ext>
                  </a:extLst>
                </p:cNvPr>
                <p:cNvSpPr txBox="1"/>
                <p:nvPr/>
              </p:nvSpPr>
              <p:spPr>
                <a:xfrm>
                  <a:off x="574958" y="2152737"/>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a:t>
                  </a:r>
                </a:p>
              </p:txBody>
            </p:sp>
            <p:cxnSp>
              <p:nvCxnSpPr>
                <p:cNvPr id="187" name="Straight Connector 186">
                  <a:extLst>
                    <a:ext uri="{FF2B5EF4-FFF2-40B4-BE49-F238E27FC236}">
                      <a16:creationId xmlns:a16="http://schemas.microsoft.com/office/drawing/2014/main" id="{193D377B-EB43-4497-9351-B96DAE03A103}"/>
                    </a:ext>
                  </a:extLst>
                </p:cNvPr>
                <p:cNvCxnSpPr/>
                <p:nvPr/>
              </p:nvCxnSpPr>
              <p:spPr>
                <a:xfrm>
                  <a:off x="778591" y="2550313"/>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8" name="TextBox 187">
                  <a:extLst>
                    <a:ext uri="{FF2B5EF4-FFF2-40B4-BE49-F238E27FC236}">
                      <a16:creationId xmlns:a16="http://schemas.microsoft.com/office/drawing/2014/main" id="{EF7AD9D2-E1E2-499A-9643-2F8F1408B5ED}"/>
                    </a:ext>
                  </a:extLst>
                </p:cNvPr>
                <p:cNvSpPr txBox="1"/>
                <p:nvPr/>
              </p:nvSpPr>
              <p:spPr>
                <a:xfrm>
                  <a:off x="574958" y="2445814"/>
                  <a:ext cx="255198" cy="230832"/>
                </a:xfrm>
                <a:prstGeom prst="rect">
                  <a:avLst/>
                </a:prstGeom>
                <a:noFill/>
              </p:spPr>
              <p:txBody>
                <a:bodyPr wrap="none" rtlCol="0">
                  <a:spAutoFit/>
                </a:bodyPr>
                <a:lstStyle/>
                <a:p>
                  <a:pPr marL="0" marR="0" lvl="0" indent="0" algn="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89" name="Straight Connector 188">
                  <a:extLst>
                    <a:ext uri="{FF2B5EF4-FFF2-40B4-BE49-F238E27FC236}">
                      <a16:creationId xmlns:a16="http://schemas.microsoft.com/office/drawing/2014/main" id="{CAFDDE38-F169-44F8-A065-AEC6F2F37A23}"/>
                    </a:ext>
                  </a:extLst>
                </p:cNvPr>
                <p:cNvCxnSpPr>
                  <a:cxnSpLocks/>
                </p:cNvCxnSpPr>
                <p:nvPr/>
              </p:nvCxnSpPr>
              <p:spPr>
                <a:xfrm rot="16200000">
                  <a:off x="976303"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0" name="TextBox 189">
                  <a:extLst>
                    <a:ext uri="{FF2B5EF4-FFF2-40B4-BE49-F238E27FC236}">
                      <a16:creationId xmlns:a16="http://schemas.microsoft.com/office/drawing/2014/main" id="{2F65CE27-2911-4531-9B9D-F13A9491B9DA}"/>
                    </a:ext>
                  </a:extLst>
                </p:cNvPr>
                <p:cNvSpPr txBox="1"/>
                <p:nvPr/>
              </p:nvSpPr>
              <p:spPr>
                <a:xfrm>
                  <a:off x="875851"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0</a:t>
                  </a:r>
                </a:p>
              </p:txBody>
            </p:sp>
            <p:cxnSp>
              <p:nvCxnSpPr>
                <p:cNvPr id="191" name="Straight Connector 190">
                  <a:extLst>
                    <a:ext uri="{FF2B5EF4-FFF2-40B4-BE49-F238E27FC236}">
                      <a16:creationId xmlns:a16="http://schemas.microsoft.com/office/drawing/2014/main" id="{BEBD8A68-B651-4A2B-9C69-745A7E56A259}"/>
                    </a:ext>
                  </a:extLst>
                </p:cNvPr>
                <p:cNvCxnSpPr>
                  <a:cxnSpLocks/>
                </p:cNvCxnSpPr>
                <p:nvPr/>
              </p:nvCxnSpPr>
              <p:spPr>
                <a:xfrm rot="16200000">
                  <a:off x="1808641"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2" name="TextBox 191">
                  <a:extLst>
                    <a:ext uri="{FF2B5EF4-FFF2-40B4-BE49-F238E27FC236}">
                      <a16:creationId xmlns:a16="http://schemas.microsoft.com/office/drawing/2014/main" id="{5EFE0204-4379-4618-B94B-0A24309C89DB}"/>
                    </a:ext>
                  </a:extLst>
                </p:cNvPr>
                <p:cNvSpPr txBox="1"/>
                <p:nvPr/>
              </p:nvSpPr>
              <p:spPr>
                <a:xfrm>
                  <a:off x="1708189" y="2695906"/>
                  <a:ext cx="255198"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7</a:t>
                  </a:r>
                </a:p>
              </p:txBody>
            </p:sp>
            <p:cxnSp>
              <p:nvCxnSpPr>
                <p:cNvPr id="193" name="Straight Connector 192">
                  <a:extLst>
                    <a:ext uri="{FF2B5EF4-FFF2-40B4-BE49-F238E27FC236}">
                      <a16:creationId xmlns:a16="http://schemas.microsoft.com/office/drawing/2014/main" id="{EAE95D1D-9ABB-4611-AF79-7617E0F53859}"/>
                    </a:ext>
                  </a:extLst>
                </p:cNvPr>
                <p:cNvCxnSpPr>
                  <a:cxnSpLocks/>
                </p:cNvCxnSpPr>
                <p:nvPr/>
              </p:nvCxnSpPr>
              <p:spPr>
                <a:xfrm rot="16200000">
                  <a:off x="2664427"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4" name="TextBox 193">
                  <a:extLst>
                    <a:ext uri="{FF2B5EF4-FFF2-40B4-BE49-F238E27FC236}">
                      <a16:creationId xmlns:a16="http://schemas.microsoft.com/office/drawing/2014/main" id="{9C9D8055-A333-490D-B152-078954E43C17}"/>
                    </a:ext>
                  </a:extLst>
                </p:cNvPr>
                <p:cNvSpPr txBox="1"/>
                <p:nvPr/>
              </p:nvSpPr>
              <p:spPr>
                <a:xfrm>
                  <a:off x="2528709"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14</a:t>
                  </a:r>
                </a:p>
              </p:txBody>
            </p:sp>
            <p:cxnSp>
              <p:nvCxnSpPr>
                <p:cNvPr id="195" name="Straight Connector 194">
                  <a:extLst>
                    <a:ext uri="{FF2B5EF4-FFF2-40B4-BE49-F238E27FC236}">
                      <a16:creationId xmlns:a16="http://schemas.microsoft.com/office/drawing/2014/main" id="{EF99DCC5-006F-46F5-A280-A813C99DFD5E}"/>
                    </a:ext>
                  </a:extLst>
                </p:cNvPr>
                <p:cNvCxnSpPr>
                  <a:cxnSpLocks/>
                </p:cNvCxnSpPr>
                <p:nvPr/>
              </p:nvCxnSpPr>
              <p:spPr>
                <a:xfrm rot="16200000">
                  <a:off x="3496764" y="2682646"/>
                  <a:ext cx="468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83896ABC-9D72-43AD-90AE-2DED1ED306FB}"/>
                    </a:ext>
                  </a:extLst>
                </p:cNvPr>
                <p:cNvSpPr txBox="1"/>
                <p:nvPr/>
              </p:nvSpPr>
              <p:spPr>
                <a:xfrm>
                  <a:off x="3361046" y="2695906"/>
                  <a:ext cx="325731" cy="230832"/>
                </a:xfrm>
                <a:prstGeom prst="rect">
                  <a:avLst/>
                </a:prstGeom>
                <a:noFill/>
              </p:spPr>
              <p:txBody>
                <a:bodyPr wrap="non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21</a:t>
                  </a:r>
                </a:p>
              </p:txBody>
            </p:sp>
          </p:grpSp>
          <p:grpSp>
            <p:nvGrpSpPr>
              <p:cNvPr id="247" name="Group 246">
                <a:extLst>
                  <a:ext uri="{FF2B5EF4-FFF2-40B4-BE49-F238E27FC236}">
                    <a16:creationId xmlns:a16="http://schemas.microsoft.com/office/drawing/2014/main" id="{7E807909-9A14-4722-9380-4FBE724B8348}"/>
                  </a:ext>
                </a:extLst>
              </p:cNvPr>
              <p:cNvGrpSpPr/>
              <p:nvPr/>
            </p:nvGrpSpPr>
            <p:grpSpPr>
              <a:xfrm>
                <a:off x="4495266" y="3805284"/>
                <a:ext cx="2311433" cy="209458"/>
                <a:chOff x="4442876" y="3764381"/>
                <a:chExt cx="2363823" cy="222441"/>
              </a:xfrm>
            </p:grpSpPr>
            <p:sp>
              <p:nvSpPr>
                <p:cNvPr id="248" name="Freeform 14">
                  <a:extLst>
                    <a:ext uri="{FF2B5EF4-FFF2-40B4-BE49-F238E27FC236}">
                      <a16:creationId xmlns:a16="http://schemas.microsoft.com/office/drawing/2014/main" id="{DB434089-2AE9-4AD6-8FED-8E3611114BF9}"/>
                    </a:ext>
                  </a:extLst>
                </p:cNvPr>
                <p:cNvSpPr>
                  <a:spLocks/>
                </p:cNvSpPr>
                <p:nvPr/>
              </p:nvSpPr>
              <p:spPr bwMode="auto">
                <a:xfrm>
                  <a:off x="4442876" y="3789319"/>
                  <a:ext cx="2346406" cy="197503"/>
                </a:xfrm>
                <a:custGeom>
                  <a:avLst/>
                  <a:gdLst>
                    <a:gd name="T0" fmla="*/ 1687 w 1687"/>
                    <a:gd name="T1" fmla="*/ 0 h 141"/>
                    <a:gd name="T2" fmla="*/ 329 w 1687"/>
                    <a:gd name="T3" fmla="*/ 0 h 141"/>
                    <a:gd name="T4" fmla="*/ 329 w 1687"/>
                    <a:gd name="T5" fmla="*/ 141 h 141"/>
                    <a:gd name="T6" fmla="*/ 0 w 1687"/>
                    <a:gd name="T7" fmla="*/ 141 h 141"/>
                  </a:gdLst>
                  <a:ahLst/>
                  <a:cxnLst>
                    <a:cxn ang="0">
                      <a:pos x="T0" y="T1"/>
                    </a:cxn>
                    <a:cxn ang="0">
                      <a:pos x="T2" y="T3"/>
                    </a:cxn>
                    <a:cxn ang="0">
                      <a:pos x="T4" y="T5"/>
                    </a:cxn>
                    <a:cxn ang="0">
                      <a:pos x="T6" y="T7"/>
                    </a:cxn>
                  </a:cxnLst>
                  <a:rect l="0" t="0" r="r" b="b"/>
                  <a:pathLst>
                    <a:path w="1687" h="141">
                      <a:moveTo>
                        <a:pt x="1687" y="0"/>
                      </a:moveTo>
                      <a:lnTo>
                        <a:pt x="329" y="0"/>
                      </a:lnTo>
                      <a:lnTo>
                        <a:pt x="329" y="141"/>
                      </a:lnTo>
                      <a:lnTo>
                        <a:pt x="0" y="141"/>
                      </a:lnTo>
                    </a:path>
                  </a:pathLst>
                </a:custGeom>
                <a:noFill/>
                <a:ln w="1905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49" name="Oval 248">
                  <a:extLst>
                    <a:ext uri="{FF2B5EF4-FFF2-40B4-BE49-F238E27FC236}">
                      <a16:creationId xmlns:a16="http://schemas.microsoft.com/office/drawing/2014/main" id="{9D1D70C8-D157-4398-B379-F7E8042863C2}"/>
                    </a:ext>
                  </a:extLst>
                </p:cNvPr>
                <p:cNvSpPr/>
                <p:nvPr/>
              </p:nvSpPr>
              <p:spPr>
                <a:xfrm>
                  <a:off x="6760980" y="3764381"/>
                  <a:ext cx="45719" cy="4571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50" name="Group 249">
                <a:extLst>
                  <a:ext uri="{FF2B5EF4-FFF2-40B4-BE49-F238E27FC236}">
                    <a16:creationId xmlns:a16="http://schemas.microsoft.com/office/drawing/2014/main" id="{E0B0F93C-570B-43E9-B071-1D37844DD20B}"/>
                  </a:ext>
                </a:extLst>
              </p:cNvPr>
              <p:cNvGrpSpPr/>
              <p:nvPr/>
            </p:nvGrpSpPr>
            <p:grpSpPr>
              <a:xfrm>
                <a:off x="4484789" y="4197489"/>
                <a:ext cx="2318224" cy="45719"/>
                <a:chOff x="4432245" y="4169569"/>
                <a:chExt cx="2370768" cy="45719"/>
              </a:xfrm>
              <a:solidFill>
                <a:srgbClr val="D0006F"/>
              </a:solidFill>
            </p:grpSpPr>
            <p:sp>
              <p:nvSpPr>
                <p:cNvPr id="251" name="Line 15">
                  <a:extLst>
                    <a:ext uri="{FF2B5EF4-FFF2-40B4-BE49-F238E27FC236}">
                      <a16:creationId xmlns:a16="http://schemas.microsoft.com/office/drawing/2014/main" id="{68A9AFAF-ADFA-44F8-84C4-25219F6F1B9B}"/>
                    </a:ext>
                  </a:extLst>
                </p:cNvPr>
                <p:cNvSpPr>
                  <a:spLocks noChangeShapeType="1"/>
                </p:cNvSpPr>
                <p:nvPr/>
              </p:nvSpPr>
              <p:spPr bwMode="auto">
                <a:xfrm flipH="1">
                  <a:off x="4432245" y="4192731"/>
                  <a:ext cx="2346406" cy="0"/>
                </a:xfrm>
                <a:prstGeom prst="line">
                  <a:avLst/>
                </a:prstGeom>
                <a:grpFill/>
                <a:ln w="19050" cap="flat">
                  <a:solidFill>
                    <a:srgbClr val="D0006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52" name="Rectangle 251">
                  <a:extLst>
                    <a:ext uri="{FF2B5EF4-FFF2-40B4-BE49-F238E27FC236}">
                      <a16:creationId xmlns:a16="http://schemas.microsoft.com/office/drawing/2014/main" id="{3E02C968-B56B-4BDE-957B-CDEA8D852C9D}"/>
                    </a:ext>
                  </a:extLst>
                </p:cNvPr>
                <p:cNvSpPr/>
                <p:nvPr/>
              </p:nvSpPr>
              <p:spPr>
                <a:xfrm>
                  <a:off x="6757294" y="4169569"/>
                  <a:ext cx="45719" cy="45719"/>
                </a:xfrm>
                <a:prstGeom prst="rect">
                  <a:avLst/>
                </a:prstGeom>
                <a:grp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grpSp>
            <p:nvGrpSpPr>
              <p:cNvPr id="253" name="Group 252">
                <a:extLst>
                  <a:ext uri="{FF2B5EF4-FFF2-40B4-BE49-F238E27FC236}">
                    <a16:creationId xmlns:a16="http://schemas.microsoft.com/office/drawing/2014/main" id="{55ECA864-19F2-4BC1-95D1-95D00D575B80}"/>
                  </a:ext>
                </a:extLst>
              </p:cNvPr>
              <p:cNvGrpSpPr/>
              <p:nvPr/>
            </p:nvGrpSpPr>
            <p:grpSpPr>
              <a:xfrm>
                <a:off x="4495352" y="3057593"/>
                <a:ext cx="2315203" cy="1163058"/>
                <a:chOff x="4442876" y="2957580"/>
                <a:chExt cx="2367679" cy="1235151"/>
              </a:xfrm>
            </p:grpSpPr>
            <p:sp>
              <p:nvSpPr>
                <p:cNvPr id="254" name="Freeform 13">
                  <a:extLst>
                    <a:ext uri="{FF2B5EF4-FFF2-40B4-BE49-F238E27FC236}">
                      <a16:creationId xmlns:a16="http://schemas.microsoft.com/office/drawing/2014/main" id="{2E950E07-F229-4F59-989A-ADB3AE15C114}"/>
                    </a:ext>
                  </a:extLst>
                </p:cNvPr>
                <p:cNvSpPr>
                  <a:spLocks/>
                </p:cNvSpPr>
                <p:nvPr/>
              </p:nvSpPr>
              <p:spPr bwMode="auto">
                <a:xfrm>
                  <a:off x="4442876" y="2986699"/>
                  <a:ext cx="2346406" cy="1206032"/>
                </a:xfrm>
                <a:custGeom>
                  <a:avLst/>
                  <a:gdLst>
                    <a:gd name="T0" fmla="*/ 0 w 1687"/>
                    <a:gd name="T1" fmla="*/ 861 h 861"/>
                    <a:gd name="T2" fmla="*/ 0 w 1687"/>
                    <a:gd name="T3" fmla="*/ 634 h 861"/>
                    <a:gd name="T4" fmla="*/ 80 w 1687"/>
                    <a:gd name="T5" fmla="*/ 634 h 861"/>
                    <a:gd name="T6" fmla="*/ 80 w 1687"/>
                    <a:gd name="T7" fmla="*/ 343 h 861"/>
                    <a:gd name="T8" fmla="*/ 171 w 1687"/>
                    <a:gd name="T9" fmla="*/ 343 h 861"/>
                    <a:gd name="T10" fmla="*/ 171 w 1687"/>
                    <a:gd name="T11" fmla="*/ 231 h 861"/>
                    <a:gd name="T12" fmla="*/ 249 w 1687"/>
                    <a:gd name="T13" fmla="*/ 231 h 861"/>
                    <a:gd name="T14" fmla="*/ 249 w 1687"/>
                    <a:gd name="T15" fmla="*/ 118 h 861"/>
                    <a:gd name="T16" fmla="*/ 648 w 1687"/>
                    <a:gd name="T17" fmla="*/ 118 h 861"/>
                    <a:gd name="T18" fmla="*/ 648 w 1687"/>
                    <a:gd name="T19" fmla="*/ 60 h 861"/>
                    <a:gd name="T20" fmla="*/ 1612 w 1687"/>
                    <a:gd name="T21" fmla="*/ 60 h 861"/>
                    <a:gd name="T22" fmla="*/ 1612 w 1687"/>
                    <a:gd name="T23" fmla="*/ 0 h 861"/>
                    <a:gd name="T24" fmla="*/ 1687 w 1687"/>
                    <a:gd name="T25" fmla="*/ 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7" h="861">
                      <a:moveTo>
                        <a:pt x="0" y="861"/>
                      </a:moveTo>
                      <a:lnTo>
                        <a:pt x="0" y="634"/>
                      </a:lnTo>
                      <a:lnTo>
                        <a:pt x="80" y="634"/>
                      </a:lnTo>
                      <a:lnTo>
                        <a:pt x="80" y="343"/>
                      </a:lnTo>
                      <a:lnTo>
                        <a:pt x="171" y="343"/>
                      </a:lnTo>
                      <a:lnTo>
                        <a:pt x="171" y="231"/>
                      </a:lnTo>
                      <a:lnTo>
                        <a:pt x="249" y="231"/>
                      </a:lnTo>
                      <a:lnTo>
                        <a:pt x="249" y="118"/>
                      </a:lnTo>
                      <a:lnTo>
                        <a:pt x="648" y="118"/>
                      </a:lnTo>
                      <a:lnTo>
                        <a:pt x="648" y="60"/>
                      </a:lnTo>
                      <a:lnTo>
                        <a:pt x="1612" y="60"/>
                      </a:lnTo>
                      <a:lnTo>
                        <a:pt x="1612" y="0"/>
                      </a:lnTo>
                      <a:lnTo>
                        <a:pt x="1687" y="0"/>
                      </a:ln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grpSp>
              <p:nvGrpSpPr>
                <p:cNvPr id="255" name="Group 254">
                  <a:extLst>
                    <a:ext uri="{FF2B5EF4-FFF2-40B4-BE49-F238E27FC236}">
                      <a16:creationId xmlns:a16="http://schemas.microsoft.com/office/drawing/2014/main" id="{A77AFC46-7243-42DD-81D9-B0AA9446A4E4}"/>
                    </a:ext>
                  </a:extLst>
                </p:cNvPr>
                <p:cNvGrpSpPr/>
                <p:nvPr/>
              </p:nvGrpSpPr>
              <p:grpSpPr>
                <a:xfrm>
                  <a:off x="6752461" y="2957580"/>
                  <a:ext cx="58094" cy="58094"/>
                  <a:chOff x="2113462" y="1574938"/>
                  <a:chExt cx="40620" cy="40620"/>
                </a:xfrm>
              </p:grpSpPr>
              <p:cxnSp>
                <p:nvCxnSpPr>
                  <p:cNvPr id="265" name="Straight Connector 264">
                    <a:extLst>
                      <a:ext uri="{FF2B5EF4-FFF2-40B4-BE49-F238E27FC236}">
                        <a16:creationId xmlns:a16="http://schemas.microsoft.com/office/drawing/2014/main" id="{FE078FE9-39DB-45AC-B3D0-8FE430C3B42B}"/>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DCDD9B5-69C2-4B22-872F-D946F02B7633}"/>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56" name="Group 255">
                  <a:extLst>
                    <a:ext uri="{FF2B5EF4-FFF2-40B4-BE49-F238E27FC236}">
                      <a16:creationId xmlns:a16="http://schemas.microsoft.com/office/drawing/2014/main" id="{79E5EE6F-AE21-44C0-B125-2821C93D6400}"/>
                    </a:ext>
                  </a:extLst>
                </p:cNvPr>
                <p:cNvGrpSpPr/>
                <p:nvPr/>
              </p:nvGrpSpPr>
              <p:grpSpPr>
                <a:xfrm>
                  <a:off x="6078567" y="3040924"/>
                  <a:ext cx="58094" cy="58094"/>
                  <a:chOff x="2113462" y="1574938"/>
                  <a:chExt cx="40620" cy="40620"/>
                </a:xfrm>
              </p:grpSpPr>
              <p:cxnSp>
                <p:nvCxnSpPr>
                  <p:cNvPr id="263" name="Straight Connector 262">
                    <a:extLst>
                      <a:ext uri="{FF2B5EF4-FFF2-40B4-BE49-F238E27FC236}">
                        <a16:creationId xmlns:a16="http://schemas.microsoft.com/office/drawing/2014/main" id="{BE168A2B-8654-4BF0-B88D-040E942B157F}"/>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0648C73F-E5CC-40A6-8AF1-147356E599DC}"/>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57" name="Group 256">
                  <a:extLst>
                    <a:ext uri="{FF2B5EF4-FFF2-40B4-BE49-F238E27FC236}">
                      <a16:creationId xmlns:a16="http://schemas.microsoft.com/office/drawing/2014/main" id="{D26DCA89-A848-44EF-961E-7B56795DECDB}"/>
                    </a:ext>
                  </a:extLst>
                </p:cNvPr>
                <p:cNvGrpSpPr/>
                <p:nvPr/>
              </p:nvGrpSpPr>
              <p:grpSpPr>
                <a:xfrm>
                  <a:off x="5966649" y="3040924"/>
                  <a:ext cx="58094" cy="58094"/>
                  <a:chOff x="2113462" y="1574938"/>
                  <a:chExt cx="40620" cy="40620"/>
                </a:xfrm>
              </p:grpSpPr>
              <p:cxnSp>
                <p:nvCxnSpPr>
                  <p:cNvPr id="261" name="Straight Connector 260">
                    <a:extLst>
                      <a:ext uri="{FF2B5EF4-FFF2-40B4-BE49-F238E27FC236}">
                        <a16:creationId xmlns:a16="http://schemas.microsoft.com/office/drawing/2014/main" id="{BBAD3EE4-24BC-45B8-A050-28B12E81A830}"/>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D4E77550-C099-420D-82B6-9772F7A74FAD}"/>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58" name="Group 257">
                  <a:extLst>
                    <a:ext uri="{FF2B5EF4-FFF2-40B4-BE49-F238E27FC236}">
                      <a16:creationId xmlns:a16="http://schemas.microsoft.com/office/drawing/2014/main" id="{595D62B8-266B-4B35-9E1D-B2066BFD6D89}"/>
                    </a:ext>
                  </a:extLst>
                </p:cNvPr>
                <p:cNvGrpSpPr/>
                <p:nvPr/>
              </p:nvGrpSpPr>
              <p:grpSpPr>
                <a:xfrm>
                  <a:off x="5414199" y="3040924"/>
                  <a:ext cx="58094" cy="58094"/>
                  <a:chOff x="2113462" y="1574938"/>
                  <a:chExt cx="40620" cy="40620"/>
                </a:xfrm>
              </p:grpSpPr>
              <p:cxnSp>
                <p:nvCxnSpPr>
                  <p:cNvPr id="259" name="Straight Connector 258">
                    <a:extLst>
                      <a:ext uri="{FF2B5EF4-FFF2-40B4-BE49-F238E27FC236}">
                        <a16:creationId xmlns:a16="http://schemas.microsoft.com/office/drawing/2014/main" id="{34003453-1A80-467E-930F-395F14A00795}"/>
                      </a:ext>
                    </a:extLst>
                  </p:cNvPr>
                  <p:cNvCxnSpPr/>
                  <p:nvPr/>
                </p:nvCxnSpPr>
                <p:spPr>
                  <a:xfrm>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7FFA6C46-9BA8-49D2-A557-068FC1800AF2}"/>
                      </a:ext>
                    </a:extLst>
                  </p:cNvPr>
                  <p:cNvCxnSpPr>
                    <a:cxnSpLocks/>
                  </p:cNvCxnSpPr>
                  <p:nvPr/>
                </p:nvCxnSpPr>
                <p:spPr>
                  <a:xfrm rot="16200000">
                    <a:off x="2133772" y="1574938"/>
                    <a:ext cx="0" cy="4062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294" name="Rectangle 293">
                <a:extLst>
                  <a:ext uri="{FF2B5EF4-FFF2-40B4-BE49-F238E27FC236}">
                    <a16:creationId xmlns:a16="http://schemas.microsoft.com/office/drawing/2014/main" id="{9D509270-3D08-4F4C-B12A-EF98922464C3}"/>
                  </a:ext>
                </a:extLst>
              </p:cNvPr>
              <p:cNvSpPr/>
              <p:nvPr/>
            </p:nvSpPr>
            <p:spPr>
              <a:xfrm>
                <a:off x="6765267" y="2975331"/>
                <a:ext cx="551804"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D3759"/>
                    </a:solidFill>
                    <a:effectLst/>
                    <a:uLnTx/>
                    <a:uFillTx/>
                    <a:latin typeface="Arial"/>
                    <a:ea typeface="+mn-ea"/>
                    <a:cs typeface="+mn-cs"/>
                  </a:rPr>
                  <a:t>n=170</a:t>
                </a:r>
              </a:p>
            </p:txBody>
          </p:sp>
          <p:sp>
            <p:nvSpPr>
              <p:cNvPr id="295" name="Rectangle 294">
                <a:extLst>
                  <a:ext uri="{FF2B5EF4-FFF2-40B4-BE49-F238E27FC236}">
                    <a16:creationId xmlns:a16="http://schemas.microsoft.com/office/drawing/2014/main" id="{8B45945D-4D36-4780-B950-C0E66C59AA78}"/>
                  </a:ext>
                </a:extLst>
              </p:cNvPr>
              <p:cNvSpPr/>
              <p:nvPr/>
            </p:nvSpPr>
            <p:spPr>
              <a:xfrm>
                <a:off x="6787894" y="3715375"/>
                <a:ext cx="479093"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65D2DF"/>
                    </a:solidFill>
                    <a:effectLst/>
                    <a:uLnTx/>
                    <a:uFillTx/>
                    <a:latin typeface="Arial"/>
                    <a:ea typeface="+mn-ea"/>
                    <a:cs typeface="+mn-cs"/>
                  </a:rPr>
                  <a:t>n=67</a:t>
                </a:r>
              </a:p>
            </p:txBody>
          </p:sp>
          <p:sp>
            <p:nvSpPr>
              <p:cNvPr id="296" name="Rectangle 295">
                <a:extLst>
                  <a:ext uri="{FF2B5EF4-FFF2-40B4-BE49-F238E27FC236}">
                    <a16:creationId xmlns:a16="http://schemas.microsoft.com/office/drawing/2014/main" id="{BEBA423E-F8F6-49A3-8C40-29192CF40DA8}"/>
                  </a:ext>
                </a:extLst>
              </p:cNvPr>
              <p:cNvSpPr/>
              <p:nvPr/>
            </p:nvSpPr>
            <p:spPr>
              <a:xfrm>
                <a:off x="6794212" y="4113311"/>
                <a:ext cx="608693" cy="215444"/>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D0006F"/>
                    </a:solidFill>
                    <a:effectLst/>
                    <a:uLnTx/>
                    <a:uFillTx/>
                    <a:latin typeface="Arial"/>
                    <a:ea typeface="+mn-ea"/>
                    <a:cs typeface="+mn-cs"/>
                  </a:rPr>
                  <a:t>n=49</a:t>
                </a:r>
              </a:p>
            </p:txBody>
          </p:sp>
        </p:grpSp>
      </p:grpSp>
      <p:grpSp>
        <p:nvGrpSpPr>
          <p:cNvPr id="5" name="Group 4">
            <a:extLst>
              <a:ext uri="{FF2B5EF4-FFF2-40B4-BE49-F238E27FC236}">
                <a16:creationId xmlns:a16="http://schemas.microsoft.com/office/drawing/2014/main" id="{AC46F1AD-70EC-418D-AAFF-C9FA54F4F783}"/>
              </a:ext>
            </a:extLst>
          </p:cNvPr>
          <p:cNvGrpSpPr/>
          <p:nvPr/>
        </p:nvGrpSpPr>
        <p:grpSpPr>
          <a:xfrm>
            <a:off x="7248591" y="2067063"/>
            <a:ext cx="1827937" cy="1169551"/>
            <a:chOff x="7193764" y="1140502"/>
            <a:chExt cx="1827937" cy="1169551"/>
          </a:xfrm>
        </p:grpSpPr>
        <p:sp>
          <p:nvSpPr>
            <p:cNvPr id="198" name="TextBox 197">
              <a:extLst>
                <a:ext uri="{FF2B5EF4-FFF2-40B4-BE49-F238E27FC236}">
                  <a16:creationId xmlns:a16="http://schemas.microsoft.com/office/drawing/2014/main" id="{7BB3D326-3AE0-466C-BA45-0FA4743C95DA}"/>
                </a:ext>
              </a:extLst>
            </p:cNvPr>
            <p:cNvSpPr txBox="1"/>
            <p:nvPr/>
          </p:nvSpPr>
          <p:spPr>
            <a:xfrm>
              <a:off x="7379673" y="1140502"/>
              <a:ext cx="1642028" cy="1169551"/>
            </a:xfrm>
            <a:prstGeom prst="rect">
              <a:avLst/>
            </a:prstGeom>
            <a:noFill/>
          </p:spPr>
          <p:txBody>
            <a:bodyPr wrap="square" rtlCol="0">
              <a:spAutoFit/>
            </a:bodyPr>
            <a:lstStyle/>
            <a:p>
              <a:pPr marL="0" marR="0" lvl="0" indent="0" algn="l" defTabSz="514350" rtl="0" eaLnBrk="1" fontAlgn="auto" latinLnBrk="0" hangingPunct="1">
                <a:lnSpc>
                  <a:spcPct val="100000"/>
                </a:lnSpc>
                <a:spcBef>
                  <a:spcPts val="600"/>
                </a:spcBef>
                <a:buClr>
                  <a:srgbClr val="7F134C"/>
                </a:buClr>
                <a:buSzTx/>
                <a:buFontTx/>
                <a:buNone/>
                <a:tabLst/>
                <a:defRPr/>
              </a:pPr>
              <a:r>
                <a:rPr lang="en-GB" sz="1000">
                  <a:solidFill>
                    <a:srgbClr val="000000"/>
                  </a:solidFill>
                  <a:latin typeface="Arial"/>
                </a:rPr>
                <a:t>SABA</a:t>
              </a:r>
              <a:r>
                <a:rPr kumimoji="0" lang="en-GB" sz="1000" b="0" i="0" u="none" strike="noStrike" kern="1200" cap="none" spc="0" normalizeH="0" baseline="0" noProof="0">
                  <a:ln>
                    <a:noFill/>
                  </a:ln>
                  <a:solidFill>
                    <a:srgbClr val="000000"/>
                  </a:solidFill>
                  <a:effectLst/>
                  <a:uLnTx/>
                  <a:uFillTx/>
                  <a:latin typeface="Arial"/>
                  <a:ea typeface="+mn-ea"/>
                  <a:cs typeface="+mn-cs"/>
                </a:rPr>
                <a:t> as needed</a:t>
              </a:r>
              <a:br>
                <a:rPr kumimoji="0" lang="en-GB" sz="1000" b="0" i="0" u="none" strike="noStrike" kern="1200" cap="none" spc="0" normalizeH="0" baseline="0" noProof="0">
                  <a:ln>
                    <a:noFill/>
                  </a:ln>
                  <a:solidFill>
                    <a:srgbClr val="000000"/>
                  </a:solidFill>
                  <a:effectLst/>
                  <a:uLnTx/>
                  <a:uFillTx/>
                  <a:latin typeface="Arial"/>
                  <a:ea typeface="+mn-ea"/>
                  <a:cs typeface="+mn-cs"/>
                </a:rPr>
              </a:br>
              <a:r>
                <a:rPr kumimoji="0" lang="en-GB" sz="1000" b="0" i="0" u="none" strike="noStrike" kern="1200" cap="none" spc="0" normalizeH="0" baseline="0" noProof="0">
                  <a:ln>
                    <a:noFill/>
                  </a:ln>
                  <a:solidFill>
                    <a:srgbClr val="000000"/>
                  </a:solidFill>
                  <a:effectLst/>
                  <a:uLnTx/>
                  <a:uFillTx/>
                  <a:latin typeface="Arial"/>
                  <a:ea typeface="+mn-ea"/>
                  <a:cs typeface="+mn-cs"/>
                </a:rPr>
                <a:t>Maintenance low-dose</a:t>
              </a:r>
            </a:p>
            <a:p>
              <a:pPr marL="0" marR="0" lvl="0" indent="0" algn="l" defTabSz="514350" rtl="0" eaLnBrk="1" fontAlgn="auto" latinLnBrk="0" hangingPunct="1">
                <a:lnSpc>
                  <a:spcPct val="100000"/>
                </a:lnSpc>
                <a:spcBef>
                  <a:spcPts val="600"/>
                </a:spcBef>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BUD </a:t>
              </a:r>
              <a:r>
                <a:rPr kumimoji="0" lang="en-GB" sz="1000" b="0" i="0" u="none" strike="noStrike" kern="1200" cap="none" spc="0" normalizeH="0" baseline="0" noProof="0">
                  <a:ln>
                    <a:noFill/>
                  </a:ln>
                  <a:solidFill>
                    <a:srgbClr val="000000"/>
                  </a:solidFill>
                  <a:effectLst/>
                  <a:uLnTx/>
                  <a:uFillTx/>
                  <a:latin typeface="Arial" panose="020B0604020202020204" pitchFamily="34" charset="0"/>
                  <a:cs typeface="Arial" panose="020B0604020202020204" pitchFamily="34" charset="0"/>
                </a:rPr>
                <a:t>BID </a:t>
              </a:r>
              <a:r>
                <a:rPr kumimoji="0" lang="en-GB" sz="1000" b="0" i="0" u="none" strike="noStrike" kern="1200" cap="none" spc="0" normalizeH="0" baseline="0" noProof="0">
                  <a:ln>
                    <a:noFill/>
                  </a:ln>
                  <a:solidFill>
                    <a:srgbClr val="000000"/>
                  </a:solidFill>
                  <a:effectLst/>
                  <a:uLnTx/>
                  <a:uFillTx/>
                  <a:latin typeface="Arial"/>
                  <a:ea typeface="+mn-ea"/>
                  <a:cs typeface="+mn-cs"/>
                </a:rPr>
                <a:t>+ </a:t>
              </a:r>
              <a:r>
                <a:rPr lang="en-GB" sz="1000">
                  <a:solidFill>
                    <a:srgbClr val="000000"/>
                  </a:solidFill>
                  <a:latin typeface="Arial"/>
                </a:rPr>
                <a:t>SABA</a:t>
              </a:r>
              <a:r>
                <a:rPr kumimoji="0" lang="en-GB" sz="1000" b="0" i="0" u="none" strike="noStrike" kern="1200" cap="none" spc="0" normalizeH="0" baseline="0" noProof="0">
                  <a:ln>
                    <a:noFill/>
                  </a:ln>
                  <a:solidFill>
                    <a:srgbClr val="000000"/>
                  </a:solidFill>
                  <a:effectLst/>
                  <a:uLnTx/>
                  <a:uFillTx/>
                  <a:latin typeface="Arial"/>
                  <a:ea typeface="+mn-ea"/>
                  <a:cs typeface="+mn-cs"/>
                </a:rPr>
                <a:t> as needed</a:t>
              </a:r>
            </a:p>
            <a:p>
              <a:pPr marL="0" marR="0" lvl="0" indent="0" algn="l" defTabSz="514350" rtl="0" eaLnBrk="1" fontAlgn="auto" latinLnBrk="0" hangingPunct="1">
                <a:lnSpc>
                  <a:spcPct val="100000"/>
                </a:lnSpc>
                <a:spcBef>
                  <a:spcPts val="600"/>
                </a:spcBef>
                <a:buClr>
                  <a:srgbClr val="7F134C"/>
                </a:buClr>
                <a:buSzTx/>
                <a:buFontTx/>
                <a:buNone/>
                <a:tabLst/>
                <a:defRPr/>
              </a:pPr>
              <a:r>
                <a:rPr kumimoji="0" lang="en-GB" sz="1000" b="0" i="0" u="none" strike="noStrike" kern="1200" cap="none" spc="0" normalizeH="0" baseline="0" noProof="0">
                  <a:ln>
                    <a:noFill/>
                  </a:ln>
                  <a:solidFill>
                    <a:srgbClr val="000000"/>
                  </a:solidFill>
                  <a:effectLst/>
                  <a:uLnTx/>
                  <a:uFillTx/>
                  <a:latin typeface="Arial"/>
                  <a:ea typeface="+mn-ea"/>
                  <a:cs typeface="+mn-cs"/>
                </a:rPr>
                <a:t>BUD/FORM </a:t>
              </a:r>
              <a:r>
                <a:rPr kumimoji="0" lang="en-GB" sz="1000" b="0" i="0" u="none" strike="noStrike" kern="1200" cap="none" spc="0" normalizeH="0" baseline="0" noProof="0" err="1">
                  <a:ln>
                    <a:noFill/>
                  </a:ln>
                  <a:solidFill>
                    <a:srgbClr val="000000"/>
                  </a:solidFill>
                  <a:effectLst/>
                  <a:uLnTx/>
                  <a:uFillTx/>
                  <a:latin typeface="Arial"/>
                  <a:ea typeface="+mn-ea"/>
                  <a:cs typeface="+mn-cs"/>
                </a:rPr>
                <a:t>Turbuhaler</a:t>
              </a:r>
              <a:br>
                <a:rPr kumimoji="0" lang="en-GB" sz="1000" b="0" i="0" u="none" strike="noStrike" kern="1200" cap="none" spc="0" normalizeH="0" baseline="0" noProof="0">
                  <a:ln>
                    <a:noFill/>
                  </a:ln>
                  <a:solidFill>
                    <a:srgbClr val="000000"/>
                  </a:solidFill>
                  <a:effectLst/>
                  <a:uLnTx/>
                  <a:uFillTx/>
                  <a:latin typeface="Arial"/>
                  <a:ea typeface="+mn-ea"/>
                  <a:cs typeface="+mn-cs"/>
                </a:rPr>
              </a:br>
              <a:r>
                <a:rPr kumimoji="0" lang="en-GB" sz="1000" b="0" i="0" u="none" strike="noStrike" kern="1200" cap="none" spc="0" normalizeH="0" baseline="0" noProof="0">
                  <a:ln>
                    <a:noFill/>
                  </a:ln>
                  <a:solidFill>
                    <a:srgbClr val="000000"/>
                  </a:solidFill>
                  <a:effectLst/>
                  <a:uLnTx/>
                  <a:uFillTx/>
                  <a:latin typeface="Arial"/>
                  <a:ea typeface="+mn-ea"/>
                  <a:cs typeface="+mn-cs"/>
                </a:rPr>
                <a:t>anti-inflammatory reliever </a:t>
              </a:r>
            </a:p>
          </p:txBody>
        </p:sp>
        <p:cxnSp>
          <p:nvCxnSpPr>
            <p:cNvPr id="302" name="Straight Connector 301">
              <a:extLst>
                <a:ext uri="{FF2B5EF4-FFF2-40B4-BE49-F238E27FC236}">
                  <a16:creationId xmlns:a16="http://schemas.microsoft.com/office/drawing/2014/main" id="{BC6463BE-B1EC-42D2-B620-73D7F6121B80}"/>
                </a:ext>
              </a:extLst>
            </p:cNvPr>
            <p:cNvCxnSpPr/>
            <p:nvPr/>
          </p:nvCxnSpPr>
          <p:spPr>
            <a:xfrm>
              <a:off x="7195607" y="1317621"/>
              <a:ext cx="24661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035C5328-C254-412F-8F68-778BA5F0EC80}"/>
                </a:ext>
              </a:extLst>
            </p:cNvPr>
            <p:cNvCxnSpPr/>
            <p:nvPr/>
          </p:nvCxnSpPr>
          <p:spPr>
            <a:xfrm>
              <a:off x="7193764" y="1654029"/>
              <a:ext cx="246614"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0BFEFCEB-6C33-4A28-B180-18F2F55472D3}"/>
                </a:ext>
              </a:extLst>
            </p:cNvPr>
            <p:cNvCxnSpPr/>
            <p:nvPr/>
          </p:nvCxnSpPr>
          <p:spPr>
            <a:xfrm>
              <a:off x="7195607" y="2025131"/>
              <a:ext cx="246614" cy="0"/>
            </a:xfrm>
            <a:prstGeom prst="line">
              <a:avLst/>
            </a:prstGeom>
            <a:ln w="25400">
              <a:solidFill>
                <a:srgbClr val="D0006F"/>
              </a:solidFill>
            </a:ln>
          </p:spPr>
          <p:style>
            <a:lnRef idx="1">
              <a:schemeClr val="accent1"/>
            </a:lnRef>
            <a:fillRef idx="0">
              <a:schemeClr val="accent1"/>
            </a:fillRef>
            <a:effectRef idx="0">
              <a:schemeClr val="accent1"/>
            </a:effectRef>
            <a:fontRef idx="minor">
              <a:schemeClr val="tx1"/>
            </a:fontRef>
          </p:style>
        </p:cxnSp>
      </p:grpSp>
      <p:sp>
        <p:nvSpPr>
          <p:cNvPr id="298" name="Rectangle 297">
            <a:extLst>
              <a:ext uri="{FF2B5EF4-FFF2-40B4-BE49-F238E27FC236}">
                <a16:creationId xmlns:a16="http://schemas.microsoft.com/office/drawing/2014/main" id="{F8558F54-9B6A-4EF3-9515-430F7316888C}"/>
              </a:ext>
            </a:extLst>
          </p:cNvPr>
          <p:cNvSpPr/>
          <p:nvPr/>
        </p:nvSpPr>
        <p:spPr>
          <a:xfrm>
            <a:off x="0" y="793107"/>
            <a:ext cx="4907949" cy="36221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grpSp>
        <p:nvGrpSpPr>
          <p:cNvPr id="305" name="Group 304">
            <a:extLst>
              <a:ext uri="{FF2B5EF4-FFF2-40B4-BE49-F238E27FC236}">
                <a16:creationId xmlns:a16="http://schemas.microsoft.com/office/drawing/2014/main" id="{2EAC7784-FBF8-4DDF-9493-2DC83E89CCA9}"/>
              </a:ext>
            </a:extLst>
          </p:cNvPr>
          <p:cNvGrpSpPr/>
          <p:nvPr/>
        </p:nvGrpSpPr>
        <p:grpSpPr>
          <a:xfrm>
            <a:off x="6245327" y="40110"/>
            <a:ext cx="2870098" cy="1465886"/>
            <a:chOff x="4857634" y="982325"/>
            <a:chExt cx="4124893" cy="2377430"/>
          </a:xfrm>
        </p:grpSpPr>
        <p:sp>
          <p:nvSpPr>
            <p:cNvPr id="306" name="Rectangle 305">
              <a:extLst>
                <a:ext uri="{FF2B5EF4-FFF2-40B4-BE49-F238E27FC236}">
                  <a16:creationId xmlns:a16="http://schemas.microsoft.com/office/drawing/2014/main" id="{09DC1CFA-7EC4-45F0-8E07-F5E47CB6CAB6}"/>
                </a:ext>
              </a:extLst>
            </p:cNvPr>
            <p:cNvSpPr/>
            <p:nvPr/>
          </p:nvSpPr>
          <p:spPr>
            <a:xfrm>
              <a:off x="4874822" y="982325"/>
              <a:ext cx="4107705" cy="2377430"/>
            </a:xfrm>
            <a:prstGeom prst="rect">
              <a:avLst/>
            </a:prstGeom>
            <a:solidFill>
              <a:srgbClr val="D0006F"/>
            </a:solidFill>
            <a:ln>
              <a:noFill/>
            </a:ln>
            <a:effectLst>
              <a:outerShdw blurRad="107950" dist="12700" dir="5400000" algn="ctr">
                <a:schemeClr val="accent1"/>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pic>
          <p:nvPicPr>
            <p:cNvPr id="307" name="Picture 306">
              <a:extLst>
                <a:ext uri="{FF2B5EF4-FFF2-40B4-BE49-F238E27FC236}">
                  <a16:creationId xmlns:a16="http://schemas.microsoft.com/office/drawing/2014/main" id="{407FBD0E-BA50-4ADC-A809-DB0D14FC57D4}"/>
                </a:ext>
              </a:extLst>
            </p:cNvPr>
            <p:cNvPicPr>
              <a:picLocks noChangeAspect="1"/>
            </p:cNvPicPr>
            <p:nvPr/>
          </p:nvPicPr>
          <p:blipFill rotWithShape="1">
            <a:blip r:embed="rId3"/>
            <a:srcRect t="18869" r="4762"/>
            <a:stretch/>
          </p:blipFill>
          <p:spPr>
            <a:xfrm>
              <a:off x="4923784" y="1434961"/>
              <a:ext cx="4011855" cy="1897225"/>
            </a:xfrm>
            <a:prstGeom prst="rect">
              <a:avLst/>
            </a:prstGeom>
          </p:spPr>
        </p:pic>
        <p:sp>
          <p:nvSpPr>
            <p:cNvPr id="308" name="TextBox 307">
              <a:extLst>
                <a:ext uri="{FF2B5EF4-FFF2-40B4-BE49-F238E27FC236}">
                  <a16:creationId xmlns:a16="http://schemas.microsoft.com/office/drawing/2014/main" id="{7FA88033-F197-43A9-A711-D446917782DE}"/>
                </a:ext>
              </a:extLst>
            </p:cNvPr>
            <p:cNvSpPr txBox="1"/>
            <p:nvPr/>
          </p:nvSpPr>
          <p:spPr>
            <a:xfrm>
              <a:off x="4857634" y="1032601"/>
              <a:ext cx="4011855" cy="440507"/>
            </a:xfrm>
            <a:prstGeom prst="rect">
              <a:avLst/>
            </a:prstGeom>
            <a:noFill/>
          </p:spPr>
          <p:txBody>
            <a:bodyPr wrap="squar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700" b="1" i="0" u="none" strike="noStrike" kern="1200" cap="none" spc="0" normalizeH="0" baseline="0" noProof="0">
                  <a:ln>
                    <a:noFill/>
                  </a:ln>
                  <a:solidFill>
                    <a:srgbClr val="FFFFFF"/>
                  </a:solidFill>
                  <a:effectLst/>
                  <a:uLnTx/>
                  <a:uFillTx/>
                  <a:latin typeface="Arial"/>
                  <a:ea typeface="+mn-ea"/>
                  <a:cs typeface="+mn-cs"/>
                </a:rPr>
                <a:t>Focus on one exacerbation event:</a:t>
              </a:r>
              <a:br>
                <a:rPr kumimoji="0" lang="en-GB" sz="700" b="1" i="0" u="none" strike="noStrike" kern="1200" cap="none" spc="0" normalizeH="0" baseline="0" noProof="0">
                  <a:ln>
                    <a:noFill/>
                  </a:ln>
                  <a:solidFill>
                    <a:srgbClr val="FFFFFF"/>
                  </a:solidFill>
                  <a:effectLst/>
                  <a:uLnTx/>
                  <a:uFillTx/>
                  <a:latin typeface="Arial"/>
                  <a:ea typeface="+mn-ea"/>
                  <a:cs typeface="+mn-cs"/>
                </a:rPr>
              </a:br>
              <a:r>
                <a:rPr kumimoji="0" lang="en-GB" sz="700" b="1" i="0" u="none" strike="noStrike" kern="1200" cap="none" spc="0" normalizeH="0" baseline="0" noProof="0">
                  <a:ln>
                    <a:noFill/>
                  </a:ln>
                  <a:solidFill>
                    <a:srgbClr val="FFFFFF"/>
                  </a:solidFill>
                  <a:effectLst/>
                  <a:uLnTx/>
                  <a:uFillTx/>
                  <a:latin typeface="Arial"/>
                  <a:ea typeface="+mn-ea"/>
                  <a:cs typeface="+mn-cs"/>
                </a:rPr>
                <a:t>BUD/FORM Turbuhaler anti-inflammatory reliever</a:t>
              </a:r>
            </a:p>
          </p:txBody>
        </p:sp>
      </p:grpSp>
    </p:spTree>
    <p:extLst>
      <p:ext uri="{BB962C8B-B14F-4D97-AF65-F5344CB8AC3E}">
        <p14:creationId xmlns:p14="http://schemas.microsoft.com/office/powerpoint/2010/main" val="31328696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D7DE-05FC-4C2D-9C22-954CB8B3E94E}"/>
              </a:ext>
            </a:extLst>
          </p:cNvPr>
          <p:cNvSpPr>
            <a:spLocks noGrp="1"/>
          </p:cNvSpPr>
          <p:nvPr>
            <p:ph type="title"/>
          </p:nvPr>
        </p:nvSpPr>
        <p:spPr>
          <a:xfrm>
            <a:off x="246987" y="184089"/>
            <a:ext cx="7004603" cy="600074"/>
          </a:xfrm>
        </p:spPr>
        <p:txBody>
          <a:bodyPr/>
          <a:lstStyle/>
          <a:p>
            <a:r>
              <a:rPr lang="en-GB" sz="1700"/>
              <a:t>Higher use of BUD/FORM Turbuhaler anti-inflammatory </a:t>
            </a:r>
            <a:br>
              <a:rPr lang="en-GB" sz="1700"/>
            </a:br>
            <a:r>
              <a:rPr lang="en-GB" sz="1700"/>
              <a:t>reliever decreased exacerbations in the near term in </a:t>
            </a:r>
            <a:br>
              <a:rPr lang="en-GB" sz="1700"/>
            </a:br>
            <a:r>
              <a:rPr lang="en-GB" sz="1700"/>
              <a:t>moderate-to-severe asthma</a:t>
            </a:r>
          </a:p>
        </p:txBody>
      </p:sp>
      <p:sp>
        <p:nvSpPr>
          <p:cNvPr id="20" name="Text Placeholder 19">
            <a:extLst>
              <a:ext uri="{FF2B5EF4-FFF2-40B4-BE49-F238E27FC236}">
                <a16:creationId xmlns:a16="http://schemas.microsoft.com/office/drawing/2014/main" id="{4DE45F6A-743C-415C-B920-BC387ECEF311}"/>
              </a:ext>
            </a:extLst>
          </p:cNvPr>
          <p:cNvSpPr>
            <a:spLocks noGrp="1"/>
          </p:cNvSpPr>
          <p:nvPr>
            <p:ph type="body" sz="quarter" idx="13"/>
          </p:nvPr>
        </p:nvSpPr>
        <p:spPr/>
        <p:txBody>
          <a:bodyPr/>
          <a:lstStyle/>
          <a:p>
            <a:r>
              <a:rPr lang="en-GB"/>
              <a:t>A 6-month, double-blind, parallel-group study assessing the effects of BUD/FORM </a:t>
            </a:r>
            <a:r>
              <a:rPr lang="en-GB" err="1"/>
              <a:t>Turbuhaler</a:t>
            </a:r>
            <a:r>
              <a:rPr lang="en-GB"/>
              <a:t> anti-inflammatory reliever + maintenance in 1154 patients compared with FLU/SAL maintenance + SABA as needed (n=1155).</a:t>
            </a:r>
            <a:br>
              <a:rPr lang="en-GB"/>
            </a:br>
            <a:r>
              <a:rPr lang="en-GB"/>
              <a:t>BUD = budesonide; FLU = fluticasone; FORM = formoterol; </a:t>
            </a:r>
            <a:r>
              <a:rPr lang="en-US">
                <a:sym typeface="Symbol" panose="05050102010706020507" pitchFamily="18" charset="2"/>
              </a:rPr>
              <a:t>SABA = short-acting </a:t>
            </a:r>
            <a:r>
              <a:rPr lang="el-GR">
                <a:sym typeface="Symbol" panose="05050102010706020507" pitchFamily="18" charset="2"/>
              </a:rPr>
              <a:t>β</a:t>
            </a:r>
            <a:r>
              <a:rPr lang="en-US" baseline="-25000">
                <a:sym typeface="Symbol" panose="05050102010706020507" pitchFamily="18" charset="2"/>
              </a:rPr>
              <a:t>2</a:t>
            </a:r>
            <a:r>
              <a:rPr lang="en-US">
                <a:sym typeface="Symbol" panose="05050102010706020507" pitchFamily="18" charset="2"/>
              </a:rPr>
              <a:t>-agonist; SAL = salmeterol.</a:t>
            </a:r>
            <a:br>
              <a:rPr lang="en-GB">
                <a:sym typeface="Symbol" panose="05050102010706020507" pitchFamily="18" charset="2"/>
              </a:rPr>
            </a:br>
            <a:r>
              <a:rPr lang="en-GB" altLang="en-US"/>
              <a:t>Bousquet J, et al. </a:t>
            </a:r>
            <a:r>
              <a:rPr lang="en-GB" altLang="en-US" i="1"/>
              <a:t>Respir Med. </a:t>
            </a:r>
            <a:r>
              <a:rPr lang="en-GB" altLang="en-US"/>
              <a:t>2007;101:2437-2446.</a:t>
            </a:r>
            <a:endParaRPr lang="en-GB"/>
          </a:p>
        </p:txBody>
      </p:sp>
      <p:sp>
        <p:nvSpPr>
          <p:cNvPr id="4" name="Slide Number Placeholder 3">
            <a:extLst>
              <a:ext uri="{FF2B5EF4-FFF2-40B4-BE49-F238E27FC236}">
                <a16:creationId xmlns:a16="http://schemas.microsoft.com/office/drawing/2014/main" id="{EFC53A00-E232-43E8-AD4C-C60026FDD40E}"/>
              </a:ext>
            </a:extLst>
          </p:cNvPr>
          <p:cNvSpPr>
            <a:spLocks noGrp="1"/>
          </p:cNvSpPr>
          <p:nvPr>
            <p:ph type="sldNum" sz="quarter" idx="4"/>
          </p:nvPr>
        </p:nvSpPr>
        <p:spPr/>
        <p:txBody>
          <a:bodyPr/>
          <a:lstStyle/>
          <a:p>
            <a:pPr lvl="0"/>
            <a:fld id="{AD33B3E9-81E5-4A7D-BEBF-6D21691F4D11}" type="slidenum">
              <a:rPr lang="en-GB" noProof="0" smtClean="0"/>
              <a:pPr lvl="0"/>
              <a:t>41</a:t>
            </a:fld>
            <a:endParaRPr lang="en-GB" noProof="0"/>
          </a:p>
        </p:txBody>
      </p:sp>
      <p:sp>
        <p:nvSpPr>
          <p:cNvPr id="149" name="Text Box 5">
            <a:extLst>
              <a:ext uri="{FF2B5EF4-FFF2-40B4-BE49-F238E27FC236}">
                <a16:creationId xmlns:a16="http://schemas.microsoft.com/office/drawing/2014/main" id="{2EDF6C50-B26B-44F4-82A4-0C3CA7192E52}"/>
              </a:ext>
            </a:extLst>
          </p:cNvPr>
          <p:cNvSpPr txBox="1">
            <a:spLocks noChangeArrowheads="1"/>
          </p:cNvSpPr>
          <p:nvPr/>
        </p:nvSpPr>
        <p:spPr bwMode="auto">
          <a:xfrm>
            <a:off x="473849" y="4425717"/>
            <a:ext cx="8468139" cy="253916"/>
          </a:xfrm>
          <a:prstGeom prst="rect">
            <a:avLst/>
          </a:prstGeom>
          <a:noFill/>
          <a:ln w="9525">
            <a:noFill/>
            <a:miter lim="800000"/>
            <a:headEnd/>
            <a:tailEnd/>
          </a:ln>
          <a:effectLst/>
        </p:spPr>
        <p:txBody>
          <a:bodyPr wrap="square">
            <a:spAutoFit/>
          </a:bodyPr>
          <a:lstStyle/>
          <a:p>
            <a:pPr algn="ctr" defTabSz="685800"/>
            <a:r>
              <a:rPr lang="en-GB" sz="1050" b="1"/>
              <a:t>Time to first severe exacerbation did not significantly differ between groups (primary endpoint: hazard ratio 0.82; P=0.12)</a:t>
            </a:r>
            <a:endParaRPr lang="en-US" sz="1050" b="1"/>
          </a:p>
        </p:txBody>
      </p:sp>
      <p:grpSp>
        <p:nvGrpSpPr>
          <p:cNvPr id="3" name="Group 2">
            <a:extLst>
              <a:ext uri="{FF2B5EF4-FFF2-40B4-BE49-F238E27FC236}">
                <a16:creationId xmlns:a16="http://schemas.microsoft.com/office/drawing/2014/main" id="{D8E04BD6-677D-4173-B93A-0EBA7619F49E}"/>
              </a:ext>
            </a:extLst>
          </p:cNvPr>
          <p:cNvGrpSpPr/>
          <p:nvPr/>
        </p:nvGrpSpPr>
        <p:grpSpPr>
          <a:xfrm>
            <a:off x="246985" y="1483296"/>
            <a:ext cx="8602769" cy="2897436"/>
            <a:chOff x="162615" y="1329035"/>
            <a:chExt cx="8769011" cy="2865494"/>
          </a:xfrm>
        </p:grpSpPr>
        <p:sp>
          <p:nvSpPr>
            <p:cNvPr id="214" name="Rectangle 213">
              <a:extLst>
                <a:ext uri="{FF2B5EF4-FFF2-40B4-BE49-F238E27FC236}">
                  <a16:creationId xmlns:a16="http://schemas.microsoft.com/office/drawing/2014/main" id="{10FD1427-CEB9-4CEE-9E57-BE93BB12F0A8}"/>
                </a:ext>
              </a:extLst>
            </p:cNvPr>
            <p:cNvSpPr/>
            <p:nvPr/>
          </p:nvSpPr>
          <p:spPr>
            <a:xfrm>
              <a:off x="223817" y="1725182"/>
              <a:ext cx="228600" cy="21220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215" name="TextBox 214">
              <a:extLst>
                <a:ext uri="{FF2B5EF4-FFF2-40B4-BE49-F238E27FC236}">
                  <a16:creationId xmlns:a16="http://schemas.microsoft.com/office/drawing/2014/main" id="{6BD8A086-DA19-4F51-B60C-012530B9FF8C}"/>
                </a:ext>
              </a:extLst>
            </p:cNvPr>
            <p:cNvSpPr txBox="1"/>
            <p:nvPr/>
          </p:nvSpPr>
          <p:spPr>
            <a:xfrm>
              <a:off x="2761322" y="3940613"/>
              <a:ext cx="3611411" cy="253916"/>
            </a:xfrm>
            <a:prstGeom prst="rect">
              <a:avLst/>
            </a:prstGeom>
            <a:noFill/>
          </p:spPr>
          <p:txBody>
            <a:bodyPr wrap="square" rtlCol="0">
              <a:spAutoFit/>
            </a:bodyPr>
            <a:lstStyle/>
            <a:p>
              <a:pPr defTabSz="685800"/>
              <a:r>
                <a:rPr lang="en-US" sz="1000" b="1">
                  <a:solidFill>
                    <a:srgbClr val="000000"/>
                  </a:solidFill>
                  <a:latin typeface="Arial" panose="020B0604020202020204"/>
                </a:rPr>
                <a:t>Days from first use (Day 0) of as-needed inhalations</a:t>
              </a:r>
            </a:p>
          </p:txBody>
        </p:sp>
        <p:sp>
          <p:nvSpPr>
            <p:cNvPr id="216" name="TextBox 215">
              <a:extLst>
                <a:ext uri="{FF2B5EF4-FFF2-40B4-BE49-F238E27FC236}">
                  <a16:creationId xmlns:a16="http://schemas.microsoft.com/office/drawing/2014/main" id="{E956EB4D-743C-4718-B064-80168CE8A731}"/>
                </a:ext>
              </a:extLst>
            </p:cNvPr>
            <p:cNvSpPr txBox="1"/>
            <p:nvPr/>
          </p:nvSpPr>
          <p:spPr>
            <a:xfrm>
              <a:off x="655016" y="1768014"/>
              <a:ext cx="2190387" cy="707886"/>
            </a:xfrm>
            <a:prstGeom prst="rect">
              <a:avLst/>
            </a:prstGeom>
            <a:noFill/>
          </p:spPr>
          <p:txBody>
            <a:bodyPr wrap="square" rtlCol="0">
              <a:spAutoFit/>
            </a:bodyPr>
            <a:lstStyle/>
            <a:p>
              <a:pPr defTabSz="685800"/>
              <a:r>
                <a:rPr lang="en-US" sz="1000">
                  <a:solidFill>
                    <a:schemeClr val="accent5"/>
                  </a:solidFill>
                  <a:latin typeface="Arial" panose="020B0604020202020204"/>
                </a:rPr>
                <a:t>Maintenance FLU/SAL+ SABA as needed (n=333)</a:t>
              </a:r>
            </a:p>
            <a:p>
              <a:pPr defTabSz="685800"/>
              <a:r>
                <a:rPr lang="en-US" sz="1000">
                  <a:solidFill>
                    <a:srgbClr val="D0006F"/>
                  </a:solidFill>
                  <a:latin typeface="Arial" panose="020B0604020202020204"/>
                </a:rPr>
                <a:t>BUD/FORM </a:t>
              </a:r>
              <a:r>
                <a:rPr lang="en-US" sz="1000" err="1">
                  <a:solidFill>
                    <a:srgbClr val="D0006F"/>
                  </a:solidFill>
                  <a:latin typeface="Arial" panose="020B0604020202020204"/>
                </a:rPr>
                <a:t>Turbuhaler</a:t>
              </a:r>
              <a:r>
                <a:rPr lang="en-US" sz="1000">
                  <a:solidFill>
                    <a:srgbClr val="D0006F"/>
                  </a:solidFill>
                  <a:latin typeface="Arial" panose="020B0604020202020204"/>
                </a:rPr>
                <a:t> </a:t>
              </a:r>
              <a:br>
                <a:rPr lang="en-US" sz="1000">
                  <a:solidFill>
                    <a:srgbClr val="D0006F"/>
                  </a:solidFill>
                  <a:latin typeface="Arial" panose="020B0604020202020204"/>
                </a:rPr>
              </a:br>
              <a:r>
                <a:rPr lang="en-US" sz="1000">
                  <a:solidFill>
                    <a:srgbClr val="D0006F"/>
                  </a:solidFill>
                  <a:latin typeface="Arial" panose="020B0604020202020204"/>
                </a:rPr>
                <a:t>anti-inflammatory reliever (n=305)</a:t>
              </a:r>
            </a:p>
          </p:txBody>
        </p:sp>
        <p:sp>
          <p:nvSpPr>
            <p:cNvPr id="218" name="Rectangle 217">
              <a:extLst>
                <a:ext uri="{FF2B5EF4-FFF2-40B4-BE49-F238E27FC236}">
                  <a16:creationId xmlns:a16="http://schemas.microsoft.com/office/drawing/2014/main" id="{EF05FF15-CBDF-4541-AD19-53C72F458994}"/>
                </a:ext>
              </a:extLst>
            </p:cNvPr>
            <p:cNvSpPr/>
            <p:nvPr/>
          </p:nvSpPr>
          <p:spPr>
            <a:xfrm>
              <a:off x="3253979" y="1952263"/>
              <a:ext cx="142875" cy="1635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219" name="Rectangle 218">
              <a:extLst>
                <a:ext uri="{FF2B5EF4-FFF2-40B4-BE49-F238E27FC236}">
                  <a16:creationId xmlns:a16="http://schemas.microsoft.com/office/drawing/2014/main" id="{EAE8F337-BE17-421F-9121-13CA82D98520}"/>
                </a:ext>
              </a:extLst>
            </p:cNvPr>
            <p:cNvSpPr/>
            <p:nvPr/>
          </p:nvSpPr>
          <p:spPr>
            <a:xfrm>
              <a:off x="6111479" y="1923689"/>
              <a:ext cx="142875" cy="1635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grpSp>
          <p:nvGrpSpPr>
            <p:cNvPr id="220" name="Group 219">
              <a:extLst>
                <a:ext uri="{FF2B5EF4-FFF2-40B4-BE49-F238E27FC236}">
                  <a16:creationId xmlns:a16="http://schemas.microsoft.com/office/drawing/2014/main" id="{031608BC-FA5F-4C97-8643-84E7A4F682A5}"/>
                </a:ext>
              </a:extLst>
            </p:cNvPr>
            <p:cNvGrpSpPr/>
            <p:nvPr/>
          </p:nvGrpSpPr>
          <p:grpSpPr>
            <a:xfrm>
              <a:off x="395578" y="1850875"/>
              <a:ext cx="2858401" cy="2157790"/>
              <a:chOff x="395578" y="1593573"/>
              <a:chExt cx="2858401" cy="2157790"/>
            </a:xfrm>
          </p:grpSpPr>
          <p:sp>
            <p:nvSpPr>
              <p:cNvPr id="221" name="Rectangle 220">
                <a:extLst>
                  <a:ext uri="{FF2B5EF4-FFF2-40B4-BE49-F238E27FC236}">
                    <a16:creationId xmlns:a16="http://schemas.microsoft.com/office/drawing/2014/main" id="{AE73622F-9F42-4911-8C13-D1112AEA44B6}"/>
                  </a:ext>
                </a:extLst>
              </p:cNvPr>
              <p:cNvSpPr/>
              <p:nvPr/>
            </p:nvSpPr>
            <p:spPr>
              <a:xfrm>
                <a:off x="489347" y="1619952"/>
                <a:ext cx="142875" cy="1635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222" name="TextBox 221">
                <a:extLst>
                  <a:ext uri="{FF2B5EF4-FFF2-40B4-BE49-F238E27FC236}">
                    <a16:creationId xmlns:a16="http://schemas.microsoft.com/office/drawing/2014/main" id="{2C0C6198-728A-4E3C-9954-D309AE4C5D8A}"/>
                  </a:ext>
                </a:extLst>
              </p:cNvPr>
              <p:cNvSpPr txBox="1"/>
              <p:nvPr/>
            </p:nvSpPr>
            <p:spPr>
              <a:xfrm>
                <a:off x="395578" y="2920114"/>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10</a:t>
                </a:r>
              </a:p>
            </p:txBody>
          </p:sp>
          <p:sp>
            <p:nvSpPr>
              <p:cNvPr id="223" name="TextBox 222">
                <a:extLst>
                  <a:ext uri="{FF2B5EF4-FFF2-40B4-BE49-F238E27FC236}">
                    <a16:creationId xmlns:a16="http://schemas.microsoft.com/office/drawing/2014/main" id="{6426AB3B-896D-407E-9EE0-91644CBA8750}"/>
                  </a:ext>
                </a:extLst>
              </p:cNvPr>
              <p:cNvSpPr txBox="1"/>
              <p:nvPr/>
            </p:nvSpPr>
            <p:spPr>
              <a:xfrm>
                <a:off x="395578" y="2452198"/>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20</a:t>
                </a:r>
              </a:p>
            </p:txBody>
          </p:sp>
          <p:sp>
            <p:nvSpPr>
              <p:cNvPr id="224" name="TextBox 223">
                <a:extLst>
                  <a:ext uri="{FF2B5EF4-FFF2-40B4-BE49-F238E27FC236}">
                    <a16:creationId xmlns:a16="http://schemas.microsoft.com/office/drawing/2014/main" id="{07F05BC1-9C41-40F8-AB89-7E43BAC2DF10}"/>
                  </a:ext>
                </a:extLst>
              </p:cNvPr>
              <p:cNvSpPr txBox="1"/>
              <p:nvPr/>
            </p:nvSpPr>
            <p:spPr>
              <a:xfrm>
                <a:off x="395578" y="202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30</a:t>
                </a:r>
              </a:p>
            </p:txBody>
          </p:sp>
          <p:sp>
            <p:nvSpPr>
              <p:cNvPr id="225" name="TextBox 224">
                <a:extLst>
                  <a:ext uri="{FF2B5EF4-FFF2-40B4-BE49-F238E27FC236}">
                    <a16:creationId xmlns:a16="http://schemas.microsoft.com/office/drawing/2014/main" id="{8CB292FB-C6FC-486D-856D-695EE567E283}"/>
                  </a:ext>
                </a:extLst>
              </p:cNvPr>
              <p:cNvSpPr txBox="1"/>
              <p:nvPr/>
            </p:nvSpPr>
            <p:spPr>
              <a:xfrm>
                <a:off x="395578" y="159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40</a:t>
                </a:r>
              </a:p>
            </p:txBody>
          </p:sp>
          <p:sp>
            <p:nvSpPr>
              <p:cNvPr id="226" name="TextBox 225">
                <a:extLst>
                  <a:ext uri="{FF2B5EF4-FFF2-40B4-BE49-F238E27FC236}">
                    <a16:creationId xmlns:a16="http://schemas.microsoft.com/office/drawing/2014/main" id="{E8E2B6F4-8C5C-439F-9D78-2095DC4CEB81}"/>
                  </a:ext>
                </a:extLst>
              </p:cNvPr>
              <p:cNvSpPr txBox="1"/>
              <p:nvPr/>
            </p:nvSpPr>
            <p:spPr>
              <a:xfrm>
                <a:off x="604983" y="3489449"/>
                <a:ext cx="182165" cy="246221"/>
              </a:xfrm>
              <a:prstGeom prst="rect">
                <a:avLst/>
              </a:prstGeom>
              <a:noFill/>
            </p:spPr>
            <p:txBody>
              <a:bodyPr wrap="square" rtlCol="0">
                <a:spAutoFit/>
              </a:bodyPr>
              <a:lstStyle/>
              <a:p>
                <a:pPr algn="ctr" defTabSz="685800"/>
                <a:r>
                  <a:rPr lang="en-US" sz="1000">
                    <a:latin typeface="Arial" panose="020B0604020202020204"/>
                  </a:rPr>
                  <a:t>0</a:t>
                </a:r>
              </a:p>
            </p:txBody>
          </p:sp>
          <p:sp>
            <p:nvSpPr>
              <p:cNvPr id="227" name="TextBox 226">
                <a:extLst>
                  <a:ext uri="{FF2B5EF4-FFF2-40B4-BE49-F238E27FC236}">
                    <a16:creationId xmlns:a16="http://schemas.microsoft.com/office/drawing/2014/main" id="{49ED319C-8FE5-4C48-BB0F-626375BB7017}"/>
                  </a:ext>
                </a:extLst>
              </p:cNvPr>
              <p:cNvSpPr txBox="1"/>
              <p:nvPr/>
            </p:nvSpPr>
            <p:spPr>
              <a:xfrm>
                <a:off x="1274289" y="3505142"/>
                <a:ext cx="114301"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7</a:t>
                </a:r>
              </a:p>
            </p:txBody>
          </p:sp>
          <p:sp>
            <p:nvSpPr>
              <p:cNvPr id="228" name="TextBox 227">
                <a:extLst>
                  <a:ext uri="{FF2B5EF4-FFF2-40B4-BE49-F238E27FC236}">
                    <a16:creationId xmlns:a16="http://schemas.microsoft.com/office/drawing/2014/main" id="{5044B963-4CB2-4E22-BAEB-5B511D9CA373}"/>
                  </a:ext>
                </a:extLst>
              </p:cNvPr>
              <p:cNvSpPr txBox="1"/>
              <p:nvPr/>
            </p:nvSpPr>
            <p:spPr>
              <a:xfrm>
                <a:off x="1730470" y="3505142"/>
                <a:ext cx="339327"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14</a:t>
                </a:r>
              </a:p>
            </p:txBody>
          </p:sp>
          <p:sp>
            <p:nvSpPr>
              <p:cNvPr id="229" name="TextBox 228">
                <a:extLst>
                  <a:ext uri="{FF2B5EF4-FFF2-40B4-BE49-F238E27FC236}">
                    <a16:creationId xmlns:a16="http://schemas.microsoft.com/office/drawing/2014/main" id="{45D51E34-5902-4AE5-8995-F480ADCEEBD4}"/>
                  </a:ext>
                </a:extLst>
              </p:cNvPr>
              <p:cNvSpPr txBox="1"/>
              <p:nvPr/>
            </p:nvSpPr>
            <p:spPr>
              <a:xfrm>
                <a:off x="2293982" y="3505142"/>
                <a:ext cx="352043"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21</a:t>
                </a:r>
              </a:p>
            </p:txBody>
          </p:sp>
          <p:sp>
            <p:nvSpPr>
              <p:cNvPr id="230" name="TextBox 229">
                <a:extLst>
                  <a:ext uri="{FF2B5EF4-FFF2-40B4-BE49-F238E27FC236}">
                    <a16:creationId xmlns:a16="http://schemas.microsoft.com/office/drawing/2014/main" id="{65BCB0C4-B7D9-4D94-83A2-4BBFAB65DF46}"/>
                  </a:ext>
                </a:extLst>
              </p:cNvPr>
              <p:cNvSpPr txBox="1"/>
              <p:nvPr/>
            </p:nvSpPr>
            <p:spPr>
              <a:xfrm>
                <a:off x="2897137" y="3505142"/>
                <a:ext cx="356842"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28</a:t>
                </a:r>
              </a:p>
            </p:txBody>
          </p:sp>
          <p:sp>
            <p:nvSpPr>
              <p:cNvPr id="231" name="Rectangle 230">
                <a:extLst>
                  <a:ext uri="{FF2B5EF4-FFF2-40B4-BE49-F238E27FC236}">
                    <a16:creationId xmlns:a16="http://schemas.microsoft.com/office/drawing/2014/main" id="{14454639-FF79-408A-9DEF-35FD633BA136}"/>
                  </a:ext>
                </a:extLst>
              </p:cNvPr>
              <p:cNvSpPr/>
              <p:nvPr/>
            </p:nvSpPr>
            <p:spPr>
              <a:xfrm>
                <a:off x="626376" y="1655626"/>
                <a:ext cx="13058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32" name="Freeform: Shape 231">
                <a:extLst>
                  <a:ext uri="{FF2B5EF4-FFF2-40B4-BE49-F238E27FC236}">
                    <a16:creationId xmlns:a16="http://schemas.microsoft.com/office/drawing/2014/main" id="{8DB8A070-0F44-469F-BA95-011205365E7D}"/>
                  </a:ext>
                </a:extLst>
              </p:cNvPr>
              <p:cNvSpPr/>
              <p:nvPr/>
            </p:nvSpPr>
            <p:spPr>
              <a:xfrm>
                <a:off x="692524" y="1701344"/>
                <a:ext cx="2393576" cy="1761273"/>
              </a:xfrm>
              <a:custGeom>
                <a:avLst/>
                <a:gdLst>
                  <a:gd name="connsiteX0" fmla="*/ 0 w 2393576"/>
                  <a:gd name="connsiteY0" fmla="*/ 0 h 1775012"/>
                  <a:gd name="connsiteX1" fmla="*/ 0 w 2393576"/>
                  <a:gd name="connsiteY1" fmla="*/ 1775012 h 1775012"/>
                  <a:gd name="connsiteX2" fmla="*/ 2393576 w 2393576"/>
                  <a:gd name="connsiteY2" fmla="*/ 1775012 h 1775012"/>
                </a:gdLst>
                <a:ahLst/>
                <a:cxnLst>
                  <a:cxn ang="0">
                    <a:pos x="connsiteX0" y="connsiteY0"/>
                  </a:cxn>
                  <a:cxn ang="0">
                    <a:pos x="connsiteX1" y="connsiteY1"/>
                  </a:cxn>
                  <a:cxn ang="0">
                    <a:pos x="connsiteX2" y="connsiteY2"/>
                  </a:cxn>
                </a:cxnLst>
                <a:rect l="l" t="t" r="r" b="b"/>
                <a:pathLst>
                  <a:path w="2393576" h="1775012">
                    <a:moveTo>
                      <a:pt x="0" y="0"/>
                    </a:moveTo>
                    <a:lnTo>
                      <a:pt x="0" y="1775012"/>
                    </a:lnTo>
                    <a:lnTo>
                      <a:pt x="2393576" y="1775012"/>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cxnSp>
            <p:nvCxnSpPr>
              <p:cNvPr id="233" name="Straight Connector 232">
                <a:extLst>
                  <a:ext uri="{FF2B5EF4-FFF2-40B4-BE49-F238E27FC236}">
                    <a16:creationId xmlns:a16="http://schemas.microsoft.com/office/drawing/2014/main" id="{BCE67428-98ED-4903-AA08-B29696B08F88}"/>
                  </a:ext>
                </a:extLst>
              </p:cNvPr>
              <p:cNvCxnSpPr/>
              <p:nvPr/>
            </p:nvCxnSpPr>
            <p:spPr>
              <a:xfrm>
                <a:off x="632033" y="170134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75A72C7A-BE4D-41BB-BC56-E13C382B8819}"/>
                  </a:ext>
                </a:extLst>
              </p:cNvPr>
              <p:cNvCxnSpPr/>
              <p:nvPr/>
            </p:nvCxnSpPr>
            <p:spPr>
              <a:xfrm>
                <a:off x="632033" y="21255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70462739-CFFD-4E74-9489-3EC73F2D5384}"/>
                  </a:ext>
                </a:extLst>
              </p:cNvPr>
              <p:cNvCxnSpPr/>
              <p:nvPr/>
            </p:nvCxnSpPr>
            <p:spPr>
              <a:xfrm>
                <a:off x="632033" y="25601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55F4AA0-2655-4F79-AA53-6FE2520A4314}"/>
                  </a:ext>
                </a:extLst>
              </p:cNvPr>
              <p:cNvCxnSpPr/>
              <p:nvPr/>
            </p:nvCxnSpPr>
            <p:spPr>
              <a:xfrm>
                <a:off x="632033" y="302948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32E431CB-3F62-4B8F-AC05-7A1C4392BAE9}"/>
                  </a:ext>
                </a:extLst>
              </p:cNvPr>
              <p:cNvCxnSpPr>
                <a:cxnSpLocks/>
              </p:cNvCxnSpPr>
              <p:nvPr/>
            </p:nvCxnSpPr>
            <p:spPr>
              <a:xfrm rot="16200000">
                <a:off x="658802" y="3491569"/>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B7EC1714-22EE-44DB-B172-56C89E767BEF}"/>
                  </a:ext>
                </a:extLst>
              </p:cNvPr>
              <p:cNvCxnSpPr>
                <a:cxnSpLocks/>
              </p:cNvCxnSpPr>
              <p:nvPr/>
            </p:nvCxnSpPr>
            <p:spPr>
              <a:xfrm rot="16200000">
                <a:off x="1295058"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96104E6F-F773-45F6-885A-3004E9321244}"/>
                  </a:ext>
                </a:extLst>
              </p:cNvPr>
              <p:cNvCxnSpPr>
                <a:cxnSpLocks/>
              </p:cNvCxnSpPr>
              <p:nvPr/>
            </p:nvCxnSpPr>
            <p:spPr>
              <a:xfrm rot="16200000">
                <a:off x="1865255"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4418BBB6-D6CE-482F-8640-1F0496A9F190}"/>
                  </a:ext>
                </a:extLst>
              </p:cNvPr>
              <p:cNvCxnSpPr>
                <a:cxnSpLocks/>
              </p:cNvCxnSpPr>
              <p:nvPr/>
            </p:nvCxnSpPr>
            <p:spPr>
              <a:xfrm rot="16200000">
                <a:off x="2442293" y="3491571"/>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52A0A127-872B-45F5-A49A-E0AC3D61968C}"/>
                  </a:ext>
                </a:extLst>
              </p:cNvPr>
              <p:cNvCxnSpPr>
                <a:cxnSpLocks/>
              </p:cNvCxnSpPr>
              <p:nvPr/>
            </p:nvCxnSpPr>
            <p:spPr>
              <a:xfrm rot="16200000">
                <a:off x="3040416"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2" name="TextBox 241">
              <a:extLst>
                <a:ext uri="{FF2B5EF4-FFF2-40B4-BE49-F238E27FC236}">
                  <a16:creationId xmlns:a16="http://schemas.microsoft.com/office/drawing/2014/main" id="{784B44F9-C138-4E92-AF57-D8516FFD0020}"/>
                </a:ext>
              </a:extLst>
            </p:cNvPr>
            <p:cNvSpPr txBox="1"/>
            <p:nvPr/>
          </p:nvSpPr>
          <p:spPr>
            <a:xfrm>
              <a:off x="672417" y="1448143"/>
              <a:ext cx="2338319" cy="400110"/>
            </a:xfrm>
            <a:prstGeom prst="rect">
              <a:avLst/>
            </a:prstGeom>
            <a:noFill/>
          </p:spPr>
          <p:txBody>
            <a:bodyPr wrap="square" rtlCol="0">
              <a:spAutoFit/>
            </a:bodyPr>
            <a:lstStyle/>
            <a:p>
              <a:pPr defTabSz="685800"/>
              <a:r>
                <a:rPr lang="en-US" sz="1000">
                  <a:latin typeface="Arial" panose="020B0604020202020204"/>
                </a:rPr>
                <a:t>&gt;4 as-needed inhalations on at</a:t>
              </a:r>
            </a:p>
            <a:p>
              <a:pPr defTabSz="685800"/>
              <a:r>
                <a:rPr lang="en-US" sz="1000">
                  <a:latin typeface="Arial" panose="020B0604020202020204"/>
                </a:rPr>
                <a:t>least 1 day</a:t>
              </a:r>
            </a:p>
          </p:txBody>
        </p:sp>
        <p:sp>
          <p:nvSpPr>
            <p:cNvPr id="243" name="TextBox 242">
              <a:extLst>
                <a:ext uri="{FF2B5EF4-FFF2-40B4-BE49-F238E27FC236}">
                  <a16:creationId xmlns:a16="http://schemas.microsoft.com/office/drawing/2014/main" id="{A36F7B4A-16F8-4BBD-8211-9F3A5C8978AF}"/>
                </a:ext>
              </a:extLst>
            </p:cNvPr>
            <p:cNvSpPr txBox="1"/>
            <p:nvPr/>
          </p:nvSpPr>
          <p:spPr>
            <a:xfrm>
              <a:off x="3514906" y="1484663"/>
              <a:ext cx="2338319" cy="400110"/>
            </a:xfrm>
            <a:prstGeom prst="rect">
              <a:avLst/>
            </a:prstGeom>
            <a:noFill/>
          </p:spPr>
          <p:txBody>
            <a:bodyPr wrap="square" rtlCol="0">
              <a:spAutoFit/>
            </a:bodyPr>
            <a:lstStyle/>
            <a:p>
              <a:pPr defTabSz="685800"/>
              <a:r>
                <a:rPr lang="en-US" sz="1000">
                  <a:latin typeface="Arial" panose="020B0604020202020204"/>
                </a:rPr>
                <a:t>&gt;6 as-needed inhalations on at </a:t>
              </a:r>
            </a:p>
            <a:p>
              <a:pPr defTabSz="685800"/>
              <a:r>
                <a:rPr lang="en-US" sz="1000">
                  <a:latin typeface="Arial" panose="020B0604020202020204"/>
                </a:rPr>
                <a:t>least 1 day</a:t>
              </a:r>
            </a:p>
          </p:txBody>
        </p:sp>
        <p:sp>
          <p:nvSpPr>
            <p:cNvPr id="244" name="TextBox 243">
              <a:extLst>
                <a:ext uri="{FF2B5EF4-FFF2-40B4-BE49-F238E27FC236}">
                  <a16:creationId xmlns:a16="http://schemas.microsoft.com/office/drawing/2014/main" id="{30DA3255-5F3F-4B01-92CD-BA968BF8C35F}"/>
                </a:ext>
              </a:extLst>
            </p:cNvPr>
            <p:cNvSpPr txBox="1"/>
            <p:nvPr/>
          </p:nvSpPr>
          <p:spPr>
            <a:xfrm>
              <a:off x="6365384" y="1446082"/>
              <a:ext cx="2338319" cy="400110"/>
            </a:xfrm>
            <a:prstGeom prst="rect">
              <a:avLst/>
            </a:prstGeom>
            <a:noFill/>
          </p:spPr>
          <p:txBody>
            <a:bodyPr wrap="square" rtlCol="0">
              <a:spAutoFit/>
            </a:bodyPr>
            <a:lstStyle/>
            <a:p>
              <a:pPr defTabSz="685800"/>
              <a:r>
                <a:rPr lang="en-US" sz="1000">
                  <a:latin typeface="Arial" panose="020B0604020202020204"/>
                </a:rPr>
                <a:t>&gt;8 as-needed inhalations on at</a:t>
              </a:r>
            </a:p>
            <a:p>
              <a:pPr defTabSz="685800"/>
              <a:r>
                <a:rPr lang="en-US" sz="1000">
                  <a:latin typeface="Arial" panose="020B0604020202020204"/>
                </a:rPr>
                <a:t>least 1 day</a:t>
              </a:r>
            </a:p>
          </p:txBody>
        </p:sp>
        <p:grpSp>
          <p:nvGrpSpPr>
            <p:cNvPr id="245" name="Group 244">
              <a:extLst>
                <a:ext uri="{FF2B5EF4-FFF2-40B4-BE49-F238E27FC236}">
                  <a16:creationId xmlns:a16="http://schemas.microsoft.com/office/drawing/2014/main" id="{7E1145A4-E3AB-46BA-BEFA-95FAE438C284}"/>
                </a:ext>
              </a:extLst>
            </p:cNvPr>
            <p:cNvGrpSpPr/>
            <p:nvPr/>
          </p:nvGrpSpPr>
          <p:grpSpPr>
            <a:xfrm>
              <a:off x="3204520" y="1850875"/>
              <a:ext cx="2858401" cy="2157790"/>
              <a:chOff x="395578" y="1593573"/>
              <a:chExt cx="2858401" cy="2157790"/>
            </a:xfrm>
          </p:grpSpPr>
          <p:sp>
            <p:nvSpPr>
              <p:cNvPr id="246" name="Rectangle 245">
                <a:extLst>
                  <a:ext uri="{FF2B5EF4-FFF2-40B4-BE49-F238E27FC236}">
                    <a16:creationId xmlns:a16="http://schemas.microsoft.com/office/drawing/2014/main" id="{76D2CEFF-F54D-495C-9EB3-14AE468CB78B}"/>
                  </a:ext>
                </a:extLst>
              </p:cNvPr>
              <p:cNvSpPr/>
              <p:nvPr/>
            </p:nvSpPr>
            <p:spPr>
              <a:xfrm>
                <a:off x="489347" y="1619952"/>
                <a:ext cx="142875" cy="1635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247" name="TextBox 246">
                <a:extLst>
                  <a:ext uri="{FF2B5EF4-FFF2-40B4-BE49-F238E27FC236}">
                    <a16:creationId xmlns:a16="http://schemas.microsoft.com/office/drawing/2014/main" id="{A3FA516D-84A1-42B8-BEE9-D29D50CAAA11}"/>
                  </a:ext>
                </a:extLst>
              </p:cNvPr>
              <p:cNvSpPr txBox="1"/>
              <p:nvPr/>
            </p:nvSpPr>
            <p:spPr>
              <a:xfrm>
                <a:off x="395578" y="2920114"/>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10</a:t>
                </a:r>
              </a:p>
            </p:txBody>
          </p:sp>
          <p:sp>
            <p:nvSpPr>
              <p:cNvPr id="248" name="TextBox 247">
                <a:extLst>
                  <a:ext uri="{FF2B5EF4-FFF2-40B4-BE49-F238E27FC236}">
                    <a16:creationId xmlns:a16="http://schemas.microsoft.com/office/drawing/2014/main" id="{9CDBD6D8-B00C-4345-83EF-10C21E02F4C5}"/>
                  </a:ext>
                </a:extLst>
              </p:cNvPr>
              <p:cNvSpPr txBox="1"/>
              <p:nvPr/>
            </p:nvSpPr>
            <p:spPr>
              <a:xfrm>
                <a:off x="395578" y="2452198"/>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20</a:t>
                </a:r>
              </a:p>
            </p:txBody>
          </p:sp>
          <p:sp>
            <p:nvSpPr>
              <p:cNvPr id="249" name="TextBox 248">
                <a:extLst>
                  <a:ext uri="{FF2B5EF4-FFF2-40B4-BE49-F238E27FC236}">
                    <a16:creationId xmlns:a16="http://schemas.microsoft.com/office/drawing/2014/main" id="{FBF48BE0-1270-44E3-A56B-650D775B8ECC}"/>
                  </a:ext>
                </a:extLst>
              </p:cNvPr>
              <p:cNvSpPr txBox="1"/>
              <p:nvPr/>
            </p:nvSpPr>
            <p:spPr>
              <a:xfrm>
                <a:off x="395578" y="202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30</a:t>
                </a:r>
              </a:p>
            </p:txBody>
          </p:sp>
          <p:sp>
            <p:nvSpPr>
              <p:cNvPr id="250" name="TextBox 249">
                <a:extLst>
                  <a:ext uri="{FF2B5EF4-FFF2-40B4-BE49-F238E27FC236}">
                    <a16:creationId xmlns:a16="http://schemas.microsoft.com/office/drawing/2014/main" id="{05B49D26-80DC-405F-9567-810368D87154}"/>
                  </a:ext>
                </a:extLst>
              </p:cNvPr>
              <p:cNvSpPr txBox="1"/>
              <p:nvPr/>
            </p:nvSpPr>
            <p:spPr>
              <a:xfrm>
                <a:off x="395578" y="159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40</a:t>
                </a:r>
              </a:p>
            </p:txBody>
          </p:sp>
          <p:sp>
            <p:nvSpPr>
              <p:cNvPr id="251" name="TextBox 250">
                <a:extLst>
                  <a:ext uri="{FF2B5EF4-FFF2-40B4-BE49-F238E27FC236}">
                    <a16:creationId xmlns:a16="http://schemas.microsoft.com/office/drawing/2014/main" id="{142530F2-E6A4-4D23-B114-DE56C2F9E8FB}"/>
                  </a:ext>
                </a:extLst>
              </p:cNvPr>
              <p:cNvSpPr txBox="1"/>
              <p:nvPr/>
            </p:nvSpPr>
            <p:spPr>
              <a:xfrm>
                <a:off x="604983" y="3489449"/>
                <a:ext cx="182165" cy="246221"/>
              </a:xfrm>
              <a:prstGeom prst="rect">
                <a:avLst/>
              </a:prstGeom>
              <a:noFill/>
            </p:spPr>
            <p:txBody>
              <a:bodyPr wrap="square" rtlCol="0">
                <a:spAutoFit/>
              </a:bodyPr>
              <a:lstStyle/>
              <a:p>
                <a:pPr algn="ctr" defTabSz="685800"/>
                <a:r>
                  <a:rPr lang="en-US" sz="1000">
                    <a:latin typeface="Arial" panose="020B0604020202020204"/>
                  </a:rPr>
                  <a:t>0</a:t>
                </a:r>
              </a:p>
            </p:txBody>
          </p:sp>
          <p:sp>
            <p:nvSpPr>
              <p:cNvPr id="252" name="TextBox 251">
                <a:extLst>
                  <a:ext uri="{FF2B5EF4-FFF2-40B4-BE49-F238E27FC236}">
                    <a16:creationId xmlns:a16="http://schemas.microsoft.com/office/drawing/2014/main" id="{48B8BEA0-43DE-455D-BF7D-B92284ADFC4F}"/>
                  </a:ext>
                </a:extLst>
              </p:cNvPr>
              <p:cNvSpPr txBox="1"/>
              <p:nvPr/>
            </p:nvSpPr>
            <p:spPr>
              <a:xfrm>
                <a:off x="1274289" y="3505142"/>
                <a:ext cx="114301"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7</a:t>
                </a:r>
              </a:p>
            </p:txBody>
          </p:sp>
          <p:sp>
            <p:nvSpPr>
              <p:cNvPr id="253" name="TextBox 252">
                <a:extLst>
                  <a:ext uri="{FF2B5EF4-FFF2-40B4-BE49-F238E27FC236}">
                    <a16:creationId xmlns:a16="http://schemas.microsoft.com/office/drawing/2014/main" id="{BFDC65AB-F2B1-482E-989A-11B953A7ED9C}"/>
                  </a:ext>
                </a:extLst>
              </p:cNvPr>
              <p:cNvSpPr txBox="1"/>
              <p:nvPr/>
            </p:nvSpPr>
            <p:spPr>
              <a:xfrm>
                <a:off x="1730470" y="3505142"/>
                <a:ext cx="339327"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14</a:t>
                </a:r>
              </a:p>
            </p:txBody>
          </p:sp>
          <p:sp>
            <p:nvSpPr>
              <p:cNvPr id="254" name="TextBox 253">
                <a:extLst>
                  <a:ext uri="{FF2B5EF4-FFF2-40B4-BE49-F238E27FC236}">
                    <a16:creationId xmlns:a16="http://schemas.microsoft.com/office/drawing/2014/main" id="{32AD34EC-F42F-43C6-9816-7F7ECD792DFF}"/>
                  </a:ext>
                </a:extLst>
              </p:cNvPr>
              <p:cNvSpPr txBox="1"/>
              <p:nvPr/>
            </p:nvSpPr>
            <p:spPr>
              <a:xfrm>
                <a:off x="2293982" y="3505142"/>
                <a:ext cx="352043"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21</a:t>
                </a:r>
              </a:p>
            </p:txBody>
          </p:sp>
          <p:sp>
            <p:nvSpPr>
              <p:cNvPr id="255" name="TextBox 254">
                <a:extLst>
                  <a:ext uri="{FF2B5EF4-FFF2-40B4-BE49-F238E27FC236}">
                    <a16:creationId xmlns:a16="http://schemas.microsoft.com/office/drawing/2014/main" id="{865ADA1A-5905-447A-BB3C-83BAF3A77A38}"/>
                  </a:ext>
                </a:extLst>
              </p:cNvPr>
              <p:cNvSpPr txBox="1"/>
              <p:nvPr/>
            </p:nvSpPr>
            <p:spPr>
              <a:xfrm>
                <a:off x="2897137" y="3505142"/>
                <a:ext cx="356842"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28</a:t>
                </a:r>
              </a:p>
            </p:txBody>
          </p:sp>
          <p:sp>
            <p:nvSpPr>
              <p:cNvPr id="256" name="Rectangle 255">
                <a:extLst>
                  <a:ext uri="{FF2B5EF4-FFF2-40B4-BE49-F238E27FC236}">
                    <a16:creationId xmlns:a16="http://schemas.microsoft.com/office/drawing/2014/main" id="{D1F0C3D4-0031-43D9-B634-B684283E94AB}"/>
                  </a:ext>
                </a:extLst>
              </p:cNvPr>
              <p:cNvSpPr/>
              <p:nvPr/>
            </p:nvSpPr>
            <p:spPr>
              <a:xfrm>
                <a:off x="626376" y="1655626"/>
                <a:ext cx="13058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57" name="Freeform: Shape 256">
                <a:extLst>
                  <a:ext uri="{FF2B5EF4-FFF2-40B4-BE49-F238E27FC236}">
                    <a16:creationId xmlns:a16="http://schemas.microsoft.com/office/drawing/2014/main" id="{153A8B40-2D60-4971-A953-312CA5EEA0EF}"/>
                  </a:ext>
                </a:extLst>
              </p:cNvPr>
              <p:cNvSpPr/>
              <p:nvPr/>
            </p:nvSpPr>
            <p:spPr>
              <a:xfrm>
                <a:off x="692524" y="1701344"/>
                <a:ext cx="2393576" cy="1761273"/>
              </a:xfrm>
              <a:custGeom>
                <a:avLst/>
                <a:gdLst>
                  <a:gd name="connsiteX0" fmla="*/ 0 w 2393576"/>
                  <a:gd name="connsiteY0" fmla="*/ 0 h 1775012"/>
                  <a:gd name="connsiteX1" fmla="*/ 0 w 2393576"/>
                  <a:gd name="connsiteY1" fmla="*/ 1775012 h 1775012"/>
                  <a:gd name="connsiteX2" fmla="*/ 2393576 w 2393576"/>
                  <a:gd name="connsiteY2" fmla="*/ 1775012 h 1775012"/>
                </a:gdLst>
                <a:ahLst/>
                <a:cxnLst>
                  <a:cxn ang="0">
                    <a:pos x="connsiteX0" y="connsiteY0"/>
                  </a:cxn>
                  <a:cxn ang="0">
                    <a:pos x="connsiteX1" y="connsiteY1"/>
                  </a:cxn>
                  <a:cxn ang="0">
                    <a:pos x="connsiteX2" y="connsiteY2"/>
                  </a:cxn>
                </a:cxnLst>
                <a:rect l="l" t="t" r="r" b="b"/>
                <a:pathLst>
                  <a:path w="2393576" h="1775012">
                    <a:moveTo>
                      <a:pt x="0" y="0"/>
                    </a:moveTo>
                    <a:lnTo>
                      <a:pt x="0" y="1775012"/>
                    </a:lnTo>
                    <a:lnTo>
                      <a:pt x="2393576" y="1775012"/>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cxnSp>
            <p:nvCxnSpPr>
              <p:cNvPr id="258" name="Straight Connector 257">
                <a:extLst>
                  <a:ext uri="{FF2B5EF4-FFF2-40B4-BE49-F238E27FC236}">
                    <a16:creationId xmlns:a16="http://schemas.microsoft.com/office/drawing/2014/main" id="{AC3353C5-E8A4-4F7F-B630-33D24C1EC0BD}"/>
                  </a:ext>
                </a:extLst>
              </p:cNvPr>
              <p:cNvCxnSpPr/>
              <p:nvPr/>
            </p:nvCxnSpPr>
            <p:spPr>
              <a:xfrm>
                <a:off x="632033" y="170134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78ADD2B4-0C11-4D9D-B69C-297D554E07D3}"/>
                  </a:ext>
                </a:extLst>
              </p:cNvPr>
              <p:cNvCxnSpPr/>
              <p:nvPr/>
            </p:nvCxnSpPr>
            <p:spPr>
              <a:xfrm>
                <a:off x="632033" y="21255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885A3CD4-D4D7-40FB-9EAA-DA2A47772363}"/>
                  </a:ext>
                </a:extLst>
              </p:cNvPr>
              <p:cNvCxnSpPr/>
              <p:nvPr/>
            </p:nvCxnSpPr>
            <p:spPr>
              <a:xfrm>
                <a:off x="632033" y="25601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E8750E81-B41E-4796-AA63-1CD537BD7740}"/>
                  </a:ext>
                </a:extLst>
              </p:cNvPr>
              <p:cNvCxnSpPr/>
              <p:nvPr/>
            </p:nvCxnSpPr>
            <p:spPr>
              <a:xfrm>
                <a:off x="632033" y="302948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B9077F3E-D3F4-40F8-BEB1-40232EFDB83A}"/>
                  </a:ext>
                </a:extLst>
              </p:cNvPr>
              <p:cNvCxnSpPr>
                <a:cxnSpLocks/>
              </p:cNvCxnSpPr>
              <p:nvPr/>
            </p:nvCxnSpPr>
            <p:spPr>
              <a:xfrm rot="16200000">
                <a:off x="658802" y="3491569"/>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261D37CE-6BEA-4C41-A0E1-87E0E6F31F89}"/>
                  </a:ext>
                </a:extLst>
              </p:cNvPr>
              <p:cNvCxnSpPr>
                <a:cxnSpLocks/>
              </p:cNvCxnSpPr>
              <p:nvPr/>
            </p:nvCxnSpPr>
            <p:spPr>
              <a:xfrm rot="16200000">
                <a:off x="1295058"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217F8CF6-8501-4816-943E-5C09A240E41D}"/>
                  </a:ext>
                </a:extLst>
              </p:cNvPr>
              <p:cNvCxnSpPr>
                <a:cxnSpLocks/>
              </p:cNvCxnSpPr>
              <p:nvPr/>
            </p:nvCxnSpPr>
            <p:spPr>
              <a:xfrm rot="16200000">
                <a:off x="1865255"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A299B09C-B396-4E31-87D0-0D1DAB764E5C}"/>
                  </a:ext>
                </a:extLst>
              </p:cNvPr>
              <p:cNvCxnSpPr>
                <a:cxnSpLocks/>
              </p:cNvCxnSpPr>
              <p:nvPr/>
            </p:nvCxnSpPr>
            <p:spPr>
              <a:xfrm rot="16200000">
                <a:off x="2442293" y="3491571"/>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6576A25E-1AA4-4679-BCEA-40C1B2B06720}"/>
                  </a:ext>
                </a:extLst>
              </p:cNvPr>
              <p:cNvCxnSpPr>
                <a:cxnSpLocks/>
              </p:cNvCxnSpPr>
              <p:nvPr/>
            </p:nvCxnSpPr>
            <p:spPr>
              <a:xfrm rot="16200000">
                <a:off x="3040416"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7" name="Group 266">
              <a:extLst>
                <a:ext uri="{FF2B5EF4-FFF2-40B4-BE49-F238E27FC236}">
                  <a16:creationId xmlns:a16="http://schemas.microsoft.com/office/drawing/2014/main" id="{48E8E570-4131-496C-8003-67D9476C8669}"/>
                </a:ext>
              </a:extLst>
            </p:cNvPr>
            <p:cNvGrpSpPr/>
            <p:nvPr/>
          </p:nvGrpSpPr>
          <p:grpSpPr>
            <a:xfrm>
              <a:off x="6073225" y="1850875"/>
              <a:ext cx="2858401" cy="2157790"/>
              <a:chOff x="395578" y="1593573"/>
              <a:chExt cx="2858401" cy="2157790"/>
            </a:xfrm>
          </p:grpSpPr>
          <p:sp>
            <p:nvSpPr>
              <p:cNvPr id="268" name="Rectangle 267">
                <a:extLst>
                  <a:ext uri="{FF2B5EF4-FFF2-40B4-BE49-F238E27FC236}">
                    <a16:creationId xmlns:a16="http://schemas.microsoft.com/office/drawing/2014/main" id="{E737E971-90B3-47A8-B78D-E192808A429F}"/>
                  </a:ext>
                </a:extLst>
              </p:cNvPr>
              <p:cNvSpPr/>
              <p:nvPr/>
            </p:nvSpPr>
            <p:spPr>
              <a:xfrm>
                <a:off x="489347" y="1619952"/>
                <a:ext cx="142875" cy="1635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000">
                  <a:solidFill>
                    <a:srgbClr val="FFFFFF"/>
                  </a:solidFill>
                  <a:latin typeface="Arial" panose="020B0604020202020204"/>
                </a:endParaRPr>
              </a:p>
            </p:txBody>
          </p:sp>
          <p:sp>
            <p:nvSpPr>
              <p:cNvPr id="269" name="TextBox 268">
                <a:extLst>
                  <a:ext uri="{FF2B5EF4-FFF2-40B4-BE49-F238E27FC236}">
                    <a16:creationId xmlns:a16="http://schemas.microsoft.com/office/drawing/2014/main" id="{CAB3C817-865C-4047-9C7F-42EE9177ABF4}"/>
                  </a:ext>
                </a:extLst>
              </p:cNvPr>
              <p:cNvSpPr txBox="1"/>
              <p:nvPr/>
            </p:nvSpPr>
            <p:spPr>
              <a:xfrm>
                <a:off x="395578" y="2920114"/>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10</a:t>
                </a:r>
              </a:p>
            </p:txBody>
          </p:sp>
          <p:sp>
            <p:nvSpPr>
              <p:cNvPr id="270" name="TextBox 269">
                <a:extLst>
                  <a:ext uri="{FF2B5EF4-FFF2-40B4-BE49-F238E27FC236}">
                    <a16:creationId xmlns:a16="http://schemas.microsoft.com/office/drawing/2014/main" id="{C6A75DE3-46A6-4965-A8CE-AB8749AE28D2}"/>
                  </a:ext>
                </a:extLst>
              </p:cNvPr>
              <p:cNvSpPr txBox="1"/>
              <p:nvPr/>
            </p:nvSpPr>
            <p:spPr>
              <a:xfrm>
                <a:off x="395578" y="2452198"/>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20</a:t>
                </a:r>
              </a:p>
            </p:txBody>
          </p:sp>
          <p:sp>
            <p:nvSpPr>
              <p:cNvPr id="271" name="TextBox 270">
                <a:extLst>
                  <a:ext uri="{FF2B5EF4-FFF2-40B4-BE49-F238E27FC236}">
                    <a16:creationId xmlns:a16="http://schemas.microsoft.com/office/drawing/2014/main" id="{535C4753-EC55-4A04-AB9C-53BF7DDE152D}"/>
                  </a:ext>
                </a:extLst>
              </p:cNvPr>
              <p:cNvSpPr txBox="1"/>
              <p:nvPr/>
            </p:nvSpPr>
            <p:spPr>
              <a:xfrm>
                <a:off x="395578" y="202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30</a:t>
                </a:r>
              </a:p>
            </p:txBody>
          </p:sp>
          <p:sp>
            <p:nvSpPr>
              <p:cNvPr id="272" name="TextBox 271">
                <a:extLst>
                  <a:ext uri="{FF2B5EF4-FFF2-40B4-BE49-F238E27FC236}">
                    <a16:creationId xmlns:a16="http://schemas.microsoft.com/office/drawing/2014/main" id="{F0478C28-C863-471A-B21A-F0D5EE4FEC69}"/>
                  </a:ext>
                </a:extLst>
              </p:cNvPr>
              <p:cNvSpPr txBox="1"/>
              <p:nvPr/>
            </p:nvSpPr>
            <p:spPr>
              <a:xfrm>
                <a:off x="395578" y="1593573"/>
                <a:ext cx="210955" cy="219291"/>
              </a:xfrm>
              <a:prstGeom prst="rect">
                <a:avLst/>
              </a:prstGeom>
              <a:noFill/>
            </p:spPr>
            <p:txBody>
              <a:bodyPr wrap="none" lIns="45720" rIns="45720" rtlCol="0">
                <a:noAutofit/>
              </a:bodyPr>
              <a:lstStyle/>
              <a:p>
                <a:pPr defTabSz="685800"/>
                <a:r>
                  <a:rPr lang="en-US" sz="1000">
                    <a:solidFill>
                      <a:srgbClr val="000000"/>
                    </a:solidFill>
                    <a:latin typeface="Arial" panose="020B0604020202020204"/>
                  </a:rPr>
                  <a:t>40</a:t>
                </a:r>
              </a:p>
            </p:txBody>
          </p:sp>
          <p:sp>
            <p:nvSpPr>
              <p:cNvPr id="273" name="TextBox 272">
                <a:extLst>
                  <a:ext uri="{FF2B5EF4-FFF2-40B4-BE49-F238E27FC236}">
                    <a16:creationId xmlns:a16="http://schemas.microsoft.com/office/drawing/2014/main" id="{A9154A37-5846-425B-8F9E-3A9839A1F405}"/>
                  </a:ext>
                </a:extLst>
              </p:cNvPr>
              <p:cNvSpPr txBox="1"/>
              <p:nvPr/>
            </p:nvSpPr>
            <p:spPr>
              <a:xfrm>
                <a:off x="604983" y="3489449"/>
                <a:ext cx="182165" cy="246221"/>
              </a:xfrm>
              <a:prstGeom prst="rect">
                <a:avLst/>
              </a:prstGeom>
              <a:noFill/>
            </p:spPr>
            <p:txBody>
              <a:bodyPr wrap="square" rtlCol="0">
                <a:spAutoFit/>
              </a:bodyPr>
              <a:lstStyle/>
              <a:p>
                <a:pPr algn="ctr" defTabSz="685800"/>
                <a:r>
                  <a:rPr lang="en-US" sz="1000">
                    <a:latin typeface="Arial" panose="020B0604020202020204"/>
                  </a:rPr>
                  <a:t>0</a:t>
                </a:r>
              </a:p>
            </p:txBody>
          </p:sp>
          <p:sp>
            <p:nvSpPr>
              <p:cNvPr id="274" name="TextBox 273">
                <a:extLst>
                  <a:ext uri="{FF2B5EF4-FFF2-40B4-BE49-F238E27FC236}">
                    <a16:creationId xmlns:a16="http://schemas.microsoft.com/office/drawing/2014/main" id="{2CD74CEF-A062-4C07-9328-84CA99FB1596}"/>
                  </a:ext>
                </a:extLst>
              </p:cNvPr>
              <p:cNvSpPr txBox="1"/>
              <p:nvPr/>
            </p:nvSpPr>
            <p:spPr>
              <a:xfrm>
                <a:off x="1274289" y="3505142"/>
                <a:ext cx="114301"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7</a:t>
                </a:r>
              </a:p>
            </p:txBody>
          </p:sp>
          <p:sp>
            <p:nvSpPr>
              <p:cNvPr id="275" name="TextBox 274">
                <a:extLst>
                  <a:ext uri="{FF2B5EF4-FFF2-40B4-BE49-F238E27FC236}">
                    <a16:creationId xmlns:a16="http://schemas.microsoft.com/office/drawing/2014/main" id="{7262D93D-A698-4CD5-AA0A-0C1ECA55221F}"/>
                  </a:ext>
                </a:extLst>
              </p:cNvPr>
              <p:cNvSpPr txBox="1"/>
              <p:nvPr/>
            </p:nvSpPr>
            <p:spPr>
              <a:xfrm>
                <a:off x="1730470" y="3505142"/>
                <a:ext cx="339327"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14</a:t>
                </a:r>
              </a:p>
            </p:txBody>
          </p:sp>
          <p:sp>
            <p:nvSpPr>
              <p:cNvPr id="276" name="TextBox 275">
                <a:extLst>
                  <a:ext uri="{FF2B5EF4-FFF2-40B4-BE49-F238E27FC236}">
                    <a16:creationId xmlns:a16="http://schemas.microsoft.com/office/drawing/2014/main" id="{93BCF1E6-FAD1-4D6F-8137-EBB11F0D0ED3}"/>
                  </a:ext>
                </a:extLst>
              </p:cNvPr>
              <p:cNvSpPr txBox="1"/>
              <p:nvPr/>
            </p:nvSpPr>
            <p:spPr>
              <a:xfrm>
                <a:off x="2293982" y="3505142"/>
                <a:ext cx="352043"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21</a:t>
                </a:r>
              </a:p>
            </p:txBody>
          </p:sp>
          <p:sp>
            <p:nvSpPr>
              <p:cNvPr id="277" name="TextBox 276">
                <a:extLst>
                  <a:ext uri="{FF2B5EF4-FFF2-40B4-BE49-F238E27FC236}">
                    <a16:creationId xmlns:a16="http://schemas.microsoft.com/office/drawing/2014/main" id="{BC37D6D6-AA25-40B3-A50B-6A5A9AEB11EA}"/>
                  </a:ext>
                </a:extLst>
              </p:cNvPr>
              <p:cNvSpPr txBox="1"/>
              <p:nvPr/>
            </p:nvSpPr>
            <p:spPr>
              <a:xfrm>
                <a:off x="2897137" y="3505142"/>
                <a:ext cx="356842" cy="246221"/>
              </a:xfrm>
              <a:prstGeom prst="rect">
                <a:avLst/>
              </a:prstGeom>
              <a:noFill/>
            </p:spPr>
            <p:txBody>
              <a:bodyPr wrap="square" rtlCol="0">
                <a:spAutoFit/>
              </a:bodyPr>
              <a:lstStyle/>
              <a:p>
                <a:pPr algn="ctr" defTabSz="685800"/>
                <a:r>
                  <a:rPr lang="en-US" sz="1000">
                    <a:solidFill>
                      <a:srgbClr val="000000"/>
                    </a:solidFill>
                    <a:latin typeface="Arial" panose="020B0604020202020204"/>
                  </a:rPr>
                  <a:t>28</a:t>
                </a:r>
              </a:p>
            </p:txBody>
          </p:sp>
          <p:sp>
            <p:nvSpPr>
              <p:cNvPr id="278" name="Rectangle 277">
                <a:extLst>
                  <a:ext uri="{FF2B5EF4-FFF2-40B4-BE49-F238E27FC236}">
                    <a16:creationId xmlns:a16="http://schemas.microsoft.com/office/drawing/2014/main" id="{22DDF61D-AB20-4262-A477-FEF2C93B6126}"/>
                  </a:ext>
                </a:extLst>
              </p:cNvPr>
              <p:cNvSpPr/>
              <p:nvPr/>
            </p:nvSpPr>
            <p:spPr>
              <a:xfrm>
                <a:off x="626376" y="1655626"/>
                <a:ext cx="13058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79" name="Freeform: Shape 278">
                <a:extLst>
                  <a:ext uri="{FF2B5EF4-FFF2-40B4-BE49-F238E27FC236}">
                    <a16:creationId xmlns:a16="http://schemas.microsoft.com/office/drawing/2014/main" id="{D2D83185-FEBE-4ADD-AC86-B6B3E11CAE3E}"/>
                  </a:ext>
                </a:extLst>
              </p:cNvPr>
              <p:cNvSpPr/>
              <p:nvPr/>
            </p:nvSpPr>
            <p:spPr>
              <a:xfrm>
                <a:off x="692524" y="1701344"/>
                <a:ext cx="2393576" cy="1761273"/>
              </a:xfrm>
              <a:custGeom>
                <a:avLst/>
                <a:gdLst>
                  <a:gd name="connsiteX0" fmla="*/ 0 w 2393576"/>
                  <a:gd name="connsiteY0" fmla="*/ 0 h 1775012"/>
                  <a:gd name="connsiteX1" fmla="*/ 0 w 2393576"/>
                  <a:gd name="connsiteY1" fmla="*/ 1775012 h 1775012"/>
                  <a:gd name="connsiteX2" fmla="*/ 2393576 w 2393576"/>
                  <a:gd name="connsiteY2" fmla="*/ 1775012 h 1775012"/>
                </a:gdLst>
                <a:ahLst/>
                <a:cxnLst>
                  <a:cxn ang="0">
                    <a:pos x="connsiteX0" y="connsiteY0"/>
                  </a:cxn>
                  <a:cxn ang="0">
                    <a:pos x="connsiteX1" y="connsiteY1"/>
                  </a:cxn>
                  <a:cxn ang="0">
                    <a:pos x="connsiteX2" y="connsiteY2"/>
                  </a:cxn>
                </a:cxnLst>
                <a:rect l="l" t="t" r="r" b="b"/>
                <a:pathLst>
                  <a:path w="2393576" h="1775012">
                    <a:moveTo>
                      <a:pt x="0" y="0"/>
                    </a:moveTo>
                    <a:lnTo>
                      <a:pt x="0" y="1775012"/>
                    </a:lnTo>
                    <a:lnTo>
                      <a:pt x="2393576" y="1775012"/>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cxnSp>
            <p:nvCxnSpPr>
              <p:cNvPr id="280" name="Straight Connector 279">
                <a:extLst>
                  <a:ext uri="{FF2B5EF4-FFF2-40B4-BE49-F238E27FC236}">
                    <a16:creationId xmlns:a16="http://schemas.microsoft.com/office/drawing/2014/main" id="{7D6E25BD-A9BC-4CBE-BB2A-7800F6D716B2}"/>
                  </a:ext>
                </a:extLst>
              </p:cNvPr>
              <p:cNvCxnSpPr/>
              <p:nvPr/>
            </p:nvCxnSpPr>
            <p:spPr>
              <a:xfrm>
                <a:off x="632033" y="170134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EBF7036B-BAE0-486E-B017-5079836EB8D1}"/>
                  </a:ext>
                </a:extLst>
              </p:cNvPr>
              <p:cNvCxnSpPr/>
              <p:nvPr/>
            </p:nvCxnSpPr>
            <p:spPr>
              <a:xfrm>
                <a:off x="632033" y="21255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2752E4CC-98B3-49FA-8679-7382D8AB010B}"/>
                  </a:ext>
                </a:extLst>
              </p:cNvPr>
              <p:cNvCxnSpPr/>
              <p:nvPr/>
            </p:nvCxnSpPr>
            <p:spPr>
              <a:xfrm>
                <a:off x="632033" y="2560116"/>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E5D145B7-E757-4322-8D93-6949297915F8}"/>
                  </a:ext>
                </a:extLst>
              </p:cNvPr>
              <p:cNvCxnSpPr/>
              <p:nvPr/>
            </p:nvCxnSpPr>
            <p:spPr>
              <a:xfrm>
                <a:off x="632033" y="3029485"/>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B4417C3A-469C-4EE5-BAFD-80A97460CF79}"/>
                  </a:ext>
                </a:extLst>
              </p:cNvPr>
              <p:cNvCxnSpPr>
                <a:cxnSpLocks/>
              </p:cNvCxnSpPr>
              <p:nvPr/>
            </p:nvCxnSpPr>
            <p:spPr>
              <a:xfrm rot="16200000">
                <a:off x="658802" y="3491569"/>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4959B468-B955-4689-A8DE-D2E9D57842BB}"/>
                  </a:ext>
                </a:extLst>
              </p:cNvPr>
              <p:cNvCxnSpPr>
                <a:cxnSpLocks/>
              </p:cNvCxnSpPr>
              <p:nvPr/>
            </p:nvCxnSpPr>
            <p:spPr>
              <a:xfrm rot="16200000">
                <a:off x="1295058"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7AE093B4-D326-49F2-9326-D82D60CA1A15}"/>
                  </a:ext>
                </a:extLst>
              </p:cNvPr>
              <p:cNvCxnSpPr>
                <a:cxnSpLocks/>
              </p:cNvCxnSpPr>
              <p:nvPr/>
            </p:nvCxnSpPr>
            <p:spPr>
              <a:xfrm rot="16200000">
                <a:off x="1865255"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50C1D910-F2CA-4976-A7AA-7AFF11610BB8}"/>
                  </a:ext>
                </a:extLst>
              </p:cNvPr>
              <p:cNvCxnSpPr>
                <a:cxnSpLocks/>
              </p:cNvCxnSpPr>
              <p:nvPr/>
            </p:nvCxnSpPr>
            <p:spPr>
              <a:xfrm rot="16200000">
                <a:off x="2442293" y="3491571"/>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5FCFC2C4-E09D-40D6-A603-A1B6DAFEBDC8}"/>
                  </a:ext>
                </a:extLst>
              </p:cNvPr>
              <p:cNvCxnSpPr>
                <a:cxnSpLocks/>
              </p:cNvCxnSpPr>
              <p:nvPr/>
            </p:nvCxnSpPr>
            <p:spPr>
              <a:xfrm rot="16200000">
                <a:off x="3040416" y="3491570"/>
                <a:ext cx="67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9" name="Rectangle 288">
              <a:extLst>
                <a:ext uri="{FF2B5EF4-FFF2-40B4-BE49-F238E27FC236}">
                  <a16:creationId xmlns:a16="http://schemas.microsoft.com/office/drawing/2014/main" id="{F565E92A-6E7D-466B-898B-0B944664E648}"/>
                </a:ext>
              </a:extLst>
            </p:cNvPr>
            <p:cNvSpPr/>
            <p:nvPr/>
          </p:nvSpPr>
          <p:spPr>
            <a:xfrm>
              <a:off x="5868957" y="3033348"/>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0" name="Rectangle 289">
              <a:extLst>
                <a:ext uri="{FF2B5EF4-FFF2-40B4-BE49-F238E27FC236}">
                  <a16:creationId xmlns:a16="http://schemas.microsoft.com/office/drawing/2014/main" id="{AE381606-82D1-473D-BE84-2B6C61F51EBE}"/>
                </a:ext>
              </a:extLst>
            </p:cNvPr>
            <p:cNvSpPr/>
            <p:nvPr/>
          </p:nvSpPr>
          <p:spPr>
            <a:xfrm>
              <a:off x="5219080" y="3098662"/>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1" name="Rectangle 290">
              <a:extLst>
                <a:ext uri="{FF2B5EF4-FFF2-40B4-BE49-F238E27FC236}">
                  <a16:creationId xmlns:a16="http://schemas.microsoft.com/office/drawing/2014/main" id="{56558880-6C39-4004-8964-DB6FD4A434F4}"/>
                </a:ext>
              </a:extLst>
            </p:cNvPr>
            <p:cNvSpPr/>
            <p:nvPr/>
          </p:nvSpPr>
          <p:spPr>
            <a:xfrm>
              <a:off x="4631022" y="3148329"/>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2" name="Rectangle 291">
              <a:extLst>
                <a:ext uri="{FF2B5EF4-FFF2-40B4-BE49-F238E27FC236}">
                  <a16:creationId xmlns:a16="http://schemas.microsoft.com/office/drawing/2014/main" id="{7C89C53A-9F9F-40B0-8704-BFCFDC39EFA0}"/>
                </a:ext>
              </a:extLst>
            </p:cNvPr>
            <p:cNvSpPr/>
            <p:nvPr/>
          </p:nvSpPr>
          <p:spPr>
            <a:xfrm>
              <a:off x="3896236" y="3292021"/>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3" name="Rectangle 292">
              <a:extLst>
                <a:ext uri="{FF2B5EF4-FFF2-40B4-BE49-F238E27FC236}">
                  <a16:creationId xmlns:a16="http://schemas.microsoft.com/office/drawing/2014/main" id="{455D8DEC-4EC1-43B4-95B8-25F35A5CD018}"/>
                </a:ext>
              </a:extLst>
            </p:cNvPr>
            <p:cNvSpPr/>
            <p:nvPr/>
          </p:nvSpPr>
          <p:spPr>
            <a:xfrm>
              <a:off x="3729684" y="3546747"/>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4" name="Rectangle 293">
              <a:extLst>
                <a:ext uri="{FF2B5EF4-FFF2-40B4-BE49-F238E27FC236}">
                  <a16:creationId xmlns:a16="http://schemas.microsoft.com/office/drawing/2014/main" id="{6AA95779-82F9-4F43-B2E5-64802AEA8EFC}"/>
                </a:ext>
              </a:extLst>
            </p:cNvPr>
            <p:cNvSpPr/>
            <p:nvPr/>
          </p:nvSpPr>
          <p:spPr>
            <a:xfrm>
              <a:off x="3556601" y="3389993"/>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5" name="Rectangle 294">
              <a:extLst>
                <a:ext uri="{FF2B5EF4-FFF2-40B4-BE49-F238E27FC236}">
                  <a16:creationId xmlns:a16="http://schemas.microsoft.com/office/drawing/2014/main" id="{20FECACB-3671-4657-8C64-AEC463B5700E}"/>
                </a:ext>
              </a:extLst>
            </p:cNvPr>
            <p:cNvSpPr/>
            <p:nvPr/>
          </p:nvSpPr>
          <p:spPr>
            <a:xfrm>
              <a:off x="3726418" y="3207113"/>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Rectangle 295">
              <a:extLst>
                <a:ext uri="{FF2B5EF4-FFF2-40B4-BE49-F238E27FC236}">
                  <a16:creationId xmlns:a16="http://schemas.microsoft.com/office/drawing/2014/main" id="{B234E46C-5FA0-4453-95A5-3A132437DE49}"/>
                </a:ext>
              </a:extLst>
            </p:cNvPr>
            <p:cNvSpPr/>
            <p:nvPr/>
          </p:nvSpPr>
          <p:spPr>
            <a:xfrm>
              <a:off x="4245666" y="3004639"/>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7" name="Rectangle 296">
              <a:extLst>
                <a:ext uri="{FF2B5EF4-FFF2-40B4-BE49-F238E27FC236}">
                  <a16:creationId xmlns:a16="http://schemas.microsoft.com/office/drawing/2014/main" id="{7CC58BD7-D734-4E08-9BE4-F8C5E0C2443B}"/>
                </a:ext>
              </a:extLst>
            </p:cNvPr>
            <p:cNvSpPr/>
            <p:nvPr/>
          </p:nvSpPr>
          <p:spPr>
            <a:xfrm>
              <a:off x="4804103" y="2909933"/>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8" name="Rectangle 297">
              <a:extLst>
                <a:ext uri="{FF2B5EF4-FFF2-40B4-BE49-F238E27FC236}">
                  <a16:creationId xmlns:a16="http://schemas.microsoft.com/office/drawing/2014/main" id="{B6B2DADA-9F3E-443E-AD35-9C049FC425F2}"/>
                </a:ext>
              </a:extLst>
            </p:cNvPr>
            <p:cNvSpPr/>
            <p:nvPr/>
          </p:nvSpPr>
          <p:spPr>
            <a:xfrm>
              <a:off x="5133940" y="2815227"/>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9" name="Rectangle 298">
              <a:extLst>
                <a:ext uri="{FF2B5EF4-FFF2-40B4-BE49-F238E27FC236}">
                  <a16:creationId xmlns:a16="http://schemas.microsoft.com/office/drawing/2014/main" id="{8756CB89-1E0E-4509-B35B-BFC27DEAA099}"/>
                </a:ext>
              </a:extLst>
            </p:cNvPr>
            <p:cNvSpPr/>
            <p:nvPr/>
          </p:nvSpPr>
          <p:spPr>
            <a:xfrm>
              <a:off x="3004323" y="3262934"/>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Rectangle 299">
              <a:extLst>
                <a:ext uri="{FF2B5EF4-FFF2-40B4-BE49-F238E27FC236}">
                  <a16:creationId xmlns:a16="http://schemas.microsoft.com/office/drawing/2014/main" id="{4826FEF9-EB2B-4787-B96A-6C6899A7B964}"/>
                </a:ext>
              </a:extLst>
            </p:cNvPr>
            <p:cNvSpPr/>
            <p:nvPr/>
          </p:nvSpPr>
          <p:spPr>
            <a:xfrm>
              <a:off x="3010283" y="3090156"/>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1" name="Rectangle 300">
              <a:extLst>
                <a:ext uri="{FF2B5EF4-FFF2-40B4-BE49-F238E27FC236}">
                  <a16:creationId xmlns:a16="http://schemas.microsoft.com/office/drawing/2014/main" id="{9CE8834F-71F0-4C2D-9C71-0E832ABB2D8F}"/>
                </a:ext>
              </a:extLst>
            </p:cNvPr>
            <p:cNvSpPr/>
            <p:nvPr/>
          </p:nvSpPr>
          <p:spPr>
            <a:xfrm>
              <a:off x="2285866" y="3292325"/>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Rectangle 301">
              <a:extLst>
                <a:ext uri="{FF2B5EF4-FFF2-40B4-BE49-F238E27FC236}">
                  <a16:creationId xmlns:a16="http://schemas.microsoft.com/office/drawing/2014/main" id="{8FAAA1AA-0FA4-46CE-892F-166C92419B99}"/>
                </a:ext>
              </a:extLst>
            </p:cNvPr>
            <p:cNvSpPr/>
            <p:nvPr/>
          </p:nvSpPr>
          <p:spPr>
            <a:xfrm>
              <a:off x="1475969" y="3377234"/>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3" name="Rectangle 302">
              <a:extLst>
                <a:ext uri="{FF2B5EF4-FFF2-40B4-BE49-F238E27FC236}">
                  <a16:creationId xmlns:a16="http://schemas.microsoft.com/office/drawing/2014/main" id="{98794D55-7115-464E-8B22-8517C991ABBC}"/>
                </a:ext>
              </a:extLst>
            </p:cNvPr>
            <p:cNvSpPr/>
            <p:nvPr/>
          </p:nvSpPr>
          <p:spPr>
            <a:xfrm>
              <a:off x="1057958" y="3413157"/>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Rectangle 303">
              <a:extLst>
                <a:ext uri="{FF2B5EF4-FFF2-40B4-BE49-F238E27FC236}">
                  <a16:creationId xmlns:a16="http://schemas.microsoft.com/office/drawing/2014/main" id="{60E59D63-9E4D-4600-BB82-6D2B8ADC0710}"/>
                </a:ext>
              </a:extLst>
            </p:cNvPr>
            <p:cNvSpPr/>
            <p:nvPr/>
          </p:nvSpPr>
          <p:spPr>
            <a:xfrm>
              <a:off x="819561" y="3530723"/>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5" name="Rectangle 304">
              <a:extLst>
                <a:ext uri="{FF2B5EF4-FFF2-40B4-BE49-F238E27FC236}">
                  <a16:creationId xmlns:a16="http://schemas.microsoft.com/office/drawing/2014/main" id="{DDEEB3C6-C089-40AF-8FD0-2036796D7589}"/>
                </a:ext>
              </a:extLst>
            </p:cNvPr>
            <p:cNvSpPr/>
            <p:nvPr/>
          </p:nvSpPr>
          <p:spPr>
            <a:xfrm>
              <a:off x="2197120" y="3113016"/>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Rectangle 305">
              <a:extLst>
                <a:ext uri="{FF2B5EF4-FFF2-40B4-BE49-F238E27FC236}">
                  <a16:creationId xmlns:a16="http://schemas.microsoft.com/office/drawing/2014/main" id="{B0CBBCF5-9BBB-48A6-A0E1-4B36F52AD545}"/>
                </a:ext>
              </a:extLst>
            </p:cNvPr>
            <p:cNvSpPr/>
            <p:nvPr/>
          </p:nvSpPr>
          <p:spPr>
            <a:xfrm>
              <a:off x="1508055" y="3217519"/>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7" name="Rectangle 306">
              <a:extLst>
                <a:ext uri="{FF2B5EF4-FFF2-40B4-BE49-F238E27FC236}">
                  <a16:creationId xmlns:a16="http://schemas.microsoft.com/office/drawing/2014/main" id="{06077CF4-AC6A-474D-955D-D5D4DE2B37CC}"/>
                </a:ext>
              </a:extLst>
            </p:cNvPr>
            <p:cNvSpPr/>
            <p:nvPr/>
          </p:nvSpPr>
          <p:spPr>
            <a:xfrm>
              <a:off x="1067183" y="3308959"/>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DFDE1639-AF12-4EE0-8EA7-3949EC1B343D}"/>
                </a:ext>
              </a:extLst>
            </p:cNvPr>
            <p:cNvSpPr/>
            <p:nvPr/>
          </p:nvSpPr>
          <p:spPr>
            <a:xfrm>
              <a:off x="805927" y="3403665"/>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597913FA-0D3E-4CFF-B3F4-6E1456F3B991}"/>
                </a:ext>
              </a:extLst>
            </p:cNvPr>
            <p:cNvSpPr/>
            <p:nvPr/>
          </p:nvSpPr>
          <p:spPr>
            <a:xfrm>
              <a:off x="6433925" y="3513408"/>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A231D1B3-5DF1-42D2-A425-31CF3F736BB3}"/>
                </a:ext>
              </a:extLst>
            </p:cNvPr>
            <p:cNvSpPr/>
            <p:nvPr/>
          </p:nvSpPr>
          <p:spPr>
            <a:xfrm>
              <a:off x="6740902" y="3392577"/>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EB937700-79DE-4FF7-B5A6-CDAEFA702CF7}"/>
                </a:ext>
              </a:extLst>
            </p:cNvPr>
            <p:cNvSpPr/>
            <p:nvPr/>
          </p:nvSpPr>
          <p:spPr>
            <a:xfrm>
              <a:off x="6887859" y="3124788"/>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8E6DC085-5DF4-4346-AB2F-8F387020A734}"/>
                </a:ext>
              </a:extLst>
            </p:cNvPr>
            <p:cNvSpPr/>
            <p:nvPr/>
          </p:nvSpPr>
          <p:spPr>
            <a:xfrm>
              <a:off x="8429276" y="3128054"/>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DDA15751-AA82-4FC4-9ACD-651D852AF197}"/>
                </a:ext>
              </a:extLst>
            </p:cNvPr>
            <p:cNvSpPr/>
            <p:nvPr/>
          </p:nvSpPr>
          <p:spPr>
            <a:xfrm>
              <a:off x="8710128" y="2961503"/>
              <a:ext cx="58173" cy="58173"/>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7304625C-95A9-444B-A206-60641B216802}"/>
                </a:ext>
              </a:extLst>
            </p:cNvPr>
            <p:cNvSpPr/>
            <p:nvPr/>
          </p:nvSpPr>
          <p:spPr>
            <a:xfrm>
              <a:off x="6433925" y="3124788"/>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88DC8D76-2271-4B40-B332-651B8FD9EBA3}"/>
                </a:ext>
              </a:extLst>
            </p:cNvPr>
            <p:cNvSpPr/>
            <p:nvPr/>
          </p:nvSpPr>
          <p:spPr>
            <a:xfrm>
              <a:off x="6492708" y="2899454"/>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FCB9814E-0FA7-4849-98D7-B6194432435F}"/>
                </a:ext>
              </a:extLst>
            </p:cNvPr>
            <p:cNvSpPr/>
            <p:nvPr/>
          </p:nvSpPr>
          <p:spPr>
            <a:xfrm>
              <a:off x="6639665" y="2615336"/>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64142F1A-66FF-41CE-9D50-A849F3530F35}"/>
                </a:ext>
              </a:extLst>
            </p:cNvPr>
            <p:cNvSpPr/>
            <p:nvPr/>
          </p:nvSpPr>
          <p:spPr>
            <a:xfrm>
              <a:off x="7638973" y="2523897"/>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CD43A20F-0EE9-4EA4-933B-657FF39B3FC7}"/>
                </a:ext>
              </a:extLst>
            </p:cNvPr>
            <p:cNvSpPr/>
            <p:nvPr/>
          </p:nvSpPr>
          <p:spPr>
            <a:xfrm>
              <a:off x="7962279" y="2412862"/>
              <a:ext cx="58173" cy="5817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9" name="Freeform: Shape 318">
              <a:extLst>
                <a:ext uri="{FF2B5EF4-FFF2-40B4-BE49-F238E27FC236}">
                  <a16:creationId xmlns:a16="http://schemas.microsoft.com/office/drawing/2014/main" id="{60E6778E-EC37-41C5-A0B1-53B692934510}"/>
                </a:ext>
              </a:extLst>
            </p:cNvPr>
            <p:cNvSpPr/>
            <p:nvPr/>
          </p:nvSpPr>
          <p:spPr>
            <a:xfrm>
              <a:off x="6453188" y="2990977"/>
              <a:ext cx="2297906" cy="554831"/>
            </a:xfrm>
            <a:custGeom>
              <a:avLst/>
              <a:gdLst>
                <a:gd name="connsiteX0" fmla="*/ 2297906 w 2297906"/>
                <a:gd name="connsiteY0" fmla="*/ 0 h 554831"/>
                <a:gd name="connsiteX1" fmla="*/ 2019300 w 2297906"/>
                <a:gd name="connsiteY1" fmla="*/ 0 h 554831"/>
                <a:gd name="connsiteX2" fmla="*/ 2019300 w 2297906"/>
                <a:gd name="connsiteY2" fmla="*/ 150019 h 554831"/>
                <a:gd name="connsiteX3" fmla="*/ 461962 w 2297906"/>
                <a:gd name="connsiteY3" fmla="*/ 150019 h 554831"/>
                <a:gd name="connsiteX4" fmla="*/ 461962 w 2297906"/>
                <a:gd name="connsiteY4" fmla="*/ 428625 h 554831"/>
                <a:gd name="connsiteX5" fmla="*/ 307181 w 2297906"/>
                <a:gd name="connsiteY5" fmla="*/ 428625 h 554831"/>
                <a:gd name="connsiteX6" fmla="*/ 307181 w 2297906"/>
                <a:gd name="connsiteY6" fmla="*/ 554831 h 554831"/>
                <a:gd name="connsiteX7" fmla="*/ 0 w 2297906"/>
                <a:gd name="connsiteY7" fmla="*/ 554831 h 554831"/>
                <a:gd name="connsiteX8" fmla="*/ 0 w 2297906"/>
                <a:gd name="connsiteY8" fmla="*/ 552450 h 554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7906" h="554831">
                  <a:moveTo>
                    <a:pt x="2297906" y="0"/>
                  </a:moveTo>
                  <a:lnTo>
                    <a:pt x="2019300" y="0"/>
                  </a:lnTo>
                  <a:lnTo>
                    <a:pt x="2019300" y="150019"/>
                  </a:lnTo>
                  <a:lnTo>
                    <a:pt x="461962" y="150019"/>
                  </a:lnTo>
                  <a:lnTo>
                    <a:pt x="461962" y="428625"/>
                  </a:lnTo>
                  <a:lnTo>
                    <a:pt x="307181" y="428625"/>
                  </a:lnTo>
                  <a:lnTo>
                    <a:pt x="307181" y="554831"/>
                  </a:lnTo>
                  <a:lnTo>
                    <a:pt x="0" y="554831"/>
                  </a:lnTo>
                  <a:lnTo>
                    <a:pt x="0" y="552450"/>
                  </a:lnTo>
                </a:path>
              </a:pathLst>
            </a:custGeom>
            <a:no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0" name="Freeform: Shape 319">
              <a:extLst>
                <a:ext uri="{FF2B5EF4-FFF2-40B4-BE49-F238E27FC236}">
                  <a16:creationId xmlns:a16="http://schemas.microsoft.com/office/drawing/2014/main" id="{F8E4A225-6750-4408-AA6C-2787D0910097}"/>
                </a:ext>
              </a:extLst>
            </p:cNvPr>
            <p:cNvSpPr/>
            <p:nvPr/>
          </p:nvSpPr>
          <p:spPr>
            <a:xfrm>
              <a:off x="3579019" y="3050508"/>
              <a:ext cx="2321719" cy="526257"/>
            </a:xfrm>
            <a:custGeom>
              <a:avLst/>
              <a:gdLst>
                <a:gd name="connsiteX0" fmla="*/ 2321719 w 2321719"/>
                <a:gd name="connsiteY0" fmla="*/ 0 h 526257"/>
                <a:gd name="connsiteX1" fmla="*/ 2321719 w 2321719"/>
                <a:gd name="connsiteY1" fmla="*/ 61913 h 526257"/>
                <a:gd name="connsiteX2" fmla="*/ 2164556 w 2321719"/>
                <a:gd name="connsiteY2" fmla="*/ 61913 h 526257"/>
                <a:gd name="connsiteX3" fmla="*/ 2164556 w 2321719"/>
                <a:gd name="connsiteY3" fmla="*/ 97632 h 526257"/>
                <a:gd name="connsiteX4" fmla="*/ 1662112 w 2321719"/>
                <a:gd name="connsiteY4" fmla="*/ 97632 h 526257"/>
                <a:gd name="connsiteX5" fmla="*/ 1662112 w 2321719"/>
                <a:gd name="connsiteY5" fmla="*/ 133350 h 526257"/>
                <a:gd name="connsiteX6" fmla="*/ 1095375 w 2321719"/>
                <a:gd name="connsiteY6" fmla="*/ 133350 h 526257"/>
                <a:gd name="connsiteX7" fmla="*/ 1095375 w 2321719"/>
                <a:gd name="connsiteY7" fmla="*/ 183357 h 526257"/>
                <a:gd name="connsiteX8" fmla="*/ 616744 w 2321719"/>
                <a:gd name="connsiteY8" fmla="*/ 183357 h 526257"/>
                <a:gd name="connsiteX9" fmla="*/ 616744 w 2321719"/>
                <a:gd name="connsiteY9" fmla="*/ 230982 h 526257"/>
                <a:gd name="connsiteX10" fmla="*/ 497681 w 2321719"/>
                <a:gd name="connsiteY10" fmla="*/ 230982 h 526257"/>
                <a:gd name="connsiteX11" fmla="*/ 497681 w 2321719"/>
                <a:gd name="connsiteY11" fmla="*/ 276225 h 526257"/>
                <a:gd name="connsiteX12" fmla="*/ 350044 w 2321719"/>
                <a:gd name="connsiteY12" fmla="*/ 276225 h 526257"/>
                <a:gd name="connsiteX13" fmla="*/ 350044 w 2321719"/>
                <a:gd name="connsiteY13" fmla="*/ 350044 h 526257"/>
                <a:gd name="connsiteX14" fmla="*/ 245269 w 2321719"/>
                <a:gd name="connsiteY14" fmla="*/ 350044 h 526257"/>
                <a:gd name="connsiteX15" fmla="*/ 245269 w 2321719"/>
                <a:gd name="connsiteY15" fmla="*/ 397669 h 526257"/>
                <a:gd name="connsiteX16" fmla="*/ 161925 w 2321719"/>
                <a:gd name="connsiteY16" fmla="*/ 397669 h 526257"/>
                <a:gd name="connsiteX17" fmla="*/ 161925 w 2321719"/>
                <a:gd name="connsiteY17" fmla="*/ 526257 h 526257"/>
                <a:gd name="connsiteX18" fmla="*/ 0 w 2321719"/>
                <a:gd name="connsiteY18" fmla="*/ 526257 h 52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21719" h="526257">
                  <a:moveTo>
                    <a:pt x="2321719" y="0"/>
                  </a:moveTo>
                  <a:lnTo>
                    <a:pt x="2321719" y="61913"/>
                  </a:lnTo>
                  <a:lnTo>
                    <a:pt x="2164556" y="61913"/>
                  </a:lnTo>
                  <a:lnTo>
                    <a:pt x="2164556" y="97632"/>
                  </a:lnTo>
                  <a:lnTo>
                    <a:pt x="1662112" y="97632"/>
                  </a:lnTo>
                  <a:lnTo>
                    <a:pt x="1662112" y="133350"/>
                  </a:lnTo>
                  <a:lnTo>
                    <a:pt x="1095375" y="133350"/>
                  </a:lnTo>
                  <a:lnTo>
                    <a:pt x="1095375" y="183357"/>
                  </a:lnTo>
                  <a:lnTo>
                    <a:pt x="616744" y="183357"/>
                  </a:lnTo>
                  <a:lnTo>
                    <a:pt x="616744" y="230982"/>
                  </a:lnTo>
                  <a:lnTo>
                    <a:pt x="497681" y="230982"/>
                  </a:lnTo>
                  <a:lnTo>
                    <a:pt x="497681" y="276225"/>
                  </a:lnTo>
                  <a:lnTo>
                    <a:pt x="350044" y="276225"/>
                  </a:lnTo>
                  <a:lnTo>
                    <a:pt x="350044" y="350044"/>
                  </a:lnTo>
                  <a:lnTo>
                    <a:pt x="245269" y="350044"/>
                  </a:lnTo>
                  <a:lnTo>
                    <a:pt x="245269" y="397669"/>
                  </a:lnTo>
                  <a:lnTo>
                    <a:pt x="161925" y="397669"/>
                  </a:lnTo>
                  <a:lnTo>
                    <a:pt x="161925" y="526257"/>
                  </a:lnTo>
                  <a:lnTo>
                    <a:pt x="0" y="526257"/>
                  </a:lnTo>
                </a:path>
              </a:pathLst>
            </a:custGeom>
            <a:no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Shape 320">
              <a:extLst>
                <a:ext uri="{FF2B5EF4-FFF2-40B4-BE49-F238E27FC236}">
                  <a16:creationId xmlns:a16="http://schemas.microsoft.com/office/drawing/2014/main" id="{FAD0D02D-FD81-4AF3-8A31-A63D6F4D9416}"/>
                </a:ext>
              </a:extLst>
            </p:cNvPr>
            <p:cNvSpPr/>
            <p:nvPr/>
          </p:nvSpPr>
          <p:spPr>
            <a:xfrm>
              <a:off x="3579019" y="2848102"/>
              <a:ext cx="2359819" cy="862013"/>
            </a:xfrm>
            <a:custGeom>
              <a:avLst/>
              <a:gdLst>
                <a:gd name="connsiteX0" fmla="*/ 2359819 w 2359819"/>
                <a:gd name="connsiteY0" fmla="*/ 0 h 862013"/>
                <a:gd name="connsiteX1" fmla="*/ 1578769 w 2359819"/>
                <a:gd name="connsiteY1" fmla="*/ 0 h 862013"/>
                <a:gd name="connsiteX2" fmla="*/ 1578769 w 2359819"/>
                <a:gd name="connsiteY2" fmla="*/ 35719 h 862013"/>
                <a:gd name="connsiteX3" fmla="*/ 1397794 w 2359819"/>
                <a:gd name="connsiteY3" fmla="*/ 35719 h 862013"/>
                <a:gd name="connsiteX4" fmla="*/ 1397794 w 2359819"/>
                <a:gd name="connsiteY4" fmla="*/ 95250 h 862013"/>
                <a:gd name="connsiteX5" fmla="*/ 1250156 w 2359819"/>
                <a:gd name="connsiteY5" fmla="*/ 95250 h 862013"/>
                <a:gd name="connsiteX6" fmla="*/ 1250156 w 2359819"/>
                <a:gd name="connsiteY6" fmla="*/ 176213 h 862013"/>
                <a:gd name="connsiteX7" fmla="*/ 695325 w 2359819"/>
                <a:gd name="connsiteY7" fmla="*/ 176213 h 862013"/>
                <a:gd name="connsiteX8" fmla="*/ 695325 w 2359819"/>
                <a:gd name="connsiteY8" fmla="*/ 204788 h 862013"/>
                <a:gd name="connsiteX9" fmla="*/ 416719 w 2359819"/>
                <a:gd name="connsiteY9" fmla="*/ 204788 h 862013"/>
                <a:gd name="connsiteX10" fmla="*/ 416719 w 2359819"/>
                <a:gd name="connsiteY10" fmla="*/ 235744 h 862013"/>
                <a:gd name="connsiteX11" fmla="*/ 326231 w 2359819"/>
                <a:gd name="connsiteY11" fmla="*/ 235744 h 862013"/>
                <a:gd name="connsiteX12" fmla="*/ 326231 w 2359819"/>
                <a:gd name="connsiteY12" fmla="*/ 266700 h 862013"/>
                <a:gd name="connsiteX13" fmla="*/ 264319 w 2359819"/>
                <a:gd name="connsiteY13" fmla="*/ 266700 h 862013"/>
                <a:gd name="connsiteX14" fmla="*/ 264319 w 2359819"/>
                <a:gd name="connsiteY14" fmla="*/ 383381 h 862013"/>
                <a:gd name="connsiteX15" fmla="*/ 183356 w 2359819"/>
                <a:gd name="connsiteY15" fmla="*/ 383381 h 862013"/>
                <a:gd name="connsiteX16" fmla="*/ 183356 w 2359819"/>
                <a:gd name="connsiteY16" fmla="*/ 454819 h 862013"/>
                <a:gd name="connsiteX17" fmla="*/ 83344 w 2359819"/>
                <a:gd name="connsiteY17" fmla="*/ 454819 h 862013"/>
                <a:gd name="connsiteX18" fmla="*/ 83344 w 2359819"/>
                <a:gd name="connsiteY18" fmla="*/ 561975 h 862013"/>
                <a:gd name="connsiteX19" fmla="*/ 0 w 2359819"/>
                <a:gd name="connsiteY19" fmla="*/ 561975 h 862013"/>
                <a:gd name="connsiteX20" fmla="*/ 0 w 2359819"/>
                <a:gd name="connsiteY20" fmla="*/ 862013 h 86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59819" h="862013">
                  <a:moveTo>
                    <a:pt x="2359819" y="0"/>
                  </a:moveTo>
                  <a:lnTo>
                    <a:pt x="1578769" y="0"/>
                  </a:lnTo>
                  <a:lnTo>
                    <a:pt x="1578769" y="35719"/>
                  </a:lnTo>
                  <a:lnTo>
                    <a:pt x="1397794" y="35719"/>
                  </a:lnTo>
                  <a:lnTo>
                    <a:pt x="1397794" y="95250"/>
                  </a:lnTo>
                  <a:lnTo>
                    <a:pt x="1250156" y="95250"/>
                  </a:lnTo>
                  <a:lnTo>
                    <a:pt x="1250156" y="176213"/>
                  </a:lnTo>
                  <a:lnTo>
                    <a:pt x="695325" y="176213"/>
                  </a:lnTo>
                  <a:lnTo>
                    <a:pt x="695325" y="204788"/>
                  </a:lnTo>
                  <a:lnTo>
                    <a:pt x="416719" y="204788"/>
                  </a:lnTo>
                  <a:lnTo>
                    <a:pt x="416719" y="235744"/>
                  </a:lnTo>
                  <a:lnTo>
                    <a:pt x="326231" y="235744"/>
                  </a:lnTo>
                  <a:lnTo>
                    <a:pt x="326231" y="266700"/>
                  </a:lnTo>
                  <a:lnTo>
                    <a:pt x="264319" y="266700"/>
                  </a:lnTo>
                  <a:lnTo>
                    <a:pt x="264319" y="383381"/>
                  </a:lnTo>
                  <a:lnTo>
                    <a:pt x="183356" y="383381"/>
                  </a:lnTo>
                  <a:lnTo>
                    <a:pt x="183356" y="454819"/>
                  </a:lnTo>
                  <a:lnTo>
                    <a:pt x="83344" y="454819"/>
                  </a:lnTo>
                  <a:lnTo>
                    <a:pt x="83344" y="561975"/>
                  </a:lnTo>
                  <a:lnTo>
                    <a:pt x="0" y="561975"/>
                  </a:lnTo>
                  <a:lnTo>
                    <a:pt x="0" y="862013"/>
                  </a:lnTo>
                </a:path>
              </a:pathLst>
            </a:cu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2" name="Freeform: Shape 321">
              <a:extLst>
                <a:ext uri="{FF2B5EF4-FFF2-40B4-BE49-F238E27FC236}">
                  <a16:creationId xmlns:a16="http://schemas.microsoft.com/office/drawing/2014/main" id="{465EDDD2-7BDD-4652-91B3-8F0EF1909213}"/>
                </a:ext>
              </a:extLst>
            </p:cNvPr>
            <p:cNvSpPr/>
            <p:nvPr/>
          </p:nvSpPr>
          <p:spPr>
            <a:xfrm>
              <a:off x="742950" y="3300540"/>
              <a:ext cx="2369344" cy="352425"/>
            </a:xfrm>
            <a:custGeom>
              <a:avLst/>
              <a:gdLst>
                <a:gd name="connsiteX0" fmla="*/ 2369344 w 2369344"/>
                <a:gd name="connsiteY0" fmla="*/ 0 h 352425"/>
                <a:gd name="connsiteX1" fmla="*/ 1831181 w 2369344"/>
                <a:gd name="connsiteY1" fmla="*/ 0 h 352425"/>
                <a:gd name="connsiteX2" fmla="*/ 1831181 w 2369344"/>
                <a:gd name="connsiteY2" fmla="*/ 26193 h 352425"/>
                <a:gd name="connsiteX3" fmla="*/ 1745456 w 2369344"/>
                <a:gd name="connsiteY3" fmla="*/ 26193 h 352425"/>
                <a:gd name="connsiteX4" fmla="*/ 1745456 w 2369344"/>
                <a:gd name="connsiteY4" fmla="*/ 38100 h 352425"/>
                <a:gd name="connsiteX5" fmla="*/ 1490663 w 2369344"/>
                <a:gd name="connsiteY5" fmla="*/ 38100 h 352425"/>
                <a:gd name="connsiteX6" fmla="*/ 1490663 w 2369344"/>
                <a:gd name="connsiteY6" fmla="*/ 52387 h 352425"/>
                <a:gd name="connsiteX7" fmla="*/ 1307306 w 2369344"/>
                <a:gd name="connsiteY7" fmla="*/ 52387 h 352425"/>
                <a:gd name="connsiteX8" fmla="*/ 1307306 w 2369344"/>
                <a:gd name="connsiteY8" fmla="*/ 76200 h 352425"/>
                <a:gd name="connsiteX9" fmla="*/ 876300 w 2369344"/>
                <a:gd name="connsiteY9" fmla="*/ 76200 h 352425"/>
                <a:gd name="connsiteX10" fmla="*/ 876300 w 2369344"/>
                <a:gd name="connsiteY10" fmla="*/ 102393 h 352425"/>
                <a:gd name="connsiteX11" fmla="*/ 614363 w 2369344"/>
                <a:gd name="connsiteY11" fmla="*/ 102393 h 352425"/>
                <a:gd name="connsiteX12" fmla="*/ 614363 w 2369344"/>
                <a:gd name="connsiteY12" fmla="*/ 128587 h 352425"/>
                <a:gd name="connsiteX13" fmla="*/ 500063 w 2369344"/>
                <a:gd name="connsiteY13" fmla="*/ 128587 h 352425"/>
                <a:gd name="connsiteX14" fmla="*/ 500063 w 2369344"/>
                <a:gd name="connsiteY14" fmla="*/ 154781 h 352425"/>
                <a:gd name="connsiteX15" fmla="*/ 340519 w 2369344"/>
                <a:gd name="connsiteY15" fmla="*/ 154781 h 352425"/>
                <a:gd name="connsiteX16" fmla="*/ 340519 w 2369344"/>
                <a:gd name="connsiteY16" fmla="*/ 171450 h 352425"/>
                <a:gd name="connsiteX17" fmla="*/ 252413 w 2369344"/>
                <a:gd name="connsiteY17" fmla="*/ 171450 h 352425"/>
                <a:gd name="connsiteX18" fmla="*/ 252413 w 2369344"/>
                <a:gd name="connsiteY18" fmla="*/ 197643 h 352425"/>
                <a:gd name="connsiteX19" fmla="*/ 176213 w 2369344"/>
                <a:gd name="connsiteY19" fmla="*/ 197643 h 352425"/>
                <a:gd name="connsiteX20" fmla="*/ 176213 w 2369344"/>
                <a:gd name="connsiteY20" fmla="*/ 252412 h 352425"/>
                <a:gd name="connsiteX21" fmla="*/ 88106 w 2369344"/>
                <a:gd name="connsiteY21" fmla="*/ 252412 h 352425"/>
                <a:gd name="connsiteX22" fmla="*/ 80962 w 2369344"/>
                <a:gd name="connsiteY22" fmla="*/ 259556 h 352425"/>
                <a:gd name="connsiteX23" fmla="*/ 80962 w 2369344"/>
                <a:gd name="connsiteY23" fmla="*/ 352425 h 352425"/>
                <a:gd name="connsiteX24" fmla="*/ 0 w 2369344"/>
                <a:gd name="connsiteY24" fmla="*/ 352425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369344" h="352425">
                  <a:moveTo>
                    <a:pt x="2369344" y="0"/>
                  </a:moveTo>
                  <a:lnTo>
                    <a:pt x="1831181" y="0"/>
                  </a:lnTo>
                  <a:lnTo>
                    <a:pt x="1831181" y="26193"/>
                  </a:lnTo>
                  <a:lnTo>
                    <a:pt x="1745456" y="26193"/>
                  </a:lnTo>
                  <a:lnTo>
                    <a:pt x="1745456" y="38100"/>
                  </a:lnTo>
                  <a:lnTo>
                    <a:pt x="1490663" y="38100"/>
                  </a:lnTo>
                  <a:lnTo>
                    <a:pt x="1490663" y="52387"/>
                  </a:lnTo>
                  <a:lnTo>
                    <a:pt x="1307306" y="52387"/>
                  </a:lnTo>
                  <a:lnTo>
                    <a:pt x="1307306" y="76200"/>
                  </a:lnTo>
                  <a:lnTo>
                    <a:pt x="876300" y="76200"/>
                  </a:lnTo>
                  <a:lnTo>
                    <a:pt x="876300" y="102393"/>
                  </a:lnTo>
                  <a:lnTo>
                    <a:pt x="614363" y="102393"/>
                  </a:lnTo>
                  <a:lnTo>
                    <a:pt x="614363" y="128587"/>
                  </a:lnTo>
                  <a:lnTo>
                    <a:pt x="500063" y="128587"/>
                  </a:lnTo>
                  <a:lnTo>
                    <a:pt x="500063" y="154781"/>
                  </a:lnTo>
                  <a:lnTo>
                    <a:pt x="340519" y="154781"/>
                  </a:lnTo>
                  <a:lnTo>
                    <a:pt x="340519" y="171450"/>
                  </a:lnTo>
                  <a:lnTo>
                    <a:pt x="252413" y="171450"/>
                  </a:lnTo>
                  <a:lnTo>
                    <a:pt x="252413" y="197643"/>
                  </a:lnTo>
                  <a:lnTo>
                    <a:pt x="176213" y="197643"/>
                  </a:lnTo>
                  <a:lnTo>
                    <a:pt x="176213" y="252412"/>
                  </a:lnTo>
                  <a:lnTo>
                    <a:pt x="88106" y="252412"/>
                  </a:lnTo>
                  <a:lnTo>
                    <a:pt x="80962" y="259556"/>
                  </a:lnTo>
                  <a:lnTo>
                    <a:pt x="80962" y="352425"/>
                  </a:lnTo>
                  <a:lnTo>
                    <a:pt x="0" y="352425"/>
                  </a:lnTo>
                </a:path>
              </a:pathLst>
            </a:custGeom>
            <a:noFill/>
            <a:ln>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3" name="Freeform: Shape 322">
              <a:extLst>
                <a:ext uri="{FF2B5EF4-FFF2-40B4-BE49-F238E27FC236}">
                  <a16:creationId xmlns:a16="http://schemas.microsoft.com/office/drawing/2014/main" id="{918B9418-3D5C-4672-8158-6BD65A59747E}"/>
                </a:ext>
              </a:extLst>
            </p:cNvPr>
            <p:cNvSpPr/>
            <p:nvPr/>
          </p:nvSpPr>
          <p:spPr>
            <a:xfrm>
              <a:off x="740569" y="3119565"/>
              <a:ext cx="2362200" cy="590550"/>
            </a:xfrm>
            <a:custGeom>
              <a:avLst/>
              <a:gdLst>
                <a:gd name="connsiteX0" fmla="*/ 2362200 w 2362200"/>
                <a:gd name="connsiteY0" fmla="*/ 0 h 590550"/>
                <a:gd name="connsiteX1" fmla="*/ 2178844 w 2362200"/>
                <a:gd name="connsiteY1" fmla="*/ 0 h 590550"/>
                <a:gd name="connsiteX2" fmla="*/ 2178844 w 2362200"/>
                <a:gd name="connsiteY2" fmla="*/ 23812 h 590550"/>
                <a:gd name="connsiteX3" fmla="*/ 2152650 w 2362200"/>
                <a:gd name="connsiteY3" fmla="*/ 23812 h 590550"/>
                <a:gd name="connsiteX4" fmla="*/ 1385887 w 2362200"/>
                <a:gd name="connsiteY4" fmla="*/ 23812 h 590550"/>
                <a:gd name="connsiteX5" fmla="*/ 1385887 w 2362200"/>
                <a:gd name="connsiteY5" fmla="*/ 92868 h 590550"/>
                <a:gd name="connsiteX6" fmla="*/ 1347787 w 2362200"/>
                <a:gd name="connsiteY6" fmla="*/ 92868 h 590550"/>
                <a:gd name="connsiteX7" fmla="*/ 1214437 w 2362200"/>
                <a:gd name="connsiteY7" fmla="*/ 92868 h 590550"/>
                <a:gd name="connsiteX8" fmla="*/ 1214437 w 2362200"/>
                <a:gd name="connsiteY8" fmla="*/ 104775 h 590550"/>
                <a:gd name="connsiteX9" fmla="*/ 947737 w 2362200"/>
                <a:gd name="connsiteY9" fmla="*/ 104775 h 590550"/>
                <a:gd name="connsiteX10" fmla="*/ 947737 w 2362200"/>
                <a:gd name="connsiteY10" fmla="*/ 128587 h 590550"/>
                <a:gd name="connsiteX11" fmla="*/ 909637 w 2362200"/>
                <a:gd name="connsiteY11" fmla="*/ 128587 h 590550"/>
                <a:gd name="connsiteX12" fmla="*/ 595312 w 2362200"/>
                <a:gd name="connsiteY12" fmla="*/ 128587 h 590550"/>
                <a:gd name="connsiteX13" fmla="*/ 595312 w 2362200"/>
                <a:gd name="connsiteY13" fmla="*/ 164306 h 590550"/>
                <a:gd name="connsiteX14" fmla="*/ 507206 w 2362200"/>
                <a:gd name="connsiteY14" fmla="*/ 164306 h 590550"/>
                <a:gd name="connsiteX15" fmla="*/ 507206 w 2362200"/>
                <a:gd name="connsiteY15" fmla="*/ 192881 h 590550"/>
                <a:gd name="connsiteX16" fmla="*/ 423862 w 2362200"/>
                <a:gd name="connsiteY16" fmla="*/ 192881 h 590550"/>
                <a:gd name="connsiteX17" fmla="*/ 423862 w 2362200"/>
                <a:gd name="connsiteY17" fmla="*/ 216693 h 590550"/>
                <a:gd name="connsiteX18" fmla="*/ 340519 w 2362200"/>
                <a:gd name="connsiteY18" fmla="*/ 216693 h 590550"/>
                <a:gd name="connsiteX19" fmla="*/ 340519 w 2362200"/>
                <a:gd name="connsiteY19" fmla="*/ 276225 h 590550"/>
                <a:gd name="connsiteX20" fmla="*/ 245269 w 2362200"/>
                <a:gd name="connsiteY20" fmla="*/ 276225 h 590550"/>
                <a:gd name="connsiteX21" fmla="*/ 245269 w 2362200"/>
                <a:gd name="connsiteY21" fmla="*/ 314325 h 590550"/>
                <a:gd name="connsiteX22" fmla="*/ 59531 w 2362200"/>
                <a:gd name="connsiteY22" fmla="*/ 314325 h 590550"/>
                <a:gd name="connsiteX23" fmla="*/ 59531 w 2362200"/>
                <a:gd name="connsiteY23" fmla="*/ 388143 h 590550"/>
                <a:gd name="connsiteX24" fmla="*/ 0 w 2362200"/>
                <a:gd name="connsiteY24" fmla="*/ 388143 h 590550"/>
                <a:gd name="connsiteX25" fmla="*/ 0 w 2362200"/>
                <a:gd name="connsiteY25" fmla="*/ 590550 h 59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62200" h="590550">
                  <a:moveTo>
                    <a:pt x="2362200" y="0"/>
                  </a:moveTo>
                  <a:lnTo>
                    <a:pt x="2178844" y="0"/>
                  </a:lnTo>
                  <a:lnTo>
                    <a:pt x="2178844" y="23812"/>
                  </a:lnTo>
                  <a:lnTo>
                    <a:pt x="2152650" y="23812"/>
                  </a:lnTo>
                  <a:lnTo>
                    <a:pt x="1385887" y="23812"/>
                  </a:lnTo>
                  <a:lnTo>
                    <a:pt x="1385887" y="92868"/>
                  </a:lnTo>
                  <a:lnTo>
                    <a:pt x="1347787" y="92868"/>
                  </a:lnTo>
                  <a:lnTo>
                    <a:pt x="1214437" y="92868"/>
                  </a:lnTo>
                  <a:lnTo>
                    <a:pt x="1214437" y="104775"/>
                  </a:lnTo>
                  <a:lnTo>
                    <a:pt x="947737" y="104775"/>
                  </a:lnTo>
                  <a:lnTo>
                    <a:pt x="947737" y="128587"/>
                  </a:lnTo>
                  <a:lnTo>
                    <a:pt x="909637" y="128587"/>
                  </a:lnTo>
                  <a:lnTo>
                    <a:pt x="595312" y="128587"/>
                  </a:lnTo>
                  <a:lnTo>
                    <a:pt x="595312" y="164306"/>
                  </a:lnTo>
                  <a:lnTo>
                    <a:pt x="507206" y="164306"/>
                  </a:lnTo>
                  <a:lnTo>
                    <a:pt x="507206" y="192881"/>
                  </a:lnTo>
                  <a:lnTo>
                    <a:pt x="423862" y="192881"/>
                  </a:lnTo>
                  <a:lnTo>
                    <a:pt x="423862" y="216693"/>
                  </a:lnTo>
                  <a:lnTo>
                    <a:pt x="340519" y="216693"/>
                  </a:lnTo>
                  <a:lnTo>
                    <a:pt x="340519" y="276225"/>
                  </a:lnTo>
                  <a:lnTo>
                    <a:pt x="245269" y="276225"/>
                  </a:lnTo>
                  <a:lnTo>
                    <a:pt x="245269" y="314325"/>
                  </a:lnTo>
                  <a:lnTo>
                    <a:pt x="59531" y="314325"/>
                  </a:lnTo>
                  <a:lnTo>
                    <a:pt x="59531" y="388143"/>
                  </a:lnTo>
                  <a:lnTo>
                    <a:pt x="0" y="388143"/>
                  </a:lnTo>
                  <a:lnTo>
                    <a:pt x="0" y="590550"/>
                  </a:lnTo>
                </a:path>
              </a:pathLst>
            </a:cu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Freeform: Shape 323">
              <a:extLst>
                <a:ext uri="{FF2B5EF4-FFF2-40B4-BE49-F238E27FC236}">
                  <a16:creationId xmlns:a16="http://schemas.microsoft.com/office/drawing/2014/main" id="{CFBBB9BB-6E8A-45C9-949C-69DD24234B2F}"/>
                </a:ext>
              </a:extLst>
            </p:cNvPr>
            <p:cNvSpPr/>
            <p:nvPr/>
          </p:nvSpPr>
          <p:spPr>
            <a:xfrm>
              <a:off x="6429375" y="2438527"/>
              <a:ext cx="2345531" cy="1266825"/>
            </a:xfrm>
            <a:custGeom>
              <a:avLst/>
              <a:gdLst>
                <a:gd name="connsiteX0" fmla="*/ 2345531 w 2345531"/>
                <a:gd name="connsiteY0" fmla="*/ 0 h 1266825"/>
                <a:gd name="connsiteX1" fmla="*/ 1562100 w 2345531"/>
                <a:gd name="connsiteY1" fmla="*/ 0 h 1266825"/>
                <a:gd name="connsiteX2" fmla="*/ 1562100 w 2345531"/>
                <a:gd name="connsiteY2" fmla="*/ 102394 h 1266825"/>
                <a:gd name="connsiteX3" fmla="*/ 1228725 w 2345531"/>
                <a:gd name="connsiteY3" fmla="*/ 102394 h 1266825"/>
                <a:gd name="connsiteX4" fmla="*/ 1228725 w 2345531"/>
                <a:gd name="connsiteY4" fmla="*/ 192881 h 1266825"/>
                <a:gd name="connsiteX5" fmla="*/ 233363 w 2345531"/>
                <a:gd name="connsiteY5" fmla="*/ 192881 h 1266825"/>
                <a:gd name="connsiteX6" fmla="*/ 233363 w 2345531"/>
                <a:gd name="connsiteY6" fmla="*/ 378619 h 1266825"/>
                <a:gd name="connsiteX7" fmla="*/ 154781 w 2345531"/>
                <a:gd name="connsiteY7" fmla="*/ 378619 h 1266825"/>
                <a:gd name="connsiteX8" fmla="*/ 154781 w 2345531"/>
                <a:gd name="connsiteY8" fmla="*/ 473869 h 1266825"/>
                <a:gd name="connsiteX9" fmla="*/ 88106 w 2345531"/>
                <a:gd name="connsiteY9" fmla="*/ 473869 h 1266825"/>
                <a:gd name="connsiteX10" fmla="*/ 88106 w 2345531"/>
                <a:gd name="connsiteY10" fmla="*/ 726281 h 1266825"/>
                <a:gd name="connsiteX11" fmla="*/ 0 w 2345531"/>
                <a:gd name="connsiteY11" fmla="*/ 726281 h 1266825"/>
                <a:gd name="connsiteX12" fmla="*/ 0 w 2345531"/>
                <a:gd name="connsiteY12" fmla="*/ 1266825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5531" h="1266825">
                  <a:moveTo>
                    <a:pt x="2345531" y="0"/>
                  </a:moveTo>
                  <a:lnTo>
                    <a:pt x="1562100" y="0"/>
                  </a:lnTo>
                  <a:lnTo>
                    <a:pt x="1562100" y="102394"/>
                  </a:lnTo>
                  <a:lnTo>
                    <a:pt x="1228725" y="102394"/>
                  </a:lnTo>
                  <a:lnTo>
                    <a:pt x="1228725" y="192881"/>
                  </a:lnTo>
                  <a:lnTo>
                    <a:pt x="233363" y="192881"/>
                  </a:lnTo>
                  <a:lnTo>
                    <a:pt x="233363" y="378619"/>
                  </a:lnTo>
                  <a:lnTo>
                    <a:pt x="154781" y="378619"/>
                  </a:lnTo>
                  <a:lnTo>
                    <a:pt x="154781" y="473869"/>
                  </a:lnTo>
                  <a:lnTo>
                    <a:pt x="88106" y="473869"/>
                  </a:lnTo>
                  <a:lnTo>
                    <a:pt x="88106" y="726281"/>
                  </a:lnTo>
                  <a:lnTo>
                    <a:pt x="0" y="726281"/>
                  </a:lnTo>
                  <a:lnTo>
                    <a:pt x="0" y="1266825"/>
                  </a:lnTo>
                </a:path>
              </a:pathLst>
            </a:cu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TextBox 324">
              <a:extLst>
                <a:ext uri="{FF2B5EF4-FFF2-40B4-BE49-F238E27FC236}">
                  <a16:creationId xmlns:a16="http://schemas.microsoft.com/office/drawing/2014/main" id="{B8306EA5-A58A-489E-8CB5-0DAEB7384C07}"/>
                </a:ext>
              </a:extLst>
            </p:cNvPr>
            <p:cNvSpPr txBox="1"/>
            <p:nvPr/>
          </p:nvSpPr>
          <p:spPr>
            <a:xfrm rot="16200000">
              <a:off x="-996208" y="2487858"/>
              <a:ext cx="2571562" cy="253916"/>
            </a:xfrm>
            <a:prstGeom prst="rect">
              <a:avLst/>
            </a:prstGeom>
            <a:noFill/>
          </p:spPr>
          <p:txBody>
            <a:bodyPr wrap="square" rtlCol="0">
              <a:spAutoFit/>
            </a:bodyPr>
            <a:lstStyle/>
            <a:p>
              <a:pPr defTabSz="685800"/>
              <a:r>
                <a:rPr lang="en-US" sz="1050" b="1">
                  <a:solidFill>
                    <a:srgbClr val="000000"/>
                  </a:solidFill>
                  <a:latin typeface="Arial" panose="020B0604020202020204"/>
                </a:rPr>
                <a:t>Patients with ≥1 </a:t>
              </a:r>
              <a:r>
                <a:rPr lang="en-US" sz="1000" b="1">
                  <a:solidFill>
                    <a:srgbClr val="000000"/>
                  </a:solidFill>
                  <a:latin typeface="Arial" panose="020B0604020202020204"/>
                </a:rPr>
                <a:t>exacerbation</a:t>
              </a:r>
              <a:r>
                <a:rPr lang="en-US" sz="1050" b="1">
                  <a:solidFill>
                    <a:srgbClr val="000000"/>
                  </a:solidFill>
                  <a:latin typeface="Arial" panose="020B0604020202020204"/>
                </a:rPr>
                <a:t>(s) (%)</a:t>
              </a:r>
            </a:p>
          </p:txBody>
        </p:sp>
        <p:sp>
          <p:nvSpPr>
            <p:cNvPr id="119" name="TextBox 118">
              <a:extLst>
                <a:ext uri="{FF2B5EF4-FFF2-40B4-BE49-F238E27FC236}">
                  <a16:creationId xmlns:a16="http://schemas.microsoft.com/office/drawing/2014/main" id="{55DE18E2-E2DB-467F-9D95-D3EED5C57309}"/>
                </a:ext>
              </a:extLst>
            </p:cNvPr>
            <p:cNvSpPr txBox="1"/>
            <p:nvPr/>
          </p:nvSpPr>
          <p:spPr>
            <a:xfrm>
              <a:off x="3492112" y="1765514"/>
              <a:ext cx="2190387" cy="707886"/>
            </a:xfrm>
            <a:prstGeom prst="rect">
              <a:avLst/>
            </a:prstGeom>
            <a:noFill/>
          </p:spPr>
          <p:txBody>
            <a:bodyPr wrap="square" rtlCol="0">
              <a:spAutoFit/>
            </a:bodyPr>
            <a:lstStyle/>
            <a:p>
              <a:pPr defTabSz="685800"/>
              <a:r>
                <a:rPr lang="en-US" sz="1000">
                  <a:solidFill>
                    <a:schemeClr val="accent5"/>
                  </a:solidFill>
                  <a:latin typeface="Arial" panose="020B0604020202020204"/>
                </a:rPr>
                <a:t>Maintenance FLU/SAL+ SABA as needed (n=151)</a:t>
              </a:r>
            </a:p>
            <a:p>
              <a:pPr defTabSz="685800"/>
              <a:r>
                <a:rPr lang="en-US" sz="1000">
                  <a:solidFill>
                    <a:srgbClr val="D0006F"/>
                  </a:solidFill>
                  <a:latin typeface="Arial" panose="020B0604020202020204"/>
                </a:rPr>
                <a:t>BUD/FORM </a:t>
              </a:r>
              <a:r>
                <a:rPr lang="en-US" sz="1000" err="1">
                  <a:solidFill>
                    <a:srgbClr val="D0006F"/>
                  </a:solidFill>
                  <a:latin typeface="Arial" panose="020B0604020202020204"/>
                </a:rPr>
                <a:t>Turbuhaler</a:t>
              </a:r>
              <a:r>
                <a:rPr lang="en-US" sz="1000">
                  <a:solidFill>
                    <a:srgbClr val="D0006F"/>
                  </a:solidFill>
                  <a:latin typeface="Arial" panose="020B0604020202020204"/>
                </a:rPr>
                <a:t> </a:t>
              </a:r>
              <a:br>
                <a:rPr lang="en-US" sz="1000">
                  <a:solidFill>
                    <a:srgbClr val="D0006F"/>
                  </a:solidFill>
                  <a:latin typeface="Arial" panose="020B0604020202020204"/>
                </a:rPr>
              </a:br>
              <a:r>
                <a:rPr lang="en-US" sz="1000">
                  <a:solidFill>
                    <a:srgbClr val="D0006F"/>
                  </a:solidFill>
                  <a:latin typeface="Arial" panose="020B0604020202020204"/>
                </a:rPr>
                <a:t>anti-inflammatory reliever (n=106)</a:t>
              </a:r>
            </a:p>
          </p:txBody>
        </p:sp>
        <p:sp>
          <p:nvSpPr>
            <p:cNvPr id="120" name="TextBox 119">
              <a:extLst>
                <a:ext uri="{FF2B5EF4-FFF2-40B4-BE49-F238E27FC236}">
                  <a16:creationId xmlns:a16="http://schemas.microsoft.com/office/drawing/2014/main" id="{890374AD-047F-44B0-B28F-FC2EEB60DB56}"/>
                </a:ext>
              </a:extLst>
            </p:cNvPr>
            <p:cNvSpPr txBox="1"/>
            <p:nvPr/>
          </p:nvSpPr>
          <p:spPr>
            <a:xfrm>
              <a:off x="6365384" y="1776853"/>
              <a:ext cx="2190387" cy="707886"/>
            </a:xfrm>
            <a:prstGeom prst="rect">
              <a:avLst/>
            </a:prstGeom>
            <a:noFill/>
          </p:spPr>
          <p:txBody>
            <a:bodyPr wrap="square" rtlCol="0">
              <a:spAutoFit/>
            </a:bodyPr>
            <a:lstStyle/>
            <a:p>
              <a:pPr defTabSz="685800"/>
              <a:r>
                <a:rPr lang="en-US" sz="1000">
                  <a:solidFill>
                    <a:schemeClr val="accent5"/>
                  </a:solidFill>
                  <a:latin typeface="Arial" panose="020B0604020202020204"/>
                </a:rPr>
                <a:t>Maintenance FLU/SAL+ SABA as needed (n=49)</a:t>
              </a:r>
            </a:p>
            <a:p>
              <a:pPr defTabSz="685800"/>
              <a:r>
                <a:rPr lang="en-US" sz="1000">
                  <a:solidFill>
                    <a:srgbClr val="D0006F"/>
                  </a:solidFill>
                  <a:latin typeface="Arial" panose="020B0604020202020204"/>
                </a:rPr>
                <a:t>BUD/FORM </a:t>
              </a:r>
              <a:r>
                <a:rPr lang="en-US" sz="1000" err="1">
                  <a:solidFill>
                    <a:srgbClr val="D0006F"/>
                  </a:solidFill>
                  <a:latin typeface="Arial" panose="020B0604020202020204"/>
                </a:rPr>
                <a:t>Turbuhaler</a:t>
              </a:r>
              <a:r>
                <a:rPr lang="en-US" sz="1000">
                  <a:solidFill>
                    <a:srgbClr val="D0006F"/>
                  </a:solidFill>
                  <a:latin typeface="Arial" panose="020B0604020202020204"/>
                </a:rPr>
                <a:t> </a:t>
              </a:r>
              <a:br>
                <a:rPr lang="en-US" sz="1000">
                  <a:solidFill>
                    <a:srgbClr val="D0006F"/>
                  </a:solidFill>
                  <a:latin typeface="Arial" panose="020B0604020202020204"/>
                </a:rPr>
              </a:br>
              <a:r>
                <a:rPr lang="en-US" sz="1000">
                  <a:solidFill>
                    <a:srgbClr val="D0006F"/>
                  </a:solidFill>
                  <a:latin typeface="Arial" panose="020B0604020202020204"/>
                </a:rPr>
                <a:t>anti-inflammatory reliever (n=32)</a:t>
              </a:r>
            </a:p>
          </p:txBody>
        </p:sp>
      </p:grpSp>
      <p:grpSp>
        <p:nvGrpSpPr>
          <p:cNvPr id="125" name="Group 124">
            <a:extLst>
              <a:ext uri="{FF2B5EF4-FFF2-40B4-BE49-F238E27FC236}">
                <a16:creationId xmlns:a16="http://schemas.microsoft.com/office/drawing/2014/main" id="{833E3D3B-7307-4BA8-9998-96194EAE30BA}"/>
              </a:ext>
            </a:extLst>
          </p:cNvPr>
          <p:cNvGrpSpPr/>
          <p:nvPr/>
        </p:nvGrpSpPr>
        <p:grpSpPr>
          <a:xfrm>
            <a:off x="6245327" y="40110"/>
            <a:ext cx="2870098" cy="1465886"/>
            <a:chOff x="4857634" y="982325"/>
            <a:chExt cx="4124893" cy="2377430"/>
          </a:xfrm>
        </p:grpSpPr>
        <p:sp>
          <p:nvSpPr>
            <p:cNvPr id="126" name="Rectangle 125">
              <a:extLst>
                <a:ext uri="{FF2B5EF4-FFF2-40B4-BE49-F238E27FC236}">
                  <a16:creationId xmlns:a16="http://schemas.microsoft.com/office/drawing/2014/main" id="{C6207DE0-2978-4085-9B4A-FE34F71C11B8}"/>
                </a:ext>
              </a:extLst>
            </p:cNvPr>
            <p:cNvSpPr/>
            <p:nvPr/>
          </p:nvSpPr>
          <p:spPr>
            <a:xfrm>
              <a:off x="4874822" y="982325"/>
              <a:ext cx="4107705" cy="2377430"/>
            </a:xfrm>
            <a:prstGeom prst="rect">
              <a:avLst/>
            </a:prstGeom>
            <a:solidFill>
              <a:srgbClr val="D0006F"/>
            </a:solidFill>
            <a:ln>
              <a:noFill/>
            </a:ln>
            <a:effectLst>
              <a:outerShdw blurRad="107950" dist="12700" dir="5400000" algn="ctr">
                <a:schemeClr val="accent1"/>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pic>
          <p:nvPicPr>
            <p:cNvPr id="127" name="Picture 126">
              <a:extLst>
                <a:ext uri="{FF2B5EF4-FFF2-40B4-BE49-F238E27FC236}">
                  <a16:creationId xmlns:a16="http://schemas.microsoft.com/office/drawing/2014/main" id="{EC3406CB-E90D-4548-BA60-F0D9F93538AA}"/>
                </a:ext>
              </a:extLst>
            </p:cNvPr>
            <p:cNvPicPr>
              <a:picLocks noChangeAspect="1"/>
            </p:cNvPicPr>
            <p:nvPr/>
          </p:nvPicPr>
          <p:blipFill rotWithShape="1">
            <a:blip r:embed="rId3"/>
            <a:srcRect t="18869" r="4762"/>
            <a:stretch/>
          </p:blipFill>
          <p:spPr>
            <a:xfrm>
              <a:off x="4923784" y="1434961"/>
              <a:ext cx="4011855" cy="1897225"/>
            </a:xfrm>
            <a:prstGeom prst="rect">
              <a:avLst/>
            </a:prstGeom>
          </p:spPr>
        </p:pic>
        <p:sp>
          <p:nvSpPr>
            <p:cNvPr id="128" name="TextBox 127">
              <a:extLst>
                <a:ext uri="{FF2B5EF4-FFF2-40B4-BE49-F238E27FC236}">
                  <a16:creationId xmlns:a16="http://schemas.microsoft.com/office/drawing/2014/main" id="{61D609A9-997A-4DB4-90D4-4449B0996C4E}"/>
                </a:ext>
              </a:extLst>
            </p:cNvPr>
            <p:cNvSpPr txBox="1"/>
            <p:nvPr/>
          </p:nvSpPr>
          <p:spPr>
            <a:xfrm>
              <a:off x="4857634" y="1032601"/>
              <a:ext cx="4011855" cy="440507"/>
            </a:xfrm>
            <a:prstGeom prst="rect">
              <a:avLst/>
            </a:prstGeom>
            <a:noFill/>
          </p:spPr>
          <p:txBody>
            <a:bodyPr wrap="square" rtlCol="0">
              <a:spAutoFit/>
            </a:bodyPr>
            <a:lstStyle/>
            <a:p>
              <a:pPr marL="0" marR="0" lvl="0" indent="0" algn="ctr" defTabSz="457200" rtl="0" eaLnBrk="1" fontAlgn="auto" latinLnBrk="0" hangingPunct="1">
                <a:lnSpc>
                  <a:spcPct val="90000"/>
                </a:lnSpc>
                <a:spcBef>
                  <a:spcPts val="1200"/>
                </a:spcBef>
                <a:spcAft>
                  <a:spcPts val="0"/>
                </a:spcAft>
                <a:buClr>
                  <a:srgbClr val="7F134C"/>
                </a:buClr>
                <a:buSzTx/>
                <a:buFontTx/>
                <a:buNone/>
                <a:tabLst/>
                <a:defRPr/>
              </a:pPr>
              <a:r>
                <a:rPr kumimoji="0" lang="en-GB" sz="700" b="1" i="0" u="none" strike="noStrike" kern="1200" cap="none" spc="0" normalizeH="0" baseline="0" noProof="0">
                  <a:ln>
                    <a:noFill/>
                  </a:ln>
                  <a:solidFill>
                    <a:srgbClr val="FFFFFF"/>
                  </a:solidFill>
                  <a:effectLst/>
                  <a:uLnTx/>
                  <a:uFillTx/>
                  <a:latin typeface="Arial"/>
                  <a:ea typeface="+mn-ea"/>
                  <a:cs typeface="+mn-cs"/>
                </a:rPr>
                <a:t>Focus on one exacerbation event:</a:t>
              </a:r>
              <a:br>
                <a:rPr kumimoji="0" lang="en-GB" sz="700" b="1" i="0" u="none" strike="noStrike" kern="1200" cap="none" spc="0" normalizeH="0" baseline="0" noProof="0">
                  <a:ln>
                    <a:noFill/>
                  </a:ln>
                  <a:solidFill>
                    <a:srgbClr val="FFFFFF"/>
                  </a:solidFill>
                  <a:effectLst/>
                  <a:uLnTx/>
                  <a:uFillTx/>
                  <a:latin typeface="Arial"/>
                  <a:ea typeface="+mn-ea"/>
                  <a:cs typeface="+mn-cs"/>
                </a:rPr>
              </a:br>
              <a:r>
                <a:rPr kumimoji="0" lang="en-GB" sz="700" b="1" i="0" u="none" strike="noStrike" kern="1200" cap="none" spc="0" normalizeH="0" baseline="0" noProof="0">
                  <a:ln>
                    <a:noFill/>
                  </a:ln>
                  <a:solidFill>
                    <a:srgbClr val="FFFFFF"/>
                  </a:solidFill>
                  <a:effectLst/>
                  <a:uLnTx/>
                  <a:uFillTx/>
                  <a:latin typeface="Arial"/>
                  <a:ea typeface="+mn-ea"/>
                  <a:cs typeface="+mn-cs"/>
                </a:rPr>
                <a:t>BUD/FORM Turbuhaler anti-inflammatory reliever</a:t>
              </a:r>
            </a:p>
          </p:txBody>
        </p:sp>
      </p:grpSp>
    </p:spTree>
    <p:extLst>
      <p:ext uri="{BB962C8B-B14F-4D97-AF65-F5344CB8AC3E}">
        <p14:creationId xmlns:p14="http://schemas.microsoft.com/office/powerpoint/2010/main" val="22166758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5D7DE-05FC-4C2D-9C22-954CB8B3E94E}"/>
              </a:ext>
            </a:extLst>
          </p:cNvPr>
          <p:cNvSpPr>
            <a:spLocks noGrp="1"/>
          </p:cNvSpPr>
          <p:nvPr>
            <p:ph type="title"/>
          </p:nvPr>
        </p:nvSpPr>
        <p:spPr>
          <a:xfrm>
            <a:off x="246987" y="184089"/>
            <a:ext cx="9011313" cy="600074"/>
          </a:xfrm>
        </p:spPr>
        <p:txBody>
          <a:bodyPr/>
          <a:lstStyle/>
          <a:p>
            <a:r>
              <a:rPr lang="en-GB" sz="2000"/>
              <a:t>BUD/FORM </a:t>
            </a:r>
            <a:r>
              <a:rPr lang="en-GB" sz="2000" err="1"/>
              <a:t>Turbuhaler</a:t>
            </a:r>
            <a:r>
              <a:rPr lang="en-GB" sz="2000"/>
              <a:t> anti-inflammatory reliever reduced </a:t>
            </a:r>
            <a:r>
              <a:rPr lang="en-GB" sz="2000" err="1"/>
              <a:t>FeNO</a:t>
            </a:r>
            <a:r>
              <a:rPr lang="en-GB" sz="2000"/>
              <a:t> versus SABA and was numerical similar to maintenance low-dose BUD</a:t>
            </a:r>
          </a:p>
        </p:txBody>
      </p:sp>
      <p:sp>
        <p:nvSpPr>
          <p:cNvPr id="3" name="Text Placeholder 2">
            <a:extLst>
              <a:ext uri="{FF2B5EF4-FFF2-40B4-BE49-F238E27FC236}">
                <a16:creationId xmlns:a16="http://schemas.microsoft.com/office/drawing/2014/main" id="{F066126A-9C97-4B6E-8D0C-A730D62755E7}"/>
              </a:ext>
            </a:extLst>
          </p:cNvPr>
          <p:cNvSpPr>
            <a:spLocks noGrp="1"/>
          </p:cNvSpPr>
          <p:nvPr>
            <p:ph type="body" sz="quarter" idx="13"/>
          </p:nvPr>
        </p:nvSpPr>
        <p:spPr>
          <a:xfrm>
            <a:off x="246986" y="4545116"/>
            <a:ext cx="8602768" cy="506628"/>
          </a:xfrm>
        </p:spPr>
        <p:txBody>
          <a:bodyPr/>
          <a:lstStyle/>
          <a:p>
            <a:r>
              <a:rPr lang="en-GB"/>
              <a:t>*A 52-week, open-label study assessing the effects of BUD/FORM Turbuhaler anti-inflammatory reliever in patients with mild asthma (n=220) compared with SABA as needed (n=223) and maintenance low-dose BUD </a:t>
            </a:r>
            <a:r>
              <a:rPr lang="en-GB">
                <a:latin typeface="Arial" panose="020B0604020202020204" pitchFamily="34" charset="0"/>
                <a:cs typeface="Arial" panose="020B0604020202020204" pitchFamily="34" charset="0"/>
              </a:rPr>
              <a:t>BID + SABA as needed </a:t>
            </a:r>
            <a:r>
              <a:rPr lang="en-GB"/>
              <a:t>(n=225). </a:t>
            </a:r>
            <a:r>
              <a:rPr lang="en-GB" baseline="30000"/>
              <a:t>†</a:t>
            </a:r>
            <a:r>
              <a:rPr lang="en-GB"/>
              <a:t>BUD/FORM Turbuhaler anti-inflammatory reliever group versus SABA as needed group, 0.83 (95% CI 0.75, 0.91); BUD/FORM Turbuhaler anti-inflammatory reliever group versus maintenance low-dose BUD </a:t>
            </a:r>
            <a:r>
              <a:rPr lang="en-GB">
                <a:latin typeface="Arial" panose="020B0604020202020204" pitchFamily="34" charset="0"/>
                <a:cs typeface="Arial" panose="020B0604020202020204" pitchFamily="34" charset="0"/>
              </a:rPr>
              <a:t>BID + SABA as needed</a:t>
            </a:r>
            <a:r>
              <a:rPr lang="en-GB"/>
              <a:t> group 1.13 (95% CI 1.02, 1.25).</a:t>
            </a:r>
            <a:br>
              <a:rPr lang="en-GB"/>
            </a:br>
            <a:r>
              <a:rPr lang="en-GB" baseline="30000"/>
              <a:t>§</a:t>
            </a:r>
            <a:r>
              <a:rPr lang="en-GB"/>
              <a:t>PRACTICAL was a 52-week, open-label study assessing the effects of BUD/FORM Turbuhaler anti-inflammatory reliever (n=437) in patients with mild-to-moderate asthma compared with maintenance BUD BID + SABA as needed (n=448). Median </a:t>
            </a:r>
            <a:r>
              <a:rPr lang="en-GB" err="1"/>
              <a:t>FeNO</a:t>
            </a:r>
            <a:r>
              <a:rPr lang="en-GB"/>
              <a:t> was 26 ppb at baseline and at Month 12 in the BUD/FORM anti-inflammatory reliever group and 30 ppb at baseline and 25 ppb at Month 12 in the maintenance BUD group. The geometric mean </a:t>
            </a:r>
            <a:r>
              <a:rPr lang="en-GB" err="1"/>
              <a:t>FeNO</a:t>
            </a:r>
            <a:r>
              <a:rPr lang="en-GB"/>
              <a:t> across all time points was higher with BUD/FORM anti-inflammatory reliever than with BUD maintenance (P&lt;0.001).</a:t>
            </a:r>
            <a:endParaRPr lang="en-GB" baseline="30000"/>
          </a:p>
          <a:p>
            <a:r>
              <a:rPr lang="en-GB"/>
              <a:t>BID = twice daily; BUD = budesonide; CI = confidence interval; </a:t>
            </a:r>
            <a:r>
              <a:rPr lang="en-GB" err="1"/>
              <a:t>FeNO</a:t>
            </a:r>
            <a:r>
              <a:rPr lang="en-GB"/>
              <a:t> = fraction of exhaled nitric oxide; FORM = formoterol; IQR = interquartile range; ppb = parts per billion; SABA = short-acting </a:t>
            </a:r>
            <a:r>
              <a:rPr lang="el-GR"/>
              <a:t>β</a:t>
            </a:r>
            <a:r>
              <a:rPr lang="en-GB" baseline="-25000"/>
              <a:t>2</a:t>
            </a:r>
            <a:r>
              <a:rPr lang="en-GB"/>
              <a:t>-agonist.</a:t>
            </a:r>
          </a:p>
          <a:p>
            <a:r>
              <a:rPr lang="en-GB"/>
              <a:t>1. Beasley R, et al. </a:t>
            </a:r>
            <a:r>
              <a:rPr lang="en-GB" i="1"/>
              <a:t>N </a:t>
            </a:r>
            <a:r>
              <a:rPr lang="en-GB" i="1" err="1"/>
              <a:t>Engl</a:t>
            </a:r>
            <a:r>
              <a:rPr lang="en-GB" i="1"/>
              <a:t> J Med. </a:t>
            </a:r>
            <a:r>
              <a:rPr lang="en-GB"/>
              <a:t>2019;380:2020-2030; 2. Hardy J, et al. </a:t>
            </a:r>
            <a:r>
              <a:rPr lang="en-GB" i="1"/>
              <a:t>Lancet. </a:t>
            </a:r>
            <a:r>
              <a:rPr lang="en-GB"/>
              <a:t>2019 (Ahead of print). </a:t>
            </a:r>
            <a:r>
              <a:rPr lang="en-GB" i="1"/>
              <a:t> </a:t>
            </a:r>
            <a:endParaRPr lang="en-GB"/>
          </a:p>
        </p:txBody>
      </p:sp>
      <p:sp>
        <p:nvSpPr>
          <p:cNvPr id="4" name="Slide Number Placeholder 3">
            <a:extLst>
              <a:ext uri="{FF2B5EF4-FFF2-40B4-BE49-F238E27FC236}">
                <a16:creationId xmlns:a16="http://schemas.microsoft.com/office/drawing/2014/main" id="{EFC53A00-E232-43E8-AD4C-C60026FDD40E}"/>
              </a:ext>
            </a:extLst>
          </p:cNvPr>
          <p:cNvSpPr>
            <a:spLocks noGrp="1"/>
          </p:cNvSpPr>
          <p:nvPr>
            <p:ph type="sldNum" sz="quarter" idx="4"/>
          </p:nvPr>
        </p:nvSpPr>
        <p:spPr/>
        <p:txBody>
          <a:bodyPr/>
          <a:lstStyle/>
          <a:p>
            <a:pPr lvl="0"/>
            <a:fld id="{AD33B3E9-81E5-4A7D-BEBF-6D21691F4D11}" type="slidenum">
              <a:rPr lang="en-GB" noProof="0" smtClean="0"/>
              <a:pPr lvl="0"/>
              <a:t>42</a:t>
            </a:fld>
            <a:endParaRPr lang="en-GB" noProof="0"/>
          </a:p>
        </p:txBody>
      </p:sp>
      <p:sp>
        <p:nvSpPr>
          <p:cNvPr id="93" name="Rectangle 92">
            <a:extLst>
              <a:ext uri="{FF2B5EF4-FFF2-40B4-BE49-F238E27FC236}">
                <a16:creationId xmlns:a16="http://schemas.microsoft.com/office/drawing/2014/main" id="{B74ECCB7-2391-4C70-B2E7-14B10A682E5A}"/>
              </a:ext>
            </a:extLst>
          </p:cNvPr>
          <p:cNvSpPr/>
          <p:nvPr/>
        </p:nvSpPr>
        <p:spPr>
          <a:xfrm>
            <a:off x="501940" y="1223342"/>
            <a:ext cx="5014325" cy="400110"/>
          </a:xfrm>
          <a:prstGeom prst="rect">
            <a:avLst/>
          </a:prstGeom>
        </p:spPr>
        <p:txBody>
          <a:bodyPr wrap="square">
            <a:spAutoFit/>
          </a:bodyPr>
          <a:lstStyle/>
          <a:p>
            <a:pPr algn="ctr"/>
            <a:r>
              <a:rPr lang="en-GB" sz="1000" b="1" err="1"/>
              <a:t>FeNO</a:t>
            </a:r>
            <a:r>
              <a:rPr lang="en-GB" sz="1000" b="1"/>
              <a:t> with BUD/FORM Turbuhaler anti-inflammatory reliever versus maintenance BUD and SABA as needed groups</a:t>
            </a:r>
            <a:r>
              <a:rPr lang="en-GB" sz="1000" b="1" baseline="30000"/>
              <a:t>1*</a:t>
            </a:r>
            <a:endParaRPr lang="en-GB" sz="1000" b="1"/>
          </a:p>
        </p:txBody>
      </p:sp>
      <p:sp>
        <p:nvSpPr>
          <p:cNvPr id="94" name="TextBox 93">
            <a:extLst>
              <a:ext uri="{FF2B5EF4-FFF2-40B4-BE49-F238E27FC236}">
                <a16:creationId xmlns:a16="http://schemas.microsoft.com/office/drawing/2014/main" id="{D5FBBE79-1EA9-42F3-B6BE-CA5D3905B315}"/>
              </a:ext>
            </a:extLst>
          </p:cNvPr>
          <p:cNvSpPr txBox="1"/>
          <p:nvPr/>
        </p:nvSpPr>
        <p:spPr>
          <a:xfrm>
            <a:off x="561955" y="1562505"/>
            <a:ext cx="392939" cy="246221"/>
          </a:xfrm>
          <a:prstGeom prst="rect">
            <a:avLst/>
          </a:prstGeom>
          <a:noFill/>
        </p:spPr>
        <p:txBody>
          <a:bodyPr wrap="square" rtlCol="0">
            <a:spAutoFit/>
          </a:bodyPr>
          <a:lstStyle/>
          <a:p>
            <a:pPr algn="r">
              <a:buClr>
                <a:schemeClr val="accent1"/>
              </a:buClr>
            </a:pPr>
            <a:r>
              <a:rPr lang="en-GB" sz="1000"/>
              <a:t>80</a:t>
            </a:r>
          </a:p>
        </p:txBody>
      </p:sp>
      <p:sp>
        <p:nvSpPr>
          <p:cNvPr id="95" name="TextBox 94">
            <a:extLst>
              <a:ext uri="{FF2B5EF4-FFF2-40B4-BE49-F238E27FC236}">
                <a16:creationId xmlns:a16="http://schemas.microsoft.com/office/drawing/2014/main" id="{5064F469-C69F-48FA-8A9C-9EBCBCB53A4F}"/>
              </a:ext>
            </a:extLst>
          </p:cNvPr>
          <p:cNvSpPr txBox="1"/>
          <p:nvPr/>
        </p:nvSpPr>
        <p:spPr>
          <a:xfrm>
            <a:off x="534624" y="1839943"/>
            <a:ext cx="404672" cy="246221"/>
          </a:xfrm>
          <a:prstGeom prst="rect">
            <a:avLst/>
          </a:prstGeom>
          <a:noFill/>
        </p:spPr>
        <p:txBody>
          <a:bodyPr wrap="square" rtlCol="0">
            <a:spAutoFit/>
          </a:bodyPr>
          <a:lstStyle/>
          <a:p>
            <a:pPr algn="r">
              <a:buClr>
                <a:schemeClr val="accent1"/>
              </a:buClr>
            </a:pPr>
            <a:r>
              <a:rPr lang="en-GB" sz="1000"/>
              <a:t>70</a:t>
            </a:r>
          </a:p>
        </p:txBody>
      </p:sp>
      <p:sp>
        <p:nvSpPr>
          <p:cNvPr id="96" name="TextBox 95">
            <a:extLst>
              <a:ext uri="{FF2B5EF4-FFF2-40B4-BE49-F238E27FC236}">
                <a16:creationId xmlns:a16="http://schemas.microsoft.com/office/drawing/2014/main" id="{F76F0968-6105-4679-B7C7-5FC481B7094C}"/>
              </a:ext>
            </a:extLst>
          </p:cNvPr>
          <p:cNvSpPr txBox="1"/>
          <p:nvPr/>
        </p:nvSpPr>
        <p:spPr>
          <a:xfrm>
            <a:off x="561059" y="2131817"/>
            <a:ext cx="392939" cy="246221"/>
          </a:xfrm>
          <a:prstGeom prst="rect">
            <a:avLst/>
          </a:prstGeom>
          <a:noFill/>
        </p:spPr>
        <p:txBody>
          <a:bodyPr wrap="square" rtlCol="0">
            <a:spAutoFit/>
          </a:bodyPr>
          <a:lstStyle/>
          <a:p>
            <a:pPr algn="r">
              <a:buClr>
                <a:schemeClr val="accent1"/>
              </a:buClr>
            </a:pPr>
            <a:r>
              <a:rPr lang="en-GB" sz="1000"/>
              <a:t>60</a:t>
            </a:r>
          </a:p>
        </p:txBody>
      </p:sp>
      <p:sp>
        <p:nvSpPr>
          <p:cNvPr id="97" name="TextBox 96">
            <a:extLst>
              <a:ext uri="{FF2B5EF4-FFF2-40B4-BE49-F238E27FC236}">
                <a16:creationId xmlns:a16="http://schemas.microsoft.com/office/drawing/2014/main" id="{8C19A95D-04C0-4D35-8B7D-76317233F2BA}"/>
              </a:ext>
            </a:extLst>
          </p:cNvPr>
          <p:cNvSpPr txBox="1"/>
          <p:nvPr/>
        </p:nvSpPr>
        <p:spPr>
          <a:xfrm>
            <a:off x="561059" y="2358956"/>
            <a:ext cx="392939" cy="246221"/>
          </a:xfrm>
          <a:prstGeom prst="rect">
            <a:avLst/>
          </a:prstGeom>
          <a:noFill/>
        </p:spPr>
        <p:txBody>
          <a:bodyPr wrap="square" rtlCol="0">
            <a:spAutoFit/>
          </a:bodyPr>
          <a:lstStyle/>
          <a:p>
            <a:pPr algn="r">
              <a:buClr>
                <a:schemeClr val="accent1"/>
              </a:buClr>
            </a:pPr>
            <a:r>
              <a:rPr lang="en-GB" sz="1000"/>
              <a:t>50</a:t>
            </a:r>
          </a:p>
        </p:txBody>
      </p:sp>
      <p:sp>
        <p:nvSpPr>
          <p:cNvPr id="98" name="TextBox 97">
            <a:extLst>
              <a:ext uri="{FF2B5EF4-FFF2-40B4-BE49-F238E27FC236}">
                <a16:creationId xmlns:a16="http://schemas.microsoft.com/office/drawing/2014/main" id="{1E91C981-7BB6-43D6-A583-40C2615396AB}"/>
              </a:ext>
            </a:extLst>
          </p:cNvPr>
          <p:cNvSpPr txBox="1"/>
          <p:nvPr/>
        </p:nvSpPr>
        <p:spPr>
          <a:xfrm>
            <a:off x="549325" y="2646704"/>
            <a:ext cx="404673" cy="246221"/>
          </a:xfrm>
          <a:prstGeom prst="rect">
            <a:avLst/>
          </a:prstGeom>
          <a:noFill/>
        </p:spPr>
        <p:txBody>
          <a:bodyPr wrap="square" rtlCol="0">
            <a:spAutoFit/>
          </a:bodyPr>
          <a:lstStyle/>
          <a:p>
            <a:pPr algn="r">
              <a:buClr>
                <a:schemeClr val="accent1"/>
              </a:buClr>
            </a:pPr>
            <a:r>
              <a:rPr lang="en-GB" sz="1000"/>
              <a:t>40</a:t>
            </a:r>
          </a:p>
        </p:txBody>
      </p:sp>
      <p:sp>
        <p:nvSpPr>
          <p:cNvPr id="99" name="TextBox 98">
            <a:extLst>
              <a:ext uri="{FF2B5EF4-FFF2-40B4-BE49-F238E27FC236}">
                <a16:creationId xmlns:a16="http://schemas.microsoft.com/office/drawing/2014/main" id="{68E0F89B-6F29-446C-A162-FDE40617BF1C}"/>
              </a:ext>
            </a:extLst>
          </p:cNvPr>
          <p:cNvSpPr txBox="1"/>
          <p:nvPr/>
        </p:nvSpPr>
        <p:spPr>
          <a:xfrm>
            <a:off x="522399" y="2960030"/>
            <a:ext cx="431599" cy="246221"/>
          </a:xfrm>
          <a:prstGeom prst="rect">
            <a:avLst/>
          </a:prstGeom>
          <a:noFill/>
        </p:spPr>
        <p:txBody>
          <a:bodyPr wrap="square" rtlCol="0">
            <a:spAutoFit/>
          </a:bodyPr>
          <a:lstStyle/>
          <a:p>
            <a:pPr algn="r">
              <a:buClr>
                <a:schemeClr val="accent1"/>
              </a:buClr>
            </a:pPr>
            <a:r>
              <a:rPr lang="en-GB" sz="1000"/>
              <a:t>30</a:t>
            </a:r>
          </a:p>
        </p:txBody>
      </p:sp>
      <p:sp>
        <p:nvSpPr>
          <p:cNvPr id="100" name="TextBox 99">
            <a:extLst>
              <a:ext uri="{FF2B5EF4-FFF2-40B4-BE49-F238E27FC236}">
                <a16:creationId xmlns:a16="http://schemas.microsoft.com/office/drawing/2014/main" id="{390F3489-D926-46E3-A637-38B2F293D8B9}"/>
              </a:ext>
            </a:extLst>
          </p:cNvPr>
          <p:cNvSpPr txBox="1"/>
          <p:nvPr/>
        </p:nvSpPr>
        <p:spPr>
          <a:xfrm>
            <a:off x="522399" y="3250975"/>
            <a:ext cx="431599" cy="246221"/>
          </a:xfrm>
          <a:prstGeom prst="rect">
            <a:avLst/>
          </a:prstGeom>
          <a:noFill/>
        </p:spPr>
        <p:txBody>
          <a:bodyPr wrap="square" rtlCol="0">
            <a:spAutoFit/>
          </a:bodyPr>
          <a:lstStyle/>
          <a:p>
            <a:pPr algn="r">
              <a:buClr>
                <a:schemeClr val="accent1"/>
              </a:buClr>
            </a:pPr>
            <a:r>
              <a:rPr lang="en-GB" sz="1000"/>
              <a:t>20</a:t>
            </a:r>
          </a:p>
        </p:txBody>
      </p:sp>
      <p:sp>
        <p:nvSpPr>
          <p:cNvPr id="101" name="TextBox 100">
            <a:extLst>
              <a:ext uri="{FF2B5EF4-FFF2-40B4-BE49-F238E27FC236}">
                <a16:creationId xmlns:a16="http://schemas.microsoft.com/office/drawing/2014/main" id="{59675601-3554-4D9A-A818-614C0E2D29CB}"/>
              </a:ext>
            </a:extLst>
          </p:cNvPr>
          <p:cNvSpPr txBox="1"/>
          <p:nvPr/>
        </p:nvSpPr>
        <p:spPr>
          <a:xfrm>
            <a:off x="522399" y="3545118"/>
            <a:ext cx="431599" cy="246221"/>
          </a:xfrm>
          <a:prstGeom prst="rect">
            <a:avLst/>
          </a:prstGeom>
          <a:noFill/>
        </p:spPr>
        <p:txBody>
          <a:bodyPr wrap="square" rtlCol="0">
            <a:spAutoFit/>
          </a:bodyPr>
          <a:lstStyle/>
          <a:p>
            <a:pPr algn="r">
              <a:buClr>
                <a:schemeClr val="accent1"/>
              </a:buClr>
            </a:pPr>
            <a:r>
              <a:rPr lang="en-GB" sz="1000"/>
              <a:t>10</a:t>
            </a:r>
          </a:p>
        </p:txBody>
      </p:sp>
      <p:sp>
        <p:nvSpPr>
          <p:cNvPr id="103" name="TextBox 102">
            <a:extLst>
              <a:ext uri="{FF2B5EF4-FFF2-40B4-BE49-F238E27FC236}">
                <a16:creationId xmlns:a16="http://schemas.microsoft.com/office/drawing/2014/main" id="{45C483CE-7AA2-4097-9927-BCCC21E0E17C}"/>
              </a:ext>
            </a:extLst>
          </p:cNvPr>
          <p:cNvSpPr txBox="1"/>
          <p:nvPr/>
        </p:nvSpPr>
        <p:spPr>
          <a:xfrm rot="16200000">
            <a:off x="-395456" y="2676198"/>
            <a:ext cx="1941861" cy="246221"/>
          </a:xfrm>
          <a:prstGeom prst="rect">
            <a:avLst/>
          </a:prstGeom>
          <a:noFill/>
        </p:spPr>
        <p:txBody>
          <a:bodyPr wrap="square" rtlCol="0">
            <a:spAutoFit/>
          </a:bodyPr>
          <a:lstStyle/>
          <a:p>
            <a:pPr algn="r">
              <a:buClr>
                <a:schemeClr val="accent1"/>
              </a:buClr>
            </a:pPr>
            <a:r>
              <a:rPr lang="en-GB" sz="1000" b="1"/>
              <a:t>FENO (median [IQR] ppb)</a:t>
            </a:r>
            <a:endParaRPr lang="en-GB" sz="1000"/>
          </a:p>
        </p:txBody>
      </p:sp>
      <p:sp>
        <p:nvSpPr>
          <p:cNvPr id="104" name="TextBox 103">
            <a:extLst>
              <a:ext uri="{FF2B5EF4-FFF2-40B4-BE49-F238E27FC236}">
                <a16:creationId xmlns:a16="http://schemas.microsoft.com/office/drawing/2014/main" id="{C5CCE4BA-BA09-4733-9AB8-459CF0D7562C}"/>
              </a:ext>
            </a:extLst>
          </p:cNvPr>
          <p:cNvSpPr txBox="1"/>
          <p:nvPr/>
        </p:nvSpPr>
        <p:spPr>
          <a:xfrm>
            <a:off x="680738" y="3944638"/>
            <a:ext cx="761636" cy="246221"/>
          </a:xfrm>
          <a:prstGeom prst="rect">
            <a:avLst/>
          </a:prstGeom>
          <a:noFill/>
        </p:spPr>
        <p:txBody>
          <a:bodyPr wrap="square" rtlCol="0">
            <a:spAutoFit/>
          </a:bodyPr>
          <a:lstStyle/>
          <a:p>
            <a:pPr algn="ctr">
              <a:buClr>
                <a:schemeClr val="accent1"/>
              </a:buClr>
            </a:pPr>
            <a:r>
              <a:rPr lang="en-GB" sz="1000"/>
              <a:t>Baseline</a:t>
            </a:r>
          </a:p>
        </p:txBody>
      </p:sp>
      <p:sp>
        <p:nvSpPr>
          <p:cNvPr id="105" name="TextBox 104">
            <a:extLst>
              <a:ext uri="{FF2B5EF4-FFF2-40B4-BE49-F238E27FC236}">
                <a16:creationId xmlns:a16="http://schemas.microsoft.com/office/drawing/2014/main" id="{F432C140-D625-4498-A2BC-7A5B167D1465}"/>
              </a:ext>
            </a:extLst>
          </p:cNvPr>
          <p:cNvSpPr txBox="1"/>
          <p:nvPr/>
        </p:nvSpPr>
        <p:spPr>
          <a:xfrm>
            <a:off x="1508659" y="3951655"/>
            <a:ext cx="547133" cy="246221"/>
          </a:xfrm>
          <a:prstGeom prst="rect">
            <a:avLst/>
          </a:prstGeom>
          <a:noFill/>
        </p:spPr>
        <p:txBody>
          <a:bodyPr wrap="square" rtlCol="0">
            <a:spAutoFit/>
          </a:bodyPr>
          <a:lstStyle/>
          <a:p>
            <a:pPr algn="ctr">
              <a:buClr>
                <a:schemeClr val="accent1"/>
              </a:buClr>
            </a:pPr>
            <a:r>
              <a:rPr lang="en-GB" sz="1000"/>
              <a:t>10</a:t>
            </a:r>
          </a:p>
        </p:txBody>
      </p:sp>
      <p:sp>
        <p:nvSpPr>
          <p:cNvPr id="106" name="TextBox 105">
            <a:extLst>
              <a:ext uri="{FF2B5EF4-FFF2-40B4-BE49-F238E27FC236}">
                <a16:creationId xmlns:a16="http://schemas.microsoft.com/office/drawing/2014/main" id="{366B2526-E5A2-493F-8916-BB764F131CAB}"/>
              </a:ext>
            </a:extLst>
          </p:cNvPr>
          <p:cNvSpPr txBox="1"/>
          <p:nvPr/>
        </p:nvSpPr>
        <p:spPr>
          <a:xfrm>
            <a:off x="2281251" y="3982591"/>
            <a:ext cx="547133" cy="246221"/>
          </a:xfrm>
          <a:prstGeom prst="rect">
            <a:avLst/>
          </a:prstGeom>
          <a:noFill/>
        </p:spPr>
        <p:txBody>
          <a:bodyPr wrap="square" rtlCol="0">
            <a:spAutoFit/>
          </a:bodyPr>
          <a:lstStyle/>
          <a:p>
            <a:pPr algn="ctr">
              <a:buClr>
                <a:schemeClr val="accent1"/>
              </a:buClr>
            </a:pPr>
            <a:r>
              <a:rPr lang="en-GB" sz="1000"/>
              <a:t>20</a:t>
            </a:r>
          </a:p>
        </p:txBody>
      </p:sp>
      <p:sp>
        <p:nvSpPr>
          <p:cNvPr id="107" name="TextBox 106">
            <a:extLst>
              <a:ext uri="{FF2B5EF4-FFF2-40B4-BE49-F238E27FC236}">
                <a16:creationId xmlns:a16="http://schemas.microsoft.com/office/drawing/2014/main" id="{CF31B33E-8E5E-4C66-A6AD-3F563F8AF857}"/>
              </a:ext>
            </a:extLst>
          </p:cNvPr>
          <p:cNvSpPr txBox="1"/>
          <p:nvPr/>
        </p:nvSpPr>
        <p:spPr>
          <a:xfrm>
            <a:off x="3077190" y="3982590"/>
            <a:ext cx="452559" cy="246221"/>
          </a:xfrm>
          <a:prstGeom prst="rect">
            <a:avLst/>
          </a:prstGeom>
          <a:noFill/>
        </p:spPr>
        <p:txBody>
          <a:bodyPr wrap="square" rtlCol="0">
            <a:spAutoFit/>
          </a:bodyPr>
          <a:lstStyle/>
          <a:p>
            <a:pPr algn="ctr">
              <a:buClr>
                <a:schemeClr val="accent1"/>
              </a:buClr>
            </a:pPr>
            <a:r>
              <a:rPr lang="en-GB" sz="1000"/>
              <a:t>30</a:t>
            </a:r>
          </a:p>
        </p:txBody>
      </p:sp>
      <p:sp>
        <p:nvSpPr>
          <p:cNvPr id="108" name="TextBox 107">
            <a:extLst>
              <a:ext uri="{FF2B5EF4-FFF2-40B4-BE49-F238E27FC236}">
                <a16:creationId xmlns:a16="http://schemas.microsoft.com/office/drawing/2014/main" id="{DDCA06F4-BDDE-487E-AE1A-5BB0CE70FFB8}"/>
              </a:ext>
            </a:extLst>
          </p:cNvPr>
          <p:cNvSpPr txBox="1"/>
          <p:nvPr/>
        </p:nvSpPr>
        <p:spPr>
          <a:xfrm>
            <a:off x="3756028" y="3989964"/>
            <a:ext cx="613861" cy="246221"/>
          </a:xfrm>
          <a:prstGeom prst="rect">
            <a:avLst/>
          </a:prstGeom>
          <a:noFill/>
        </p:spPr>
        <p:txBody>
          <a:bodyPr wrap="square" rtlCol="0">
            <a:spAutoFit/>
          </a:bodyPr>
          <a:lstStyle/>
          <a:p>
            <a:pPr algn="ctr">
              <a:buClr>
                <a:schemeClr val="accent1"/>
              </a:buClr>
            </a:pPr>
            <a:r>
              <a:rPr lang="en-GB" sz="1000"/>
              <a:t>40</a:t>
            </a:r>
          </a:p>
        </p:txBody>
      </p:sp>
      <p:grpSp>
        <p:nvGrpSpPr>
          <p:cNvPr id="109" name="Group 108">
            <a:extLst>
              <a:ext uri="{FF2B5EF4-FFF2-40B4-BE49-F238E27FC236}">
                <a16:creationId xmlns:a16="http://schemas.microsoft.com/office/drawing/2014/main" id="{07740CD1-1E36-4937-B097-EE45A7E9CBB5}"/>
              </a:ext>
            </a:extLst>
          </p:cNvPr>
          <p:cNvGrpSpPr/>
          <p:nvPr/>
        </p:nvGrpSpPr>
        <p:grpSpPr>
          <a:xfrm>
            <a:off x="944241" y="1683624"/>
            <a:ext cx="4151325" cy="2312943"/>
            <a:chOff x="1216648" y="2028505"/>
            <a:chExt cx="6383705" cy="2434778"/>
          </a:xfrm>
        </p:grpSpPr>
        <p:sp>
          <p:nvSpPr>
            <p:cNvPr id="110" name="Freeform: Shape 109">
              <a:extLst>
                <a:ext uri="{FF2B5EF4-FFF2-40B4-BE49-F238E27FC236}">
                  <a16:creationId xmlns:a16="http://schemas.microsoft.com/office/drawing/2014/main" id="{286C6FD7-4FE9-4E82-8A2A-154EF2A90DBA}"/>
                </a:ext>
              </a:extLst>
            </p:cNvPr>
            <p:cNvSpPr/>
            <p:nvPr/>
          </p:nvSpPr>
          <p:spPr>
            <a:xfrm>
              <a:off x="1274198" y="2028505"/>
              <a:ext cx="6326155" cy="2376196"/>
            </a:xfrm>
            <a:custGeom>
              <a:avLst/>
              <a:gdLst>
                <a:gd name="connsiteX0" fmla="*/ 0 w 6326155"/>
                <a:gd name="connsiteY0" fmla="*/ 0 h 2376196"/>
                <a:gd name="connsiteX1" fmla="*/ 0 w 6326155"/>
                <a:gd name="connsiteY1" fmla="*/ 2376196 h 2376196"/>
                <a:gd name="connsiteX2" fmla="*/ 6326155 w 6326155"/>
                <a:gd name="connsiteY2" fmla="*/ 2376196 h 2376196"/>
              </a:gdLst>
              <a:ahLst/>
              <a:cxnLst>
                <a:cxn ang="0">
                  <a:pos x="connsiteX0" y="connsiteY0"/>
                </a:cxn>
                <a:cxn ang="0">
                  <a:pos x="connsiteX1" y="connsiteY1"/>
                </a:cxn>
                <a:cxn ang="0">
                  <a:pos x="connsiteX2" y="connsiteY2"/>
                </a:cxn>
              </a:cxnLst>
              <a:rect l="l" t="t" r="r" b="b"/>
              <a:pathLst>
                <a:path w="6326155" h="2376196">
                  <a:moveTo>
                    <a:pt x="0" y="0"/>
                  </a:moveTo>
                  <a:lnTo>
                    <a:pt x="0" y="2376196"/>
                  </a:lnTo>
                  <a:lnTo>
                    <a:pt x="6326155" y="2376196"/>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1" name="Straight Connector 110">
              <a:extLst>
                <a:ext uri="{FF2B5EF4-FFF2-40B4-BE49-F238E27FC236}">
                  <a16:creationId xmlns:a16="http://schemas.microsoft.com/office/drawing/2014/main" id="{935C06D1-3FCD-4622-81DB-707C795980FF}"/>
                </a:ext>
              </a:extLst>
            </p:cNvPr>
            <p:cNvCxnSpPr/>
            <p:nvPr/>
          </p:nvCxnSpPr>
          <p:spPr>
            <a:xfrm>
              <a:off x="1216648" y="203842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F19D87C-C859-4390-B1BF-0880453A3A36}"/>
                </a:ext>
              </a:extLst>
            </p:cNvPr>
            <p:cNvCxnSpPr/>
            <p:nvPr/>
          </p:nvCxnSpPr>
          <p:spPr>
            <a:xfrm>
              <a:off x="1216648" y="2329366"/>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EDFB522E-0C9C-476A-BF59-BF6E4AF73E43}"/>
                </a:ext>
              </a:extLst>
            </p:cNvPr>
            <p:cNvCxnSpPr/>
            <p:nvPr/>
          </p:nvCxnSpPr>
          <p:spPr>
            <a:xfrm>
              <a:off x="1216648" y="2629903"/>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829F3FF7-1B5A-4CCB-9CE5-FEEE3E686BA4}"/>
                </a:ext>
              </a:extLst>
            </p:cNvPr>
            <p:cNvCxnSpPr/>
            <p:nvPr/>
          </p:nvCxnSpPr>
          <p:spPr>
            <a:xfrm>
              <a:off x="1216648" y="2924046"/>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342A0E81-C31E-43C8-91A4-1D692E09A8A3}"/>
                </a:ext>
              </a:extLst>
            </p:cNvPr>
            <p:cNvCxnSpPr/>
            <p:nvPr/>
          </p:nvCxnSpPr>
          <p:spPr>
            <a:xfrm>
              <a:off x="1216648" y="3211794"/>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15C35915-2FCB-437A-AAB1-A3E3FF7154F9}"/>
                </a:ext>
              </a:extLst>
            </p:cNvPr>
            <p:cNvCxnSpPr/>
            <p:nvPr/>
          </p:nvCxnSpPr>
          <p:spPr>
            <a:xfrm>
              <a:off x="1216648" y="352512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3305D688-94A9-40F1-9DAD-1FD10CF43D5B}"/>
                </a:ext>
              </a:extLst>
            </p:cNvPr>
            <p:cNvCxnSpPr/>
            <p:nvPr/>
          </p:nvCxnSpPr>
          <p:spPr>
            <a:xfrm>
              <a:off x="1216648" y="3816065"/>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37A7E98-47A8-49CE-AFEB-6E941C5861B3}"/>
                </a:ext>
              </a:extLst>
            </p:cNvPr>
            <p:cNvCxnSpPr/>
            <p:nvPr/>
          </p:nvCxnSpPr>
          <p:spPr>
            <a:xfrm>
              <a:off x="1216648" y="4110208"/>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765CE2F-1902-4536-AFEF-BB5F5F897277}"/>
                </a:ext>
              </a:extLst>
            </p:cNvPr>
            <p:cNvCxnSpPr/>
            <p:nvPr/>
          </p:nvCxnSpPr>
          <p:spPr>
            <a:xfrm>
              <a:off x="1216648" y="4404351"/>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C3D8881D-6F40-41D5-916B-1AAC3E24BA80}"/>
                </a:ext>
              </a:extLst>
            </p:cNvPr>
            <p:cNvCxnSpPr>
              <a:cxnSpLocks/>
            </p:cNvCxnSpPr>
            <p:nvPr/>
          </p:nvCxnSpPr>
          <p:spPr>
            <a:xfrm rot="16200000">
              <a:off x="1305241"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B5509746-6A2D-46E8-A938-38EBD0B858D1}"/>
                </a:ext>
              </a:extLst>
            </p:cNvPr>
            <p:cNvCxnSpPr>
              <a:cxnSpLocks/>
            </p:cNvCxnSpPr>
            <p:nvPr/>
          </p:nvCxnSpPr>
          <p:spPr>
            <a:xfrm rot="16200000">
              <a:off x="2474888"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107CCFB8-FBFF-47F5-AEF9-F20B32AA7B7D}"/>
                </a:ext>
              </a:extLst>
            </p:cNvPr>
            <p:cNvCxnSpPr>
              <a:cxnSpLocks/>
            </p:cNvCxnSpPr>
            <p:nvPr/>
          </p:nvCxnSpPr>
          <p:spPr>
            <a:xfrm rot="16200000">
              <a:off x="3655754"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A6021A2-CE8E-4317-BD73-1DA88E2F6187}"/>
                </a:ext>
              </a:extLst>
            </p:cNvPr>
            <p:cNvCxnSpPr>
              <a:cxnSpLocks/>
            </p:cNvCxnSpPr>
            <p:nvPr/>
          </p:nvCxnSpPr>
          <p:spPr>
            <a:xfrm rot="16200000">
              <a:off x="4814181"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29378FF1-E82F-46BF-9000-0F091FC552DF}"/>
                </a:ext>
              </a:extLst>
            </p:cNvPr>
            <p:cNvCxnSpPr>
              <a:cxnSpLocks/>
            </p:cNvCxnSpPr>
            <p:nvPr/>
          </p:nvCxnSpPr>
          <p:spPr>
            <a:xfrm rot="16200000">
              <a:off x="5978218"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FF822EAC-36D8-4DF3-A5AD-56DA824C2FD6}"/>
                </a:ext>
              </a:extLst>
            </p:cNvPr>
            <p:cNvCxnSpPr>
              <a:cxnSpLocks/>
            </p:cNvCxnSpPr>
            <p:nvPr/>
          </p:nvCxnSpPr>
          <p:spPr>
            <a:xfrm rot="16200000">
              <a:off x="7145060" y="4432910"/>
              <a:ext cx="6074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6" name="TextBox 125">
            <a:extLst>
              <a:ext uri="{FF2B5EF4-FFF2-40B4-BE49-F238E27FC236}">
                <a16:creationId xmlns:a16="http://schemas.microsoft.com/office/drawing/2014/main" id="{84773959-13E8-4BA6-93B6-801B62DDBD39}"/>
              </a:ext>
            </a:extLst>
          </p:cNvPr>
          <p:cNvSpPr txBox="1"/>
          <p:nvPr/>
        </p:nvSpPr>
        <p:spPr>
          <a:xfrm>
            <a:off x="4556490" y="3973926"/>
            <a:ext cx="543986" cy="246221"/>
          </a:xfrm>
          <a:prstGeom prst="rect">
            <a:avLst/>
          </a:prstGeom>
          <a:noFill/>
        </p:spPr>
        <p:txBody>
          <a:bodyPr wrap="square" rtlCol="0">
            <a:spAutoFit/>
          </a:bodyPr>
          <a:lstStyle/>
          <a:p>
            <a:pPr algn="ctr">
              <a:buClr>
                <a:schemeClr val="accent1"/>
              </a:buClr>
            </a:pPr>
            <a:r>
              <a:rPr lang="en-GB" sz="1000"/>
              <a:t>50</a:t>
            </a:r>
          </a:p>
        </p:txBody>
      </p:sp>
      <p:sp>
        <p:nvSpPr>
          <p:cNvPr id="127" name="TextBox 126">
            <a:extLst>
              <a:ext uri="{FF2B5EF4-FFF2-40B4-BE49-F238E27FC236}">
                <a16:creationId xmlns:a16="http://schemas.microsoft.com/office/drawing/2014/main" id="{5D6F5718-6380-46F9-9079-45BAE4ED6F84}"/>
              </a:ext>
            </a:extLst>
          </p:cNvPr>
          <p:cNvSpPr txBox="1"/>
          <p:nvPr/>
        </p:nvSpPr>
        <p:spPr>
          <a:xfrm>
            <a:off x="2713040" y="4098641"/>
            <a:ext cx="667619" cy="246221"/>
          </a:xfrm>
          <a:prstGeom prst="rect">
            <a:avLst/>
          </a:prstGeom>
          <a:noFill/>
        </p:spPr>
        <p:txBody>
          <a:bodyPr wrap="square" rtlCol="0">
            <a:spAutoFit/>
          </a:bodyPr>
          <a:lstStyle/>
          <a:p>
            <a:pPr algn="ctr">
              <a:buClr>
                <a:schemeClr val="accent1"/>
              </a:buClr>
            </a:pPr>
            <a:r>
              <a:rPr lang="en-GB" sz="1000" b="1" dirty="0"/>
              <a:t>Weeks</a:t>
            </a:r>
            <a:endParaRPr lang="en-GB" sz="1000" dirty="0"/>
          </a:p>
        </p:txBody>
      </p:sp>
      <p:grpSp>
        <p:nvGrpSpPr>
          <p:cNvPr id="128" name="Group 127">
            <a:extLst>
              <a:ext uri="{FF2B5EF4-FFF2-40B4-BE49-F238E27FC236}">
                <a16:creationId xmlns:a16="http://schemas.microsoft.com/office/drawing/2014/main" id="{010B3ED3-ACCF-4EAA-9348-BA9A7846AD18}"/>
              </a:ext>
            </a:extLst>
          </p:cNvPr>
          <p:cNvGrpSpPr/>
          <p:nvPr/>
        </p:nvGrpSpPr>
        <p:grpSpPr>
          <a:xfrm>
            <a:off x="1045149" y="1797028"/>
            <a:ext cx="3927527" cy="1512968"/>
            <a:chOff x="1317556" y="2141909"/>
            <a:chExt cx="6039559" cy="1592664"/>
          </a:xfrm>
        </p:grpSpPr>
        <p:grpSp>
          <p:nvGrpSpPr>
            <p:cNvPr id="129" name="Group 128">
              <a:extLst>
                <a:ext uri="{FF2B5EF4-FFF2-40B4-BE49-F238E27FC236}">
                  <a16:creationId xmlns:a16="http://schemas.microsoft.com/office/drawing/2014/main" id="{106E9DBB-FF94-46FF-94B6-008471D67B67}"/>
                </a:ext>
              </a:extLst>
            </p:cNvPr>
            <p:cNvGrpSpPr/>
            <p:nvPr/>
          </p:nvGrpSpPr>
          <p:grpSpPr>
            <a:xfrm>
              <a:off x="2694179" y="2141909"/>
              <a:ext cx="45719" cy="1537397"/>
              <a:chOff x="6204857" y="1899462"/>
              <a:chExt cx="168978" cy="1125415"/>
            </a:xfrm>
          </p:grpSpPr>
          <p:cxnSp>
            <p:nvCxnSpPr>
              <p:cNvPr id="139" name="Straight Connector 138">
                <a:extLst>
                  <a:ext uri="{FF2B5EF4-FFF2-40B4-BE49-F238E27FC236}">
                    <a16:creationId xmlns:a16="http://schemas.microsoft.com/office/drawing/2014/main" id="{69BBD771-585F-4451-B1CC-DDE163102B4F}"/>
                  </a:ext>
                </a:extLst>
              </p:cNvPr>
              <p:cNvCxnSpPr/>
              <p:nvPr/>
            </p:nvCxnSpPr>
            <p:spPr>
              <a:xfrm>
                <a:off x="6204857" y="1899462"/>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A2F450D1-9BDA-48D9-BFBF-B788DD5309BC}"/>
                  </a:ext>
                </a:extLst>
              </p:cNvPr>
              <p:cNvCxnSpPr/>
              <p:nvPr/>
            </p:nvCxnSpPr>
            <p:spPr>
              <a:xfrm>
                <a:off x="6204857" y="3024877"/>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690F2FC5-BE2A-4134-9FB1-3B2F97078A96}"/>
                  </a:ext>
                </a:extLst>
              </p:cNvPr>
              <p:cNvCxnSpPr/>
              <p:nvPr/>
            </p:nvCxnSpPr>
            <p:spPr>
              <a:xfrm>
                <a:off x="6285244" y="1899462"/>
                <a:ext cx="0" cy="112541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130" name="Freeform: Shape 129">
              <a:extLst>
                <a:ext uri="{FF2B5EF4-FFF2-40B4-BE49-F238E27FC236}">
                  <a16:creationId xmlns:a16="http://schemas.microsoft.com/office/drawing/2014/main" id="{1718A985-915F-4F01-98FA-6A968C1F72A3}"/>
                </a:ext>
              </a:extLst>
            </p:cNvPr>
            <p:cNvSpPr/>
            <p:nvPr/>
          </p:nvSpPr>
          <p:spPr>
            <a:xfrm>
              <a:off x="1340709" y="3196985"/>
              <a:ext cx="5993841" cy="135653"/>
            </a:xfrm>
            <a:custGeom>
              <a:avLst/>
              <a:gdLst>
                <a:gd name="connsiteX0" fmla="*/ 0 w 5993841"/>
                <a:gd name="connsiteY0" fmla="*/ 15073 h 135653"/>
                <a:gd name="connsiteX1" fmla="*/ 1381648 w 5993841"/>
                <a:gd name="connsiteY1" fmla="*/ 0 h 135653"/>
                <a:gd name="connsiteX2" fmla="*/ 5993841 w 5993841"/>
                <a:gd name="connsiteY2" fmla="*/ 135653 h 135653"/>
              </a:gdLst>
              <a:ahLst/>
              <a:cxnLst>
                <a:cxn ang="0">
                  <a:pos x="connsiteX0" y="connsiteY0"/>
                </a:cxn>
                <a:cxn ang="0">
                  <a:pos x="connsiteX1" y="connsiteY1"/>
                </a:cxn>
                <a:cxn ang="0">
                  <a:pos x="connsiteX2" y="connsiteY2"/>
                </a:cxn>
              </a:cxnLst>
              <a:rect l="l" t="t" r="r" b="b"/>
              <a:pathLst>
                <a:path w="5993841" h="135653">
                  <a:moveTo>
                    <a:pt x="0" y="15073"/>
                  </a:moveTo>
                  <a:lnTo>
                    <a:pt x="1381648" y="0"/>
                  </a:lnTo>
                  <a:lnTo>
                    <a:pt x="5993841" y="135653"/>
                  </a:lnTo>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1" name="Group 130">
              <a:extLst>
                <a:ext uri="{FF2B5EF4-FFF2-40B4-BE49-F238E27FC236}">
                  <a16:creationId xmlns:a16="http://schemas.microsoft.com/office/drawing/2014/main" id="{B9A3720A-0DA9-4721-AF19-84998692CBBD}"/>
                </a:ext>
              </a:extLst>
            </p:cNvPr>
            <p:cNvGrpSpPr/>
            <p:nvPr/>
          </p:nvGrpSpPr>
          <p:grpSpPr>
            <a:xfrm>
              <a:off x="1317556" y="2167030"/>
              <a:ext cx="45719" cy="1527536"/>
              <a:chOff x="6204857" y="1899462"/>
              <a:chExt cx="168978" cy="1125415"/>
            </a:xfrm>
          </p:grpSpPr>
          <p:cxnSp>
            <p:nvCxnSpPr>
              <p:cNvPr id="136" name="Straight Connector 135">
                <a:extLst>
                  <a:ext uri="{FF2B5EF4-FFF2-40B4-BE49-F238E27FC236}">
                    <a16:creationId xmlns:a16="http://schemas.microsoft.com/office/drawing/2014/main" id="{3BECDEC2-3C9F-4EF6-837D-D9B5996D8A80}"/>
                  </a:ext>
                </a:extLst>
              </p:cNvPr>
              <p:cNvCxnSpPr/>
              <p:nvPr/>
            </p:nvCxnSpPr>
            <p:spPr>
              <a:xfrm>
                <a:off x="6204857" y="1899462"/>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E6EEB5F8-6267-4F33-89B8-88DF78061134}"/>
                  </a:ext>
                </a:extLst>
              </p:cNvPr>
              <p:cNvCxnSpPr/>
              <p:nvPr/>
            </p:nvCxnSpPr>
            <p:spPr>
              <a:xfrm>
                <a:off x="6204857" y="3024877"/>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0D74A269-73FD-484A-9FA5-656BE9B8BBAB}"/>
                  </a:ext>
                </a:extLst>
              </p:cNvPr>
              <p:cNvCxnSpPr/>
              <p:nvPr/>
            </p:nvCxnSpPr>
            <p:spPr>
              <a:xfrm>
                <a:off x="6285244" y="1899462"/>
                <a:ext cx="0" cy="112541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D8F92B0D-D6B3-438E-858C-F0674F603A82}"/>
                </a:ext>
              </a:extLst>
            </p:cNvPr>
            <p:cNvGrpSpPr/>
            <p:nvPr/>
          </p:nvGrpSpPr>
          <p:grpSpPr>
            <a:xfrm>
              <a:off x="7311396" y="2438337"/>
              <a:ext cx="45719" cy="1296236"/>
              <a:chOff x="6204857" y="1899462"/>
              <a:chExt cx="168978" cy="1125415"/>
            </a:xfrm>
          </p:grpSpPr>
          <p:cxnSp>
            <p:nvCxnSpPr>
              <p:cNvPr id="133" name="Straight Connector 132">
                <a:extLst>
                  <a:ext uri="{FF2B5EF4-FFF2-40B4-BE49-F238E27FC236}">
                    <a16:creationId xmlns:a16="http://schemas.microsoft.com/office/drawing/2014/main" id="{8760760F-0B2A-462C-B738-05DA813D5F66}"/>
                  </a:ext>
                </a:extLst>
              </p:cNvPr>
              <p:cNvCxnSpPr/>
              <p:nvPr/>
            </p:nvCxnSpPr>
            <p:spPr>
              <a:xfrm>
                <a:off x="6204857" y="1899462"/>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7CF5184-1B5E-4829-9B9B-C2F9ED0473D4}"/>
                  </a:ext>
                </a:extLst>
              </p:cNvPr>
              <p:cNvCxnSpPr/>
              <p:nvPr/>
            </p:nvCxnSpPr>
            <p:spPr>
              <a:xfrm>
                <a:off x="6204857" y="3024877"/>
                <a:ext cx="16897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6EF3C47-D829-42C0-B2C5-A10DCCE07B3B}"/>
                  </a:ext>
                </a:extLst>
              </p:cNvPr>
              <p:cNvCxnSpPr/>
              <p:nvPr/>
            </p:nvCxnSpPr>
            <p:spPr>
              <a:xfrm>
                <a:off x="6285244" y="1899462"/>
                <a:ext cx="0" cy="112541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grpSp>
        <p:nvGrpSpPr>
          <p:cNvPr id="142" name="Group 141">
            <a:extLst>
              <a:ext uri="{FF2B5EF4-FFF2-40B4-BE49-F238E27FC236}">
                <a16:creationId xmlns:a16="http://schemas.microsoft.com/office/drawing/2014/main" id="{12E534A9-6A75-40A9-9D24-4262ADB179BE}"/>
              </a:ext>
            </a:extLst>
          </p:cNvPr>
          <p:cNvGrpSpPr/>
          <p:nvPr/>
        </p:nvGrpSpPr>
        <p:grpSpPr>
          <a:xfrm>
            <a:off x="1185825" y="2093455"/>
            <a:ext cx="3927527" cy="1439792"/>
            <a:chOff x="1458232" y="2438335"/>
            <a:chExt cx="6039560" cy="1515633"/>
          </a:xfrm>
        </p:grpSpPr>
        <p:sp>
          <p:nvSpPr>
            <p:cNvPr id="143" name="Freeform: Shape 142">
              <a:extLst>
                <a:ext uri="{FF2B5EF4-FFF2-40B4-BE49-F238E27FC236}">
                  <a16:creationId xmlns:a16="http://schemas.microsoft.com/office/drawing/2014/main" id="{33BCA6D3-3D5A-4BB8-B290-A9A619E9CB02}"/>
                </a:ext>
              </a:extLst>
            </p:cNvPr>
            <p:cNvSpPr/>
            <p:nvPr/>
          </p:nvSpPr>
          <p:spPr>
            <a:xfrm>
              <a:off x="1476361" y="3282396"/>
              <a:ext cx="5998866" cy="326572"/>
            </a:xfrm>
            <a:custGeom>
              <a:avLst/>
              <a:gdLst>
                <a:gd name="connsiteX0" fmla="*/ 5998866 w 5998866"/>
                <a:gd name="connsiteY0" fmla="*/ 326572 h 326572"/>
                <a:gd name="connsiteX1" fmla="*/ 1371600 w 5998866"/>
                <a:gd name="connsiteY1" fmla="*/ 286378 h 326572"/>
                <a:gd name="connsiteX2" fmla="*/ 0 w 5998866"/>
                <a:gd name="connsiteY2" fmla="*/ 0 h 326572"/>
              </a:gdLst>
              <a:ahLst/>
              <a:cxnLst>
                <a:cxn ang="0">
                  <a:pos x="connsiteX0" y="connsiteY0"/>
                </a:cxn>
                <a:cxn ang="0">
                  <a:pos x="connsiteX1" y="connsiteY1"/>
                </a:cxn>
                <a:cxn ang="0">
                  <a:pos x="connsiteX2" y="connsiteY2"/>
                </a:cxn>
              </a:cxnLst>
              <a:rect l="l" t="t" r="r" b="b"/>
              <a:pathLst>
                <a:path w="5998866" h="326572">
                  <a:moveTo>
                    <a:pt x="5998866" y="326572"/>
                  </a:moveTo>
                  <a:lnTo>
                    <a:pt x="1371600" y="286378"/>
                  </a:lnTo>
                  <a:lnTo>
                    <a:pt x="0" y="0"/>
                  </a:lnTo>
                </a:path>
              </a:pathLst>
            </a:custGeom>
            <a:noFill/>
            <a:ln w="2540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4" name="Group 143">
              <a:extLst>
                <a:ext uri="{FF2B5EF4-FFF2-40B4-BE49-F238E27FC236}">
                  <a16:creationId xmlns:a16="http://schemas.microsoft.com/office/drawing/2014/main" id="{8A419A86-586E-4BEE-8651-034043A806C8}"/>
                </a:ext>
              </a:extLst>
            </p:cNvPr>
            <p:cNvGrpSpPr/>
            <p:nvPr/>
          </p:nvGrpSpPr>
          <p:grpSpPr>
            <a:xfrm>
              <a:off x="2824807" y="2945778"/>
              <a:ext cx="45719" cy="1008190"/>
              <a:chOff x="6204857" y="1899462"/>
              <a:chExt cx="168978" cy="1125415"/>
            </a:xfrm>
          </p:grpSpPr>
          <p:cxnSp>
            <p:nvCxnSpPr>
              <p:cNvPr id="153" name="Straight Connector 152">
                <a:extLst>
                  <a:ext uri="{FF2B5EF4-FFF2-40B4-BE49-F238E27FC236}">
                    <a16:creationId xmlns:a16="http://schemas.microsoft.com/office/drawing/2014/main" id="{74D2EE3A-10B4-4F0C-83C6-756BD8F752B9}"/>
                  </a:ext>
                </a:extLst>
              </p:cNvPr>
              <p:cNvCxnSpPr/>
              <p:nvPr/>
            </p:nvCxnSpPr>
            <p:spPr>
              <a:xfrm>
                <a:off x="6204857" y="1899462"/>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7D43495C-0A18-4E6E-B72C-18DB188BEBA7}"/>
                  </a:ext>
                </a:extLst>
              </p:cNvPr>
              <p:cNvCxnSpPr/>
              <p:nvPr/>
            </p:nvCxnSpPr>
            <p:spPr>
              <a:xfrm>
                <a:off x="6204857" y="3024877"/>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EABDEE7C-30FD-45F3-BEE9-8DB44D277952}"/>
                  </a:ext>
                </a:extLst>
              </p:cNvPr>
              <p:cNvCxnSpPr/>
              <p:nvPr/>
            </p:nvCxnSpPr>
            <p:spPr>
              <a:xfrm>
                <a:off x="6285244" y="1899462"/>
                <a:ext cx="0" cy="1125415"/>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2AC6584D-1BB1-43C4-9655-47A6EF2C5735}"/>
                </a:ext>
              </a:extLst>
            </p:cNvPr>
            <p:cNvGrpSpPr/>
            <p:nvPr/>
          </p:nvGrpSpPr>
          <p:grpSpPr>
            <a:xfrm>
              <a:off x="1458232" y="2438335"/>
              <a:ext cx="45719" cy="1421811"/>
              <a:chOff x="6204857" y="1899462"/>
              <a:chExt cx="168978" cy="1125415"/>
            </a:xfrm>
          </p:grpSpPr>
          <p:cxnSp>
            <p:nvCxnSpPr>
              <p:cNvPr id="150" name="Straight Connector 149">
                <a:extLst>
                  <a:ext uri="{FF2B5EF4-FFF2-40B4-BE49-F238E27FC236}">
                    <a16:creationId xmlns:a16="http://schemas.microsoft.com/office/drawing/2014/main" id="{C93AD6D9-3B46-4952-B310-0D8D2903C71C}"/>
                  </a:ext>
                </a:extLst>
              </p:cNvPr>
              <p:cNvCxnSpPr/>
              <p:nvPr/>
            </p:nvCxnSpPr>
            <p:spPr>
              <a:xfrm>
                <a:off x="6204857" y="1899462"/>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DF3CA28B-1536-47D0-A51B-7347D6133664}"/>
                  </a:ext>
                </a:extLst>
              </p:cNvPr>
              <p:cNvCxnSpPr/>
              <p:nvPr/>
            </p:nvCxnSpPr>
            <p:spPr>
              <a:xfrm>
                <a:off x="6204857" y="3024877"/>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85D2B438-E270-47EE-9132-A69AFF5120E5}"/>
                  </a:ext>
                </a:extLst>
              </p:cNvPr>
              <p:cNvCxnSpPr/>
              <p:nvPr/>
            </p:nvCxnSpPr>
            <p:spPr>
              <a:xfrm>
                <a:off x="6285244" y="1899462"/>
                <a:ext cx="0" cy="1125415"/>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0E537201-66F8-402C-8A4C-A24BF492AC49}"/>
                </a:ext>
              </a:extLst>
            </p:cNvPr>
            <p:cNvGrpSpPr/>
            <p:nvPr/>
          </p:nvGrpSpPr>
          <p:grpSpPr>
            <a:xfrm>
              <a:off x="7452073" y="2965876"/>
              <a:ext cx="45719" cy="957293"/>
              <a:chOff x="6204857" y="1899462"/>
              <a:chExt cx="168978" cy="1125415"/>
            </a:xfrm>
          </p:grpSpPr>
          <p:cxnSp>
            <p:nvCxnSpPr>
              <p:cNvPr id="147" name="Straight Connector 146">
                <a:extLst>
                  <a:ext uri="{FF2B5EF4-FFF2-40B4-BE49-F238E27FC236}">
                    <a16:creationId xmlns:a16="http://schemas.microsoft.com/office/drawing/2014/main" id="{F8235804-2C08-4D78-9A07-349D57B5933B}"/>
                  </a:ext>
                </a:extLst>
              </p:cNvPr>
              <p:cNvCxnSpPr/>
              <p:nvPr/>
            </p:nvCxnSpPr>
            <p:spPr>
              <a:xfrm>
                <a:off x="6204857" y="1899462"/>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BA1BF00-8524-4352-88A1-AB7E54FD4A11}"/>
                  </a:ext>
                </a:extLst>
              </p:cNvPr>
              <p:cNvCxnSpPr/>
              <p:nvPr/>
            </p:nvCxnSpPr>
            <p:spPr>
              <a:xfrm>
                <a:off x="6204857" y="3024877"/>
                <a:ext cx="168978" cy="0"/>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72D2EA33-27E7-4908-BDAD-1018A748E496}"/>
                  </a:ext>
                </a:extLst>
              </p:cNvPr>
              <p:cNvCxnSpPr/>
              <p:nvPr/>
            </p:nvCxnSpPr>
            <p:spPr>
              <a:xfrm>
                <a:off x="6285244" y="1899462"/>
                <a:ext cx="0" cy="1125415"/>
              </a:xfrm>
              <a:prstGeom prst="line">
                <a:avLst/>
              </a:prstGeom>
              <a:ln w="12700">
                <a:solidFill>
                  <a:srgbClr val="D0006F"/>
                </a:solidFill>
              </a:ln>
            </p:spPr>
            <p:style>
              <a:lnRef idx="1">
                <a:schemeClr val="accent1"/>
              </a:lnRef>
              <a:fillRef idx="0">
                <a:schemeClr val="accent1"/>
              </a:fillRef>
              <a:effectRef idx="0">
                <a:schemeClr val="accent1"/>
              </a:effectRef>
              <a:fontRef idx="minor">
                <a:schemeClr val="tx1"/>
              </a:fontRef>
            </p:style>
          </p:cxnSp>
        </p:grpSp>
      </p:grpSp>
      <p:grpSp>
        <p:nvGrpSpPr>
          <p:cNvPr id="156" name="Group 155">
            <a:extLst>
              <a:ext uri="{FF2B5EF4-FFF2-40B4-BE49-F238E27FC236}">
                <a16:creationId xmlns:a16="http://schemas.microsoft.com/office/drawing/2014/main" id="{D9E77B35-0DEA-4614-BF2E-6DDA940CFDD2}"/>
              </a:ext>
            </a:extLst>
          </p:cNvPr>
          <p:cNvGrpSpPr/>
          <p:nvPr/>
        </p:nvGrpSpPr>
        <p:grpSpPr>
          <a:xfrm>
            <a:off x="1105440" y="1802052"/>
            <a:ext cx="3929552" cy="1687355"/>
            <a:chOff x="1377846" y="2146933"/>
            <a:chExt cx="6042673" cy="1776237"/>
          </a:xfrm>
        </p:grpSpPr>
        <p:sp>
          <p:nvSpPr>
            <p:cNvPr id="157" name="Freeform: Shape 156">
              <a:extLst>
                <a:ext uri="{FF2B5EF4-FFF2-40B4-BE49-F238E27FC236}">
                  <a16:creationId xmlns:a16="http://schemas.microsoft.com/office/drawing/2014/main" id="{9127BD61-4007-4C39-88A8-5D7A624397A0}"/>
                </a:ext>
              </a:extLst>
            </p:cNvPr>
            <p:cNvSpPr/>
            <p:nvPr/>
          </p:nvSpPr>
          <p:spPr>
            <a:xfrm>
              <a:off x="1395975" y="3257275"/>
              <a:ext cx="6003890" cy="422031"/>
            </a:xfrm>
            <a:custGeom>
              <a:avLst/>
              <a:gdLst>
                <a:gd name="connsiteX0" fmla="*/ 0 w 6003890"/>
                <a:gd name="connsiteY0" fmla="*/ 0 h 422031"/>
                <a:gd name="connsiteX1" fmla="*/ 1386672 w 6003890"/>
                <a:gd name="connsiteY1" fmla="*/ 422031 h 422031"/>
                <a:gd name="connsiteX2" fmla="*/ 6003890 w 6003890"/>
                <a:gd name="connsiteY2" fmla="*/ 396910 h 422031"/>
              </a:gdLst>
              <a:ahLst/>
              <a:cxnLst>
                <a:cxn ang="0">
                  <a:pos x="connsiteX0" y="connsiteY0"/>
                </a:cxn>
                <a:cxn ang="0">
                  <a:pos x="connsiteX1" y="connsiteY1"/>
                </a:cxn>
                <a:cxn ang="0">
                  <a:pos x="connsiteX2" y="connsiteY2"/>
                </a:cxn>
              </a:cxnLst>
              <a:rect l="l" t="t" r="r" b="b"/>
              <a:pathLst>
                <a:path w="6003890" h="422031">
                  <a:moveTo>
                    <a:pt x="0" y="0"/>
                  </a:moveTo>
                  <a:lnTo>
                    <a:pt x="1386672" y="422031"/>
                  </a:lnTo>
                  <a:lnTo>
                    <a:pt x="6003890" y="396910"/>
                  </a:lnTo>
                </a:path>
              </a:pathLst>
            </a:cu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8" name="Group 157">
              <a:extLst>
                <a:ext uri="{FF2B5EF4-FFF2-40B4-BE49-F238E27FC236}">
                  <a16:creationId xmlns:a16="http://schemas.microsoft.com/office/drawing/2014/main" id="{6101602C-70FE-446F-A82F-316CCD14823A}"/>
                </a:ext>
              </a:extLst>
            </p:cNvPr>
            <p:cNvGrpSpPr/>
            <p:nvPr/>
          </p:nvGrpSpPr>
          <p:grpSpPr>
            <a:xfrm>
              <a:off x="2759493" y="3352736"/>
              <a:ext cx="45719" cy="570434"/>
              <a:chOff x="6204857" y="1899462"/>
              <a:chExt cx="168978" cy="1125415"/>
            </a:xfrm>
          </p:grpSpPr>
          <p:cxnSp>
            <p:nvCxnSpPr>
              <p:cNvPr id="167" name="Straight Connector 166">
                <a:extLst>
                  <a:ext uri="{FF2B5EF4-FFF2-40B4-BE49-F238E27FC236}">
                    <a16:creationId xmlns:a16="http://schemas.microsoft.com/office/drawing/2014/main" id="{ED654D39-52AD-44EB-BD2E-E784742967D4}"/>
                  </a:ext>
                </a:extLst>
              </p:cNvPr>
              <p:cNvCxnSpPr/>
              <p:nvPr/>
            </p:nvCxnSpPr>
            <p:spPr>
              <a:xfrm>
                <a:off x="6204857" y="1899462"/>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1E19BB4D-BDD7-4ABA-A08E-9B957F466366}"/>
                  </a:ext>
                </a:extLst>
              </p:cNvPr>
              <p:cNvCxnSpPr/>
              <p:nvPr/>
            </p:nvCxnSpPr>
            <p:spPr>
              <a:xfrm>
                <a:off x="6204857" y="3024877"/>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1A4AE4E1-4ED5-460D-AB41-1A39F49E07B4}"/>
                  </a:ext>
                </a:extLst>
              </p:cNvPr>
              <p:cNvCxnSpPr/>
              <p:nvPr/>
            </p:nvCxnSpPr>
            <p:spPr>
              <a:xfrm>
                <a:off x="6285244" y="1899462"/>
                <a:ext cx="0" cy="1125415"/>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159" name="Group 158">
              <a:extLst>
                <a:ext uri="{FF2B5EF4-FFF2-40B4-BE49-F238E27FC236}">
                  <a16:creationId xmlns:a16="http://schemas.microsoft.com/office/drawing/2014/main" id="{214A04F5-1194-4A86-821C-38AD26DBFC12}"/>
                </a:ext>
              </a:extLst>
            </p:cNvPr>
            <p:cNvGrpSpPr/>
            <p:nvPr/>
          </p:nvGrpSpPr>
          <p:grpSpPr>
            <a:xfrm>
              <a:off x="1377846" y="2146933"/>
              <a:ext cx="45719" cy="1669129"/>
              <a:chOff x="6204857" y="1899462"/>
              <a:chExt cx="168978" cy="1125415"/>
            </a:xfrm>
          </p:grpSpPr>
          <p:cxnSp>
            <p:nvCxnSpPr>
              <p:cNvPr id="164" name="Straight Connector 163">
                <a:extLst>
                  <a:ext uri="{FF2B5EF4-FFF2-40B4-BE49-F238E27FC236}">
                    <a16:creationId xmlns:a16="http://schemas.microsoft.com/office/drawing/2014/main" id="{EA144F91-3B8E-46BE-B5EC-A618BA2D413F}"/>
                  </a:ext>
                </a:extLst>
              </p:cNvPr>
              <p:cNvCxnSpPr/>
              <p:nvPr/>
            </p:nvCxnSpPr>
            <p:spPr>
              <a:xfrm>
                <a:off x="6204857" y="1899462"/>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6FD8ACE7-74FF-4F86-9525-AC768A4BC53F}"/>
                  </a:ext>
                </a:extLst>
              </p:cNvPr>
              <p:cNvCxnSpPr/>
              <p:nvPr/>
            </p:nvCxnSpPr>
            <p:spPr>
              <a:xfrm>
                <a:off x="6204857" y="3024877"/>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DAE16340-F7CB-4DEF-95B5-08FD84034E26}"/>
                  </a:ext>
                </a:extLst>
              </p:cNvPr>
              <p:cNvCxnSpPr/>
              <p:nvPr/>
            </p:nvCxnSpPr>
            <p:spPr>
              <a:xfrm>
                <a:off x="6285244" y="1899462"/>
                <a:ext cx="0" cy="1125415"/>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160" name="Group 159">
              <a:extLst>
                <a:ext uri="{FF2B5EF4-FFF2-40B4-BE49-F238E27FC236}">
                  <a16:creationId xmlns:a16="http://schemas.microsoft.com/office/drawing/2014/main" id="{9F98942D-27AD-4D4C-8D10-03ABB64DED88}"/>
                </a:ext>
              </a:extLst>
            </p:cNvPr>
            <p:cNvGrpSpPr/>
            <p:nvPr/>
          </p:nvGrpSpPr>
          <p:grpSpPr>
            <a:xfrm>
              <a:off x="7374800" y="3073561"/>
              <a:ext cx="45719" cy="830089"/>
              <a:chOff x="6204857" y="1899462"/>
              <a:chExt cx="168978" cy="1125415"/>
            </a:xfrm>
          </p:grpSpPr>
          <p:cxnSp>
            <p:nvCxnSpPr>
              <p:cNvPr id="161" name="Straight Connector 160">
                <a:extLst>
                  <a:ext uri="{FF2B5EF4-FFF2-40B4-BE49-F238E27FC236}">
                    <a16:creationId xmlns:a16="http://schemas.microsoft.com/office/drawing/2014/main" id="{09249184-A2FC-4447-8B58-77EB1A9929A3}"/>
                  </a:ext>
                </a:extLst>
              </p:cNvPr>
              <p:cNvCxnSpPr/>
              <p:nvPr/>
            </p:nvCxnSpPr>
            <p:spPr>
              <a:xfrm>
                <a:off x="6204857" y="1899462"/>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C1D96AAC-D5A5-4756-9408-7FBD161E70D4}"/>
                  </a:ext>
                </a:extLst>
              </p:cNvPr>
              <p:cNvCxnSpPr/>
              <p:nvPr/>
            </p:nvCxnSpPr>
            <p:spPr>
              <a:xfrm>
                <a:off x="6204857" y="3024877"/>
                <a:ext cx="168978"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E9FE2EF2-71FD-454B-A9B9-0B49CEB40444}"/>
                  </a:ext>
                </a:extLst>
              </p:cNvPr>
              <p:cNvCxnSpPr/>
              <p:nvPr/>
            </p:nvCxnSpPr>
            <p:spPr>
              <a:xfrm>
                <a:off x="6285244" y="1899462"/>
                <a:ext cx="0" cy="1125415"/>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pSp>
      </p:grpSp>
      <p:grpSp>
        <p:nvGrpSpPr>
          <p:cNvPr id="170" name="Group 169">
            <a:extLst>
              <a:ext uri="{FF2B5EF4-FFF2-40B4-BE49-F238E27FC236}">
                <a16:creationId xmlns:a16="http://schemas.microsoft.com/office/drawing/2014/main" id="{619600AC-8F32-40DF-884A-F97990C51D29}"/>
              </a:ext>
            </a:extLst>
          </p:cNvPr>
          <p:cNvGrpSpPr/>
          <p:nvPr/>
        </p:nvGrpSpPr>
        <p:grpSpPr>
          <a:xfrm>
            <a:off x="2561460" y="1627850"/>
            <a:ext cx="2571046" cy="784830"/>
            <a:chOff x="4791749" y="1935606"/>
            <a:chExt cx="3953621" cy="826170"/>
          </a:xfrm>
        </p:grpSpPr>
        <p:sp>
          <p:nvSpPr>
            <p:cNvPr id="171" name="TextBox 170">
              <a:extLst>
                <a:ext uri="{FF2B5EF4-FFF2-40B4-BE49-F238E27FC236}">
                  <a16:creationId xmlns:a16="http://schemas.microsoft.com/office/drawing/2014/main" id="{4A7D7BB5-50EB-49D4-B1F5-92FD5D0BC72D}"/>
                </a:ext>
              </a:extLst>
            </p:cNvPr>
            <p:cNvSpPr txBox="1"/>
            <p:nvPr/>
          </p:nvSpPr>
          <p:spPr>
            <a:xfrm>
              <a:off x="5018305" y="1935606"/>
              <a:ext cx="3727065" cy="826170"/>
            </a:xfrm>
            <a:prstGeom prst="rect">
              <a:avLst/>
            </a:prstGeom>
            <a:noFill/>
          </p:spPr>
          <p:txBody>
            <a:bodyPr wrap="square" rtlCol="0">
              <a:spAutoFit/>
            </a:bodyPr>
            <a:lstStyle/>
            <a:p>
              <a:pPr>
                <a:buClr>
                  <a:schemeClr val="accent1"/>
                </a:buClr>
              </a:pPr>
              <a:r>
                <a:rPr lang="en-GB" sz="900"/>
                <a:t>SABAs as needed group</a:t>
              </a:r>
              <a:r>
                <a:rPr lang="en-GB" sz="900" baseline="30000"/>
                <a:t>†</a:t>
              </a:r>
            </a:p>
            <a:p>
              <a:pPr>
                <a:buClr>
                  <a:schemeClr val="accent1"/>
                </a:buClr>
              </a:pPr>
              <a:r>
                <a:rPr lang="en-GB" sz="900"/>
                <a:t>BUD/FORM Turbuhaler anti-inflammatory reliever group</a:t>
              </a:r>
            </a:p>
            <a:p>
              <a:pPr>
                <a:buClr>
                  <a:schemeClr val="accent1"/>
                </a:buClr>
              </a:pPr>
              <a:r>
                <a:rPr lang="en-GB" sz="900"/>
                <a:t>Maintenance low-dose BUD </a:t>
              </a:r>
              <a:r>
                <a:rPr lang="en-GB" sz="900">
                  <a:latin typeface="Arial" panose="020B0604020202020204" pitchFamily="34" charset="0"/>
                  <a:cs typeface="Arial" panose="020B0604020202020204" pitchFamily="34" charset="0"/>
                </a:rPr>
                <a:t>BID + SABA </a:t>
              </a:r>
              <a:br>
                <a:rPr lang="en-GB" sz="900">
                  <a:latin typeface="Arial" panose="020B0604020202020204" pitchFamily="34" charset="0"/>
                  <a:cs typeface="Arial" panose="020B0604020202020204" pitchFamily="34" charset="0"/>
                </a:rPr>
              </a:br>
              <a:r>
                <a:rPr lang="en-GB" sz="900">
                  <a:latin typeface="Arial" panose="020B0604020202020204" pitchFamily="34" charset="0"/>
                  <a:cs typeface="Arial" panose="020B0604020202020204" pitchFamily="34" charset="0"/>
                </a:rPr>
                <a:t>as needed </a:t>
              </a:r>
              <a:r>
                <a:rPr lang="en-GB" sz="900"/>
                <a:t>group</a:t>
              </a:r>
              <a:r>
                <a:rPr lang="en-GB" sz="900" baseline="30000"/>
                <a:t>†</a:t>
              </a:r>
            </a:p>
          </p:txBody>
        </p:sp>
        <p:cxnSp>
          <p:nvCxnSpPr>
            <p:cNvPr id="172" name="Straight Connector 171">
              <a:extLst>
                <a:ext uri="{FF2B5EF4-FFF2-40B4-BE49-F238E27FC236}">
                  <a16:creationId xmlns:a16="http://schemas.microsoft.com/office/drawing/2014/main" id="{3D13AE78-8927-4C0C-8D36-24C90E5B0AE2}"/>
                </a:ext>
              </a:extLst>
            </p:cNvPr>
            <p:cNvCxnSpPr/>
            <p:nvPr/>
          </p:nvCxnSpPr>
          <p:spPr>
            <a:xfrm>
              <a:off x="4791749" y="2052068"/>
              <a:ext cx="24661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D32851C1-B158-4A66-83BC-1932CD0B0F83}"/>
                </a:ext>
              </a:extLst>
            </p:cNvPr>
            <p:cNvCxnSpPr/>
            <p:nvPr/>
          </p:nvCxnSpPr>
          <p:spPr>
            <a:xfrm>
              <a:off x="4791749" y="2218724"/>
              <a:ext cx="246614" cy="0"/>
            </a:xfrm>
            <a:prstGeom prst="line">
              <a:avLst/>
            </a:prstGeom>
            <a:ln w="254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DC21C0E-5CB5-4660-A909-D4BCB560B779}"/>
                </a:ext>
              </a:extLst>
            </p:cNvPr>
            <p:cNvCxnSpPr/>
            <p:nvPr/>
          </p:nvCxnSpPr>
          <p:spPr>
            <a:xfrm>
              <a:off x="4818343" y="2475795"/>
              <a:ext cx="246613"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627F5A3A-36D8-4CE9-8312-55708677783A}"/>
              </a:ext>
            </a:extLst>
          </p:cNvPr>
          <p:cNvGrpSpPr/>
          <p:nvPr/>
        </p:nvGrpSpPr>
        <p:grpSpPr>
          <a:xfrm>
            <a:off x="5358316" y="1225473"/>
            <a:ext cx="3362876" cy="2960922"/>
            <a:chOff x="5637264" y="2249957"/>
            <a:chExt cx="3362876" cy="2775633"/>
          </a:xfrm>
        </p:grpSpPr>
        <p:sp>
          <p:nvSpPr>
            <p:cNvPr id="176" name="Rectangle: Rounded Corners 175">
              <a:extLst>
                <a:ext uri="{FF2B5EF4-FFF2-40B4-BE49-F238E27FC236}">
                  <a16:creationId xmlns:a16="http://schemas.microsoft.com/office/drawing/2014/main" id="{473672A1-3239-4703-9976-D01B46F8285A}"/>
                </a:ext>
              </a:extLst>
            </p:cNvPr>
            <p:cNvSpPr/>
            <p:nvPr/>
          </p:nvSpPr>
          <p:spPr>
            <a:xfrm>
              <a:off x="5637264" y="2294942"/>
              <a:ext cx="3362817" cy="2730648"/>
            </a:xfrm>
            <a:prstGeom prst="round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2000" tIns="216000" rIns="72000" bIns="64008" numCol="1" spcCol="1270" anchor="t" anchorCtr="0">
              <a:noAutofit/>
            </a:bodyPr>
            <a:lstStyle/>
            <a:p>
              <a:pPr marL="171450" lvl="1" indent="-171450" algn="l" defTabSz="400050">
                <a:lnSpc>
                  <a:spcPct val="90000"/>
                </a:lnSpc>
                <a:spcBef>
                  <a:spcPct val="0"/>
                </a:spcBef>
                <a:spcAft>
                  <a:spcPct val="15000"/>
                </a:spcAft>
                <a:buFont typeface="Arial" panose="020B0604020202020204" pitchFamily="34" charset="0"/>
                <a:buChar char="•"/>
              </a:pPr>
              <a:endParaRPr lang="es-ES" sz="1100" kern="1200" dirty="0"/>
            </a:p>
            <a:p>
              <a:pPr marL="0" lvl="1" algn="l" defTabSz="400050">
                <a:lnSpc>
                  <a:spcPct val="90000"/>
                </a:lnSpc>
                <a:spcBef>
                  <a:spcPct val="0"/>
                </a:spcBef>
                <a:spcAft>
                  <a:spcPct val="15000"/>
                </a:spcAft>
              </a:pPr>
              <a:endParaRPr lang="en-US" sz="1100" dirty="0"/>
            </a:p>
            <a:p>
              <a:pPr marL="171450" lvl="1" indent="-171450" algn="l" defTabSz="400050">
                <a:lnSpc>
                  <a:spcPct val="90000"/>
                </a:lnSpc>
                <a:spcBef>
                  <a:spcPct val="0"/>
                </a:spcBef>
                <a:spcAft>
                  <a:spcPct val="15000"/>
                </a:spcAft>
                <a:buFont typeface="Arial" panose="020B0604020202020204" pitchFamily="34" charset="0"/>
                <a:buChar char="•"/>
              </a:pPr>
              <a:r>
                <a:rPr lang="en-GB" sz="1100" kern="1200" dirty="0"/>
                <a:t>SABA as needed: baseline 40 </a:t>
              </a:r>
              <a:r>
                <a:rPr lang="en-GB" sz="1100" dirty="0"/>
                <a:t>t</a:t>
              </a:r>
              <a:r>
                <a:rPr lang="en-GB" sz="1100" kern="1200" dirty="0"/>
                <a:t>o 36 ppb</a:t>
              </a:r>
              <a:r>
                <a:rPr lang="en-GB" sz="1100" kern="1200" baseline="30000" dirty="0"/>
                <a:t>1</a:t>
              </a:r>
              <a:endParaRPr lang="en-GB" sz="1100" kern="1200" dirty="0"/>
            </a:p>
            <a:p>
              <a:pPr marL="171450" lvl="1" indent="-171450" algn="l" defTabSz="400050">
                <a:lnSpc>
                  <a:spcPct val="90000"/>
                </a:lnSpc>
                <a:spcBef>
                  <a:spcPct val="0"/>
                </a:spcBef>
                <a:spcAft>
                  <a:spcPct val="15000"/>
                </a:spcAft>
                <a:buFont typeface="Arial" panose="020B0604020202020204" pitchFamily="34" charset="0"/>
                <a:buChar char="•"/>
              </a:pPr>
              <a:endParaRPr lang="en-GB" sz="1100" dirty="0"/>
            </a:p>
            <a:p>
              <a:pPr marL="171450" lvl="1" indent="-171450" algn="l" defTabSz="400050">
                <a:lnSpc>
                  <a:spcPct val="90000"/>
                </a:lnSpc>
                <a:spcBef>
                  <a:spcPct val="0"/>
                </a:spcBef>
                <a:spcAft>
                  <a:spcPct val="15000"/>
                </a:spcAft>
                <a:buFont typeface="Arial" panose="020B0604020202020204" pitchFamily="34" charset="0"/>
                <a:buChar char="•"/>
              </a:pPr>
              <a:r>
                <a:rPr lang="en-GB" sz="1100" dirty="0"/>
                <a:t>M</a:t>
              </a:r>
              <a:r>
                <a:rPr lang="en-GB" sz="1100" kern="1200" dirty="0"/>
                <a:t>aintenance low-dose BUD </a:t>
              </a:r>
              <a:r>
                <a:rPr lang="en-GB" sz="1100" kern="1200" dirty="0">
                  <a:latin typeface="Arial" panose="020B0604020202020204" pitchFamily="34" charset="0"/>
                  <a:cs typeface="Arial" panose="020B0604020202020204" pitchFamily="34" charset="0"/>
                </a:rPr>
                <a:t>BID + SABA as needed</a:t>
              </a:r>
              <a:r>
                <a:rPr lang="en-GB" sz="1100" kern="1200" dirty="0"/>
                <a:t>:</a:t>
              </a:r>
              <a:r>
                <a:rPr lang="es-ES" sz="1100" kern="1200" dirty="0"/>
                <a:t> 38 </a:t>
              </a:r>
              <a:r>
                <a:rPr lang="es-ES" sz="1100" kern="1200" dirty="0" err="1"/>
                <a:t>to</a:t>
              </a:r>
              <a:r>
                <a:rPr lang="es-ES" sz="1100" kern="1200" dirty="0"/>
                <a:t> 25 ppb</a:t>
              </a:r>
              <a:r>
                <a:rPr lang="es-ES" sz="1100" kern="1200" baseline="30000" dirty="0"/>
                <a:t>1</a:t>
              </a:r>
              <a:r>
                <a:rPr lang="es-ES" sz="1100" kern="1200" dirty="0"/>
                <a:t> </a:t>
              </a:r>
            </a:p>
            <a:p>
              <a:pPr marL="171450" lvl="1" indent="-171450" algn="l" defTabSz="400050">
                <a:lnSpc>
                  <a:spcPct val="90000"/>
                </a:lnSpc>
                <a:spcBef>
                  <a:spcPct val="0"/>
                </a:spcBef>
                <a:spcAft>
                  <a:spcPct val="15000"/>
                </a:spcAft>
                <a:buFont typeface="Arial" panose="020B0604020202020204" pitchFamily="34" charset="0"/>
                <a:buChar char="•"/>
              </a:pPr>
              <a:endParaRPr lang="es-ES" sz="1100" dirty="0"/>
            </a:p>
            <a:p>
              <a:pPr marL="171450" lvl="1" indent="-171450" algn="l" defTabSz="400050">
                <a:lnSpc>
                  <a:spcPct val="90000"/>
                </a:lnSpc>
                <a:spcBef>
                  <a:spcPct val="0"/>
                </a:spcBef>
                <a:spcAft>
                  <a:spcPct val="15000"/>
                </a:spcAft>
                <a:buFont typeface="Arial" panose="020B0604020202020204" pitchFamily="34" charset="0"/>
                <a:buChar char="•"/>
              </a:pPr>
              <a:r>
                <a:rPr lang="es-ES" sz="1100" dirty="0"/>
                <a:t>BUD/FORM Turbuhaler </a:t>
              </a:r>
              <a:r>
                <a:rPr lang="es-ES" sz="1100" dirty="0" err="1"/>
                <a:t>anti-inflammatory</a:t>
              </a:r>
              <a:r>
                <a:rPr lang="es-ES" sz="1100" dirty="0"/>
                <a:t> </a:t>
              </a:r>
              <a:r>
                <a:rPr lang="es-ES" sz="1100" dirty="0" err="1"/>
                <a:t>reliever</a:t>
              </a:r>
              <a:r>
                <a:rPr lang="es-ES" sz="1100" dirty="0"/>
                <a:t> : 37 </a:t>
              </a:r>
              <a:r>
                <a:rPr lang="es-ES" sz="1100" dirty="0" err="1"/>
                <a:t>to</a:t>
              </a:r>
              <a:r>
                <a:rPr lang="es-ES" sz="1100" dirty="0"/>
                <a:t> 26 ppb</a:t>
              </a:r>
              <a:r>
                <a:rPr lang="es-ES" sz="1100" baseline="30000" dirty="0"/>
                <a:t>1</a:t>
              </a:r>
              <a:r>
                <a:rPr lang="es-ES" sz="1100" dirty="0"/>
                <a:t> </a:t>
              </a:r>
            </a:p>
            <a:p>
              <a:pPr marL="171450" lvl="1" indent="-171450" algn="l" defTabSz="400050">
                <a:lnSpc>
                  <a:spcPct val="90000"/>
                </a:lnSpc>
                <a:spcBef>
                  <a:spcPct val="0"/>
                </a:spcBef>
                <a:spcAft>
                  <a:spcPct val="15000"/>
                </a:spcAft>
                <a:buFont typeface="Arial" panose="020B0604020202020204" pitchFamily="34" charset="0"/>
                <a:buChar char="•"/>
              </a:pPr>
              <a:endParaRPr lang="es-ES" sz="1100" dirty="0">
                <a:solidFill>
                  <a:schemeClr val="tx1"/>
                </a:solidFill>
              </a:endParaRPr>
            </a:p>
            <a:p>
              <a:pPr marL="171450" lvl="1" indent="-171450" defTabSz="400050">
                <a:lnSpc>
                  <a:spcPct val="90000"/>
                </a:lnSpc>
                <a:spcBef>
                  <a:spcPct val="0"/>
                </a:spcBef>
                <a:spcAft>
                  <a:spcPct val="15000"/>
                </a:spcAft>
                <a:buFont typeface="Arial" panose="020B0604020202020204" pitchFamily="34" charset="0"/>
                <a:buChar char="•"/>
              </a:pPr>
              <a:r>
                <a:rPr lang="es-ES" sz="1100" dirty="0">
                  <a:solidFill>
                    <a:schemeClr val="tx1"/>
                  </a:solidFill>
                </a:rPr>
                <a:t>In </a:t>
              </a:r>
              <a:r>
                <a:rPr lang="es-ES" sz="1100" dirty="0" err="1">
                  <a:solidFill>
                    <a:schemeClr val="tx1"/>
                  </a:solidFill>
                </a:rPr>
                <a:t>another</a:t>
              </a:r>
              <a:r>
                <a:rPr lang="es-ES" sz="1100" dirty="0">
                  <a:solidFill>
                    <a:schemeClr val="tx1"/>
                  </a:solidFill>
                </a:rPr>
                <a:t> real-</a:t>
              </a:r>
              <a:r>
                <a:rPr lang="en-GB" sz="1100" dirty="0">
                  <a:solidFill>
                    <a:schemeClr val="tx1"/>
                  </a:solidFill>
                </a:rPr>
                <a:t>world</a:t>
              </a:r>
              <a:r>
                <a:rPr lang="es-ES" sz="1100" dirty="0">
                  <a:solidFill>
                    <a:schemeClr val="tx1"/>
                  </a:solidFill>
                </a:rPr>
                <a:t> </a:t>
              </a:r>
              <a:r>
                <a:rPr lang="en-GB" sz="1100" dirty="0">
                  <a:solidFill>
                    <a:schemeClr val="tx1"/>
                  </a:solidFill>
                </a:rPr>
                <a:t>study</a:t>
              </a:r>
              <a:r>
                <a:rPr lang="es-ES" sz="1100" dirty="0">
                  <a:solidFill>
                    <a:schemeClr val="tx1"/>
                  </a:solidFill>
                </a:rPr>
                <a:t>, </a:t>
              </a:r>
              <a:r>
                <a:rPr lang="en-GB" sz="1100" dirty="0">
                  <a:solidFill>
                    <a:schemeClr val="tx1"/>
                  </a:solidFill>
                </a:rPr>
                <a:t>there was</a:t>
              </a:r>
              <a:r>
                <a:rPr lang="es-ES" sz="1100" dirty="0">
                  <a:solidFill>
                    <a:schemeClr val="tx1"/>
                  </a:solidFill>
                </a:rPr>
                <a:t> no </a:t>
              </a:r>
              <a:r>
                <a:rPr lang="es-ES" sz="1100" dirty="0" err="1">
                  <a:solidFill>
                    <a:schemeClr val="tx1"/>
                  </a:solidFill>
                </a:rPr>
                <a:t>clinically</a:t>
              </a:r>
              <a:r>
                <a:rPr lang="es-ES" sz="1100" dirty="0">
                  <a:solidFill>
                    <a:schemeClr val="tx1"/>
                  </a:solidFill>
                </a:rPr>
                <a:t> </a:t>
              </a:r>
              <a:r>
                <a:rPr lang="es-ES" sz="1100" dirty="0" err="1">
                  <a:solidFill>
                    <a:schemeClr val="tx1"/>
                  </a:solidFill>
                </a:rPr>
                <a:t>relevant</a:t>
              </a:r>
              <a:r>
                <a:rPr lang="es-ES" sz="1100" dirty="0">
                  <a:solidFill>
                    <a:schemeClr val="tx1"/>
                  </a:solidFill>
                </a:rPr>
                <a:t> </a:t>
              </a:r>
              <a:r>
                <a:rPr lang="es-ES" sz="1100" dirty="0" err="1">
                  <a:solidFill>
                    <a:schemeClr val="tx1"/>
                  </a:solidFill>
                </a:rPr>
                <a:t>difference</a:t>
              </a:r>
              <a:r>
                <a:rPr lang="es-ES" sz="1100" dirty="0">
                  <a:solidFill>
                    <a:schemeClr val="tx1"/>
                  </a:solidFill>
                </a:rPr>
                <a:t> in </a:t>
              </a:r>
              <a:r>
                <a:rPr lang="es-ES" sz="1100" dirty="0" err="1">
                  <a:solidFill>
                    <a:schemeClr val="tx1"/>
                  </a:solidFill>
                </a:rPr>
                <a:t>FeNO</a:t>
              </a:r>
              <a:r>
                <a:rPr lang="es-ES" sz="1100" dirty="0">
                  <a:solidFill>
                    <a:schemeClr val="tx1"/>
                  </a:solidFill>
                </a:rPr>
                <a:t> </a:t>
              </a:r>
              <a:r>
                <a:rPr lang="es-ES" sz="1100" dirty="0" err="1">
                  <a:solidFill>
                    <a:schemeClr val="tx1"/>
                  </a:solidFill>
                </a:rPr>
                <a:t>between</a:t>
              </a:r>
              <a:r>
                <a:rPr lang="es-ES" sz="1100" dirty="0">
                  <a:solidFill>
                    <a:schemeClr val="tx1"/>
                  </a:solidFill>
                </a:rPr>
                <a:t> BUD/FORM </a:t>
              </a:r>
              <a:r>
                <a:rPr lang="es-ES" sz="1100" dirty="0" err="1">
                  <a:solidFill>
                    <a:schemeClr val="tx1"/>
                  </a:solidFill>
                </a:rPr>
                <a:t>anti-inflammatory</a:t>
              </a:r>
              <a:r>
                <a:rPr lang="es-ES" sz="1100" dirty="0">
                  <a:solidFill>
                    <a:schemeClr val="tx1"/>
                  </a:solidFill>
                </a:rPr>
                <a:t> </a:t>
              </a:r>
              <a:r>
                <a:rPr lang="es-ES" sz="1100" dirty="0" err="1">
                  <a:solidFill>
                    <a:schemeClr val="tx1"/>
                  </a:solidFill>
                </a:rPr>
                <a:t>reliever</a:t>
              </a:r>
              <a:r>
                <a:rPr lang="es-ES" sz="1100" dirty="0">
                  <a:solidFill>
                    <a:schemeClr val="tx1"/>
                  </a:solidFill>
                </a:rPr>
                <a:t> (26 </a:t>
              </a:r>
              <a:r>
                <a:rPr lang="es-ES" sz="1100" dirty="0" err="1">
                  <a:solidFill>
                    <a:schemeClr val="tx1"/>
                  </a:solidFill>
                </a:rPr>
                <a:t>ppb</a:t>
              </a:r>
              <a:r>
                <a:rPr lang="es-ES" sz="1100" dirty="0">
                  <a:solidFill>
                    <a:schemeClr val="tx1"/>
                  </a:solidFill>
                </a:rPr>
                <a:t>) and </a:t>
              </a:r>
              <a:r>
                <a:rPr lang="es-ES" sz="1100" dirty="0" err="1">
                  <a:solidFill>
                    <a:schemeClr val="tx1"/>
                  </a:solidFill>
                </a:rPr>
                <a:t>maintenance</a:t>
              </a:r>
              <a:r>
                <a:rPr lang="es-ES" sz="1100" dirty="0">
                  <a:solidFill>
                    <a:schemeClr val="tx1"/>
                  </a:solidFill>
                </a:rPr>
                <a:t> </a:t>
              </a:r>
              <a:r>
                <a:rPr lang="es-ES" sz="1100" dirty="0" err="1">
                  <a:solidFill>
                    <a:schemeClr val="tx1"/>
                  </a:solidFill>
                </a:rPr>
                <a:t>low-dose</a:t>
              </a:r>
              <a:r>
                <a:rPr lang="es-ES" sz="1100" dirty="0">
                  <a:solidFill>
                    <a:schemeClr val="tx1"/>
                  </a:solidFill>
                </a:rPr>
                <a:t> BUD (25 </a:t>
              </a:r>
              <a:r>
                <a:rPr lang="es-ES" sz="1100" dirty="0" err="1">
                  <a:solidFill>
                    <a:schemeClr val="tx1"/>
                  </a:solidFill>
                </a:rPr>
                <a:t>ppb</a:t>
              </a:r>
              <a:r>
                <a:rPr lang="es-ES" sz="1100" dirty="0">
                  <a:solidFill>
                    <a:schemeClr val="tx1"/>
                  </a:solidFill>
                </a:rPr>
                <a:t>) at </a:t>
              </a:r>
              <a:r>
                <a:rPr lang="es-ES" sz="1100" dirty="0" err="1">
                  <a:solidFill>
                    <a:schemeClr val="tx1"/>
                  </a:solidFill>
                </a:rPr>
                <a:t>Month</a:t>
              </a:r>
              <a:r>
                <a:rPr lang="es-ES" sz="1100" dirty="0">
                  <a:solidFill>
                    <a:schemeClr val="tx1"/>
                  </a:solidFill>
                </a:rPr>
                <a:t> 12</a:t>
              </a:r>
              <a:r>
                <a:rPr lang="es-ES" sz="1100" baseline="30000" dirty="0">
                  <a:solidFill>
                    <a:schemeClr val="tx1"/>
                  </a:solidFill>
                </a:rPr>
                <a:t>2§</a:t>
              </a:r>
            </a:p>
            <a:p>
              <a:pPr marL="0" lvl="1" algn="l" defTabSz="400050">
                <a:lnSpc>
                  <a:spcPct val="90000"/>
                </a:lnSpc>
                <a:spcBef>
                  <a:spcPct val="0"/>
                </a:spcBef>
                <a:spcAft>
                  <a:spcPct val="15000"/>
                </a:spcAft>
              </a:pPr>
              <a:endParaRPr lang="es-ES" sz="1100" dirty="0"/>
            </a:p>
            <a:p>
              <a:pPr marL="171450" lvl="1" indent="-171450" algn="l" defTabSz="400050">
                <a:lnSpc>
                  <a:spcPct val="90000"/>
                </a:lnSpc>
                <a:spcBef>
                  <a:spcPct val="0"/>
                </a:spcBef>
                <a:spcAft>
                  <a:spcPct val="15000"/>
                </a:spcAft>
                <a:buFont typeface="Arial" panose="020B0604020202020204" pitchFamily="34" charset="0"/>
                <a:buChar char="•"/>
              </a:pPr>
              <a:endParaRPr lang="en-GB" sz="1100" kern="1200" dirty="0"/>
            </a:p>
          </p:txBody>
        </p:sp>
        <p:sp>
          <p:nvSpPr>
            <p:cNvPr id="177" name="Freeform: Shape 176">
              <a:extLst>
                <a:ext uri="{FF2B5EF4-FFF2-40B4-BE49-F238E27FC236}">
                  <a16:creationId xmlns:a16="http://schemas.microsoft.com/office/drawing/2014/main" id="{667AD19E-DED3-4E6F-8120-FC550BCC6387}"/>
                </a:ext>
              </a:extLst>
            </p:cNvPr>
            <p:cNvSpPr/>
            <p:nvPr/>
          </p:nvSpPr>
          <p:spPr>
            <a:xfrm>
              <a:off x="5637264" y="2249957"/>
              <a:ext cx="3362876" cy="493810"/>
            </a:xfrm>
            <a:custGeom>
              <a:avLst/>
              <a:gdLst>
                <a:gd name="connsiteX0" fmla="*/ 0 w 2383336"/>
                <a:gd name="connsiteY0" fmla="*/ 44281 h 265680"/>
                <a:gd name="connsiteX1" fmla="*/ 44281 w 2383336"/>
                <a:gd name="connsiteY1" fmla="*/ 0 h 265680"/>
                <a:gd name="connsiteX2" fmla="*/ 2339055 w 2383336"/>
                <a:gd name="connsiteY2" fmla="*/ 0 h 265680"/>
                <a:gd name="connsiteX3" fmla="*/ 2383336 w 2383336"/>
                <a:gd name="connsiteY3" fmla="*/ 44281 h 265680"/>
                <a:gd name="connsiteX4" fmla="*/ 2383336 w 2383336"/>
                <a:gd name="connsiteY4" fmla="*/ 221399 h 265680"/>
                <a:gd name="connsiteX5" fmla="*/ 2339055 w 2383336"/>
                <a:gd name="connsiteY5" fmla="*/ 265680 h 265680"/>
                <a:gd name="connsiteX6" fmla="*/ 44281 w 2383336"/>
                <a:gd name="connsiteY6" fmla="*/ 265680 h 265680"/>
                <a:gd name="connsiteX7" fmla="*/ 0 w 2383336"/>
                <a:gd name="connsiteY7" fmla="*/ 221399 h 265680"/>
                <a:gd name="connsiteX8" fmla="*/ 0 w 2383336"/>
                <a:gd name="connsiteY8" fmla="*/ 44281 h 26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3336" h="265680">
                  <a:moveTo>
                    <a:pt x="0" y="44281"/>
                  </a:moveTo>
                  <a:cubicBezTo>
                    <a:pt x="0" y="19825"/>
                    <a:pt x="19825" y="0"/>
                    <a:pt x="44281" y="0"/>
                  </a:cubicBezTo>
                  <a:lnTo>
                    <a:pt x="2339055" y="0"/>
                  </a:lnTo>
                  <a:cubicBezTo>
                    <a:pt x="2363511" y="0"/>
                    <a:pt x="2383336" y="19825"/>
                    <a:pt x="2383336" y="44281"/>
                  </a:cubicBezTo>
                  <a:lnTo>
                    <a:pt x="2383336" y="221399"/>
                  </a:lnTo>
                  <a:cubicBezTo>
                    <a:pt x="2383336" y="245855"/>
                    <a:pt x="2363511" y="265680"/>
                    <a:pt x="2339055" y="265680"/>
                  </a:cubicBezTo>
                  <a:lnTo>
                    <a:pt x="44281" y="265680"/>
                  </a:lnTo>
                  <a:cubicBezTo>
                    <a:pt x="19825" y="265680"/>
                    <a:pt x="0" y="245855"/>
                    <a:pt x="0" y="221399"/>
                  </a:cubicBezTo>
                  <a:lnTo>
                    <a:pt x="0" y="44281"/>
                  </a:lnTo>
                  <a:close/>
                </a:path>
              </a:pathLst>
            </a:custGeom>
            <a:ln>
              <a:solidFill>
                <a:schemeClr val="accent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3053" tIns="12969" rIns="103053" bIns="12969" numCol="1" spcCol="1270" anchor="ctr" anchorCtr="0">
              <a:noAutofit/>
            </a:bodyPr>
            <a:lstStyle/>
            <a:p>
              <a:pPr marL="0" lvl="0" indent="0" algn="l" defTabSz="400050">
                <a:lnSpc>
                  <a:spcPct val="90000"/>
                </a:lnSpc>
                <a:spcBef>
                  <a:spcPct val="0"/>
                </a:spcBef>
                <a:spcAft>
                  <a:spcPct val="35000"/>
                </a:spcAft>
                <a:buNone/>
              </a:pPr>
              <a:r>
                <a:rPr lang="en-US" sz="1100" kern="1200"/>
                <a:t>Median </a:t>
              </a:r>
              <a:r>
                <a:rPr lang="en-US" sz="1100" kern="1200" err="1"/>
                <a:t>FeNO</a:t>
              </a:r>
              <a:r>
                <a:rPr lang="en-US" sz="1100" kern="1200"/>
                <a:t> was reduced from baseline to </a:t>
              </a:r>
              <a:br>
                <a:rPr lang="en-US" sz="1100" kern="1200"/>
              </a:br>
              <a:r>
                <a:rPr lang="en-US" sz="1100" kern="1200"/>
                <a:t>Month 12 in all groups:</a:t>
              </a:r>
              <a:r>
                <a:rPr lang="en-US" sz="1100" kern="1200" baseline="30000"/>
                <a:t>1</a:t>
              </a:r>
              <a:endParaRPr lang="en-GB" sz="1100" kern="1200"/>
            </a:p>
          </p:txBody>
        </p:sp>
      </p:grpSp>
      <p:sp>
        <p:nvSpPr>
          <p:cNvPr id="89" name="Rectangle 88">
            <a:extLst>
              <a:ext uri="{FF2B5EF4-FFF2-40B4-BE49-F238E27FC236}">
                <a16:creationId xmlns:a16="http://schemas.microsoft.com/office/drawing/2014/main" id="{8B6E8624-E417-43ED-84FF-1BF4EC161398}"/>
              </a:ext>
            </a:extLst>
          </p:cNvPr>
          <p:cNvSpPr/>
          <p:nvPr/>
        </p:nvSpPr>
        <p:spPr>
          <a:xfrm>
            <a:off x="0" y="793107"/>
            <a:ext cx="4907949" cy="36221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Tree>
    <p:extLst>
      <p:ext uri="{BB962C8B-B14F-4D97-AF65-F5344CB8AC3E}">
        <p14:creationId xmlns:p14="http://schemas.microsoft.com/office/powerpoint/2010/main" val="33670575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D864-9BD3-4C02-9380-90EEEA7E95CE}"/>
              </a:ext>
            </a:extLst>
          </p:cNvPr>
          <p:cNvSpPr>
            <a:spLocks noGrp="1"/>
          </p:cNvSpPr>
          <p:nvPr>
            <p:ph type="title"/>
          </p:nvPr>
        </p:nvSpPr>
        <p:spPr>
          <a:xfrm>
            <a:off x="342900" y="904117"/>
            <a:ext cx="8458200" cy="507831"/>
          </a:xfrm>
        </p:spPr>
        <p:txBody>
          <a:bodyPr/>
          <a:lstStyle/>
          <a:p>
            <a:r>
              <a:rPr lang="en-GB"/>
              <a:t>Summary</a:t>
            </a:r>
          </a:p>
        </p:txBody>
      </p:sp>
    </p:spTree>
    <p:extLst>
      <p:ext uri="{BB962C8B-B14F-4D97-AF65-F5344CB8AC3E}">
        <p14:creationId xmlns:p14="http://schemas.microsoft.com/office/powerpoint/2010/main" val="2571148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BC636-EDCF-405C-B4AB-AA1207747C83}"/>
              </a:ext>
            </a:extLst>
          </p:cNvPr>
          <p:cNvSpPr>
            <a:spLocks noGrp="1"/>
          </p:cNvSpPr>
          <p:nvPr>
            <p:ph type="title"/>
          </p:nvPr>
        </p:nvSpPr>
        <p:spPr/>
        <p:txBody>
          <a:bodyPr/>
          <a:lstStyle/>
          <a:p>
            <a:r>
              <a:rPr lang="en-GB"/>
              <a:t>BUD/FORM Turbuhaler: Asthma Action Plan </a:t>
            </a:r>
          </a:p>
        </p:txBody>
      </p:sp>
      <p:sp>
        <p:nvSpPr>
          <p:cNvPr id="3" name="Text Placeholder 2">
            <a:extLst>
              <a:ext uri="{FF2B5EF4-FFF2-40B4-BE49-F238E27FC236}">
                <a16:creationId xmlns:a16="http://schemas.microsoft.com/office/drawing/2014/main" id="{DCF1E459-DFF1-46B4-89A8-A90960EB0469}"/>
              </a:ext>
            </a:extLst>
          </p:cNvPr>
          <p:cNvSpPr>
            <a:spLocks noGrp="1"/>
          </p:cNvSpPr>
          <p:nvPr>
            <p:ph type="body" sz="quarter" idx="13"/>
          </p:nvPr>
        </p:nvSpPr>
        <p:spPr/>
        <p:txBody>
          <a:bodyPr/>
          <a:lstStyle/>
          <a:p>
            <a:r>
              <a:rPr lang="en-GB"/>
              <a:t>BUD = budesonide; FORM = formoterol </a:t>
            </a:r>
          </a:p>
        </p:txBody>
      </p:sp>
      <p:sp>
        <p:nvSpPr>
          <p:cNvPr id="4" name="Slide Number Placeholder 3">
            <a:extLst>
              <a:ext uri="{FF2B5EF4-FFF2-40B4-BE49-F238E27FC236}">
                <a16:creationId xmlns:a16="http://schemas.microsoft.com/office/drawing/2014/main" id="{CEFAACCC-D5E2-44B9-9029-661858FBC139}"/>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44</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sp>
        <p:nvSpPr>
          <p:cNvPr id="5" name="TextBox 4">
            <a:extLst>
              <a:ext uri="{FF2B5EF4-FFF2-40B4-BE49-F238E27FC236}">
                <a16:creationId xmlns:a16="http://schemas.microsoft.com/office/drawing/2014/main" id="{49213C32-EFA7-4F35-8323-A6710E71A0BC}"/>
              </a:ext>
            </a:extLst>
          </p:cNvPr>
          <p:cNvSpPr txBox="1"/>
          <p:nvPr/>
        </p:nvSpPr>
        <p:spPr>
          <a:xfrm>
            <a:off x="6951633" y="0"/>
            <a:ext cx="2192367" cy="507831"/>
          </a:xfrm>
          <a:prstGeom prst="rect">
            <a:avLst/>
          </a:prstGeom>
          <a:solidFill>
            <a:srgbClr val="FF0000"/>
          </a:solidFill>
          <a:ln>
            <a:solidFill>
              <a:srgbClr val="FF0000"/>
            </a:solidFill>
          </a:ln>
        </p:spPr>
        <p:txBody>
          <a:bodyPr wrap="square" rtlCol="0">
            <a:spAutoFit/>
          </a:bodyPr>
          <a:lstStyle/>
          <a:p>
            <a:pPr>
              <a:lnSpc>
                <a:spcPct val="90000"/>
              </a:lnSpc>
              <a:spcBef>
                <a:spcPts val="1200"/>
              </a:spcBef>
              <a:buClr>
                <a:schemeClr val="accent1"/>
              </a:buClr>
            </a:pPr>
            <a:r>
              <a:rPr lang="en-US" sz="1000">
                <a:solidFill>
                  <a:schemeClr val="bg1"/>
                </a:solidFill>
              </a:rPr>
              <a:t>Please replace with local approved asthma action plan per local nominated signatory guidance </a:t>
            </a:r>
          </a:p>
        </p:txBody>
      </p:sp>
      <p:pic>
        <p:nvPicPr>
          <p:cNvPr id="6" name="Picture 5">
            <a:extLst>
              <a:ext uri="{FF2B5EF4-FFF2-40B4-BE49-F238E27FC236}">
                <a16:creationId xmlns:a16="http://schemas.microsoft.com/office/drawing/2014/main" id="{C2736FDB-5071-4458-A15D-302E264EA26B}"/>
              </a:ext>
            </a:extLst>
          </p:cNvPr>
          <p:cNvPicPr>
            <a:picLocks noChangeAspect="1"/>
          </p:cNvPicPr>
          <p:nvPr/>
        </p:nvPicPr>
        <p:blipFill>
          <a:blip r:embed="rId3"/>
          <a:stretch>
            <a:fillRect/>
          </a:stretch>
        </p:blipFill>
        <p:spPr>
          <a:xfrm>
            <a:off x="1902852" y="968252"/>
            <a:ext cx="5338295" cy="3801641"/>
          </a:xfrm>
          <a:prstGeom prst="rect">
            <a:avLst/>
          </a:prstGeom>
        </p:spPr>
      </p:pic>
      <p:sp>
        <p:nvSpPr>
          <p:cNvPr id="8" name="Rectangle 7">
            <a:extLst>
              <a:ext uri="{FF2B5EF4-FFF2-40B4-BE49-F238E27FC236}">
                <a16:creationId xmlns:a16="http://schemas.microsoft.com/office/drawing/2014/main" id="{50801359-9F23-4F50-9FAA-353603ABEE9E}"/>
              </a:ext>
            </a:extLst>
          </p:cNvPr>
          <p:cNvSpPr/>
          <p:nvPr/>
        </p:nvSpPr>
        <p:spPr>
          <a:xfrm>
            <a:off x="0" y="7951"/>
            <a:ext cx="6918311" cy="192286"/>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 </a:t>
            </a:r>
            <a:r>
              <a:rPr lang="en-US" sz="1100"/>
              <a:t>mild asthma included within the local label to remove slide or make reactive only</a:t>
            </a:r>
          </a:p>
        </p:txBody>
      </p:sp>
    </p:spTree>
    <p:extLst>
      <p:ext uri="{BB962C8B-B14F-4D97-AF65-F5344CB8AC3E}">
        <p14:creationId xmlns:p14="http://schemas.microsoft.com/office/powerpoint/2010/main" val="8815915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6C16-F94B-433B-B504-D4E04EF46A1B}"/>
              </a:ext>
            </a:extLst>
          </p:cNvPr>
          <p:cNvSpPr>
            <a:spLocks noGrp="1"/>
          </p:cNvSpPr>
          <p:nvPr>
            <p:ph type="title"/>
          </p:nvPr>
        </p:nvSpPr>
        <p:spPr/>
        <p:txBody>
          <a:bodyPr/>
          <a:lstStyle/>
          <a:p>
            <a:r>
              <a:rPr lang="en-GB" sz="1900"/>
              <a:t>Summary: asthma is a chronic inflammatory disease with </a:t>
            </a:r>
            <a:br>
              <a:rPr lang="en-GB" sz="1900"/>
            </a:br>
            <a:r>
              <a:rPr lang="en-GB" sz="1900"/>
              <a:t>day-to-day variability in symptoms:</a:t>
            </a:r>
            <a:r>
              <a:rPr lang="en-GB" sz="1900" baseline="30000"/>
              <a:t>1 </a:t>
            </a:r>
            <a:r>
              <a:rPr lang="en-GB" sz="1900"/>
              <a:t>a simplified treatment approach</a:t>
            </a:r>
            <a:endParaRPr lang="en-GB" sz="1900" baseline="30000"/>
          </a:p>
        </p:txBody>
      </p:sp>
      <p:sp>
        <p:nvSpPr>
          <p:cNvPr id="3" name="Text Placeholder 2">
            <a:extLst>
              <a:ext uri="{FF2B5EF4-FFF2-40B4-BE49-F238E27FC236}">
                <a16:creationId xmlns:a16="http://schemas.microsoft.com/office/drawing/2014/main" id="{712FAAC1-DC51-4874-B490-CD2CEF015F66}"/>
              </a:ext>
            </a:extLst>
          </p:cNvPr>
          <p:cNvSpPr>
            <a:spLocks noGrp="1"/>
          </p:cNvSpPr>
          <p:nvPr>
            <p:ph type="body" sz="quarter" idx="13"/>
          </p:nvPr>
        </p:nvSpPr>
        <p:spPr>
          <a:xfrm>
            <a:off x="246986" y="4546011"/>
            <a:ext cx="8602768" cy="505733"/>
          </a:xfrm>
        </p:spPr>
        <p:txBody>
          <a:bodyPr/>
          <a:lstStyle/>
          <a:p>
            <a:r>
              <a:rPr lang="en-GB" sz="500"/>
              <a:t>BUD = budesonide; FORM = formoterol; ICS = inhaled corticosteroid(s); LABA = long-acting </a:t>
            </a:r>
            <a:r>
              <a:rPr lang="el-GR" sz="500"/>
              <a:t>β</a:t>
            </a:r>
            <a:r>
              <a:rPr lang="en-GB" sz="500" baseline="-25000"/>
              <a:t>2</a:t>
            </a:r>
            <a:r>
              <a:rPr lang="en-GB" sz="500"/>
              <a:t>-agonist; OCS = oral corticosteroid(s); SABA = short-acting </a:t>
            </a:r>
            <a:r>
              <a:rPr lang="el-GR" sz="500"/>
              <a:t>β</a:t>
            </a:r>
            <a:r>
              <a:rPr lang="en-GB" sz="500" baseline="-25000"/>
              <a:t>2</a:t>
            </a:r>
            <a:r>
              <a:rPr lang="en-GB" sz="500"/>
              <a:t>-agonist.</a:t>
            </a:r>
            <a:br>
              <a:rPr lang="en-US" sz="500"/>
            </a:br>
            <a:r>
              <a:rPr lang="en-US" sz="500"/>
              <a:t>1. </a:t>
            </a:r>
            <a:r>
              <a:rPr lang="en-GB" sz="500"/>
              <a:t>Global Initiative for Asthma. 2019 GINA Report, Global Strategy for Asthma Management and Prevention. http://www.ginasthma.org. Accessed 12 June 2019; 2. </a:t>
            </a:r>
            <a:r>
              <a:rPr lang="en-GB" sz="500" err="1"/>
              <a:t>Seberová</a:t>
            </a:r>
            <a:r>
              <a:rPr lang="en-GB" sz="500"/>
              <a:t> E, Andersson A. </a:t>
            </a:r>
            <a:r>
              <a:rPr lang="en-GB" sz="500" i="1"/>
              <a:t>Respir Med</a:t>
            </a:r>
            <a:r>
              <a:rPr lang="en-GB" sz="500"/>
              <a:t>. 2000;94:607-611; 3. Gibson PG, et al. </a:t>
            </a:r>
            <a:r>
              <a:rPr lang="en-GB" sz="500" i="1"/>
              <a:t>Am J Respir </a:t>
            </a:r>
            <a:r>
              <a:rPr lang="en-GB" sz="500" i="1" err="1"/>
              <a:t>Crit</a:t>
            </a:r>
            <a:r>
              <a:rPr lang="en-GB" sz="500" i="1"/>
              <a:t> Care Med</a:t>
            </a:r>
            <a:r>
              <a:rPr lang="en-GB" sz="500"/>
              <a:t>. 2001;163:32-36; 4. Beasley R, et al. </a:t>
            </a:r>
            <a:r>
              <a:rPr lang="en-GB" sz="500" i="1"/>
              <a:t>N </a:t>
            </a:r>
            <a:r>
              <a:rPr lang="en-GB" sz="500" i="1" err="1"/>
              <a:t>Engl</a:t>
            </a:r>
            <a:r>
              <a:rPr lang="en-GB" sz="500" i="1"/>
              <a:t> J Med. </a:t>
            </a:r>
            <a:r>
              <a:rPr lang="en-GB" sz="500"/>
              <a:t>2019;380:2020-2030; 5. O’Byrne PM, et al. </a:t>
            </a:r>
            <a:r>
              <a:rPr lang="en-GB" sz="500" i="1"/>
              <a:t>N </a:t>
            </a:r>
            <a:r>
              <a:rPr lang="en-GB" sz="500" i="1" err="1"/>
              <a:t>Engl</a:t>
            </a:r>
            <a:r>
              <a:rPr lang="en-GB" sz="500" i="1"/>
              <a:t> J Med. </a:t>
            </a:r>
            <a:r>
              <a:rPr lang="en-GB" sz="500"/>
              <a:t>2018;378:1865-1876; 6. Bateman ED, et al. </a:t>
            </a:r>
            <a:r>
              <a:rPr lang="en-GB" sz="500" i="1"/>
              <a:t>N </a:t>
            </a:r>
            <a:r>
              <a:rPr lang="en-GB" sz="500" i="1" err="1"/>
              <a:t>Engl</a:t>
            </a:r>
            <a:r>
              <a:rPr lang="en-GB" sz="500" i="1"/>
              <a:t> J Med. </a:t>
            </a:r>
            <a:r>
              <a:rPr lang="en-GB" sz="500"/>
              <a:t>2018;378:1877-1887; 7</a:t>
            </a:r>
            <a:r>
              <a:rPr lang="en-US" sz="500"/>
              <a:t>. </a:t>
            </a:r>
            <a:r>
              <a:rPr lang="en-GB" sz="500"/>
              <a:t>Hardy J, et al. </a:t>
            </a:r>
            <a:r>
              <a:rPr lang="en-GB" sz="500" i="1"/>
              <a:t>Lancet</a:t>
            </a:r>
            <a:r>
              <a:rPr lang="en-GB" sz="500"/>
              <a:t>. 2019 (ahead of print); 8.</a:t>
            </a:r>
            <a:r>
              <a:rPr lang="en-US" sz="500"/>
              <a:t> </a:t>
            </a:r>
            <a:r>
              <a:rPr lang="en-GB" altLang="en-US" sz="500"/>
              <a:t>Rabe KF, et al. </a:t>
            </a:r>
            <a:r>
              <a:rPr lang="en-GB" altLang="en-US" sz="500" i="1"/>
              <a:t>Chest. </a:t>
            </a:r>
            <a:r>
              <a:rPr lang="en-GB" altLang="en-US" sz="500"/>
              <a:t>2006;129:246-256; 9. </a:t>
            </a:r>
            <a:r>
              <a:rPr lang="en-GB" altLang="en-US" sz="500" err="1"/>
              <a:t>Scicchitano</a:t>
            </a:r>
            <a:r>
              <a:rPr lang="en-GB" altLang="en-US" sz="500"/>
              <a:t> R, et al. </a:t>
            </a:r>
            <a:r>
              <a:rPr lang="en-GB" altLang="en-US" sz="500" i="1" err="1"/>
              <a:t>Curr</a:t>
            </a:r>
            <a:r>
              <a:rPr lang="en-GB" altLang="en-US" sz="500" i="1"/>
              <a:t> Med Res </a:t>
            </a:r>
            <a:r>
              <a:rPr lang="en-GB" altLang="en-US" sz="500" i="1" err="1"/>
              <a:t>Opin</a:t>
            </a:r>
            <a:r>
              <a:rPr lang="en-GB" altLang="en-US" sz="500" i="1"/>
              <a:t>. </a:t>
            </a:r>
            <a:r>
              <a:rPr lang="en-GB" altLang="en-US" sz="500"/>
              <a:t>2004;20:1403-1418; 10. O’Byrne PM, et al. </a:t>
            </a:r>
            <a:r>
              <a:rPr lang="en-GB" altLang="en-US" sz="500" i="1"/>
              <a:t>Am J Respir </a:t>
            </a:r>
            <a:r>
              <a:rPr lang="en-GB" altLang="en-US" sz="500" i="1" err="1"/>
              <a:t>Crit</a:t>
            </a:r>
            <a:r>
              <a:rPr lang="en-GB" altLang="en-US" sz="500" i="1"/>
              <a:t> Care Med. </a:t>
            </a:r>
            <a:r>
              <a:rPr lang="en-GB" altLang="en-US" sz="500"/>
              <a:t>2005;171:129-136; 11. </a:t>
            </a:r>
            <a:r>
              <a:rPr lang="en-GB" altLang="ko-KR" sz="500"/>
              <a:t>Rabe KF, et al. </a:t>
            </a:r>
            <a:r>
              <a:rPr lang="en-GB" altLang="ko-KR" sz="500" i="1"/>
              <a:t>Lancet. </a:t>
            </a:r>
            <a:r>
              <a:rPr lang="en-GB" altLang="ko-KR" sz="500"/>
              <a:t>2006;368:744-753; 12</a:t>
            </a:r>
            <a:r>
              <a:rPr lang="en-GB" altLang="en-US" sz="500"/>
              <a:t>. Kuna P, et al. </a:t>
            </a:r>
            <a:r>
              <a:rPr lang="en-GB" altLang="en-US" sz="500" i="1"/>
              <a:t>Int J Clin </a:t>
            </a:r>
            <a:r>
              <a:rPr lang="en-GB" altLang="en-US" sz="500" i="1" err="1"/>
              <a:t>Pract</a:t>
            </a:r>
            <a:r>
              <a:rPr lang="en-GB" altLang="en-US" sz="500"/>
              <a:t>. 2007;61:725-736; 13. Bousquet J, et al. </a:t>
            </a:r>
            <a:r>
              <a:rPr lang="en-GB" altLang="en-US" sz="500" i="1"/>
              <a:t>Respir Med. </a:t>
            </a:r>
            <a:r>
              <a:rPr lang="en-GB" altLang="en-US" sz="500"/>
              <a:t>2007;101:2437-2446; 14. </a:t>
            </a:r>
            <a:r>
              <a:rPr lang="en-GB" sz="500"/>
              <a:t>Schatz M, et al. </a:t>
            </a:r>
            <a:r>
              <a:rPr lang="en-GB" sz="500" i="1"/>
              <a:t>J Allergy Clin Immunol. </a:t>
            </a:r>
            <a:r>
              <a:rPr lang="en-GB" sz="500"/>
              <a:t>2006;117:995-1000; 15. </a:t>
            </a:r>
            <a:r>
              <a:rPr lang="en-US" altLang="en-US" sz="500" err="1"/>
              <a:t>Tattersfield</a:t>
            </a:r>
            <a:r>
              <a:rPr lang="en-US" altLang="en-US" sz="500"/>
              <a:t> AE, et al. </a:t>
            </a:r>
            <a:r>
              <a:rPr lang="en-US" altLang="en-US" sz="500" i="1"/>
              <a:t>Am J Respir </a:t>
            </a:r>
            <a:r>
              <a:rPr lang="en-US" altLang="en-US" sz="500" i="1" err="1"/>
              <a:t>Crit</a:t>
            </a:r>
            <a:r>
              <a:rPr lang="en-US" altLang="en-US" sz="500" i="1"/>
              <a:t> Care Med. </a:t>
            </a:r>
            <a:r>
              <a:rPr lang="en-US" altLang="en-US" sz="500"/>
              <a:t>1999;160:594-599; 16. O’Byrne PM, et al. </a:t>
            </a:r>
            <a:r>
              <a:rPr lang="en-US" altLang="en-US" sz="500" i="1"/>
              <a:t>Eur Respir J. </a:t>
            </a:r>
            <a:r>
              <a:rPr lang="en-US" altLang="en-US" sz="500"/>
              <a:t>2017;50:pii: </a:t>
            </a:r>
            <a:r>
              <a:rPr lang="en-GB" sz="500"/>
              <a:t>1701103.</a:t>
            </a:r>
            <a:r>
              <a:rPr lang="en-US" altLang="en-US" sz="500"/>
              <a:t> </a:t>
            </a:r>
            <a:endParaRPr lang="en-US" sz="500"/>
          </a:p>
        </p:txBody>
      </p:sp>
      <p:sp>
        <p:nvSpPr>
          <p:cNvPr id="4" name="Slide Number Placeholder 3">
            <a:extLst>
              <a:ext uri="{FF2B5EF4-FFF2-40B4-BE49-F238E27FC236}">
                <a16:creationId xmlns:a16="http://schemas.microsoft.com/office/drawing/2014/main" id="{1B5AD374-58EF-4ECA-858C-897D4EE3148D}"/>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45</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grpSp>
        <p:nvGrpSpPr>
          <p:cNvPr id="6" name="Group 5">
            <a:extLst>
              <a:ext uri="{FF2B5EF4-FFF2-40B4-BE49-F238E27FC236}">
                <a16:creationId xmlns:a16="http://schemas.microsoft.com/office/drawing/2014/main" id="{728AC662-5AFD-4DB7-8B40-B883DC33986D}"/>
              </a:ext>
            </a:extLst>
          </p:cNvPr>
          <p:cNvGrpSpPr/>
          <p:nvPr/>
        </p:nvGrpSpPr>
        <p:grpSpPr>
          <a:xfrm>
            <a:off x="374632" y="1039661"/>
            <a:ext cx="4069583" cy="3506350"/>
            <a:chOff x="374632" y="1039661"/>
            <a:chExt cx="4069583" cy="3506350"/>
          </a:xfrm>
        </p:grpSpPr>
        <p:sp>
          <p:nvSpPr>
            <p:cNvPr id="9" name="Rectangle: Rounded Corners 8">
              <a:extLst>
                <a:ext uri="{FF2B5EF4-FFF2-40B4-BE49-F238E27FC236}">
                  <a16:creationId xmlns:a16="http://schemas.microsoft.com/office/drawing/2014/main" id="{BE2859AF-CC8A-47FC-B722-82A1D2624F18}"/>
                </a:ext>
              </a:extLst>
            </p:cNvPr>
            <p:cNvSpPr/>
            <p:nvPr/>
          </p:nvSpPr>
          <p:spPr>
            <a:xfrm>
              <a:off x="374632" y="1039661"/>
              <a:ext cx="4069583" cy="3506350"/>
            </a:xfrm>
            <a:prstGeom prst="roundRect">
              <a:avLst>
                <a:gd name="adj" fmla="val 4183"/>
              </a:avLst>
            </a:prstGeom>
            <a:solidFill>
              <a:schemeClr val="accent1">
                <a:lumMod val="20000"/>
                <a:lumOff val="80000"/>
              </a:schemeClr>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Maintenance treatment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ICS</a:t>
              </a: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to control underlying inflammation</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LABA </a:t>
              </a: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for bronchodilation</a:t>
              </a: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 name="Freeform 5">
              <a:extLst>
                <a:ext uri="{FF2B5EF4-FFF2-40B4-BE49-F238E27FC236}">
                  <a16:creationId xmlns:a16="http://schemas.microsoft.com/office/drawing/2014/main" id="{986F729B-2A88-4699-B6F0-0705F6F39874}"/>
                </a:ext>
              </a:extLst>
            </p:cNvPr>
            <p:cNvSpPr>
              <a:spLocks/>
            </p:cNvSpPr>
            <p:nvPr/>
          </p:nvSpPr>
          <p:spPr bwMode="auto">
            <a:xfrm>
              <a:off x="462000" y="1592375"/>
              <a:ext cx="1132505" cy="2254214"/>
            </a:xfrm>
            <a:custGeom>
              <a:avLst/>
              <a:gdLst>
                <a:gd name="T0" fmla="*/ 23 w 947"/>
                <a:gd name="T1" fmla="*/ 302 h 1894"/>
                <a:gd name="T2" fmla="*/ 11 w 947"/>
                <a:gd name="T3" fmla="*/ 1366 h 1894"/>
                <a:gd name="T4" fmla="*/ 178 w 947"/>
                <a:gd name="T5" fmla="*/ 1766 h 1894"/>
                <a:gd name="T6" fmla="*/ 674 w 947"/>
                <a:gd name="T7" fmla="*/ 1874 h 1894"/>
                <a:gd name="T8" fmla="*/ 889 w 947"/>
                <a:gd name="T9" fmla="*/ 1712 h 1894"/>
                <a:gd name="T10" fmla="*/ 889 w 947"/>
                <a:gd name="T11" fmla="*/ 954 h 1894"/>
                <a:gd name="T12" fmla="*/ 555 w 947"/>
                <a:gd name="T13" fmla="*/ 260 h 1894"/>
                <a:gd name="T14" fmla="*/ 244 w 947"/>
                <a:gd name="T15" fmla="*/ 30 h 1894"/>
                <a:gd name="T16" fmla="*/ 23 w 947"/>
                <a:gd name="T17" fmla="*/ 302 h 1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894">
                  <a:moveTo>
                    <a:pt x="23" y="302"/>
                  </a:moveTo>
                  <a:cubicBezTo>
                    <a:pt x="23" y="302"/>
                    <a:pt x="0" y="1085"/>
                    <a:pt x="11" y="1366"/>
                  </a:cubicBezTo>
                  <a:cubicBezTo>
                    <a:pt x="15" y="1473"/>
                    <a:pt x="18" y="1668"/>
                    <a:pt x="178" y="1766"/>
                  </a:cubicBezTo>
                  <a:cubicBezTo>
                    <a:pt x="386" y="1894"/>
                    <a:pt x="548" y="1889"/>
                    <a:pt x="674" y="1874"/>
                  </a:cubicBezTo>
                  <a:cubicBezTo>
                    <a:pt x="741" y="1866"/>
                    <a:pt x="863" y="1839"/>
                    <a:pt x="889" y="1712"/>
                  </a:cubicBezTo>
                  <a:cubicBezTo>
                    <a:pt x="947" y="1432"/>
                    <a:pt x="922" y="1140"/>
                    <a:pt x="889" y="954"/>
                  </a:cubicBezTo>
                  <a:cubicBezTo>
                    <a:pt x="845" y="695"/>
                    <a:pt x="734" y="464"/>
                    <a:pt x="555" y="260"/>
                  </a:cubicBezTo>
                  <a:cubicBezTo>
                    <a:pt x="375" y="57"/>
                    <a:pt x="292" y="45"/>
                    <a:pt x="244" y="30"/>
                  </a:cubicBezTo>
                  <a:cubicBezTo>
                    <a:pt x="154" y="0"/>
                    <a:pt x="23" y="57"/>
                    <a:pt x="23" y="30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 name="Freeform 6">
              <a:extLst>
                <a:ext uri="{FF2B5EF4-FFF2-40B4-BE49-F238E27FC236}">
                  <a16:creationId xmlns:a16="http://schemas.microsoft.com/office/drawing/2014/main" id="{98E192CC-385E-4608-B1F9-5C4B9328C2C2}"/>
                </a:ext>
              </a:extLst>
            </p:cNvPr>
            <p:cNvSpPr>
              <a:spLocks/>
            </p:cNvSpPr>
            <p:nvPr/>
          </p:nvSpPr>
          <p:spPr bwMode="auto">
            <a:xfrm>
              <a:off x="516956" y="2083061"/>
              <a:ext cx="1077549" cy="1763528"/>
            </a:xfrm>
            <a:custGeom>
              <a:avLst/>
              <a:gdLst>
                <a:gd name="T0" fmla="*/ 0 w 901"/>
                <a:gd name="T1" fmla="*/ 1188 h 1482"/>
                <a:gd name="T2" fmla="*/ 132 w 901"/>
                <a:gd name="T3" fmla="*/ 1354 h 1482"/>
                <a:gd name="T4" fmla="*/ 628 w 901"/>
                <a:gd name="T5" fmla="*/ 1462 h 1482"/>
                <a:gd name="T6" fmla="*/ 843 w 901"/>
                <a:gd name="T7" fmla="*/ 1300 h 1482"/>
                <a:gd name="T8" fmla="*/ 843 w 901"/>
                <a:gd name="T9" fmla="*/ 542 h 1482"/>
                <a:gd name="T10" fmla="*/ 626 w 901"/>
                <a:gd name="T11" fmla="*/ 0 h 1482"/>
                <a:gd name="T12" fmla="*/ 773 w 901"/>
                <a:gd name="T13" fmla="*/ 425 h 1482"/>
                <a:gd name="T14" fmla="*/ 773 w 901"/>
                <a:gd name="T15" fmla="*/ 1184 h 1482"/>
                <a:gd name="T16" fmla="*/ 558 w 901"/>
                <a:gd name="T17" fmla="*/ 1346 h 1482"/>
                <a:gd name="T18" fmla="*/ 62 w 901"/>
                <a:gd name="T19" fmla="*/ 1238 h 1482"/>
                <a:gd name="T20" fmla="*/ 0 w 901"/>
                <a:gd name="T21" fmla="*/ 1188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1" h="1482">
                  <a:moveTo>
                    <a:pt x="0" y="1188"/>
                  </a:moveTo>
                  <a:cubicBezTo>
                    <a:pt x="23" y="1252"/>
                    <a:pt x="63" y="1312"/>
                    <a:pt x="132" y="1354"/>
                  </a:cubicBezTo>
                  <a:cubicBezTo>
                    <a:pt x="340" y="1482"/>
                    <a:pt x="502" y="1477"/>
                    <a:pt x="628" y="1462"/>
                  </a:cubicBezTo>
                  <a:cubicBezTo>
                    <a:pt x="695" y="1454"/>
                    <a:pt x="817" y="1427"/>
                    <a:pt x="843" y="1300"/>
                  </a:cubicBezTo>
                  <a:cubicBezTo>
                    <a:pt x="901" y="1020"/>
                    <a:pt x="876" y="728"/>
                    <a:pt x="843" y="542"/>
                  </a:cubicBezTo>
                  <a:cubicBezTo>
                    <a:pt x="809" y="345"/>
                    <a:pt x="737" y="164"/>
                    <a:pt x="626" y="0"/>
                  </a:cubicBezTo>
                  <a:cubicBezTo>
                    <a:pt x="698" y="132"/>
                    <a:pt x="747" y="274"/>
                    <a:pt x="773" y="425"/>
                  </a:cubicBezTo>
                  <a:cubicBezTo>
                    <a:pt x="805" y="612"/>
                    <a:pt x="831" y="904"/>
                    <a:pt x="773" y="1184"/>
                  </a:cubicBezTo>
                  <a:cubicBezTo>
                    <a:pt x="747" y="1311"/>
                    <a:pt x="624" y="1337"/>
                    <a:pt x="558" y="1346"/>
                  </a:cubicBezTo>
                  <a:cubicBezTo>
                    <a:pt x="432" y="1361"/>
                    <a:pt x="270" y="1366"/>
                    <a:pt x="62" y="1238"/>
                  </a:cubicBezTo>
                  <a:cubicBezTo>
                    <a:pt x="38" y="1223"/>
                    <a:pt x="17" y="1207"/>
                    <a:pt x="0" y="1188"/>
                  </a:cubicBez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 name="Freeform: Shape 11">
              <a:extLst>
                <a:ext uri="{FF2B5EF4-FFF2-40B4-BE49-F238E27FC236}">
                  <a16:creationId xmlns:a16="http://schemas.microsoft.com/office/drawing/2014/main" id="{79CC120A-2396-40A4-BBD6-82C7A3AE700B}"/>
                </a:ext>
              </a:extLst>
            </p:cNvPr>
            <p:cNvSpPr/>
            <p:nvPr/>
          </p:nvSpPr>
          <p:spPr>
            <a:xfrm>
              <a:off x="385489" y="1528585"/>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4207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5919"/>
                    <a:pt x="93666" y="14207"/>
                  </a:cubicBezTo>
                  <a:cubicBezTo>
                    <a:pt x="93666" y="60378"/>
                    <a:pt x="93666" y="60378"/>
                    <a:pt x="93666" y="60378"/>
                  </a:cubicBezTo>
                  <a:cubicBezTo>
                    <a:pt x="93666" y="67481"/>
                    <a:pt x="86511" y="74584"/>
                    <a:pt x="78163" y="74584"/>
                  </a:cubicBezTo>
                  <a:cubicBezTo>
                    <a:pt x="58337" y="74584"/>
                    <a:pt x="40989" y="74584"/>
                    <a:pt x="25810"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 name="Freeform: Shape 12">
              <a:extLst>
                <a:ext uri="{FF2B5EF4-FFF2-40B4-BE49-F238E27FC236}">
                  <a16:creationId xmlns:a16="http://schemas.microsoft.com/office/drawing/2014/main" id="{EB2E2B8E-6924-4CE3-A9F7-55F8ED651947}"/>
                </a:ext>
              </a:extLst>
            </p:cNvPr>
            <p:cNvSpPr/>
            <p:nvPr/>
          </p:nvSpPr>
          <p:spPr>
            <a:xfrm>
              <a:off x="385489" y="1624760"/>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5390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7103"/>
                    <a:pt x="93666" y="15390"/>
                  </a:cubicBezTo>
                  <a:cubicBezTo>
                    <a:pt x="93666" y="60378"/>
                    <a:pt x="93666" y="60378"/>
                    <a:pt x="93666" y="60378"/>
                  </a:cubicBezTo>
                  <a:cubicBezTo>
                    <a:pt x="93666" y="68665"/>
                    <a:pt x="86511" y="74584"/>
                    <a:pt x="78163" y="74584"/>
                  </a:cubicBezTo>
                  <a:cubicBezTo>
                    <a:pt x="58337" y="74584"/>
                    <a:pt x="40989" y="74584"/>
                    <a:pt x="25810"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 name="Freeform: Shape 13">
              <a:extLst>
                <a:ext uri="{FF2B5EF4-FFF2-40B4-BE49-F238E27FC236}">
                  <a16:creationId xmlns:a16="http://schemas.microsoft.com/office/drawing/2014/main" id="{55ED25C7-8552-4D47-9B4D-0289AED38B19}"/>
                </a:ext>
              </a:extLst>
            </p:cNvPr>
            <p:cNvSpPr/>
            <p:nvPr/>
          </p:nvSpPr>
          <p:spPr>
            <a:xfrm>
              <a:off x="385489" y="1721915"/>
              <a:ext cx="93666" cy="75566"/>
            </a:xfrm>
            <a:custGeom>
              <a:avLst/>
              <a:gdLst>
                <a:gd name="connsiteX0" fmla="*/ 0 w 93666"/>
                <a:gd name="connsiteY0" fmla="*/ 0 h 75566"/>
                <a:gd name="connsiteX1" fmla="*/ 11250 w 93666"/>
                <a:gd name="connsiteY1" fmla="*/ 0 h 75566"/>
                <a:gd name="connsiteX2" fmla="*/ 78163 w 93666"/>
                <a:gd name="connsiteY2" fmla="*/ 0 h 75566"/>
                <a:gd name="connsiteX3" fmla="*/ 93666 w 93666"/>
                <a:gd name="connsiteY3" fmla="*/ 10795 h 75566"/>
                <a:gd name="connsiteX4" fmla="*/ 93666 w 93666"/>
                <a:gd name="connsiteY4" fmla="*/ 20391 h 75566"/>
                <a:gd name="connsiteX5" fmla="*/ 92473 w 93666"/>
                <a:gd name="connsiteY5" fmla="*/ 61173 h 75566"/>
                <a:gd name="connsiteX6" fmla="*/ 87703 w 93666"/>
                <a:gd name="connsiteY6" fmla="*/ 75566 h 75566"/>
                <a:gd name="connsiteX7" fmla="*/ 81740 w 93666"/>
                <a:gd name="connsiteY7" fmla="*/ 75566 h 75566"/>
                <a:gd name="connsiteX8" fmla="*/ 26631 w 93666"/>
                <a:gd name="connsiteY8" fmla="*/ 75566 h 75566"/>
                <a:gd name="connsiteX9" fmla="*/ 0 w 93666"/>
                <a:gd name="connsiteY9" fmla="*/ 75566 h 75566"/>
                <a:gd name="connsiteX10" fmla="*/ 0 w 93666"/>
                <a:gd name="connsiteY10" fmla="*/ 0 h 75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66" h="75566">
                  <a:moveTo>
                    <a:pt x="0" y="0"/>
                  </a:moveTo>
                  <a:lnTo>
                    <a:pt x="11250" y="0"/>
                  </a:lnTo>
                  <a:cubicBezTo>
                    <a:pt x="78163" y="0"/>
                    <a:pt x="78163" y="0"/>
                    <a:pt x="78163" y="0"/>
                  </a:cubicBezTo>
                  <a:cubicBezTo>
                    <a:pt x="86511" y="0"/>
                    <a:pt x="93666" y="4798"/>
                    <a:pt x="93666" y="10795"/>
                  </a:cubicBezTo>
                  <a:cubicBezTo>
                    <a:pt x="93666" y="20391"/>
                    <a:pt x="93666" y="20391"/>
                    <a:pt x="93666" y="20391"/>
                  </a:cubicBezTo>
                  <a:cubicBezTo>
                    <a:pt x="93666" y="20391"/>
                    <a:pt x="92473" y="37183"/>
                    <a:pt x="92473" y="61173"/>
                  </a:cubicBezTo>
                  <a:cubicBezTo>
                    <a:pt x="92473" y="68369"/>
                    <a:pt x="90088" y="75566"/>
                    <a:pt x="87703" y="75566"/>
                  </a:cubicBezTo>
                  <a:cubicBezTo>
                    <a:pt x="81740" y="75566"/>
                    <a:pt x="81740" y="75566"/>
                    <a:pt x="81740" y="75566"/>
                  </a:cubicBezTo>
                  <a:cubicBezTo>
                    <a:pt x="60870" y="75566"/>
                    <a:pt x="42610" y="75566"/>
                    <a:pt x="26631" y="75566"/>
                  </a:cubicBezTo>
                  <a:lnTo>
                    <a:pt x="0" y="7556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5" name="Freeform: Shape 14">
              <a:extLst>
                <a:ext uri="{FF2B5EF4-FFF2-40B4-BE49-F238E27FC236}">
                  <a16:creationId xmlns:a16="http://schemas.microsoft.com/office/drawing/2014/main" id="{D36E072E-DD6C-4C08-8B74-1E70BF624B75}"/>
                </a:ext>
              </a:extLst>
            </p:cNvPr>
            <p:cNvSpPr/>
            <p:nvPr/>
          </p:nvSpPr>
          <p:spPr>
            <a:xfrm>
              <a:off x="385489" y="1819071"/>
              <a:ext cx="94746" cy="74584"/>
            </a:xfrm>
            <a:custGeom>
              <a:avLst/>
              <a:gdLst>
                <a:gd name="connsiteX0" fmla="*/ 0 w 94746"/>
                <a:gd name="connsiteY0" fmla="*/ 0 h 74584"/>
                <a:gd name="connsiteX1" fmla="*/ 10823 w 94746"/>
                <a:gd name="connsiteY1" fmla="*/ 0 h 74584"/>
                <a:gd name="connsiteX2" fmla="*/ 81308 w 94746"/>
                <a:gd name="connsiteY2" fmla="*/ 0 h 74584"/>
                <a:gd name="connsiteX3" fmla="*/ 87275 w 94746"/>
                <a:gd name="connsiteY3" fmla="*/ 0 h 74584"/>
                <a:gd name="connsiteX4" fmla="*/ 93242 w 94746"/>
                <a:gd name="connsiteY4" fmla="*/ 15390 h 74584"/>
                <a:gd name="connsiteX5" fmla="*/ 94436 w 94746"/>
                <a:gd name="connsiteY5" fmla="*/ 60378 h 74584"/>
                <a:gd name="connsiteX6" fmla="*/ 89662 w 94746"/>
                <a:gd name="connsiteY6" fmla="*/ 74584 h 74584"/>
                <a:gd name="connsiteX7" fmla="*/ 83695 w 94746"/>
                <a:gd name="connsiteY7" fmla="*/ 74584 h 74584"/>
                <a:gd name="connsiteX8" fmla="*/ 26971 w 94746"/>
                <a:gd name="connsiteY8" fmla="*/ 74584 h 74584"/>
                <a:gd name="connsiteX9" fmla="*/ 0 w 94746"/>
                <a:gd name="connsiteY9" fmla="*/ 74584 h 74584"/>
                <a:gd name="connsiteX10" fmla="*/ 0 w 94746"/>
                <a:gd name="connsiteY10"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746" h="74584">
                  <a:moveTo>
                    <a:pt x="0" y="0"/>
                  </a:moveTo>
                  <a:lnTo>
                    <a:pt x="10823" y="0"/>
                  </a:lnTo>
                  <a:cubicBezTo>
                    <a:pt x="81308" y="0"/>
                    <a:pt x="81308" y="0"/>
                    <a:pt x="81308" y="0"/>
                  </a:cubicBezTo>
                  <a:cubicBezTo>
                    <a:pt x="81308" y="0"/>
                    <a:pt x="83695" y="0"/>
                    <a:pt x="87275" y="0"/>
                  </a:cubicBezTo>
                  <a:cubicBezTo>
                    <a:pt x="89662" y="0"/>
                    <a:pt x="92049" y="7103"/>
                    <a:pt x="93242" y="15390"/>
                  </a:cubicBezTo>
                  <a:cubicBezTo>
                    <a:pt x="93242" y="30781"/>
                    <a:pt x="93242" y="46171"/>
                    <a:pt x="94436" y="60378"/>
                  </a:cubicBezTo>
                  <a:cubicBezTo>
                    <a:pt x="95629" y="68665"/>
                    <a:pt x="93242" y="74584"/>
                    <a:pt x="89662" y="74584"/>
                  </a:cubicBezTo>
                  <a:cubicBezTo>
                    <a:pt x="83695" y="74584"/>
                    <a:pt x="83695" y="74584"/>
                    <a:pt x="83695" y="74584"/>
                  </a:cubicBezTo>
                  <a:cubicBezTo>
                    <a:pt x="62214" y="74584"/>
                    <a:pt x="43418" y="74584"/>
                    <a:pt x="26971"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6" name="Freeform: Shape 15">
              <a:extLst>
                <a:ext uri="{FF2B5EF4-FFF2-40B4-BE49-F238E27FC236}">
                  <a16:creationId xmlns:a16="http://schemas.microsoft.com/office/drawing/2014/main" id="{B6C7F860-3EA8-4073-8B9D-EAE4F3E2B1F5}"/>
                </a:ext>
              </a:extLst>
            </p:cNvPr>
            <p:cNvSpPr/>
            <p:nvPr/>
          </p:nvSpPr>
          <p:spPr>
            <a:xfrm>
              <a:off x="385489" y="1877979"/>
              <a:ext cx="985736" cy="1605501"/>
            </a:xfrm>
            <a:custGeom>
              <a:avLst/>
              <a:gdLst>
                <a:gd name="connsiteX0" fmla="*/ 563609 w 985736"/>
                <a:gd name="connsiteY0" fmla="*/ 183 h 1605501"/>
                <a:gd name="connsiteX1" fmla="*/ 563609 w 985736"/>
                <a:gd name="connsiteY1" fmla="*/ 16843 h 1605501"/>
                <a:gd name="connsiteX2" fmla="*/ 556434 w 985736"/>
                <a:gd name="connsiteY2" fmla="*/ 39453 h 1605501"/>
                <a:gd name="connsiteX3" fmla="*/ 564805 w 985736"/>
                <a:gd name="connsiteY3" fmla="*/ 46593 h 1605501"/>
                <a:gd name="connsiteX4" fmla="*/ 574371 w 985736"/>
                <a:gd name="connsiteY4" fmla="*/ 39453 h 1605501"/>
                <a:gd name="connsiteX5" fmla="*/ 591113 w 985736"/>
                <a:gd name="connsiteY5" fmla="*/ 38263 h 1605501"/>
                <a:gd name="connsiteX6" fmla="*/ 581546 w 985736"/>
                <a:gd name="connsiteY6" fmla="*/ 51353 h 1605501"/>
                <a:gd name="connsiteX7" fmla="*/ 538497 w 985736"/>
                <a:gd name="connsiteY7" fmla="*/ 123944 h 1605501"/>
                <a:gd name="connsiteX8" fmla="*/ 546867 w 985736"/>
                <a:gd name="connsiteY8" fmla="*/ 184634 h 1605501"/>
                <a:gd name="connsiteX9" fmla="*/ 563609 w 985736"/>
                <a:gd name="connsiteY9" fmla="*/ 197724 h 1605501"/>
                <a:gd name="connsiteX10" fmla="*/ 653296 w 985736"/>
                <a:gd name="connsiteY10" fmla="*/ 192964 h 1605501"/>
                <a:gd name="connsiteX11" fmla="*/ 739396 w 985736"/>
                <a:gd name="connsiteY11" fmla="*/ 171544 h 1605501"/>
                <a:gd name="connsiteX12" fmla="*/ 753746 w 985736"/>
                <a:gd name="connsiteY12" fmla="*/ 172734 h 1605501"/>
                <a:gd name="connsiteX13" fmla="*/ 739396 w 985736"/>
                <a:gd name="connsiteY13" fmla="*/ 184634 h 1605501"/>
                <a:gd name="connsiteX14" fmla="*/ 703521 w 985736"/>
                <a:gd name="connsiteY14" fmla="*/ 200104 h 1605501"/>
                <a:gd name="connsiteX15" fmla="*/ 704717 w 985736"/>
                <a:gd name="connsiteY15" fmla="*/ 209624 h 1605501"/>
                <a:gd name="connsiteX16" fmla="*/ 740591 w 985736"/>
                <a:gd name="connsiteY16" fmla="*/ 227474 h 1605501"/>
                <a:gd name="connsiteX17" fmla="*/ 748962 w 985736"/>
                <a:gd name="connsiteY17" fmla="*/ 241754 h 1605501"/>
                <a:gd name="connsiteX18" fmla="*/ 731025 w 985736"/>
                <a:gd name="connsiteY18" fmla="*/ 240564 h 1605501"/>
                <a:gd name="connsiteX19" fmla="*/ 631771 w 985736"/>
                <a:gd name="connsiteY19" fmla="*/ 216764 h 1605501"/>
                <a:gd name="connsiteX20" fmla="*/ 522951 w 985736"/>
                <a:gd name="connsiteY20" fmla="*/ 285785 h 1605501"/>
                <a:gd name="connsiteX21" fmla="*/ 518168 w 985736"/>
                <a:gd name="connsiteY21" fmla="*/ 295305 h 1605501"/>
                <a:gd name="connsiteX22" fmla="*/ 524147 w 985736"/>
                <a:gd name="connsiteY22" fmla="*/ 307205 h 1605501"/>
                <a:gd name="connsiteX23" fmla="*/ 534909 w 985736"/>
                <a:gd name="connsiteY23" fmla="*/ 309585 h 1605501"/>
                <a:gd name="connsiteX24" fmla="*/ 632967 w 985736"/>
                <a:gd name="connsiteY24" fmla="*/ 339335 h 1605501"/>
                <a:gd name="connsiteX25" fmla="*/ 661667 w 985736"/>
                <a:gd name="connsiteY25" fmla="*/ 342905 h 1605501"/>
                <a:gd name="connsiteX26" fmla="*/ 824299 w 985736"/>
                <a:gd name="connsiteY26" fmla="*/ 333385 h 1605501"/>
                <a:gd name="connsiteX27" fmla="*/ 839845 w 985736"/>
                <a:gd name="connsiteY27" fmla="*/ 338145 h 1605501"/>
                <a:gd name="connsiteX28" fmla="*/ 824299 w 985736"/>
                <a:gd name="connsiteY28" fmla="*/ 344095 h 1605501"/>
                <a:gd name="connsiteX29" fmla="*/ 696346 w 985736"/>
                <a:gd name="connsiteY29" fmla="*/ 353615 h 1605501"/>
                <a:gd name="connsiteX30" fmla="*/ 695150 w 985736"/>
                <a:gd name="connsiteY30" fmla="*/ 358375 h 1605501"/>
                <a:gd name="connsiteX31" fmla="*/ 770487 w 985736"/>
                <a:gd name="connsiteY31" fmla="*/ 383365 h 1605501"/>
                <a:gd name="connsiteX32" fmla="*/ 784837 w 985736"/>
                <a:gd name="connsiteY32" fmla="*/ 392885 h 1605501"/>
                <a:gd name="connsiteX33" fmla="*/ 770487 w 985736"/>
                <a:gd name="connsiteY33" fmla="*/ 395265 h 1605501"/>
                <a:gd name="connsiteX34" fmla="*/ 609050 w 985736"/>
                <a:gd name="connsiteY34" fmla="*/ 358375 h 1605501"/>
                <a:gd name="connsiteX35" fmla="*/ 606659 w 985736"/>
                <a:gd name="connsiteY35" fmla="*/ 364325 h 1605501"/>
                <a:gd name="connsiteX36" fmla="*/ 741787 w 985736"/>
                <a:gd name="connsiteY36" fmla="*/ 460715 h 1605501"/>
                <a:gd name="connsiteX37" fmla="*/ 748962 w 985736"/>
                <a:gd name="connsiteY37" fmla="*/ 477376 h 1605501"/>
                <a:gd name="connsiteX38" fmla="*/ 733416 w 985736"/>
                <a:gd name="connsiteY38" fmla="*/ 474996 h 1605501"/>
                <a:gd name="connsiteX39" fmla="*/ 697542 w 985736"/>
                <a:gd name="connsiteY39" fmla="*/ 448815 h 1605501"/>
                <a:gd name="connsiteX40" fmla="*/ 672429 w 985736"/>
                <a:gd name="connsiteY40" fmla="*/ 434535 h 1605501"/>
                <a:gd name="connsiteX41" fmla="*/ 545672 w 985736"/>
                <a:gd name="connsiteY41" fmla="*/ 350045 h 1605501"/>
                <a:gd name="connsiteX42" fmla="*/ 532518 w 985736"/>
                <a:gd name="connsiteY42" fmla="*/ 342905 h 1605501"/>
                <a:gd name="connsiteX43" fmla="*/ 324444 w 985736"/>
                <a:gd name="connsiteY43" fmla="*/ 366705 h 1605501"/>
                <a:gd name="connsiteX44" fmla="*/ 322052 w 985736"/>
                <a:gd name="connsiteY44" fmla="*/ 388125 h 1605501"/>
                <a:gd name="connsiteX45" fmla="*/ 375864 w 985736"/>
                <a:gd name="connsiteY45" fmla="*/ 455955 h 1605501"/>
                <a:gd name="connsiteX46" fmla="*/ 483489 w 985736"/>
                <a:gd name="connsiteY46" fmla="*/ 638026 h 1605501"/>
                <a:gd name="connsiteX47" fmla="*/ 501426 w 985736"/>
                <a:gd name="connsiteY47" fmla="*/ 659446 h 1605501"/>
                <a:gd name="connsiteX48" fmla="*/ 622205 w 985736"/>
                <a:gd name="connsiteY48" fmla="*/ 724897 h 1605501"/>
                <a:gd name="connsiteX49" fmla="*/ 825495 w 985736"/>
                <a:gd name="connsiteY49" fmla="*/ 670156 h 1605501"/>
                <a:gd name="connsiteX50" fmla="*/ 860174 w 985736"/>
                <a:gd name="connsiteY50" fmla="*/ 632076 h 1605501"/>
                <a:gd name="connsiteX51" fmla="*/ 873328 w 985736"/>
                <a:gd name="connsiteY51" fmla="*/ 624936 h 1605501"/>
                <a:gd name="connsiteX52" fmla="*/ 868545 w 985736"/>
                <a:gd name="connsiteY52" fmla="*/ 641596 h 1605501"/>
                <a:gd name="connsiteX53" fmla="*/ 827887 w 985736"/>
                <a:gd name="connsiteY53" fmla="*/ 685627 h 1605501"/>
                <a:gd name="connsiteX54" fmla="*/ 831474 w 985736"/>
                <a:gd name="connsiteY54" fmla="*/ 693957 h 1605501"/>
                <a:gd name="connsiteX55" fmla="*/ 868545 w 985736"/>
                <a:gd name="connsiteY55" fmla="*/ 691577 h 1605501"/>
                <a:gd name="connsiteX56" fmla="*/ 884091 w 985736"/>
                <a:gd name="connsiteY56" fmla="*/ 696337 h 1605501"/>
                <a:gd name="connsiteX57" fmla="*/ 869741 w 985736"/>
                <a:gd name="connsiteY57" fmla="*/ 703477 h 1605501"/>
                <a:gd name="connsiteX58" fmla="*/ 812341 w 985736"/>
                <a:gd name="connsiteY58" fmla="*/ 709427 h 1605501"/>
                <a:gd name="connsiteX59" fmla="*/ 786033 w 985736"/>
                <a:gd name="connsiteY59" fmla="*/ 718947 h 1605501"/>
                <a:gd name="connsiteX60" fmla="*/ 759725 w 985736"/>
                <a:gd name="connsiteY60" fmla="*/ 733227 h 1605501"/>
                <a:gd name="connsiteX61" fmla="*/ 717871 w 985736"/>
                <a:gd name="connsiteY61" fmla="*/ 749887 h 1605501"/>
                <a:gd name="connsiteX62" fmla="*/ 714283 w 985736"/>
                <a:gd name="connsiteY62" fmla="*/ 751077 h 1605501"/>
                <a:gd name="connsiteX63" fmla="*/ 723850 w 985736"/>
                <a:gd name="connsiteY63" fmla="*/ 757027 h 1605501"/>
                <a:gd name="connsiteX64" fmla="*/ 775270 w 985736"/>
                <a:gd name="connsiteY64" fmla="*/ 778447 h 1605501"/>
                <a:gd name="connsiteX65" fmla="*/ 803970 w 985736"/>
                <a:gd name="connsiteY65" fmla="*/ 780827 h 1605501"/>
                <a:gd name="connsiteX66" fmla="*/ 878112 w 985736"/>
                <a:gd name="connsiteY66" fmla="*/ 766547 h 1605501"/>
                <a:gd name="connsiteX67" fmla="*/ 894853 w 985736"/>
                <a:gd name="connsiteY67" fmla="*/ 771307 h 1605501"/>
                <a:gd name="connsiteX68" fmla="*/ 881699 w 985736"/>
                <a:gd name="connsiteY68" fmla="*/ 780827 h 1605501"/>
                <a:gd name="connsiteX69" fmla="*/ 831474 w 985736"/>
                <a:gd name="connsiteY69" fmla="*/ 792727 h 1605501"/>
                <a:gd name="connsiteX70" fmla="*/ 830278 w 985736"/>
                <a:gd name="connsiteY70" fmla="*/ 803437 h 1605501"/>
                <a:gd name="connsiteX71" fmla="*/ 867349 w 985736"/>
                <a:gd name="connsiteY71" fmla="*/ 834377 h 1605501"/>
                <a:gd name="connsiteX72" fmla="*/ 870937 w 985736"/>
                <a:gd name="connsiteY72" fmla="*/ 847467 h 1605501"/>
                <a:gd name="connsiteX73" fmla="*/ 852999 w 985736"/>
                <a:gd name="connsiteY73" fmla="*/ 840327 h 1605501"/>
                <a:gd name="connsiteX74" fmla="*/ 801579 w 985736"/>
                <a:gd name="connsiteY74" fmla="*/ 804627 h 1605501"/>
                <a:gd name="connsiteX75" fmla="*/ 679604 w 985736"/>
                <a:gd name="connsiteY75" fmla="*/ 762977 h 1605501"/>
                <a:gd name="connsiteX76" fmla="*/ 650904 w 985736"/>
                <a:gd name="connsiteY76" fmla="*/ 760597 h 1605501"/>
                <a:gd name="connsiteX77" fmla="*/ 648513 w 985736"/>
                <a:gd name="connsiteY77" fmla="*/ 760597 h 1605501"/>
                <a:gd name="connsiteX78" fmla="*/ 644925 w 985736"/>
                <a:gd name="connsiteY78" fmla="*/ 770117 h 1605501"/>
                <a:gd name="connsiteX79" fmla="*/ 753746 w 985736"/>
                <a:gd name="connsiteY79" fmla="*/ 956948 h 1605501"/>
                <a:gd name="connsiteX80" fmla="*/ 747766 w 985736"/>
                <a:gd name="connsiteY80" fmla="*/ 971228 h 1605501"/>
                <a:gd name="connsiteX81" fmla="*/ 737004 w 985736"/>
                <a:gd name="connsiteY81" fmla="*/ 956948 h 1605501"/>
                <a:gd name="connsiteX82" fmla="*/ 703521 w 985736"/>
                <a:gd name="connsiteY82" fmla="*/ 870077 h 1605501"/>
                <a:gd name="connsiteX83" fmla="*/ 696346 w 985736"/>
                <a:gd name="connsiteY83" fmla="*/ 872458 h 1605501"/>
                <a:gd name="connsiteX84" fmla="*/ 702325 w 985736"/>
                <a:gd name="connsiteY84" fmla="*/ 914108 h 1605501"/>
                <a:gd name="connsiteX85" fmla="*/ 696346 w 985736"/>
                <a:gd name="connsiteY85" fmla="*/ 929578 h 1605501"/>
                <a:gd name="connsiteX86" fmla="*/ 686779 w 985736"/>
                <a:gd name="connsiteY86" fmla="*/ 915298 h 1605501"/>
                <a:gd name="connsiteX87" fmla="*/ 655688 w 985736"/>
                <a:gd name="connsiteY87" fmla="*/ 826047 h 1605501"/>
                <a:gd name="connsiteX88" fmla="*/ 558826 w 985736"/>
                <a:gd name="connsiteY88" fmla="*/ 758217 h 1605501"/>
                <a:gd name="connsiteX89" fmla="*/ 542084 w 985736"/>
                <a:gd name="connsiteY89" fmla="*/ 755837 h 1605501"/>
                <a:gd name="connsiteX90" fmla="*/ 532518 w 985736"/>
                <a:gd name="connsiteY90" fmla="*/ 765357 h 1605501"/>
                <a:gd name="connsiteX91" fmla="*/ 577959 w 985736"/>
                <a:gd name="connsiteY91" fmla="*/ 933148 h 1605501"/>
                <a:gd name="connsiteX92" fmla="*/ 592309 w 985736"/>
                <a:gd name="connsiteY92" fmla="*/ 956948 h 1605501"/>
                <a:gd name="connsiteX93" fmla="*/ 684388 w 985736"/>
                <a:gd name="connsiteY93" fmla="*/ 1027158 h 1605501"/>
                <a:gd name="connsiteX94" fmla="*/ 710696 w 985736"/>
                <a:gd name="connsiteY94" fmla="*/ 1040248 h 1605501"/>
                <a:gd name="connsiteX95" fmla="*/ 794404 w 985736"/>
                <a:gd name="connsiteY95" fmla="*/ 1064048 h 1605501"/>
                <a:gd name="connsiteX96" fmla="*/ 823103 w 985736"/>
                <a:gd name="connsiteY96" fmla="*/ 1068809 h 1605501"/>
                <a:gd name="connsiteX97" fmla="*/ 892461 w 985736"/>
                <a:gd name="connsiteY97" fmla="*/ 1068809 h 1605501"/>
                <a:gd name="connsiteX98" fmla="*/ 906811 w 985736"/>
                <a:gd name="connsiteY98" fmla="*/ 1073569 h 1605501"/>
                <a:gd name="connsiteX99" fmla="*/ 892461 w 985736"/>
                <a:gd name="connsiteY99" fmla="*/ 1079519 h 1605501"/>
                <a:gd name="connsiteX100" fmla="*/ 849412 w 985736"/>
                <a:gd name="connsiteY100" fmla="*/ 1086659 h 1605501"/>
                <a:gd name="connsiteX101" fmla="*/ 847020 w 985736"/>
                <a:gd name="connsiteY101" fmla="*/ 1097369 h 1605501"/>
                <a:gd name="connsiteX102" fmla="*/ 872132 w 985736"/>
                <a:gd name="connsiteY102" fmla="*/ 1115219 h 1605501"/>
                <a:gd name="connsiteX103" fmla="*/ 880503 w 985736"/>
                <a:gd name="connsiteY103" fmla="*/ 1128309 h 1605501"/>
                <a:gd name="connsiteX104" fmla="*/ 864957 w 985736"/>
                <a:gd name="connsiteY104" fmla="*/ 1127119 h 1605501"/>
                <a:gd name="connsiteX105" fmla="*/ 725046 w 985736"/>
                <a:gd name="connsiteY105" fmla="*/ 1069999 h 1605501"/>
                <a:gd name="connsiteX106" fmla="*/ 721458 w 985736"/>
                <a:gd name="connsiteY106" fmla="*/ 1078329 h 1605501"/>
                <a:gd name="connsiteX107" fmla="*/ 771683 w 985736"/>
                <a:gd name="connsiteY107" fmla="*/ 1156869 h 1605501"/>
                <a:gd name="connsiteX108" fmla="*/ 770487 w 985736"/>
                <a:gd name="connsiteY108" fmla="*/ 1173529 h 1605501"/>
                <a:gd name="connsiteX109" fmla="*/ 757333 w 985736"/>
                <a:gd name="connsiteY109" fmla="*/ 1162819 h 1605501"/>
                <a:gd name="connsiteX110" fmla="*/ 754941 w 985736"/>
                <a:gd name="connsiteY110" fmla="*/ 1159249 h 1605501"/>
                <a:gd name="connsiteX111" fmla="*/ 747766 w 985736"/>
                <a:gd name="connsiteY111" fmla="*/ 1161629 h 1605501"/>
                <a:gd name="connsiteX112" fmla="*/ 747766 w 985736"/>
                <a:gd name="connsiteY112" fmla="*/ 1165199 h 1605501"/>
                <a:gd name="connsiteX113" fmla="*/ 741787 w 985736"/>
                <a:gd name="connsiteY113" fmla="*/ 1179479 h 1605501"/>
                <a:gd name="connsiteX114" fmla="*/ 734612 w 985736"/>
                <a:gd name="connsiteY114" fmla="*/ 1165199 h 1605501"/>
                <a:gd name="connsiteX115" fmla="*/ 686779 w 985736"/>
                <a:gd name="connsiteY115" fmla="*/ 1079519 h 1605501"/>
                <a:gd name="connsiteX116" fmla="*/ 609050 w 985736"/>
                <a:gd name="connsiteY116" fmla="*/ 1028348 h 1605501"/>
                <a:gd name="connsiteX117" fmla="*/ 598288 w 985736"/>
                <a:gd name="connsiteY117" fmla="*/ 1036678 h 1605501"/>
                <a:gd name="connsiteX118" fmla="*/ 606659 w 985736"/>
                <a:gd name="connsiteY118" fmla="*/ 1092609 h 1605501"/>
                <a:gd name="connsiteX119" fmla="*/ 619813 w 985736"/>
                <a:gd name="connsiteY119" fmla="*/ 1117599 h 1605501"/>
                <a:gd name="connsiteX120" fmla="*/ 747766 w 985736"/>
                <a:gd name="connsiteY120" fmla="*/ 1228269 h 1605501"/>
                <a:gd name="connsiteX121" fmla="*/ 869741 w 985736"/>
                <a:gd name="connsiteY121" fmla="*/ 1311570 h 1605501"/>
                <a:gd name="connsiteX122" fmla="*/ 930728 w 985736"/>
                <a:gd name="connsiteY122" fmla="*/ 1308000 h 1605501"/>
                <a:gd name="connsiteX123" fmla="*/ 955840 w 985736"/>
                <a:gd name="connsiteY123" fmla="*/ 1294910 h 1605501"/>
                <a:gd name="connsiteX124" fmla="*/ 959428 w 985736"/>
                <a:gd name="connsiteY124" fmla="*/ 1292530 h 1605501"/>
                <a:gd name="connsiteX125" fmla="*/ 974973 w 985736"/>
                <a:gd name="connsiteY125" fmla="*/ 1285390 h 1605501"/>
                <a:gd name="connsiteX126" fmla="*/ 972582 w 985736"/>
                <a:gd name="connsiteY126" fmla="*/ 1296100 h 1605501"/>
                <a:gd name="connsiteX127" fmla="*/ 974973 w 985736"/>
                <a:gd name="connsiteY127" fmla="*/ 1304430 h 1605501"/>
                <a:gd name="connsiteX128" fmla="*/ 985736 w 985736"/>
                <a:gd name="connsiteY128" fmla="*/ 1308000 h 1605501"/>
                <a:gd name="connsiteX129" fmla="*/ 971386 w 985736"/>
                <a:gd name="connsiteY129" fmla="*/ 1315140 h 1605501"/>
                <a:gd name="connsiteX130" fmla="*/ 903224 w 985736"/>
                <a:gd name="connsiteY130" fmla="*/ 1330610 h 1605501"/>
                <a:gd name="connsiteX131" fmla="*/ 900832 w 985736"/>
                <a:gd name="connsiteY131" fmla="*/ 1341320 h 1605501"/>
                <a:gd name="connsiteX132" fmla="*/ 909203 w 985736"/>
                <a:gd name="connsiteY132" fmla="*/ 1347270 h 1605501"/>
                <a:gd name="connsiteX133" fmla="*/ 935511 w 985736"/>
                <a:gd name="connsiteY133" fmla="*/ 1354410 h 1605501"/>
                <a:gd name="connsiteX134" fmla="*/ 948665 w 985736"/>
                <a:gd name="connsiteY134" fmla="*/ 1353220 h 1605501"/>
                <a:gd name="connsiteX135" fmla="*/ 965407 w 985736"/>
                <a:gd name="connsiteY135" fmla="*/ 1359170 h 1605501"/>
                <a:gd name="connsiteX136" fmla="*/ 952253 w 985736"/>
                <a:gd name="connsiteY136" fmla="*/ 1367500 h 1605501"/>
                <a:gd name="connsiteX137" fmla="*/ 948665 w 985736"/>
                <a:gd name="connsiteY137" fmla="*/ 1368690 h 1605501"/>
                <a:gd name="connsiteX138" fmla="*/ 946274 w 985736"/>
                <a:gd name="connsiteY138" fmla="*/ 1378210 h 1605501"/>
                <a:gd name="connsiteX139" fmla="*/ 952253 w 985736"/>
                <a:gd name="connsiteY139" fmla="*/ 1382970 h 1605501"/>
                <a:gd name="connsiteX140" fmla="*/ 961819 w 985736"/>
                <a:gd name="connsiteY140" fmla="*/ 1399630 h 1605501"/>
                <a:gd name="connsiteX141" fmla="*/ 955840 w 985736"/>
                <a:gd name="connsiteY141" fmla="*/ 1405580 h 1605501"/>
                <a:gd name="connsiteX142" fmla="*/ 790816 w 985736"/>
                <a:gd name="connsiteY142" fmla="*/ 1284200 h 1605501"/>
                <a:gd name="connsiteX143" fmla="*/ 786033 w 985736"/>
                <a:gd name="connsiteY143" fmla="*/ 1288960 h 1605501"/>
                <a:gd name="connsiteX144" fmla="*/ 802774 w 985736"/>
                <a:gd name="connsiteY144" fmla="*/ 1321090 h 1605501"/>
                <a:gd name="connsiteX145" fmla="*/ 799187 w 985736"/>
                <a:gd name="connsiteY145" fmla="*/ 1340130 h 1605501"/>
                <a:gd name="connsiteX146" fmla="*/ 780054 w 985736"/>
                <a:gd name="connsiteY146" fmla="*/ 1331800 h 1605501"/>
                <a:gd name="connsiteX147" fmla="*/ 696346 w 985736"/>
                <a:gd name="connsiteY147" fmla="*/ 1230649 h 1605501"/>
                <a:gd name="connsiteX148" fmla="*/ 626988 w 985736"/>
                <a:gd name="connsiteY148" fmla="*/ 1173529 h 1605501"/>
                <a:gd name="connsiteX149" fmla="*/ 617421 w 985736"/>
                <a:gd name="connsiteY149" fmla="*/ 1179479 h 1605501"/>
                <a:gd name="connsiteX150" fmla="*/ 622205 w 985736"/>
                <a:gd name="connsiteY150" fmla="*/ 1244929 h 1605501"/>
                <a:gd name="connsiteX151" fmla="*/ 625792 w 985736"/>
                <a:gd name="connsiteY151" fmla="*/ 1346080 h 1605501"/>
                <a:gd name="connsiteX152" fmla="*/ 725046 w 985736"/>
                <a:gd name="connsiteY152" fmla="*/ 1479361 h 1605501"/>
                <a:gd name="connsiteX153" fmla="*/ 745375 w 985736"/>
                <a:gd name="connsiteY153" fmla="*/ 1499591 h 1605501"/>
                <a:gd name="connsiteX154" fmla="*/ 788425 w 985736"/>
                <a:gd name="connsiteY154" fmla="*/ 1530531 h 1605501"/>
                <a:gd name="connsiteX155" fmla="*/ 796795 w 985736"/>
                <a:gd name="connsiteY155" fmla="*/ 1543621 h 1605501"/>
                <a:gd name="connsiteX156" fmla="*/ 781250 w 985736"/>
                <a:gd name="connsiteY156" fmla="*/ 1538861 h 1605501"/>
                <a:gd name="connsiteX157" fmla="*/ 748962 w 985736"/>
                <a:gd name="connsiteY157" fmla="*/ 1516251 h 1605501"/>
                <a:gd name="connsiteX158" fmla="*/ 742983 w 985736"/>
                <a:gd name="connsiteY158" fmla="*/ 1521011 h 1605501"/>
                <a:gd name="connsiteX159" fmla="*/ 760920 w 985736"/>
                <a:gd name="connsiteY159" fmla="*/ 1565041 h 1605501"/>
                <a:gd name="connsiteX160" fmla="*/ 760920 w 985736"/>
                <a:gd name="connsiteY160" fmla="*/ 1582891 h 1605501"/>
                <a:gd name="connsiteX161" fmla="*/ 748962 w 985736"/>
                <a:gd name="connsiteY161" fmla="*/ 1573371 h 1605501"/>
                <a:gd name="connsiteX162" fmla="*/ 677213 w 985736"/>
                <a:gd name="connsiteY162" fmla="*/ 1442470 h 1605501"/>
                <a:gd name="connsiteX163" fmla="*/ 636554 w 985736"/>
                <a:gd name="connsiteY163" fmla="*/ 1400820 h 1605501"/>
                <a:gd name="connsiteX164" fmla="*/ 626988 w 985736"/>
                <a:gd name="connsiteY164" fmla="*/ 1404390 h 1605501"/>
                <a:gd name="connsiteX165" fmla="*/ 630575 w 985736"/>
                <a:gd name="connsiteY165" fmla="*/ 1507921 h 1605501"/>
                <a:gd name="connsiteX166" fmla="*/ 640142 w 985736"/>
                <a:gd name="connsiteY166" fmla="*/ 1532911 h 1605501"/>
                <a:gd name="connsiteX167" fmla="*/ 670038 w 985736"/>
                <a:gd name="connsiteY167" fmla="*/ 1569801 h 1605501"/>
                <a:gd name="connsiteX168" fmla="*/ 673625 w 985736"/>
                <a:gd name="connsiteY168" fmla="*/ 1584081 h 1605501"/>
                <a:gd name="connsiteX169" fmla="*/ 656884 w 985736"/>
                <a:gd name="connsiteY169" fmla="*/ 1575751 h 1605501"/>
                <a:gd name="connsiteX170" fmla="*/ 642534 w 985736"/>
                <a:gd name="connsiteY170" fmla="*/ 1562661 h 1605501"/>
                <a:gd name="connsiteX171" fmla="*/ 632967 w 985736"/>
                <a:gd name="connsiteY171" fmla="*/ 1567421 h 1605501"/>
                <a:gd name="connsiteX172" fmla="*/ 632967 w 985736"/>
                <a:gd name="connsiteY172" fmla="*/ 1591221 h 1605501"/>
                <a:gd name="connsiteX173" fmla="*/ 623400 w 985736"/>
                <a:gd name="connsiteY173" fmla="*/ 1605501 h 1605501"/>
                <a:gd name="connsiteX174" fmla="*/ 612638 w 985736"/>
                <a:gd name="connsiteY174" fmla="*/ 1590031 h 1605501"/>
                <a:gd name="connsiteX175" fmla="*/ 601876 w 985736"/>
                <a:gd name="connsiteY175" fmla="*/ 1380590 h 1605501"/>
                <a:gd name="connsiteX176" fmla="*/ 595896 w 985736"/>
                <a:gd name="connsiteY176" fmla="*/ 1380590 h 1605501"/>
                <a:gd name="connsiteX177" fmla="*/ 585134 w 985736"/>
                <a:gd name="connsiteY177" fmla="*/ 1409150 h 1605501"/>
                <a:gd name="connsiteX178" fmla="*/ 552847 w 985736"/>
                <a:gd name="connsiteY178" fmla="*/ 1531721 h 1605501"/>
                <a:gd name="connsiteX179" fmla="*/ 543280 w 985736"/>
                <a:gd name="connsiteY179" fmla="*/ 1544811 h 1605501"/>
                <a:gd name="connsiteX180" fmla="*/ 539693 w 985736"/>
                <a:gd name="connsiteY180" fmla="*/ 1529341 h 1605501"/>
                <a:gd name="connsiteX181" fmla="*/ 543280 w 985736"/>
                <a:gd name="connsiteY181" fmla="*/ 1504351 h 1605501"/>
                <a:gd name="connsiteX182" fmla="*/ 537301 w 985736"/>
                <a:gd name="connsiteY182" fmla="*/ 1500781 h 1605501"/>
                <a:gd name="connsiteX183" fmla="*/ 516972 w 985736"/>
                <a:gd name="connsiteY183" fmla="*/ 1524581 h 1605501"/>
                <a:gd name="connsiteX184" fmla="*/ 500230 w 985736"/>
                <a:gd name="connsiteY184" fmla="*/ 1529341 h 1605501"/>
                <a:gd name="connsiteX185" fmla="*/ 501426 w 985736"/>
                <a:gd name="connsiteY185" fmla="*/ 1511491 h 1605501"/>
                <a:gd name="connsiteX186" fmla="*/ 526538 w 985736"/>
                <a:gd name="connsiteY186" fmla="*/ 1480551 h 1605501"/>
                <a:gd name="connsiteX187" fmla="*/ 540888 w 985736"/>
                <a:gd name="connsiteY187" fmla="*/ 1455560 h 1605501"/>
                <a:gd name="connsiteX188" fmla="*/ 591113 w 985736"/>
                <a:gd name="connsiteY188" fmla="*/ 1316330 h 1605501"/>
                <a:gd name="connsiteX189" fmla="*/ 595896 w 985736"/>
                <a:gd name="connsiteY189" fmla="*/ 1287770 h 1605501"/>
                <a:gd name="connsiteX190" fmla="*/ 589917 w 985736"/>
                <a:gd name="connsiteY190" fmla="*/ 1216369 h 1605501"/>
                <a:gd name="connsiteX191" fmla="*/ 536105 w 985736"/>
                <a:gd name="connsiteY191" fmla="*/ 927198 h 1605501"/>
                <a:gd name="connsiteX192" fmla="*/ 528930 w 985736"/>
                <a:gd name="connsiteY192" fmla="*/ 927198 h 1605501"/>
                <a:gd name="connsiteX193" fmla="*/ 508601 w 985736"/>
                <a:gd name="connsiteY193" fmla="*/ 1014068 h 1605501"/>
                <a:gd name="connsiteX194" fmla="*/ 494251 w 985736"/>
                <a:gd name="connsiteY194" fmla="*/ 1117599 h 1605501"/>
                <a:gd name="connsiteX195" fmla="*/ 484684 w 985736"/>
                <a:gd name="connsiteY195" fmla="*/ 1131879 h 1605501"/>
                <a:gd name="connsiteX196" fmla="*/ 476314 w 985736"/>
                <a:gd name="connsiteY196" fmla="*/ 1117599 h 1605501"/>
                <a:gd name="connsiteX197" fmla="*/ 476314 w 985736"/>
                <a:gd name="connsiteY197" fmla="*/ 1080709 h 1605501"/>
                <a:gd name="connsiteX198" fmla="*/ 469139 w 985736"/>
                <a:gd name="connsiteY198" fmla="*/ 1079519 h 1605501"/>
                <a:gd name="connsiteX199" fmla="*/ 451201 w 985736"/>
                <a:gd name="connsiteY199" fmla="*/ 1118789 h 1605501"/>
                <a:gd name="connsiteX200" fmla="*/ 436851 w 985736"/>
                <a:gd name="connsiteY200" fmla="*/ 1127119 h 1605501"/>
                <a:gd name="connsiteX201" fmla="*/ 433264 w 985736"/>
                <a:gd name="connsiteY201" fmla="*/ 1108079 h 1605501"/>
                <a:gd name="connsiteX202" fmla="*/ 470335 w 985736"/>
                <a:gd name="connsiteY202" fmla="*/ 1017638 h 1605501"/>
                <a:gd name="connsiteX203" fmla="*/ 461964 w 985736"/>
                <a:gd name="connsiteY203" fmla="*/ 1009308 h 1605501"/>
                <a:gd name="connsiteX204" fmla="*/ 421306 w 985736"/>
                <a:gd name="connsiteY204" fmla="*/ 1024778 h 1605501"/>
                <a:gd name="connsiteX205" fmla="*/ 406956 w 985736"/>
                <a:gd name="connsiteY205" fmla="*/ 1022398 h 1605501"/>
                <a:gd name="connsiteX206" fmla="*/ 418914 w 985736"/>
                <a:gd name="connsiteY206" fmla="*/ 1009308 h 1605501"/>
                <a:gd name="connsiteX207" fmla="*/ 487076 w 985736"/>
                <a:gd name="connsiteY207" fmla="*/ 960518 h 1605501"/>
                <a:gd name="connsiteX208" fmla="*/ 502622 w 985736"/>
                <a:gd name="connsiteY208" fmla="*/ 843897 h 1605501"/>
                <a:gd name="connsiteX209" fmla="*/ 505014 w 985736"/>
                <a:gd name="connsiteY209" fmla="*/ 831997 h 1605501"/>
                <a:gd name="connsiteX210" fmla="*/ 501426 w 985736"/>
                <a:gd name="connsiteY210" fmla="*/ 820097 h 1605501"/>
                <a:gd name="connsiteX211" fmla="*/ 361514 w 985736"/>
                <a:gd name="connsiteY211" fmla="*/ 574956 h 1605501"/>
                <a:gd name="connsiteX212" fmla="*/ 35054 w 985736"/>
                <a:gd name="connsiteY212" fmla="*/ 214384 h 1605501"/>
                <a:gd name="connsiteX213" fmla="*/ 12333 w 985736"/>
                <a:gd name="connsiteY213" fmla="*/ 195344 h 1605501"/>
                <a:gd name="connsiteX214" fmla="*/ 9941 w 985736"/>
                <a:gd name="connsiteY214" fmla="*/ 191774 h 1605501"/>
                <a:gd name="connsiteX215" fmla="*/ 0 w 985736"/>
                <a:gd name="connsiteY215" fmla="*/ 191774 h 1605501"/>
                <a:gd name="connsiteX216" fmla="*/ 0 w 985736"/>
                <a:gd name="connsiteY216" fmla="*/ 38263 h 1605501"/>
                <a:gd name="connsiteX217" fmla="*/ 11623 w 985736"/>
                <a:gd name="connsiteY217" fmla="*/ 38263 h 1605501"/>
                <a:gd name="connsiteX218" fmla="*/ 85278 w 985736"/>
                <a:gd name="connsiteY218" fmla="*/ 38263 h 1605501"/>
                <a:gd name="connsiteX219" fmla="*/ 92453 w 985736"/>
                <a:gd name="connsiteY219" fmla="*/ 38263 h 1605501"/>
                <a:gd name="connsiteX220" fmla="*/ 100824 w 985736"/>
                <a:gd name="connsiteY220" fmla="*/ 45403 h 1605501"/>
                <a:gd name="connsiteX221" fmla="*/ 102020 w 985736"/>
                <a:gd name="connsiteY221" fmla="*/ 52543 h 1605501"/>
                <a:gd name="connsiteX222" fmla="*/ 240736 w 985736"/>
                <a:gd name="connsiteY222" fmla="*/ 283404 h 1605501"/>
                <a:gd name="connsiteX223" fmla="*/ 264652 w 985736"/>
                <a:gd name="connsiteY223" fmla="*/ 291735 h 1605501"/>
                <a:gd name="connsiteX224" fmla="*/ 359123 w 985736"/>
                <a:gd name="connsiteY224" fmla="*/ 265554 h 1605501"/>
                <a:gd name="connsiteX225" fmla="*/ 377060 w 985736"/>
                <a:gd name="connsiteY225" fmla="*/ 247704 h 1605501"/>
                <a:gd name="connsiteX226" fmla="*/ 420110 w 985736"/>
                <a:gd name="connsiteY226" fmla="*/ 148934 h 1605501"/>
                <a:gd name="connsiteX227" fmla="*/ 424893 w 985736"/>
                <a:gd name="connsiteY227" fmla="*/ 120374 h 1605501"/>
                <a:gd name="connsiteX228" fmla="*/ 412935 w 985736"/>
                <a:gd name="connsiteY228" fmla="*/ 84673 h 1605501"/>
                <a:gd name="connsiteX229" fmla="*/ 409347 w 985736"/>
                <a:gd name="connsiteY229" fmla="*/ 69203 h 1605501"/>
                <a:gd name="connsiteX230" fmla="*/ 421306 w 985736"/>
                <a:gd name="connsiteY230" fmla="*/ 79913 h 1605501"/>
                <a:gd name="connsiteX231" fmla="*/ 430872 w 985736"/>
                <a:gd name="connsiteY231" fmla="*/ 103714 h 1605501"/>
                <a:gd name="connsiteX232" fmla="*/ 441635 w 985736"/>
                <a:gd name="connsiteY232" fmla="*/ 104904 h 1605501"/>
                <a:gd name="connsiteX233" fmla="*/ 463160 w 985736"/>
                <a:gd name="connsiteY233" fmla="*/ 64443 h 1605501"/>
                <a:gd name="connsiteX234" fmla="*/ 476314 w 985736"/>
                <a:gd name="connsiteY234" fmla="*/ 54923 h 1605501"/>
                <a:gd name="connsiteX235" fmla="*/ 476314 w 985736"/>
                <a:gd name="connsiteY235" fmla="*/ 72773 h 1605501"/>
                <a:gd name="connsiteX236" fmla="*/ 458376 w 985736"/>
                <a:gd name="connsiteY236" fmla="*/ 109664 h 1605501"/>
                <a:gd name="connsiteX237" fmla="*/ 433264 w 985736"/>
                <a:gd name="connsiteY237" fmla="*/ 267934 h 1605501"/>
                <a:gd name="connsiteX238" fmla="*/ 452397 w 985736"/>
                <a:gd name="connsiteY238" fmla="*/ 284595 h 1605501"/>
                <a:gd name="connsiteX239" fmla="*/ 475118 w 985736"/>
                <a:gd name="connsiteY239" fmla="*/ 279834 h 1605501"/>
                <a:gd name="connsiteX240" fmla="*/ 510993 w 985736"/>
                <a:gd name="connsiteY240" fmla="*/ 156074 h 1605501"/>
                <a:gd name="connsiteX241" fmla="*/ 552847 w 985736"/>
                <a:gd name="connsiteY241" fmla="*/ 10893 h 1605501"/>
                <a:gd name="connsiteX242" fmla="*/ 563609 w 985736"/>
                <a:gd name="connsiteY242" fmla="*/ 183 h 1605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985736" h="1605501">
                  <a:moveTo>
                    <a:pt x="563609" y="183"/>
                  </a:moveTo>
                  <a:cubicBezTo>
                    <a:pt x="566001" y="1373"/>
                    <a:pt x="566001" y="9703"/>
                    <a:pt x="563609" y="16843"/>
                  </a:cubicBezTo>
                  <a:cubicBezTo>
                    <a:pt x="556434" y="39453"/>
                    <a:pt x="556434" y="39453"/>
                    <a:pt x="556434" y="39453"/>
                  </a:cubicBezTo>
                  <a:cubicBezTo>
                    <a:pt x="554042" y="47783"/>
                    <a:pt x="557630" y="50163"/>
                    <a:pt x="564805" y="46593"/>
                  </a:cubicBezTo>
                  <a:cubicBezTo>
                    <a:pt x="574371" y="39453"/>
                    <a:pt x="574371" y="39453"/>
                    <a:pt x="574371" y="39453"/>
                  </a:cubicBezTo>
                  <a:cubicBezTo>
                    <a:pt x="581546" y="34693"/>
                    <a:pt x="588721" y="34693"/>
                    <a:pt x="591113" y="38263"/>
                  </a:cubicBezTo>
                  <a:cubicBezTo>
                    <a:pt x="592309" y="41833"/>
                    <a:pt x="588721" y="47783"/>
                    <a:pt x="581546" y="51353"/>
                  </a:cubicBezTo>
                  <a:cubicBezTo>
                    <a:pt x="544476" y="72773"/>
                    <a:pt x="539693" y="97764"/>
                    <a:pt x="538497" y="123944"/>
                  </a:cubicBezTo>
                  <a:cubicBezTo>
                    <a:pt x="538497" y="140604"/>
                    <a:pt x="543280" y="167974"/>
                    <a:pt x="546867" y="184634"/>
                  </a:cubicBezTo>
                  <a:cubicBezTo>
                    <a:pt x="548063" y="191774"/>
                    <a:pt x="556434" y="197724"/>
                    <a:pt x="563609" y="197724"/>
                  </a:cubicBezTo>
                  <a:cubicBezTo>
                    <a:pt x="591113" y="196534"/>
                    <a:pt x="643729" y="192964"/>
                    <a:pt x="653296" y="192964"/>
                  </a:cubicBezTo>
                  <a:cubicBezTo>
                    <a:pt x="662863" y="192964"/>
                    <a:pt x="714283" y="178684"/>
                    <a:pt x="739396" y="171544"/>
                  </a:cubicBezTo>
                  <a:cubicBezTo>
                    <a:pt x="746571" y="169164"/>
                    <a:pt x="753746" y="169164"/>
                    <a:pt x="753746" y="172734"/>
                  </a:cubicBezTo>
                  <a:cubicBezTo>
                    <a:pt x="753746" y="176304"/>
                    <a:pt x="746571" y="181064"/>
                    <a:pt x="739396" y="184634"/>
                  </a:cubicBezTo>
                  <a:cubicBezTo>
                    <a:pt x="703521" y="200104"/>
                    <a:pt x="703521" y="200104"/>
                    <a:pt x="703521" y="200104"/>
                  </a:cubicBezTo>
                  <a:cubicBezTo>
                    <a:pt x="696346" y="203674"/>
                    <a:pt x="696346" y="207244"/>
                    <a:pt x="704717" y="209624"/>
                  </a:cubicBezTo>
                  <a:cubicBezTo>
                    <a:pt x="717871" y="214384"/>
                    <a:pt x="731025" y="222714"/>
                    <a:pt x="740591" y="227474"/>
                  </a:cubicBezTo>
                  <a:cubicBezTo>
                    <a:pt x="747766" y="232234"/>
                    <a:pt x="751354" y="238184"/>
                    <a:pt x="748962" y="241754"/>
                  </a:cubicBezTo>
                  <a:cubicBezTo>
                    <a:pt x="746571" y="245324"/>
                    <a:pt x="738200" y="244134"/>
                    <a:pt x="731025" y="240564"/>
                  </a:cubicBezTo>
                  <a:cubicBezTo>
                    <a:pt x="714283" y="231044"/>
                    <a:pt x="680800" y="216764"/>
                    <a:pt x="631771" y="216764"/>
                  </a:cubicBezTo>
                  <a:cubicBezTo>
                    <a:pt x="557630" y="214384"/>
                    <a:pt x="538497" y="260794"/>
                    <a:pt x="522951" y="285785"/>
                  </a:cubicBezTo>
                  <a:cubicBezTo>
                    <a:pt x="521755" y="289355"/>
                    <a:pt x="520559" y="291735"/>
                    <a:pt x="518168" y="295305"/>
                  </a:cubicBezTo>
                  <a:cubicBezTo>
                    <a:pt x="515776" y="300065"/>
                    <a:pt x="519363" y="306015"/>
                    <a:pt x="524147" y="307205"/>
                  </a:cubicBezTo>
                  <a:cubicBezTo>
                    <a:pt x="528930" y="308395"/>
                    <a:pt x="532518" y="309585"/>
                    <a:pt x="534909" y="309585"/>
                  </a:cubicBezTo>
                  <a:cubicBezTo>
                    <a:pt x="557630" y="315535"/>
                    <a:pt x="594701" y="327435"/>
                    <a:pt x="632967" y="339335"/>
                  </a:cubicBezTo>
                  <a:cubicBezTo>
                    <a:pt x="641338" y="341715"/>
                    <a:pt x="653296" y="342905"/>
                    <a:pt x="661667" y="342905"/>
                  </a:cubicBezTo>
                  <a:cubicBezTo>
                    <a:pt x="824299" y="333385"/>
                    <a:pt x="824299" y="333385"/>
                    <a:pt x="824299" y="333385"/>
                  </a:cubicBezTo>
                  <a:cubicBezTo>
                    <a:pt x="832670" y="333385"/>
                    <a:pt x="839845" y="334575"/>
                    <a:pt x="839845" y="338145"/>
                  </a:cubicBezTo>
                  <a:cubicBezTo>
                    <a:pt x="839845" y="340525"/>
                    <a:pt x="832670" y="342905"/>
                    <a:pt x="824299" y="344095"/>
                  </a:cubicBezTo>
                  <a:cubicBezTo>
                    <a:pt x="696346" y="353615"/>
                    <a:pt x="696346" y="353615"/>
                    <a:pt x="696346" y="353615"/>
                  </a:cubicBezTo>
                  <a:cubicBezTo>
                    <a:pt x="687975" y="353615"/>
                    <a:pt x="687975" y="355995"/>
                    <a:pt x="695150" y="358375"/>
                  </a:cubicBezTo>
                  <a:cubicBezTo>
                    <a:pt x="727437" y="369085"/>
                    <a:pt x="754941" y="378605"/>
                    <a:pt x="770487" y="383365"/>
                  </a:cubicBezTo>
                  <a:cubicBezTo>
                    <a:pt x="778858" y="385745"/>
                    <a:pt x="784837" y="390505"/>
                    <a:pt x="784837" y="392885"/>
                  </a:cubicBezTo>
                  <a:cubicBezTo>
                    <a:pt x="784837" y="396455"/>
                    <a:pt x="778858" y="397645"/>
                    <a:pt x="770487" y="395265"/>
                  </a:cubicBezTo>
                  <a:cubicBezTo>
                    <a:pt x="748962" y="389315"/>
                    <a:pt x="698737" y="376225"/>
                    <a:pt x="609050" y="358375"/>
                  </a:cubicBezTo>
                  <a:cubicBezTo>
                    <a:pt x="601876" y="357185"/>
                    <a:pt x="600680" y="359565"/>
                    <a:pt x="606659" y="364325"/>
                  </a:cubicBezTo>
                  <a:cubicBezTo>
                    <a:pt x="741787" y="460715"/>
                    <a:pt x="741787" y="460715"/>
                    <a:pt x="741787" y="460715"/>
                  </a:cubicBezTo>
                  <a:cubicBezTo>
                    <a:pt x="747766" y="465475"/>
                    <a:pt x="751354" y="473806"/>
                    <a:pt x="748962" y="477376"/>
                  </a:cubicBezTo>
                  <a:cubicBezTo>
                    <a:pt x="746571" y="482136"/>
                    <a:pt x="739396" y="480946"/>
                    <a:pt x="733416" y="474996"/>
                  </a:cubicBezTo>
                  <a:cubicBezTo>
                    <a:pt x="725046" y="469045"/>
                    <a:pt x="713087" y="459525"/>
                    <a:pt x="697542" y="448815"/>
                  </a:cubicBezTo>
                  <a:cubicBezTo>
                    <a:pt x="690367" y="444055"/>
                    <a:pt x="679604" y="438105"/>
                    <a:pt x="672429" y="434535"/>
                  </a:cubicBezTo>
                  <a:cubicBezTo>
                    <a:pt x="644925" y="417875"/>
                    <a:pt x="579155" y="371465"/>
                    <a:pt x="545672" y="350045"/>
                  </a:cubicBezTo>
                  <a:cubicBezTo>
                    <a:pt x="538497" y="346475"/>
                    <a:pt x="532518" y="342905"/>
                    <a:pt x="532518" y="342905"/>
                  </a:cubicBezTo>
                  <a:cubicBezTo>
                    <a:pt x="415327" y="320295"/>
                    <a:pt x="353144" y="344095"/>
                    <a:pt x="324444" y="366705"/>
                  </a:cubicBezTo>
                  <a:cubicBezTo>
                    <a:pt x="317269" y="371465"/>
                    <a:pt x="317269" y="380985"/>
                    <a:pt x="322052" y="388125"/>
                  </a:cubicBezTo>
                  <a:cubicBezTo>
                    <a:pt x="338794" y="408355"/>
                    <a:pt x="356731" y="432155"/>
                    <a:pt x="375864" y="455955"/>
                  </a:cubicBezTo>
                  <a:cubicBezTo>
                    <a:pt x="418914" y="510696"/>
                    <a:pt x="453593" y="572576"/>
                    <a:pt x="483489" y="638026"/>
                  </a:cubicBezTo>
                  <a:cubicBezTo>
                    <a:pt x="487076" y="645166"/>
                    <a:pt x="494251" y="654686"/>
                    <a:pt x="501426" y="659446"/>
                  </a:cubicBezTo>
                  <a:cubicBezTo>
                    <a:pt x="540888" y="688007"/>
                    <a:pt x="592309" y="720137"/>
                    <a:pt x="622205" y="724897"/>
                  </a:cubicBezTo>
                  <a:cubicBezTo>
                    <a:pt x="678408" y="733227"/>
                    <a:pt x="731025" y="740367"/>
                    <a:pt x="825495" y="670156"/>
                  </a:cubicBezTo>
                  <a:cubicBezTo>
                    <a:pt x="837453" y="660636"/>
                    <a:pt x="851803" y="643976"/>
                    <a:pt x="860174" y="632076"/>
                  </a:cubicBezTo>
                  <a:cubicBezTo>
                    <a:pt x="864957" y="624936"/>
                    <a:pt x="870937" y="622556"/>
                    <a:pt x="873328" y="624936"/>
                  </a:cubicBezTo>
                  <a:cubicBezTo>
                    <a:pt x="875720" y="627316"/>
                    <a:pt x="874524" y="634456"/>
                    <a:pt x="868545" y="641596"/>
                  </a:cubicBezTo>
                  <a:cubicBezTo>
                    <a:pt x="860174" y="652306"/>
                    <a:pt x="845824" y="667776"/>
                    <a:pt x="827887" y="685627"/>
                  </a:cubicBezTo>
                  <a:cubicBezTo>
                    <a:pt x="821908" y="690387"/>
                    <a:pt x="823103" y="695147"/>
                    <a:pt x="831474" y="693957"/>
                  </a:cubicBezTo>
                  <a:cubicBezTo>
                    <a:pt x="868545" y="691577"/>
                    <a:pt x="868545" y="691577"/>
                    <a:pt x="868545" y="691577"/>
                  </a:cubicBezTo>
                  <a:cubicBezTo>
                    <a:pt x="876916" y="690387"/>
                    <a:pt x="884091" y="692767"/>
                    <a:pt x="884091" y="696337"/>
                  </a:cubicBezTo>
                  <a:cubicBezTo>
                    <a:pt x="884091" y="699907"/>
                    <a:pt x="876916" y="703477"/>
                    <a:pt x="869741" y="703477"/>
                  </a:cubicBezTo>
                  <a:cubicBezTo>
                    <a:pt x="812341" y="709427"/>
                    <a:pt x="812341" y="709427"/>
                    <a:pt x="812341" y="709427"/>
                  </a:cubicBezTo>
                  <a:cubicBezTo>
                    <a:pt x="803970" y="709427"/>
                    <a:pt x="792012" y="714187"/>
                    <a:pt x="786033" y="718947"/>
                  </a:cubicBezTo>
                  <a:cubicBezTo>
                    <a:pt x="777662" y="723707"/>
                    <a:pt x="769291" y="729657"/>
                    <a:pt x="759725" y="733227"/>
                  </a:cubicBezTo>
                  <a:cubicBezTo>
                    <a:pt x="746571" y="740367"/>
                    <a:pt x="732221" y="746317"/>
                    <a:pt x="717871" y="749887"/>
                  </a:cubicBezTo>
                  <a:cubicBezTo>
                    <a:pt x="716675" y="749887"/>
                    <a:pt x="715479" y="749887"/>
                    <a:pt x="714283" y="751077"/>
                  </a:cubicBezTo>
                  <a:cubicBezTo>
                    <a:pt x="711892" y="751077"/>
                    <a:pt x="716675" y="753457"/>
                    <a:pt x="723850" y="757027"/>
                  </a:cubicBezTo>
                  <a:cubicBezTo>
                    <a:pt x="740591" y="764167"/>
                    <a:pt x="759725" y="772497"/>
                    <a:pt x="775270" y="778447"/>
                  </a:cubicBezTo>
                  <a:cubicBezTo>
                    <a:pt x="783641" y="780827"/>
                    <a:pt x="795599" y="782017"/>
                    <a:pt x="803970" y="780827"/>
                  </a:cubicBezTo>
                  <a:cubicBezTo>
                    <a:pt x="827887" y="776067"/>
                    <a:pt x="858978" y="770117"/>
                    <a:pt x="878112" y="766547"/>
                  </a:cubicBezTo>
                  <a:cubicBezTo>
                    <a:pt x="886482" y="765357"/>
                    <a:pt x="893657" y="766547"/>
                    <a:pt x="894853" y="771307"/>
                  </a:cubicBezTo>
                  <a:cubicBezTo>
                    <a:pt x="894853" y="774877"/>
                    <a:pt x="888874" y="778447"/>
                    <a:pt x="881699" y="780827"/>
                  </a:cubicBezTo>
                  <a:cubicBezTo>
                    <a:pt x="831474" y="792727"/>
                    <a:pt x="831474" y="792727"/>
                    <a:pt x="831474" y="792727"/>
                  </a:cubicBezTo>
                  <a:cubicBezTo>
                    <a:pt x="824299" y="793917"/>
                    <a:pt x="823103" y="798677"/>
                    <a:pt x="830278" y="803437"/>
                  </a:cubicBezTo>
                  <a:cubicBezTo>
                    <a:pt x="844628" y="814147"/>
                    <a:pt x="857782" y="826047"/>
                    <a:pt x="867349" y="834377"/>
                  </a:cubicBezTo>
                  <a:cubicBezTo>
                    <a:pt x="873328" y="839137"/>
                    <a:pt x="874524" y="845087"/>
                    <a:pt x="870937" y="847467"/>
                  </a:cubicBezTo>
                  <a:cubicBezTo>
                    <a:pt x="867349" y="848657"/>
                    <a:pt x="858978" y="846277"/>
                    <a:pt x="852999" y="840327"/>
                  </a:cubicBezTo>
                  <a:cubicBezTo>
                    <a:pt x="841041" y="830807"/>
                    <a:pt x="820712" y="814147"/>
                    <a:pt x="801579" y="804627"/>
                  </a:cubicBezTo>
                  <a:cubicBezTo>
                    <a:pt x="768095" y="787967"/>
                    <a:pt x="713087" y="771307"/>
                    <a:pt x="679604" y="762977"/>
                  </a:cubicBezTo>
                  <a:cubicBezTo>
                    <a:pt x="672429" y="760597"/>
                    <a:pt x="659275" y="759407"/>
                    <a:pt x="650904" y="760597"/>
                  </a:cubicBezTo>
                  <a:cubicBezTo>
                    <a:pt x="649709" y="760597"/>
                    <a:pt x="648513" y="760597"/>
                    <a:pt x="648513" y="760597"/>
                  </a:cubicBezTo>
                  <a:cubicBezTo>
                    <a:pt x="640142" y="761787"/>
                    <a:pt x="638946" y="765357"/>
                    <a:pt x="644925" y="770117"/>
                  </a:cubicBezTo>
                  <a:cubicBezTo>
                    <a:pt x="687975" y="805817"/>
                    <a:pt x="739396" y="865317"/>
                    <a:pt x="753746" y="956948"/>
                  </a:cubicBezTo>
                  <a:cubicBezTo>
                    <a:pt x="754941" y="965278"/>
                    <a:pt x="752550" y="971228"/>
                    <a:pt x="747766" y="971228"/>
                  </a:cubicBezTo>
                  <a:cubicBezTo>
                    <a:pt x="744179" y="971228"/>
                    <a:pt x="739396" y="965278"/>
                    <a:pt x="737004" y="956948"/>
                  </a:cubicBezTo>
                  <a:cubicBezTo>
                    <a:pt x="732221" y="935528"/>
                    <a:pt x="719067" y="895068"/>
                    <a:pt x="703521" y="870077"/>
                  </a:cubicBezTo>
                  <a:cubicBezTo>
                    <a:pt x="698737" y="862937"/>
                    <a:pt x="695150" y="864127"/>
                    <a:pt x="696346" y="872458"/>
                  </a:cubicBezTo>
                  <a:cubicBezTo>
                    <a:pt x="702325" y="914108"/>
                    <a:pt x="702325" y="914108"/>
                    <a:pt x="702325" y="914108"/>
                  </a:cubicBezTo>
                  <a:cubicBezTo>
                    <a:pt x="702325" y="921248"/>
                    <a:pt x="699933" y="928388"/>
                    <a:pt x="696346" y="929578"/>
                  </a:cubicBezTo>
                  <a:cubicBezTo>
                    <a:pt x="691563" y="929578"/>
                    <a:pt x="687975" y="923628"/>
                    <a:pt x="686779" y="915298"/>
                  </a:cubicBezTo>
                  <a:cubicBezTo>
                    <a:pt x="681996" y="890308"/>
                    <a:pt x="672429" y="840327"/>
                    <a:pt x="655688" y="826047"/>
                  </a:cubicBezTo>
                  <a:cubicBezTo>
                    <a:pt x="634163" y="805817"/>
                    <a:pt x="588721" y="761787"/>
                    <a:pt x="558826" y="758217"/>
                  </a:cubicBezTo>
                  <a:cubicBezTo>
                    <a:pt x="554042" y="758217"/>
                    <a:pt x="548063" y="757027"/>
                    <a:pt x="542084" y="755837"/>
                  </a:cubicBezTo>
                  <a:cubicBezTo>
                    <a:pt x="534909" y="753457"/>
                    <a:pt x="530126" y="758217"/>
                    <a:pt x="532518" y="765357"/>
                  </a:cubicBezTo>
                  <a:cubicBezTo>
                    <a:pt x="551651" y="822477"/>
                    <a:pt x="566001" y="879598"/>
                    <a:pt x="577959" y="933148"/>
                  </a:cubicBezTo>
                  <a:cubicBezTo>
                    <a:pt x="580351" y="941478"/>
                    <a:pt x="586330" y="952188"/>
                    <a:pt x="592309" y="956948"/>
                  </a:cubicBezTo>
                  <a:cubicBezTo>
                    <a:pt x="684388" y="1027158"/>
                    <a:pt x="684388" y="1027158"/>
                    <a:pt x="684388" y="1027158"/>
                  </a:cubicBezTo>
                  <a:cubicBezTo>
                    <a:pt x="690367" y="1031918"/>
                    <a:pt x="702325" y="1037868"/>
                    <a:pt x="710696" y="1040248"/>
                  </a:cubicBezTo>
                  <a:cubicBezTo>
                    <a:pt x="794404" y="1064048"/>
                    <a:pt x="794404" y="1064048"/>
                    <a:pt x="794404" y="1064048"/>
                  </a:cubicBezTo>
                  <a:cubicBezTo>
                    <a:pt x="801579" y="1066429"/>
                    <a:pt x="814733" y="1068809"/>
                    <a:pt x="823103" y="1068809"/>
                  </a:cubicBezTo>
                  <a:cubicBezTo>
                    <a:pt x="892461" y="1068809"/>
                    <a:pt x="892461" y="1068809"/>
                    <a:pt x="892461" y="1068809"/>
                  </a:cubicBezTo>
                  <a:cubicBezTo>
                    <a:pt x="900832" y="1068809"/>
                    <a:pt x="906811" y="1069999"/>
                    <a:pt x="906811" y="1073569"/>
                  </a:cubicBezTo>
                  <a:cubicBezTo>
                    <a:pt x="906811" y="1075949"/>
                    <a:pt x="900832" y="1078329"/>
                    <a:pt x="892461" y="1079519"/>
                  </a:cubicBezTo>
                  <a:cubicBezTo>
                    <a:pt x="849412" y="1086659"/>
                    <a:pt x="849412" y="1086659"/>
                    <a:pt x="849412" y="1086659"/>
                  </a:cubicBezTo>
                  <a:cubicBezTo>
                    <a:pt x="841041" y="1087849"/>
                    <a:pt x="839845" y="1092609"/>
                    <a:pt x="847020" y="1097369"/>
                  </a:cubicBezTo>
                  <a:cubicBezTo>
                    <a:pt x="872132" y="1115219"/>
                    <a:pt x="872132" y="1115219"/>
                    <a:pt x="872132" y="1115219"/>
                  </a:cubicBezTo>
                  <a:cubicBezTo>
                    <a:pt x="878112" y="1119979"/>
                    <a:pt x="882895" y="1125929"/>
                    <a:pt x="880503" y="1128309"/>
                  </a:cubicBezTo>
                  <a:cubicBezTo>
                    <a:pt x="879307" y="1131879"/>
                    <a:pt x="872132" y="1130689"/>
                    <a:pt x="864957" y="1127119"/>
                  </a:cubicBezTo>
                  <a:cubicBezTo>
                    <a:pt x="836258" y="1111649"/>
                    <a:pt x="768095" y="1077139"/>
                    <a:pt x="725046" y="1069999"/>
                  </a:cubicBezTo>
                  <a:cubicBezTo>
                    <a:pt x="717871" y="1068809"/>
                    <a:pt x="715479" y="1072379"/>
                    <a:pt x="721458" y="1078329"/>
                  </a:cubicBezTo>
                  <a:cubicBezTo>
                    <a:pt x="733416" y="1091419"/>
                    <a:pt x="753746" y="1115219"/>
                    <a:pt x="771683" y="1156869"/>
                  </a:cubicBezTo>
                  <a:cubicBezTo>
                    <a:pt x="774075" y="1165199"/>
                    <a:pt x="774075" y="1172339"/>
                    <a:pt x="770487" y="1173529"/>
                  </a:cubicBezTo>
                  <a:cubicBezTo>
                    <a:pt x="766900" y="1174719"/>
                    <a:pt x="760920" y="1169959"/>
                    <a:pt x="757333" y="1162819"/>
                  </a:cubicBezTo>
                  <a:cubicBezTo>
                    <a:pt x="754941" y="1159249"/>
                    <a:pt x="754941" y="1159249"/>
                    <a:pt x="754941" y="1159249"/>
                  </a:cubicBezTo>
                  <a:cubicBezTo>
                    <a:pt x="751354" y="1153299"/>
                    <a:pt x="747766" y="1153299"/>
                    <a:pt x="747766" y="1161629"/>
                  </a:cubicBezTo>
                  <a:cubicBezTo>
                    <a:pt x="747766" y="1165199"/>
                    <a:pt x="747766" y="1165199"/>
                    <a:pt x="747766" y="1165199"/>
                  </a:cubicBezTo>
                  <a:cubicBezTo>
                    <a:pt x="747766" y="1173529"/>
                    <a:pt x="745375" y="1179479"/>
                    <a:pt x="741787" y="1179479"/>
                  </a:cubicBezTo>
                  <a:cubicBezTo>
                    <a:pt x="738200" y="1179479"/>
                    <a:pt x="734612" y="1173529"/>
                    <a:pt x="734612" y="1165199"/>
                  </a:cubicBezTo>
                  <a:cubicBezTo>
                    <a:pt x="732221" y="1144969"/>
                    <a:pt x="723850" y="1109269"/>
                    <a:pt x="686779" y="1079519"/>
                  </a:cubicBezTo>
                  <a:cubicBezTo>
                    <a:pt x="662863" y="1060478"/>
                    <a:pt x="626988" y="1039058"/>
                    <a:pt x="609050" y="1028348"/>
                  </a:cubicBezTo>
                  <a:cubicBezTo>
                    <a:pt x="601876" y="1024778"/>
                    <a:pt x="597092" y="1028348"/>
                    <a:pt x="598288" y="1036678"/>
                  </a:cubicBezTo>
                  <a:cubicBezTo>
                    <a:pt x="601876" y="1055718"/>
                    <a:pt x="604267" y="1074759"/>
                    <a:pt x="606659" y="1092609"/>
                  </a:cubicBezTo>
                  <a:cubicBezTo>
                    <a:pt x="607855" y="1100939"/>
                    <a:pt x="613834" y="1111649"/>
                    <a:pt x="619813" y="1117599"/>
                  </a:cubicBezTo>
                  <a:cubicBezTo>
                    <a:pt x="747766" y="1228269"/>
                    <a:pt x="747766" y="1228269"/>
                    <a:pt x="747766" y="1228269"/>
                  </a:cubicBezTo>
                  <a:cubicBezTo>
                    <a:pt x="747766" y="1228269"/>
                    <a:pt x="823103" y="1287770"/>
                    <a:pt x="869741" y="1311570"/>
                  </a:cubicBezTo>
                  <a:cubicBezTo>
                    <a:pt x="880503" y="1317520"/>
                    <a:pt x="911595" y="1311570"/>
                    <a:pt x="930728" y="1308000"/>
                  </a:cubicBezTo>
                  <a:cubicBezTo>
                    <a:pt x="937903" y="1306810"/>
                    <a:pt x="949861" y="1300860"/>
                    <a:pt x="955840" y="1294910"/>
                  </a:cubicBezTo>
                  <a:cubicBezTo>
                    <a:pt x="959428" y="1292530"/>
                    <a:pt x="959428" y="1292530"/>
                    <a:pt x="959428" y="1292530"/>
                  </a:cubicBezTo>
                  <a:cubicBezTo>
                    <a:pt x="965407" y="1286580"/>
                    <a:pt x="972582" y="1283010"/>
                    <a:pt x="974973" y="1285390"/>
                  </a:cubicBezTo>
                  <a:cubicBezTo>
                    <a:pt x="978561" y="1286580"/>
                    <a:pt x="977365" y="1291340"/>
                    <a:pt x="972582" y="1296100"/>
                  </a:cubicBezTo>
                  <a:cubicBezTo>
                    <a:pt x="968994" y="1300860"/>
                    <a:pt x="970190" y="1304430"/>
                    <a:pt x="974973" y="1304430"/>
                  </a:cubicBezTo>
                  <a:cubicBezTo>
                    <a:pt x="980953" y="1304430"/>
                    <a:pt x="985736" y="1306810"/>
                    <a:pt x="985736" y="1308000"/>
                  </a:cubicBezTo>
                  <a:cubicBezTo>
                    <a:pt x="985736" y="1310380"/>
                    <a:pt x="978561" y="1313950"/>
                    <a:pt x="971386" y="1315140"/>
                  </a:cubicBezTo>
                  <a:cubicBezTo>
                    <a:pt x="903224" y="1330610"/>
                    <a:pt x="903224" y="1330610"/>
                    <a:pt x="903224" y="1330610"/>
                  </a:cubicBezTo>
                  <a:cubicBezTo>
                    <a:pt x="894853" y="1331800"/>
                    <a:pt x="893657" y="1337750"/>
                    <a:pt x="900832" y="1341320"/>
                  </a:cubicBezTo>
                  <a:cubicBezTo>
                    <a:pt x="909203" y="1347270"/>
                    <a:pt x="909203" y="1347270"/>
                    <a:pt x="909203" y="1347270"/>
                  </a:cubicBezTo>
                  <a:cubicBezTo>
                    <a:pt x="915182" y="1352030"/>
                    <a:pt x="927140" y="1355600"/>
                    <a:pt x="935511" y="1354410"/>
                  </a:cubicBezTo>
                  <a:cubicBezTo>
                    <a:pt x="948665" y="1353220"/>
                    <a:pt x="948665" y="1353220"/>
                    <a:pt x="948665" y="1353220"/>
                  </a:cubicBezTo>
                  <a:cubicBezTo>
                    <a:pt x="957036" y="1353220"/>
                    <a:pt x="964211" y="1355600"/>
                    <a:pt x="965407" y="1359170"/>
                  </a:cubicBezTo>
                  <a:cubicBezTo>
                    <a:pt x="966603" y="1362740"/>
                    <a:pt x="960624" y="1367500"/>
                    <a:pt x="952253" y="1367500"/>
                  </a:cubicBezTo>
                  <a:cubicBezTo>
                    <a:pt x="948665" y="1368690"/>
                    <a:pt x="948665" y="1368690"/>
                    <a:pt x="948665" y="1368690"/>
                  </a:cubicBezTo>
                  <a:cubicBezTo>
                    <a:pt x="940295" y="1368690"/>
                    <a:pt x="939099" y="1373450"/>
                    <a:pt x="946274" y="1378210"/>
                  </a:cubicBezTo>
                  <a:cubicBezTo>
                    <a:pt x="952253" y="1382970"/>
                    <a:pt x="952253" y="1382970"/>
                    <a:pt x="952253" y="1382970"/>
                  </a:cubicBezTo>
                  <a:cubicBezTo>
                    <a:pt x="959428" y="1388920"/>
                    <a:pt x="963015" y="1396060"/>
                    <a:pt x="961819" y="1399630"/>
                  </a:cubicBezTo>
                  <a:cubicBezTo>
                    <a:pt x="959428" y="1403200"/>
                    <a:pt x="957036" y="1406770"/>
                    <a:pt x="955840" y="1405580"/>
                  </a:cubicBezTo>
                  <a:cubicBezTo>
                    <a:pt x="904420" y="1361550"/>
                    <a:pt x="821908" y="1305620"/>
                    <a:pt x="790816" y="1284200"/>
                  </a:cubicBezTo>
                  <a:cubicBezTo>
                    <a:pt x="783641" y="1279440"/>
                    <a:pt x="781250" y="1281820"/>
                    <a:pt x="786033" y="1288960"/>
                  </a:cubicBezTo>
                  <a:cubicBezTo>
                    <a:pt x="802774" y="1321090"/>
                    <a:pt x="802774" y="1321090"/>
                    <a:pt x="802774" y="1321090"/>
                  </a:cubicBezTo>
                  <a:cubicBezTo>
                    <a:pt x="806362" y="1328230"/>
                    <a:pt x="805166" y="1336560"/>
                    <a:pt x="799187" y="1340130"/>
                  </a:cubicBezTo>
                  <a:cubicBezTo>
                    <a:pt x="792012" y="1342510"/>
                    <a:pt x="784837" y="1338940"/>
                    <a:pt x="780054" y="1331800"/>
                  </a:cubicBezTo>
                  <a:cubicBezTo>
                    <a:pt x="765704" y="1311570"/>
                    <a:pt x="735808" y="1266349"/>
                    <a:pt x="696346" y="1230649"/>
                  </a:cubicBezTo>
                  <a:cubicBezTo>
                    <a:pt x="681996" y="1217559"/>
                    <a:pt x="649709" y="1191379"/>
                    <a:pt x="626988" y="1173529"/>
                  </a:cubicBezTo>
                  <a:cubicBezTo>
                    <a:pt x="621009" y="1168769"/>
                    <a:pt x="616225" y="1171149"/>
                    <a:pt x="617421" y="1179479"/>
                  </a:cubicBezTo>
                  <a:cubicBezTo>
                    <a:pt x="621009" y="1221129"/>
                    <a:pt x="622205" y="1244929"/>
                    <a:pt x="622205" y="1244929"/>
                  </a:cubicBezTo>
                  <a:cubicBezTo>
                    <a:pt x="625792" y="1346080"/>
                    <a:pt x="625792" y="1346080"/>
                    <a:pt x="625792" y="1346080"/>
                  </a:cubicBezTo>
                  <a:cubicBezTo>
                    <a:pt x="625792" y="1350840"/>
                    <a:pt x="698737" y="1444850"/>
                    <a:pt x="725046" y="1479361"/>
                  </a:cubicBezTo>
                  <a:cubicBezTo>
                    <a:pt x="729829" y="1485311"/>
                    <a:pt x="739396" y="1494831"/>
                    <a:pt x="745375" y="1499591"/>
                  </a:cubicBezTo>
                  <a:cubicBezTo>
                    <a:pt x="788425" y="1530531"/>
                    <a:pt x="788425" y="1530531"/>
                    <a:pt x="788425" y="1530531"/>
                  </a:cubicBezTo>
                  <a:cubicBezTo>
                    <a:pt x="794404" y="1535291"/>
                    <a:pt x="799187" y="1541241"/>
                    <a:pt x="796795" y="1543621"/>
                  </a:cubicBezTo>
                  <a:cubicBezTo>
                    <a:pt x="794404" y="1546001"/>
                    <a:pt x="788425" y="1543621"/>
                    <a:pt x="781250" y="1538861"/>
                  </a:cubicBezTo>
                  <a:cubicBezTo>
                    <a:pt x="748962" y="1516251"/>
                    <a:pt x="748962" y="1516251"/>
                    <a:pt x="748962" y="1516251"/>
                  </a:cubicBezTo>
                  <a:cubicBezTo>
                    <a:pt x="742983" y="1511491"/>
                    <a:pt x="739396" y="1513871"/>
                    <a:pt x="742983" y="1521011"/>
                  </a:cubicBezTo>
                  <a:cubicBezTo>
                    <a:pt x="760920" y="1565041"/>
                    <a:pt x="760920" y="1565041"/>
                    <a:pt x="760920" y="1565041"/>
                  </a:cubicBezTo>
                  <a:cubicBezTo>
                    <a:pt x="763312" y="1573371"/>
                    <a:pt x="763312" y="1580511"/>
                    <a:pt x="760920" y="1582891"/>
                  </a:cubicBezTo>
                  <a:cubicBezTo>
                    <a:pt x="757333" y="1585271"/>
                    <a:pt x="752550" y="1580511"/>
                    <a:pt x="748962" y="1573371"/>
                  </a:cubicBezTo>
                  <a:cubicBezTo>
                    <a:pt x="732221" y="1540051"/>
                    <a:pt x="690367" y="1453180"/>
                    <a:pt x="677213" y="1442470"/>
                  </a:cubicBezTo>
                  <a:cubicBezTo>
                    <a:pt x="667646" y="1434140"/>
                    <a:pt x="649709" y="1416290"/>
                    <a:pt x="636554" y="1400820"/>
                  </a:cubicBezTo>
                  <a:cubicBezTo>
                    <a:pt x="631771" y="1394870"/>
                    <a:pt x="626988" y="1397250"/>
                    <a:pt x="626988" y="1404390"/>
                  </a:cubicBezTo>
                  <a:cubicBezTo>
                    <a:pt x="630575" y="1507921"/>
                    <a:pt x="630575" y="1507921"/>
                    <a:pt x="630575" y="1507921"/>
                  </a:cubicBezTo>
                  <a:cubicBezTo>
                    <a:pt x="630575" y="1515061"/>
                    <a:pt x="635359" y="1526961"/>
                    <a:pt x="640142" y="1532911"/>
                  </a:cubicBezTo>
                  <a:cubicBezTo>
                    <a:pt x="670038" y="1569801"/>
                    <a:pt x="670038" y="1569801"/>
                    <a:pt x="670038" y="1569801"/>
                  </a:cubicBezTo>
                  <a:cubicBezTo>
                    <a:pt x="674821" y="1576941"/>
                    <a:pt x="676017" y="1582891"/>
                    <a:pt x="673625" y="1584081"/>
                  </a:cubicBezTo>
                  <a:cubicBezTo>
                    <a:pt x="670038" y="1585271"/>
                    <a:pt x="662863" y="1581701"/>
                    <a:pt x="656884" y="1575751"/>
                  </a:cubicBezTo>
                  <a:cubicBezTo>
                    <a:pt x="642534" y="1562661"/>
                    <a:pt x="642534" y="1562661"/>
                    <a:pt x="642534" y="1562661"/>
                  </a:cubicBezTo>
                  <a:cubicBezTo>
                    <a:pt x="636554" y="1556711"/>
                    <a:pt x="631771" y="1559091"/>
                    <a:pt x="632967" y="1567421"/>
                  </a:cubicBezTo>
                  <a:cubicBezTo>
                    <a:pt x="632967" y="1591221"/>
                    <a:pt x="632967" y="1591221"/>
                    <a:pt x="632967" y="1591221"/>
                  </a:cubicBezTo>
                  <a:cubicBezTo>
                    <a:pt x="634163" y="1598361"/>
                    <a:pt x="629380" y="1605501"/>
                    <a:pt x="623400" y="1605501"/>
                  </a:cubicBezTo>
                  <a:cubicBezTo>
                    <a:pt x="617421" y="1605501"/>
                    <a:pt x="612638" y="1598361"/>
                    <a:pt x="612638" y="1590031"/>
                  </a:cubicBezTo>
                  <a:cubicBezTo>
                    <a:pt x="611442" y="1556711"/>
                    <a:pt x="606659" y="1467461"/>
                    <a:pt x="601876" y="1380590"/>
                  </a:cubicBezTo>
                  <a:cubicBezTo>
                    <a:pt x="600680" y="1373450"/>
                    <a:pt x="598288" y="1372260"/>
                    <a:pt x="595896" y="1380590"/>
                  </a:cubicBezTo>
                  <a:cubicBezTo>
                    <a:pt x="585134" y="1409150"/>
                    <a:pt x="585134" y="1409150"/>
                    <a:pt x="585134" y="1409150"/>
                  </a:cubicBezTo>
                  <a:cubicBezTo>
                    <a:pt x="552847" y="1531721"/>
                    <a:pt x="552847" y="1531721"/>
                    <a:pt x="552847" y="1531721"/>
                  </a:cubicBezTo>
                  <a:cubicBezTo>
                    <a:pt x="551651" y="1538861"/>
                    <a:pt x="546867" y="1544811"/>
                    <a:pt x="543280" y="1544811"/>
                  </a:cubicBezTo>
                  <a:cubicBezTo>
                    <a:pt x="539693" y="1543621"/>
                    <a:pt x="537301" y="1537671"/>
                    <a:pt x="539693" y="1529341"/>
                  </a:cubicBezTo>
                  <a:cubicBezTo>
                    <a:pt x="543280" y="1504351"/>
                    <a:pt x="543280" y="1504351"/>
                    <a:pt x="543280" y="1504351"/>
                  </a:cubicBezTo>
                  <a:cubicBezTo>
                    <a:pt x="545672" y="1496021"/>
                    <a:pt x="542084" y="1494831"/>
                    <a:pt x="537301" y="1500781"/>
                  </a:cubicBezTo>
                  <a:cubicBezTo>
                    <a:pt x="516972" y="1524581"/>
                    <a:pt x="516972" y="1524581"/>
                    <a:pt x="516972" y="1524581"/>
                  </a:cubicBezTo>
                  <a:cubicBezTo>
                    <a:pt x="512188" y="1531721"/>
                    <a:pt x="503818" y="1532911"/>
                    <a:pt x="500230" y="1529341"/>
                  </a:cubicBezTo>
                  <a:cubicBezTo>
                    <a:pt x="495447" y="1525771"/>
                    <a:pt x="496643" y="1518631"/>
                    <a:pt x="501426" y="1511491"/>
                  </a:cubicBezTo>
                  <a:cubicBezTo>
                    <a:pt x="526538" y="1480551"/>
                    <a:pt x="526538" y="1480551"/>
                    <a:pt x="526538" y="1480551"/>
                  </a:cubicBezTo>
                  <a:cubicBezTo>
                    <a:pt x="532518" y="1474601"/>
                    <a:pt x="538497" y="1463890"/>
                    <a:pt x="540888" y="1455560"/>
                  </a:cubicBezTo>
                  <a:cubicBezTo>
                    <a:pt x="591113" y="1316330"/>
                    <a:pt x="591113" y="1316330"/>
                    <a:pt x="591113" y="1316330"/>
                  </a:cubicBezTo>
                  <a:cubicBezTo>
                    <a:pt x="594701" y="1309190"/>
                    <a:pt x="595896" y="1296100"/>
                    <a:pt x="595896" y="1287770"/>
                  </a:cubicBezTo>
                  <a:cubicBezTo>
                    <a:pt x="593505" y="1259209"/>
                    <a:pt x="591113" y="1234219"/>
                    <a:pt x="589917" y="1216369"/>
                  </a:cubicBezTo>
                  <a:cubicBezTo>
                    <a:pt x="581546" y="1137829"/>
                    <a:pt x="566001" y="1034298"/>
                    <a:pt x="536105" y="927198"/>
                  </a:cubicBezTo>
                  <a:cubicBezTo>
                    <a:pt x="533713" y="920058"/>
                    <a:pt x="531322" y="920058"/>
                    <a:pt x="528930" y="927198"/>
                  </a:cubicBezTo>
                  <a:cubicBezTo>
                    <a:pt x="522951" y="956948"/>
                    <a:pt x="513384" y="995028"/>
                    <a:pt x="508601" y="1014068"/>
                  </a:cubicBezTo>
                  <a:cubicBezTo>
                    <a:pt x="499034" y="1055718"/>
                    <a:pt x="495447" y="1096179"/>
                    <a:pt x="494251" y="1117599"/>
                  </a:cubicBezTo>
                  <a:cubicBezTo>
                    <a:pt x="494251" y="1125929"/>
                    <a:pt x="490664" y="1131879"/>
                    <a:pt x="484684" y="1131879"/>
                  </a:cubicBezTo>
                  <a:cubicBezTo>
                    <a:pt x="479901" y="1131879"/>
                    <a:pt x="476314" y="1125929"/>
                    <a:pt x="476314" y="1117599"/>
                  </a:cubicBezTo>
                  <a:cubicBezTo>
                    <a:pt x="476314" y="1080709"/>
                    <a:pt x="476314" y="1080709"/>
                    <a:pt x="476314" y="1080709"/>
                  </a:cubicBezTo>
                  <a:cubicBezTo>
                    <a:pt x="476314" y="1073569"/>
                    <a:pt x="472726" y="1072379"/>
                    <a:pt x="469139" y="1079519"/>
                  </a:cubicBezTo>
                  <a:cubicBezTo>
                    <a:pt x="451201" y="1118789"/>
                    <a:pt x="451201" y="1118789"/>
                    <a:pt x="451201" y="1118789"/>
                  </a:cubicBezTo>
                  <a:cubicBezTo>
                    <a:pt x="447614" y="1125929"/>
                    <a:pt x="441635" y="1129499"/>
                    <a:pt x="436851" y="1127119"/>
                  </a:cubicBezTo>
                  <a:cubicBezTo>
                    <a:pt x="432068" y="1123549"/>
                    <a:pt x="430872" y="1115219"/>
                    <a:pt x="433264" y="1108079"/>
                  </a:cubicBezTo>
                  <a:cubicBezTo>
                    <a:pt x="470335" y="1017638"/>
                    <a:pt x="470335" y="1017638"/>
                    <a:pt x="470335" y="1017638"/>
                  </a:cubicBezTo>
                  <a:cubicBezTo>
                    <a:pt x="473922" y="1010498"/>
                    <a:pt x="469139" y="1006928"/>
                    <a:pt x="461964" y="1009308"/>
                  </a:cubicBezTo>
                  <a:cubicBezTo>
                    <a:pt x="421306" y="1024778"/>
                    <a:pt x="421306" y="1024778"/>
                    <a:pt x="421306" y="1024778"/>
                  </a:cubicBezTo>
                  <a:cubicBezTo>
                    <a:pt x="414131" y="1028348"/>
                    <a:pt x="406956" y="1027158"/>
                    <a:pt x="406956" y="1022398"/>
                  </a:cubicBezTo>
                  <a:cubicBezTo>
                    <a:pt x="405760" y="1018828"/>
                    <a:pt x="410543" y="1012878"/>
                    <a:pt x="418914" y="1009308"/>
                  </a:cubicBezTo>
                  <a:cubicBezTo>
                    <a:pt x="440439" y="998598"/>
                    <a:pt x="482293" y="975988"/>
                    <a:pt x="487076" y="960518"/>
                  </a:cubicBezTo>
                  <a:cubicBezTo>
                    <a:pt x="496643" y="929578"/>
                    <a:pt x="501426" y="871267"/>
                    <a:pt x="502622" y="843897"/>
                  </a:cubicBezTo>
                  <a:cubicBezTo>
                    <a:pt x="503818" y="836757"/>
                    <a:pt x="503818" y="830807"/>
                    <a:pt x="505014" y="831997"/>
                  </a:cubicBezTo>
                  <a:cubicBezTo>
                    <a:pt x="506209" y="833187"/>
                    <a:pt x="503818" y="828427"/>
                    <a:pt x="501426" y="820097"/>
                  </a:cubicBezTo>
                  <a:cubicBezTo>
                    <a:pt x="467943" y="732037"/>
                    <a:pt x="422501" y="645166"/>
                    <a:pt x="361514" y="574956"/>
                  </a:cubicBezTo>
                  <a:cubicBezTo>
                    <a:pt x="225190" y="416685"/>
                    <a:pt x="74516" y="257224"/>
                    <a:pt x="35054" y="214384"/>
                  </a:cubicBezTo>
                  <a:cubicBezTo>
                    <a:pt x="29074" y="208434"/>
                    <a:pt x="19508" y="200104"/>
                    <a:pt x="12333" y="195344"/>
                  </a:cubicBezTo>
                  <a:cubicBezTo>
                    <a:pt x="9941" y="191774"/>
                    <a:pt x="9941" y="191774"/>
                    <a:pt x="9941" y="191774"/>
                  </a:cubicBezTo>
                  <a:lnTo>
                    <a:pt x="0" y="191774"/>
                  </a:lnTo>
                  <a:lnTo>
                    <a:pt x="0" y="38263"/>
                  </a:lnTo>
                  <a:lnTo>
                    <a:pt x="11623" y="38263"/>
                  </a:lnTo>
                  <a:cubicBezTo>
                    <a:pt x="85278" y="38263"/>
                    <a:pt x="85278" y="38263"/>
                    <a:pt x="85278" y="38263"/>
                  </a:cubicBezTo>
                  <a:cubicBezTo>
                    <a:pt x="85278" y="38263"/>
                    <a:pt x="87670" y="38263"/>
                    <a:pt x="92453" y="38263"/>
                  </a:cubicBezTo>
                  <a:cubicBezTo>
                    <a:pt x="96041" y="38263"/>
                    <a:pt x="99628" y="41833"/>
                    <a:pt x="100824" y="45403"/>
                  </a:cubicBezTo>
                  <a:cubicBezTo>
                    <a:pt x="100824" y="47783"/>
                    <a:pt x="102020" y="50163"/>
                    <a:pt x="102020" y="52543"/>
                  </a:cubicBezTo>
                  <a:cubicBezTo>
                    <a:pt x="119957" y="108474"/>
                    <a:pt x="137895" y="147744"/>
                    <a:pt x="240736" y="283404"/>
                  </a:cubicBezTo>
                  <a:cubicBezTo>
                    <a:pt x="246715" y="289355"/>
                    <a:pt x="256282" y="292925"/>
                    <a:pt x="264652" y="291735"/>
                  </a:cubicBezTo>
                  <a:cubicBezTo>
                    <a:pt x="359123" y="265554"/>
                    <a:pt x="359123" y="265554"/>
                    <a:pt x="359123" y="265554"/>
                  </a:cubicBezTo>
                  <a:cubicBezTo>
                    <a:pt x="366298" y="263174"/>
                    <a:pt x="373473" y="254844"/>
                    <a:pt x="377060" y="247704"/>
                  </a:cubicBezTo>
                  <a:cubicBezTo>
                    <a:pt x="384235" y="223904"/>
                    <a:pt x="402172" y="184634"/>
                    <a:pt x="420110" y="148934"/>
                  </a:cubicBezTo>
                  <a:cubicBezTo>
                    <a:pt x="423697" y="140604"/>
                    <a:pt x="426089" y="128704"/>
                    <a:pt x="424893" y="120374"/>
                  </a:cubicBezTo>
                  <a:cubicBezTo>
                    <a:pt x="421306" y="106094"/>
                    <a:pt x="416522" y="93004"/>
                    <a:pt x="412935" y="84673"/>
                  </a:cubicBezTo>
                  <a:cubicBezTo>
                    <a:pt x="409347" y="77533"/>
                    <a:pt x="408152" y="70393"/>
                    <a:pt x="409347" y="69203"/>
                  </a:cubicBezTo>
                  <a:cubicBezTo>
                    <a:pt x="411739" y="69203"/>
                    <a:pt x="416522" y="73963"/>
                    <a:pt x="421306" y="79913"/>
                  </a:cubicBezTo>
                  <a:cubicBezTo>
                    <a:pt x="426089" y="88244"/>
                    <a:pt x="428481" y="96574"/>
                    <a:pt x="430872" y="103714"/>
                  </a:cubicBezTo>
                  <a:cubicBezTo>
                    <a:pt x="434460" y="112044"/>
                    <a:pt x="438047" y="112044"/>
                    <a:pt x="441635" y="104904"/>
                  </a:cubicBezTo>
                  <a:cubicBezTo>
                    <a:pt x="450005" y="88244"/>
                    <a:pt x="457180" y="73963"/>
                    <a:pt x="463160" y="64443"/>
                  </a:cubicBezTo>
                  <a:cubicBezTo>
                    <a:pt x="466747" y="57303"/>
                    <a:pt x="472726" y="53733"/>
                    <a:pt x="476314" y="54923"/>
                  </a:cubicBezTo>
                  <a:cubicBezTo>
                    <a:pt x="479901" y="57303"/>
                    <a:pt x="481097" y="65633"/>
                    <a:pt x="476314" y="72773"/>
                  </a:cubicBezTo>
                  <a:cubicBezTo>
                    <a:pt x="469139" y="88244"/>
                    <a:pt x="466747" y="90624"/>
                    <a:pt x="458376" y="109664"/>
                  </a:cubicBezTo>
                  <a:cubicBezTo>
                    <a:pt x="415327" y="209624"/>
                    <a:pt x="418914" y="241754"/>
                    <a:pt x="433264" y="267934"/>
                  </a:cubicBezTo>
                  <a:cubicBezTo>
                    <a:pt x="436851" y="273884"/>
                    <a:pt x="442831" y="279834"/>
                    <a:pt x="452397" y="284595"/>
                  </a:cubicBezTo>
                  <a:cubicBezTo>
                    <a:pt x="459572" y="288165"/>
                    <a:pt x="470335" y="285785"/>
                    <a:pt x="475118" y="279834"/>
                  </a:cubicBezTo>
                  <a:cubicBezTo>
                    <a:pt x="490664" y="259604"/>
                    <a:pt x="510993" y="220334"/>
                    <a:pt x="510993" y="156074"/>
                  </a:cubicBezTo>
                  <a:cubicBezTo>
                    <a:pt x="510993" y="110854"/>
                    <a:pt x="540888" y="39453"/>
                    <a:pt x="552847" y="10893"/>
                  </a:cubicBezTo>
                  <a:cubicBezTo>
                    <a:pt x="556434" y="3753"/>
                    <a:pt x="561217" y="-1007"/>
                    <a:pt x="563609" y="18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7" name="Rectangle: Rounded Corners 6">
            <a:extLst>
              <a:ext uri="{FF2B5EF4-FFF2-40B4-BE49-F238E27FC236}">
                <a16:creationId xmlns:a16="http://schemas.microsoft.com/office/drawing/2014/main" id="{674088A0-22DD-4E47-A037-32DEE3E87B9E}"/>
              </a:ext>
            </a:extLst>
          </p:cNvPr>
          <p:cNvSpPr/>
          <p:nvPr/>
        </p:nvSpPr>
        <p:spPr>
          <a:xfrm>
            <a:off x="4699787" y="1039661"/>
            <a:ext cx="4120363" cy="1293979"/>
          </a:xfrm>
          <a:prstGeom prst="roundRect">
            <a:avLst>
              <a:gd name="adj" fmla="val 11879"/>
            </a:avLst>
          </a:prstGeom>
          <a:solidFill>
            <a:schemeClr val="accent2">
              <a:lumMod val="20000"/>
              <a:lumOff val="80000"/>
            </a:schemeClr>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Reliever treatment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taken to relieve symptoms</a:t>
            </a:r>
            <a:r>
              <a:rPr kumimoji="0" lang="en-US" sz="16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1</a:t>
            </a:r>
            <a:endPar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SABA monotherapy</a:t>
            </a:r>
            <a:r>
              <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rPr>
              <a:t> </a:t>
            </a:r>
            <a:r>
              <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or </a:t>
            </a:r>
            <a:r>
              <a:rPr kumimoji="0" lang="en-US" sz="16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ICS/FORM</a:t>
            </a:r>
            <a:endPar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endParaRPr>
          </a:p>
        </p:txBody>
      </p:sp>
      <p:sp>
        <p:nvSpPr>
          <p:cNvPr id="18" name="Isosceles Triangle 17">
            <a:extLst>
              <a:ext uri="{FF2B5EF4-FFF2-40B4-BE49-F238E27FC236}">
                <a16:creationId xmlns:a16="http://schemas.microsoft.com/office/drawing/2014/main" id="{40049F1C-FFB8-4F80-A9C5-E5A0A341D7C5}"/>
              </a:ext>
            </a:extLst>
          </p:cNvPr>
          <p:cNvSpPr/>
          <p:nvPr/>
        </p:nvSpPr>
        <p:spPr>
          <a:xfrm rot="10800000">
            <a:off x="6500459" y="2354003"/>
            <a:ext cx="508425" cy="211015"/>
          </a:xfrm>
          <a:prstGeom prst="triangl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9" name="Rectangle: Rounded Corners 18">
            <a:extLst>
              <a:ext uri="{FF2B5EF4-FFF2-40B4-BE49-F238E27FC236}">
                <a16:creationId xmlns:a16="http://schemas.microsoft.com/office/drawing/2014/main" id="{EC1D81A6-DB05-4FE8-8166-1E75A4FFBBE8}"/>
              </a:ext>
            </a:extLst>
          </p:cNvPr>
          <p:cNvSpPr/>
          <p:nvPr/>
        </p:nvSpPr>
        <p:spPr>
          <a:xfrm>
            <a:off x="4699787" y="2719482"/>
            <a:ext cx="4120363" cy="1826529"/>
          </a:xfrm>
          <a:prstGeom prst="roundRect">
            <a:avLst>
              <a:gd name="adj" fmla="val 7764"/>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sz="14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rPr>
              <a:t>ICS/FORM</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FORM works as quickly as salbutamol</a:t>
            </a:r>
            <a:r>
              <a:rPr kumimoji="0" lang="en-GB" sz="1400" b="0" i="0" u="none" strike="noStrike" kern="1200" cap="none" spc="0" normalizeH="0" baseline="30000" noProof="0">
                <a:ln>
                  <a:noFill/>
                </a:ln>
                <a:solidFill>
                  <a:srgbClr val="000000"/>
                </a:solidFill>
                <a:effectLst/>
                <a:uLnTx/>
                <a:uFillTx/>
                <a:latin typeface="Arial"/>
                <a:ea typeface="+mn-ea"/>
                <a:cs typeface="+mn-cs"/>
              </a:rPr>
              <a:t>2</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BUD demonstrates anti-inflammatory activity as early as 6 hours after a single dose</a:t>
            </a:r>
            <a:r>
              <a:rPr kumimoji="0" lang="en-GB" sz="1400" b="0" i="0" u="none" strike="noStrike" kern="1200" cap="none" spc="0" normalizeH="0" baseline="30000" noProof="0">
                <a:ln>
                  <a:noFill/>
                </a:ln>
                <a:solidFill>
                  <a:srgbClr val="000000"/>
                </a:solidFill>
                <a:effectLst/>
                <a:uLnTx/>
                <a:uFillTx/>
                <a:latin typeface="Arial"/>
                <a:ea typeface="+mn-ea"/>
                <a:cs typeface="+mn-cs"/>
              </a:rPr>
              <a:t>3</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err="1">
                <a:ln>
                  <a:noFill/>
                </a:ln>
                <a:solidFill>
                  <a:srgbClr val="000000"/>
                </a:solidFill>
                <a:effectLst/>
                <a:uLnTx/>
                <a:uFillTx/>
                <a:latin typeface="Arial"/>
                <a:ea typeface="+mn-ea"/>
                <a:cs typeface="+mn-cs"/>
                <a:sym typeface="Symbol" panose="05050102010706020507" pitchFamily="18" charset="2"/>
              </a:rPr>
              <a:t>FeNO</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with anti-inflammatory reliever was lower compared with SABA reliever</a:t>
            </a:r>
            <a:r>
              <a:rPr kumimoji="0" lang="en-US" sz="14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4</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a:t>
            </a:r>
            <a:endParaRPr kumimoji="0" lang="en-GB" sz="1400" b="0" i="0" u="none" strike="noStrike" kern="1200" cap="none" spc="0" normalizeH="0" baseline="0" noProof="0">
              <a:ln>
                <a:noFill/>
              </a:ln>
              <a:solidFill>
                <a:srgbClr val="000000"/>
              </a:solidFill>
              <a:effectLst/>
              <a:uLnTx/>
              <a:uFillTx/>
              <a:latin typeface="Arial"/>
              <a:ea typeface="+mn-ea"/>
              <a:cs typeface="+mn-cs"/>
            </a:endParaRPr>
          </a:p>
        </p:txBody>
      </p:sp>
      <p:sp>
        <p:nvSpPr>
          <p:cNvPr id="20" name="Rectangle: Rounded Corners 19">
            <a:extLst>
              <a:ext uri="{FF2B5EF4-FFF2-40B4-BE49-F238E27FC236}">
                <a16:creationId xmlns:a16="http://schemas.microsoft.com/office/drawing/2014/main" id="{40A9E8D3-66A5-42E1-86DA-18F7352A2BFB}"/>
              </a:ext>
            </a:extLst>
          </p:cNvPr>
          <p:cNvSpPr/>
          <p:nvPr/>
        </p:nvSpPr>
        <p:spPr>
          <a:xfrm>
            <a:off x="4758195" y="2892755"/>
            <a:ext cx="3992952" cy="1532334"/>
          </a:xfrm>
          <a:prstGeom prst="roundRect">
            <a:avLst/>
          </a:prstGeom>
          <a:solidFill>
            <a:schemeClr val="bg1"/>
          </a:solid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1" i="0" u="none" strike="noStrike" kern="1200" cap="none" spc="0" normalizeH="0" baseline="0" noProof="0">
                <a:ln>
                  <a:noFill/>
                </a:ln>
                <a:solidFill>
                  <a:srgbClr val="0D3759"/>
                </a:solidFill>
                <a:effectLst/>
                <a:uLnTx/>
                <a:uFillTx/>
                <a:latin typeface="Arial"/>
                <a:ea typeface="+mn-ea"/>
                <a:cs typeface="+mn-cs"/>
              </a:rPr>
              <a:t>BUD/FORM Turbuhaler </a:t>
            </a:r>
            <a:br>
              <a:rPr kumimoji="0" lang="en-GB" sz="1400" b="1" i="0" u="none" strike="noStrike" kern="1200" cap="none" spc="0" normalizeH="0" baseline="0" noProof="0">
                <a:ln>
                  <a:noFill/>
                </a:ln>
                <a:solidFill>
                  <a:srgbClr val="0D3759"/>
                </a:solidFill>
                <a:effectLst/>
                <a:uLnTx/>
                <a:uFillTx/>
                <a:latin typeface="Arial"/>
                <a:ea typeface="+mn-ea"/>
                <a:cs typeface="+mn-cs"/>
              </a:rPr>
            </a:br>
            <a:r>
              <a:rPr kumimoji="0" lang="en-GB" sz="1400" b="1" i="0" u="none" strike="noStrike" kern="1200" cap="none" spc="0" normalizeH="0" baseline="0" noProof="0">
                <a:ln>
                  <a:noFill/>
                </a:ln>
                <a:solidFill>
                  <a:srgbClr val="0D3759"/>
                </a:solidFill>
                <a:effectLst/>
                <a:uLnTx/>
                <a:uFillTx/>
                <a:latin typeface="Arial"/>
                <a:ea typeface="+mn-ea"/>
                <a:cs typeface="+mn-cs"/>
              </a:rPr>
              <a:t>anti-inflammatory reliever leads to:</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Decrease in exacerbations in both mild</a:t>
            </a:r>
            <a:r>
              <a:rPr kumimoji="0" lang="en-US" sz="14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4–7</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and moderate-to-severe asthma</a:t>
            </a:r>
            <a:r>
              <a:rPr lang="en-US" sz="1400" baseline="30000">
                <a:solidFill>
                  <a:srgbClr val="000000"/>
                </a:solidFill>
                <a:latin typeface="Arial"/>
                <a:sym typeface="Symbol" panose="05050102010706020507" pitchFamily="18" charset="2"/>
              </a:rPr>
              <a:t>8</a:t>
            </a:r>
            <a:r>
              <a:rPr kumimoji="0" lang="en-US" sz="14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–13 </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compared with SABA as needed</a:t>
            </a:r>
            <a:endParaRPr kumimoji="0" lang="en-GB" sz="1400" b="0" i="0" u="none" strike="noStrike" kern="1200" cap="none" spc="0" normalizeH="0" baseline="0" noProof="0">
              <a:ln>
                <a:noFill/>
              </a:ln>
              <a:solidFill>
                <a:srgbClr val="000000"/>
              </a:solidFill>
              <a:effectLst/>
              <a:uLnTx/>
              <a:uFillTx/>
              <a:latin typeface="Arial"/>
              <a:ea typeface="+mn-ea"/>
              <a:cs typeface="+mn-cs"/>
            </a:endParaRPr>
          </a:p>
        </p:txBody>
      </p:sp>
      <p:sp>
        <p:nvSpPr>
          <p:cNvPr id="8" name="Rectangle: Rounded Corners 7">
            <a:extLst>
              <a:ext uri="{FF2B5EF4-FFF2-40B4-BE49-F238E27FC236}">
                <a16:creationId xmlns:a16="http://schemas.microsoft.com/office/drawing/2014/main" id="{542FCB27-FDA9-4968-AE25-DFC08CABE3F3}"/>
              </a:ext>
            </a:extLst>
          </p:cNvPr>
          <p:cNvSpPr/>
          <p:nvPr/>
        </p:nvSpPr>
        <p:spPr>
          <a:xfrm>
            <a:off x="4788906" y="2751921"/>
            <a:ext cx="3916441" cy="1728000"/>
          </a:xfrm>
          <a:prstGeom prst="roundRect">
            <a:avLst/>
          </a:prstGeom>
          <a:solidFill>
            <a:schemeClr val="bg1"/>
          </a:solidFill>
        </p:spPr>
        <p:txBody>
          <a:bodyPr wrap="square">
            <a:no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sz="14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rPr>
              <a:t>SABA</a:t>
            </a:r>
          </a:p>
          <a:p>
            <a:pPr marL="171450" marR="0" lvl="0" indent="-171450" algn="l" defTabSz="457200" rtl="0" eaLnBrk="1" fontAlgn="auto" latinLnBrk="0" hangingPunct="1">
              <a:lnSpc>
                <a:spcPct val="100000"/>
              </a:lnSpc>
              <a:spcBef>
                <a:spcPts val="0"/>
              </a:spcBef>
              <a:spcAft>
                <a:spcPts val="30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Patients prescribed ≥3 SABAs per year have an increased risk of hospitalisation / OCS prescriptions</a:t>
            </a:r>
            <a:r>
              <a:rPr kumimoji="0" lang="en-US" sz="1400" b="0" i="0" u="none" strike="noStrike" kern="1200" cap="none" spc="0" normalizeH="0" baseline="30000" noProof="0">
                <a:ln>
                  <a:noFill/>
                </a:ln>
                <a:solidFill>
                  <a:srgbClr val="000000"/>
                </a:solidFill>
                <a:effectLst/>
                <a:uLnTx/>
                <a:uFillTx/>
                <a:latin typeface="Arial"/>
                <a:ea typeface="+mn-ea"/>
                <a:cs typeface="+mn-cs"/>
              </a:rPr>
              <a:t>14</a:t>
            </a:r>
            <a:endParaRPr kumimoji="0" lang="en-US"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Asthma symptoms drive SABA use up to an exacerbation;</a:t>
            </a:r>
            <a:r>
              <a:rPr kumimoji="0" lang="en-US" sz="1400" b="0" i="0" u="none" strike="noStrike" kern="1200" cap="none" spc="0" normalizeH="0" baseline="30000" noProof="0">
                <a:ln>
                  <a:noFill/>
                </a:ln>
                <a:solidFill>
                  <a:srgbClr val="000000"/>
                </a:solidFill>
                <a:effectLst/>
                <a:uLnTx/>
                <a:uFillTx/>
                <a:latin typeface="Arial"/>
                <a:ea typeface="+mn-ea"/>
                <a:cs typeface="+mn-cs"/>
              </a:rPr>
              <a:t>15</a:t>
            </a:r>
            <a:r>
              <a:rPr kumimoji="0" lang="en-US" sz="1400" b="0" i="0" u="none" strike="noStrike" kern="1200" cap="none" spc="0" normalizeH="0" baseline="0" noProof="0">
                <a:ln>
                  <a:noFill/>
                </a:ln>
                <a:solidFill>
                  <a:srgbClr val="000000"/>
                </a:solidFill>
                <a:effectLst/>
                <a:uLnTx/>
                <a:uFillTx/>
                <a:latin typeface="Arial"/>
                <a:ea typeface="+mn-ea"/>
                <a:cs typeface="+mn-cs"/>
              </a:rPr>
              <a:t> however, SABA does not treat the underlying inflammation</a:t>
            </a:r>
            <a:r>
              <a:rPr kumimoji="0" lang="en-US" sz="1400" b="0" i="0" u="none" strike="noStrike" kern="1200" cap="none" spc="0" normalizeH="0" baseline="30000" noProof="0">
                <a:ln>
                  <a:noFill/>
                </a:ln>
                <a:solidFill>
                  <a:srgbClr val="000000"/>
                </a:solidFill>
                <a:effectLst/>
                <a:uLnTx/>
                <a:uFillTx/>
                <a:latin typeface="Arial"/>
                <a:ea typeface="+mn-ea"/>
                <a:cs typeface="+mn-cs"/>
              </a:rPr>
              <a:t>16</a:t>
            </a:r>
            <a:endParaRPr kumimoji="0" lang="en-GB" sz="1400" b="0" i="0" u="none" strike="noStrike" kern="1200" cap="none" spc="0" normalizeH="0" baseline="0" noProof="0">
              <a:ln>
                <a:noFill/>
              </a:ln>
              <a:solidFill>
                <a:srgbClr val="000000"/>
              </a:solidFill>
              <a:effectLst/>
              <a:uLnTx/>
              <a:uFillTx/>
              <a:latin typeface="Arial"/>
              <a:ea typeface="+mn-ea"/>
              <a:cs typeface="+mn-cs"/>
            </a:endParaRPr>
          </a:p>
        </p:txBody>
      </p:sp>
      <p:sp>
        <p:nvSpPr>
          <p:cNvPr id="21" name="Rectangle: Rounded Corners 20">
            <a:extLst>
              <a:ext uri="{FF2B5EF4-FFF2-40B4-BE49-F238E27FC236}">
                <a16:creationId xmlns:a16="http://schemas.microsoft.com/office/drawing/2014/main" id="{FC8FA560-A590-4424-AA0C-D6A52643CD6B}"/>
              </a:ext>
            </a:extLst>
          </p:cNvPr>
          <p:cNvSpPr/>
          <p:nvPr/>
        </p:nvSpPr>
        <p:spPr>
          <a:xfrm>
            <a:off x="4702063" y="2719482"/>
            <a:ext cx="4120363" cy="1826529"/>
          </a:xfrm>
          <a:prstGeom prst="roundRect">
            <a:avLst>
              <a:gd name="adj" fmla="val 7764"/>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endParaRPr>
          </a:p>
        </p:txBody>
      </p:sp>
      <p:grpSp>
        <p:nvGrpSpPr>
          <p:cNvPr id="22" name="Group 21">
            <a:extLst>
              <a:ext uri="{FF2B5EF4-FFF2-40B4-BE49-F238E27FC236}">
                <a16:creationId xmlns:a16="http://schemas.microsoft.com/office/drawing/2014/main" id="{E4E6FCF5-38C6-413E-B3F8-A00F82846C5A}"/>
              </a:ext>
            </a:extLst>
          </p:cNvPr>
          <p:cNvGrpSpPr/>
          <p:nvPr/>
        </p:nvGrpSpPr>
        <p:grpSpPr>
          <a:xfrm>
            <a:off x="5209621" y="2829390"/>
            <a:ext cx="3197066" cy="1639389"/>
            <a:chOff x="5306826" y="2514600"/>
            <a:chExt cx="3197066" cy="1639389"/>
          </a:xfrm>
        </p:grpSpPr>
        <p:sp>
          <p:nvSpPr>
            <p:cNvPr id="23" name="Rectangle 22">
              <a:extLst>
                <a:ext uri="{FF2B5EF4-FFF2-40B4-BE49-F238E27FC236}">
                  <a16:creationId xmlns:a16="http://schemas.microsoft.com/office/drawing/2014/main" id="{C59366BF-0655-46FE-B17C-B1423764AD5B}"/>
                </a:ext>
              </a:extLst>
            </p:cNvPr>
            <p:cNvSpPr/>
            <p:nvPr/>
          </p:nvSpPr>
          <p:spPr>
            <a:xfrm>
              <a:off x="5336177" y="2514600"/>
              <a:ext cx="3141617" cy="16393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pic>
          <p:nvPicPr>
            <p:cNvPr id="25" name="Picture 24">
              <a:extLst>
                <a:ext uri="{FF2B5EF4-FFF2-40B4-BE49-F238E27FC236}">
                  <a16:creationId xmlns:a16="http://schemas.microsoft.com/office/drawing/2014/main" id="{1F769813-512C-4D53-94EF-E5D2C1D70CEB}"/>
                </a:ext>
              </a:extLst>
            </p:cNvPr>
            <p:cNvPicPr>
              <a:picLocks noChangeAspect="1"/>
            </p:cNvPicPr>
            <p:nvPr/>
          </p:nvPicPr>
          <p:blipFill>
            <a:blip r:embed="rId3"/>
            <a:stretch>
              <a:fillRect/>
            </a:stretch>
          </p:blipFill>
          <p:spPr>
            <a:xfrm>
              <a:off x="5306826" y="2701887"/>
              <a:ext cx="3197066" cy="1386811"/>
            </a:xfrm>
            <a:prstGeom prst="rect">
              <a:avLst/>
            </a:prstGeom>
          </p:spPr>
        </p:pic>
      </p:grpSp>
      <p:sp>
        <p:nvSpPr>
          <p:cNvPr id="24" name="Rectangle 23">
            <a:extLst>
              <a:ext uri="{FF2B5EF4-FFF2-40B4-BE49-F238E27FC236}">
                <a16:creationId xmlns:a16="http://schemas.microsoft.com/office/drawing/2014/main" id="{A72DD05F-8E07-437D-8105-100A1BBB39A0}"/>
              </a:ext>
            </a:extLst>
          </p:cNvPr>
          <p:cNvSpPr/>
          <p:nvPr/>
        </p:nvSpPr>
        <p:spPr>
          <a:xfrm>
            <a:off x="2971209" y="-5570"/>
            <a:ext cx="6177401" cy="26830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FFFFFF"/>
                </a:solidFill>
                <a:effectLst/>
                <a:uLnTx/>
                <a:uFillTx/>
                <a:latin typeface="Arial"/>
                <a:ea typeface="+mn-ea"/>
                <a:cs typeface="+mn-cs"/>
              </a:rPr>
              <a:t>Markets </a:t>
            </a:r>
            <a:r>
              <a:rPr kumimoji="0" lang="en-US" sz="1100" b="1" i="0" u="none" strike="noStrike" kern="1200" cap="none" spc="0" normalizeH="0" baseline="0" noProof="0">
                <a:ln>
                  <a:noFill/>
                </a:ln>
                <a:solidFill>
                  <a:srgbClr val="FFFFFF"/>
                </a:solidFill>
                <a:effectLst/>
                <a:uLnTx/>
                <a:uFillTx/>
                <a:latin typeface="Arial"/>
                <a:ea typeface="+mn-ea"/>
                <a:cs typeface="+mn-cs"/>
              </a:rPr>
              <a:t>with</a:t>
            </a:r>
            <a:r>
              <a:rPr kumimoji="0" lang="en-US" sz="1100" b="0" i="0" u="none" strike="noStrike" kern="1200" cap="none" spc="0" normalizeH="0" baseline="0" noProof="0">
                <a:ln>
                  <a:noFill/>
                </a:ln>
                <a:solidFill>
                  <a:srgbClr val="FFFFFF"/>
                </a:solidFill>
                <a:effectLst/>
                <a:uLnTx/>
                <a:uFillTx/>
                <a:latin typeface="Arial"/>
                <a:ea typeface="+mn-ea"/>
                <a:cs typeface="+mn-cs"/>
              </a:rPr>
              <a:t> mild asthma included within the local label should use this slide</a:t>
            </a:r>
          </a:p>
        </p:txBody>
      </p:sp>
      <p:sp>
        <p:nvSpPr>
          <p:cNvPr id="26" name="Multiplication Sign 25">
            <a:extLst>
              <a:ext uri="{FF2B5EF4-FFF2-40B4-BE49-F238E27FC236}">
                <a16:creationId xmlns:a16="http://schemas.microsoft.com/office/drawing/2014/main" id="{C349A8AF-AFBE-4453-9C48-857C26F8DEA9}"/>
              </a:ext>
            </a:extLst>
          </p:cNvPr>
          <p:cNvSpPr/>
          <p:nvPr/>
        </p:nvSpPr>
        <p:spPr>
          <a:xfrm>
            <a:off x="4778443" y="1877980"/>
            <a:ext cx="2309097" cy="335770"/>
          </a:xfrm>
          <a:prstGeom prst="mathMultiply">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2671269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19" grpId="0" animBg="1"/>
      <p:bldP spid="20" grpId="0" animBg="1"/>
      <p:bldP spid="8" grpId="0" animBg="1"/>
      <p:bldP spid="21" grpId="0" animBg="1"/>
      <p:bldP spid="2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74088A0-22DD-4E47-A037-32DEE3E87B9E}"/>
              </a:ext>
            </a:extLst>
          </p:cNvPr>
          <p:cNvSpPr/>
          <p:nvPr/>
        </p:nvSpPr>
        <p:spPr>
          <a:xfrm>
            <a:off x="4699787" y="1039661"/>
            <a:ext cx="4120363" cy="1293979"/>
          </a:xfrm>
          <a:prstGeom prst="roundRect">
            <a:avLst>
              <a:gd name="adj" fmla="val 11879"/>
            </a:avLst>
          </a:prstGeom>
          <a:solidFill>
            <a:schemeClr val="accent2">
              <a:lumMod val="20000"/>
              <a:lumOff val="80000"/>
            </a:schemeClr>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Reliever treatment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taken to relieve symptoms</a:t>
            </a:r>
            <a:r>
              <a:rPr kumimoji="0" lang="en-US" sz="16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1</a:t>
            </a:r>
            <a:endPar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endParaRPr>
          </a:p>
          <a:p>
            <a:pPr lvl="0" algn="ctr">
              <a:defRPr/>
            </a:pPr>
            <a:r>
              <a:rPr kumimoji="0" lang="en-US" sz="1600" b="1" i="0" u="none" strike="noStrike" kern="1200" cap="none" spc="0" normalizeH="0" baseline="0" noProof="0">
                <a:ln>
                  <a:noFill/>
                </a:ln>
                <a:solidFill>
                  <a:schemeClr val="tx1"/>
                </a:solidFill>
                <a:effectLst/>
                <a:uLnTx/>
                <a:uFillTx/>
                <a:latin typeface="Arial"/>
                <a:ea typeface="+mn-ea"/>
                <a:cs typeface="+mn-cs"/>
                <a:sym typeface="Symbol" panose="05050102010706020507" pitchFamily="18" charset="2"/>
              </a:rPr>
              <a:t>SABA </a:t>
            </a:r>
            <a:r>
              <a:rPr lang="en-US" sz="1600" b="1">
                <a:solidFill>
                  <a:srgbClr val="000000"/>
                </a:solidFill>
                <a:sym typeface="Symbol" panose="05050102010706020507" pitchFamily="18" charset="2"/>
              </a:rPr>
              <a:t>monotherapy</a:t>
            </a:r>
            <a:r>
              <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rPr>
              <a:t> </a:t>
            </a:r>
            <a:r>
              <a:rPr kumimoji="0" lang="en-US" sz="16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or </a:t>
            </a:r>
            <a:r>
              <a:rPr kumimoji="0" lang="en-US" sz="16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ICS/FORM</a:t>
            </a:r>
            <a:endParaRPr kumimoji="0" lang="en-US" sz="16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endParaRPr>
          </a:p>
        </p:txBody>
      </p:sp>
      <p:sp>
        <p:nvSpPr>
          <p:cNvPr id="2" name="Title 1">
            <a:extLst>
              <a:ext uri="{FF2B5EF4-FFF2-40B4-BE49-F238E27FC236}">
                <a16:creationId xmlns:a16="http://schemas.microsoft.com/office/drawing/2014/main" id="{A02C6C16-F94B-433B-B504-D4E04EF46A1B}"/>
              </a:ext>
            </a:extLst>
          </p:cNvPr>
          <p:cNvSpPr>
            <a:spLocks noGrp="1"/>
          </p:cNvSpPr>
          <p:nvPr>
            <p:ph type="title"/>
          </p:nvPr>
        </p:nvSpPr>
        <p:spPr/>
        <p:txBody>
          <a:bodyPr/>
          <a:lstStyle/>
          <a:p>
            <a:r>
              <a:rPr lang="en-GB" sz="1900"/>
              <a:t>Summary: asthma is a chronic inflammatory disease with </a:t>
            </a:r>
            <a:br>
              <a:rPr lang="en-GB" sz="1900"/>
            </a:br>
            <a:r>
              <a:rPr lang="en-GB" sz="1900"/>
              <a:t>day-to-day variability in symptoms:</a:t>
            </a:r>
            <a:r>
              <a:rPr lang="en-GB" sz="1900" baseline="30000"/>
              <a:t>1 </a:t>
            </a:r>
            <a:r>
              <a:rPr lang="en-GB" sz="1900"/>
              <a:t>a simplified treatment approach</a:t>
            </a:r>
            <a:endParaRPr lang="en-GB" sz="1900" baseline="30000"/>
          </a:p>
        </p:txBody>
      </p:sp>
      <p:sp>
        <p:nvSpPr>
          <p:cNvPr id="4" name="Slide Number Placeholder 3">
            <a:extLst>
              <a:ext uri="{FF2B5EF4-FFF2-40B4-BE49-F238E27FC236}">
                <a16:creationId xmlns:a16="http://schemas.microsoft.com/office/drawing/2014/main" id="{1B5AD374-58EF-4ECA-858C-897D4EE3148D}"/>
              </a:ext>
            </a:extLst>
          </p:cNvPr>
          <p:cNvSpPr>
            <a:spLocks noGrp="1"/>
          </p:cNvSpPr>
          <p:nvPr>
            <p:ph type="sldNum"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AD33B3E9-81E5-4A7D-BEBF-6D21691F4D11}" type="slidenum">
              <a:rPr kumimoji="0" lang="en-GB" sz="600" b="1" i="0" u="none" strike="noStrike" kern="1200" cap="none" spc="0" normalizeH="0" baseline="0" noProof="0" smtClean="0">
                <a:ln>
                  <a:noFill/>
                </a:ln>
                <a:solidFill>
                  <a:srgbClr val="000000"/>
                </a:solidFill>
                <a:effectLst/>
                <a:uLnTx/>
                <a:uFillTx/>
                <a:latin typeface="Arial"/>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46</a:t>
            </a:fld>
            <a:endParaRPr kumimoji="0" lang="en-GB" sz="600" b="1" i="0" u="none" strike="noStrike" kern="1200" cap="none" spc="0" normalizeH="0" baseline="0" noProof="0">
              <a:ln>
                <a:noFill/>
              </a:ln>
              <a:solidFill>
                <a:srgbClr val="000000"/>
              </a:solidFill>
              <a:effectLst/>
              <a:uLnTx/>
              <a:uFillTx/>
              <a:latin typeface="Arial"/>
              <a:ea typeface="+mn-ea"/>
              <a:cs typeface="+mn-cs"/>
            </a:endParaRPr>
          </a:p>
        </p:txBody>
      </p:sp>
      <p:grpSp>
        <p:nvGrpSpPr>
          <p:cNvPr id="6" name="Group 5">
            <a:extLst>
              <a:ext uri="{FF2B5EF4-FFF2-40B4-BE49-F238E27FC236}">
                <a16:creationId xmlns:a16="http://schemas.microsoft.com/office/drawing/2014/main" id="{728AC662-5AFD-4DB7-8B40-B883DC33986D}"/>
              </a:ext>
            </a:extLst>
          </p:cNvPr>
          <p:cNvGrpSpPr/>
          <p:nvPr/>
        </p:nvGrpSpPr>
        <p:grpSpPr>
          <a:xfrm>
            <a:off x="374632" y="1039661"/>
            <a:ext cx="4069583" cy="3506350"/>
            <a:chOff x="374632" y="1039661"/>
            <a:chExt cx="4069583" cy="3506350"/>
          </a:xfrm>
        </p:grpSpPr>
        <p:sp>
          <p:nvSpPr>
            <p:cNvPr id="9" name="Rectangle: Rounded Corners 8">
              <a:extLst>
                <a:ext uri="{FF2B5EF4-FFF2-40B4-BE49-F238E27FC236}">
                  <a16:creationId xmlns:a16="http://schemas.microsoft.com/office/drawing/2014/main" id="{BE2859AF-CC8A-47FC-B722-82A1D2624F18}"/>
                </a:ext>
              </a:extLst>
            </p:cNvPr>
            <p:cNvSpPr/>
            <p:nvPr/>
          </p:nvSpPr>
          <p:spPr>
            <a:xfrm>
              <a:off x="374632" y="1039661"/>
              <a:ext cx="4069583" cy="3506350"/>
            </a:xfrm>
            <a:prstGeom prst="roundRect">
              <a:avLst>
                <a:gd name="adj" fmla="val 4183"/>
              </a:avLst>
            </a:prstGeom>
            <a:solidFill>
              <a:schemeClr val="accent1">
                <a:lumMod val="20000"/>
                <a:lumOff val="80000"/>
              </a:schemeClr>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Maintenance treatment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ICS</a:t>
              </a: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to control underlying inflammation</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a:t>
              </a:r>
            </a:p>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endParaRP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LABA </a:t>
              </a:r>
              <a:r>
                <a:rPr kumimoji="0" lang="en-US" sz="18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for bronchodilation</a:t>
              </a: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0" name="Freeform 5">
              <a:extLst>
                <a:ext uri="{FF2B5EF4-FFF2-40B4-BE49-F238E27FC236}">
                  <a16:creationId xmlns:a16="http://schemas.microsoft.com/office/drawing/2014/main" id="{986F729B-2A88-4699-B6F0-0705F6F39874}"/>
                </a:ext>
              </a:extLst>
            </p:cNvPr>
            <p:cNvSpPr>
              <a:spLocks/>
            </p:cNvSpPr>
            <p:nvPr/>
          </p:nvSpPr>
          <p:spPr bwMode="auto">
            <a:xfrm>
              <a:off x="462000" y="1592375"/>
              <a:ext cx="1132505" cy="2254214"/>
            </a:xfrm>
            <a:custGeom>
              <a:avLst/>
              <a:gdLst>
                <a:gd name="T0" fmla="*/ 23 w 947"/>
                <a:gd name="T1" fmla="*/ 302 h 1894"/>
                <a:gd name="T2" fmla="*/ 11 w 947"/>
                <a:gd name="T3" fmla="*/ 1366 h 1894"/>
                <a:gd name="T4" fmla="*/ 178 w 947"/>
                <a:gd name="T5" fmla="*/ 1766 h 1894"/>
                <a:gd name="T6" fmla="*/ 674 w 947"/>
                <a:gd name="T7" fmla="*/ 1874 h 1894"/>
                <a:gd name="T8" fmla="*/ 889 w 947"/>
                <a:gd name="T9" fmla="*/ 1712 h 1894"/>
                <a:gd name="T10" fmla="*/ 889 w 947"/>
                <a:gd name="T11" fmla="*/ 954 h 1894"/>
                <a:gd name="T12" fmla="*/ 555 w 947"/>
                <a:gd name="T13" fmla="*/ 260 h 1894"/>
                <a:gd name="T14" fmla="*/ 244 w 947"/>
                <a:gd name="T15" fmla="*/ 30 h 1894"/>
                <a:gd name="T16" fmla="*/ 23 w 947"/>
                <a:gd name="T17" fmla="*/ 302 h 1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894">
                  <a:moveTo>
                    <a:pt x="23" y="302"/>
                  </a:moveTo>
                  <a:cubicBezTo>
                    <a:pt x="23" y="302"/>
                    <a:pt x="0" y="1085"/>
                    <a:pt x="11" y="1366"/>
                  </a:cubicBezTo>
                  <a:cubicBezTo>
                    <a:pt x="15" y="1473"/>
                    <a:pt x="18" y="1668"/>
                    <a:pt x="178" y="1766"/>
                  </a:cubicBezTo>
                  <a:cubicBezTo>
                    <a:pt x="386" y="1894"/>
                    <a:pt x="548" y="1889"/>
                    <a:pt x="674" y="1874"/>
                  </a:cubicBezTo>
                  <a:cubicBezTo>
                    <a:pt x="741" y="1866"/>
                    <a:pt x="863" y="1839"/>
                    <a:pt x="889" y="1712"/>
                  </a:cubicBezTo>
                  <a:cubicBezTo>
                    <a:pt x="947" y="1432"/>
                    <a:pt x="922" y="1140"/>
                    <a:pt x="889" y="954"/>
                  </a:cubicBezTo>
                  <a:cubicBezTo>
                    <a:pt x="845" y="695"/>
                    <a:pt x="734" y="464"/>
                    <a:pt x="555" y="260"/>
                  </a:cubicBezTo>
                  <a:cubicBezTo>
                    <a:pt x="375" y="57"/>
                    <a:pt x="292" y="45"/>
                    <a:pt x="244" y="30"/>
                  </a:cubicBezTo>
                  <a:cubicBezTo>
                    <a:pt x="154" y="0"/>
                    <a:pt x="23" y="57"/>
                    <a:pt x="23" y="30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1" name="Freeform 6">
              <a:extLst>
                <a:ext uri="{FF2B5EF4-FFF2-40B4-BE49-F238E27FC236}">
                  <a16:creationId xmlns:a16="http://schemas.microsoft.com/office/drawing/2014/main" id="{98E192CC-385E-4608-B1F9-5C4B9328C2C2}"/>
                </a:ext>
              </a:extLst>
            </p:cNvPr>
            <p:cNvSpPr>
              <a:spLocks/>
            </p:cNvSpPr>
            <p:nvPr/>
          </p:nvSpPr>
          <p:spPr bwMode="auto">
            <a:xfrm>
              <a:off x="516956" y="2083061"/>
              <a:ext cx="1077549" cy="1763528"/>
            </a:xfrm>
            <a:custGeom>
              <a:avLst/>
              <a:gdLst>
                <a:gd name="T0" fmla="*/ 0 w 901"/>
                <a:gd name="T1" fmla="*/ 1188 h 1482"/>
                <a:gd name="T2" fmla="*/ 132 w 901"/>
                <a:gd name="T3" fmla="*/ 1354 h 1482"/>
                <a:gd name="T4" fmla="*/ 628 w 901"/>
                <a:gd name="T5" fmla="*/ 1462 h 1482"/>
                <a:gd name="T6" fmla="*/ 843 w 901"/>
                <a:gd name="T7" fmla="*/ 1300 h 1482"/>
                <a:gd name="T8" fmla="*/ 843 w 901"/>
                <a:gd name="T9" fmla="*/ 542 h 1482"/>
                <a:gd name="T10" fmla="*/ 626 w 901"/>
                <a:gd name="T11" fmla="*/ 0 h 1482"/>
                <a:gd name="T12" fmla="*/ 773 w 901"/>
                <a:gd name="T13" fmla="*/ 425 h 1482"/>
                <a:gd name="T14" fmla="*/ 773 w 901"/>
                <a:gd name="T15" fmla="*/ 1184 h 1482"/>
                <a:gd name="T16" fmla="*/ 558 w 901"/>
                <a:gd name="T17" fmla="*/ 1346 h 1482"/>
                <a:gd name="T18" fmla="*/ 62 w 901"/>
                <a:gd name="T19" fmla="*/ 1238 h 1482"/>
                <a:gd name="T20" fmla="*/ 0 w 901"/>
                <a:gd name="T21" fmla="*/ 1188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1" h="1482">
                  <a:moveTo>
                    <a:pt x="0" y="1188"/>
                  </a:moveTo>
                  <a:cubicBezTo>
                    <a:pt x="23" y="1252"/>
                    <a:pt x="63" y="1312"/>
                    <a:pt x="132" y="1354"/>
                  </a:cubicBezTo>
                  <a:cubicBezTo>
                    <a:pt x="340" y="1482"/>
                    <a:pt x="502" y="1477"/>
                    <a:pt x="628" y="1462"/>
                  </a:cubicBezTo>
                  <a:cubicBezTo>
                    <a:pt x="695" y="1454"/>
                    <a:pt x="817" y="1427"/>
                    <a:pt x="843" y="1300"/>
                  </a:cubicBezTo>
                  <a:cubicBezTo>
                    <a:pt x="901" y="1020"/>
                    <a:pt x="876" y="728"/>
                    <a:pt x="843" y="542"/>
                  </a:cubicBezTo>
                  <a:cubicBezTo>
                    <a:pt x="809" y="345"/>
                    <a:pt x="737" y="164"/>
                    <a:pt x="626" y="0"/>
                  </a:cubicBezTo>
                  <a:cubicBezTo>
                    <a:pt x="698" y="132"/>
                    <a:pt x="747" y="274"/>
                    <a:pt x="773" y="425"/>
                  </a:cubicBezTo>
                  <a:cubicBezTo>
                    <a:pt x="805" y="612"/>
                    <a:pt x="831" y="904"/>
                    <a:pt x="773" y="1184"/>
                  </a:cubicBezTo>
                  <a:cubicBezTo>
                    <a:pt x="747" y="1311"/>
                    <a:pt x="624" y="1337"/>
                    <a:pt x="558" y="1346"/>
                  </a:cubicBezTo>
                  <a:cubicBezTo>
                    <a:pt x="432" y="1361"/>
                    <a:pt x="270" y="1366"/>
                    <a:pt x="62" y="1238"/>
                  </a:cubicBezTo>
                  <a:cubicBezTo>
                    <a:pt x="38" y="1223"/>
                    <a:pt x="17" y="1207"/>
                    <a:pt x="0" y="1188"/>
                  </a:cubicBez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12" name="Freeform: Shape 11">
              <a:extLst>
                <a:ext uri="{FF2B5EF4-FFF2-40B4-BE49-F238E27FC236}">
                  <a16:creationId xmlns:a16="http://schemas.microsoft.com/office/drawing/2014/main" id="{79CC120A-2396-40A4-BBD6-82C7A3AE700B}"/>
                </a:ext>
              </a:extLst>
            </p:cNvPr>
            <p:cNvSpPr/>
            <p:nvPr/>
          </p:nvSpPr>
          <p:spPr>
            <a:xfrm>
              <a:off x="385489" y="1528585"/>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4207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5919"/>
                    <a:pt x="93666" y="14207"/>
                  </a:cubicBezTo>
                  <a:cubicBezTo>
                    <a:pt x="93666" y="60378"/>
                    <a:pt x="93666" y="60378"/>
                    <a:pt x="93666" y="60378"/>
                  </a:cubicBezTo>
                  <a:cubicBezTo>
                    <a:pt x="93666" y="67481"/>
                    <a:pt x="86511" y="74584"/>
                    <a:pt x="78163" y="74584"/>
                  </a:cubicBezTo>
                  <a:cubicBezTo>
                    <a:pt x="58337" y="74584"/>
                    <a:pt x="40989" y="74584"/>
                    <a:pt x="25810"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 name="Freeform: Shape 12">
              <a:extLst>
                <a:ext uri="{FF2B5EF4-FFF2-40B4-BE49-F238E27FC236}">
                  <a16:creationId xmlns:a16="http://schemas.microsoft.com/office/drawing/2014/main" id="{EB2E2B8E-6924-4CE3-A9F7-55F8ED651947}"/>
                </a:ext>
              </a:extLst>
            </p:cNvPr>
            <p:cNvSpPr/>
            <p:nvPr/>
          </p:nvSpPr>
          <p:spPr>
            <a:xfrm>
              <a:off x="385489" y="1624760"/>
              <a:ext cx="93666" cy="74584"/>
            </a:xfrm>
            <a:custGeom>
              <a:avLst/>
              <a:gdLst>
                <a:gd name="connsiteX0" fmla="*/ 0 w 93666"/>
                <a:gd name="connsiteY0" fmla="*/ 0 h 74584"/>
                <a:gd name="connsiteX1" fmla="*/ 11250 w 93666"/>
                <a:gd name="connsiteY1" fmla="*/ 0 h 74584"/>
                <a:gd name="connsiteX2" fmla="*/ 78163 w 93666"/>
                <a:gd name="connsiteY2" fmla="*/ 0 h 74584"/>
                <a:gd name="connsiteX3" fmla="*/ 93666 w 93666"/>
                <a:gd name="connsiteY3" fmla="*/ 15390 h 74584"/>
                <a:gd name="connsiteX4" fmla="*/ 93666 w 93666"/>
                <a:gd name="connsiteY4" fmla="*/ 60378 h 74584"/>
                <a:gd name="connsiteX5" fmla="*/ 78163 w 93666"/>
                <a:gd name="connsiteY5" fmla="*/ 74584 h 74584"/>
                <a:gd name="connsiteX6" fmla="*/ 25810 w 93666"/>
                <a:gd name="connsiteY6" fmla="*/ 74584 h 74584"/>
                <a:gd name="connsiteX7" fmla="*/ 0 w 93666"/>
                <a:gd name="connsiteY7" fmla="*/ 74584 h 74584"/>
                <a:gd name="connsiteX8" fmla="*/ 0 w 93666"/>
                <a:gd name="connsiteY8"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66" h="74584">
                  <a:moveTo>
                    <a:pt x="0" y="0"/>
                  </a:moveTo>
                  <a:lnTo>
                    <a:pt x="11250" y="0"/>
                  </a:lnTo>
                  <a:cubicBezTo>
                    <a:pt x="78163" y="0"/>
                    <a:pt x="78163" y="0"/>
                    <a:pt x="78163" y="0"/>
                  </a:cubicBezTo>
                  <a:cubicBezTo>
                    <a:pt x="86511" y="0"/>
                    <a:pt x="93666" y="7103"/>
                    <a:pt x="93666" y="15390"/>
                  </a:cubicBezTo>
                  <a:cubicBezTo>
                    <a:pt x="93666" y="60378"/>
                    <a:pt x="93666" y="60378"/>
                    <a:pt x="93666" y="60378"/>
                  </a:cubicBezTo>
                  <a:cubicBezTo>
                    <a:pt x="93666" y="68665"/>
                    <a:pt x="86511" y="74584"/>
                    <a:pt x="78163" y="74584"/>
                  </a:cubicBezTo>
                  <a:cubicBezTo>
                    <a:pt x="58337" y="74584"/>
                    <a:pt x="40989" y="74584"/>
                    <a:pt x="25810"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4" name="Freeform: Shape 13">
              <a:extLst>
                <a:ext uri="{FF2B5EF4-FFF2-40B4-BE49-F238E27FC236}">
                  <a16:creationId xmlns:a16="http://schemas.microsoft.com/office/drawing/2014/main" id="{55ED25C7-8552-4D47-9B4D-0289AED38B19}"/>
                </a:ext>
              </a:extLst>
            </p:cNvPr>
            <p:cNvSpPr/>
            <p:nvPr/>
          </p:nvSpPr>
          <p:spPr>
            <a:xfrm>
              <a:off x="385489" y="1721915"/>
              <a:ext cx="93666" cy="75566"/>
            </a:xfrm>
            <a:custGeom>
              <a:avLst/>
              <a:gdLst>
                <a:gd name="connsiteX0" fmla="*/ 0 w 93666"/>
                <a:gd name="connsiteY0" fmla="*/ 0 h 75566"/>
                <a:gd name="connsiteX1" fmla="*/ 11250 w 93666"/>
                <a:gd name="connsiteY1" fmla="*/ 0 h 75566"/>
                <a:gd name="connsiteX2" fmla="*/ 78163 w 93666"/>
                <a:gd name="connsiteY2" fmla="*/ 0 h 75566"/>
                <a:gd name="connsiteX3" fmla="*/ 93666 w 93666"/>
                <a:gd name="connsiteY3" fmla="*/ 10795 h 75566"/>
                <a:gd name="connsiteX4" fmla="*/ 93666 w 93666"/>
                <a:gd name="connsiteY4" fmla="*/ 20391 h 75566"/>
                <a:gd name="connsiteX5" fmla="*/ 92473 w 93666"/>
                <a:gd name="connsiteY5" fmla="*/ 61173 h 75566"/>
                <a:gd name="connsiteX6" fmla="*/ 87703 w 93666"/>
                <a:gd name="connsiteY6" fmla="*/ 75566 h 75566"/>
                <a:gd name="connsiteX7" fmla="*/ 81740 w 93666"/>
                <a:gd name="connsiteY7" fmla="*/ 75566 h 75566"/>
                <a:gd name="connsiteX8" fmla="*/ 26631 w 93666"/>
                <a:gd name="connsiteY8" fmla="*/ 75566 h 75566"/>
                <a:gd name="connsiteX9" fmla="*/ 0 w 93666"/>
                <a:gd name="connsiteY9" fmla="*/ 75566 h 75566"/>
                <a:gd name="connsiteX10" fmla="*/ 0 w 93666"/>
                <a:gd name="connsiteY10" fmla="*/ 0 h 75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66" h="75566">
                  <a:moveTo>
                    <a:pt x="0" y="0"/>
                  </a:moveTo>
                  <a:lnTo>
                    <a:pt x="11250" y="0"/>
                  </a:lnTo>
                  <a:cubicBezTo>
                    <a:pt x="78163" y="0"/>
                    <a:pt x="78163" y="0"/>
                    <a:pt x="78163" y="0"/>
                  </a:cubicBezTo>
                  <a:cubicBezTo>
                    <a:pt x="86511" y="0"/>
                    <a:pt x="93666" y="4798"/>
                    <a:pt x="93666" y="10795"/>
                  </a:cubicBezTo>
                  <a:cubicBezTo>
                    <a:pt x="93666" y="20391"/>
                    <a:pt x="93666" y="20391"/>
                    <a:pt x="93666" y="20391"/>
                  </a:cubicBezTo>
                  <a:cubicBezTo>
                    <a:pt x="93666" y="20391"/>
                    <a:pt x="92473" y="37183"/>
                    <a:pt x="92473" y="61173"/>
                  </a:cubicBezTo>
                  <a:cubicBezTo>
                    <a:pt x="92473" y="68369"/>
                    <a:pt x="90088" y="75566"/>
                    <a:pt x="87703" y="75566"/>
                  </a:cubicBezTo>
                  <a:cubicBezTo>
                    <a:pt x="81740" y="75566"/>
                    <a:pt x="81740" y="75566"/>
                    <a:pt x="81740" y="75566"/>
                  </a:cubicBezTo>
                  <a:cubicBezTo>
                    <a:pt x="60870" y="75566"/>
                    <a:pt x="42610" y="75566"/>
                    <a:pt x="26631" y="75566"/>
                  </a:cubicBezTo>
                  <a:lnTo>
                    <a:pt x="0" y="7556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5" name="Freeform: Shape 14">
              <a:extLst>
                <a:ext uri="{FF2B5EF4-FFF2-40B4-BE49-F238E27FC236}">
                  <a16:creationId xmlns:a16="http://schemas.microsoft.com/office/drawing/2014/main" id="{D36E072E-DD6C-4C08-8B74-1E70BF624B75}"/>
                </a:ext>
              </a:extLst>
            </p:cNvPr>
            <p:cNvSpPr/>
            <p:nvPr/>
          </p:nvSpPr>
          <p:spPr>
            <a:xfrm>
              <a:off x="385489" y="1819071"/>
              <a:ext cx="94746" cy="74584"/>
            </a:xfrm>
            <a:custGeom>
              <a:avLst/>
              <a:gdLst>
                <a:gd name="connsiteX0" fmla="*/ 0 w 94746"/>
                <a:gd name="connsiteY0" fmla="*/ 0 h 74584"/>
                <a:gd name="connsiteX1" fmla="*/ 10823 w 94746"/>
                <a:gd name="connsiteY1" fmla="*/ 0 h 74584"/>
                <a:gd name="connsiteX2" fmla="*/ 81308 w 94746"/>
                <a:gd name="connsiteY2" fmla="*/ 0 h 74584"/>
                <a:gd name="connsiteX3" fmla="*/ 87275 w 94746"/>
                <a:gd name="connsiteY3" fmla="*/ 0 h 74584"/>
                <a:gd name="connsiteX4" fmla="*/ 93242 w 94746"/>
                <a:gd name="connsiteY4" fmla="*/ 15390 h 74584"/>
                <a:gd name="connsiteX5" fmla="*/ 94436 w 94746"/>
                <a:gd name="connsiteY5" fmla="*/ 60378 h 74584"/>
                <a:gd name="connsiteX6" fmla="*/ 89662 w 94746"/>
                <a:gd name="connsiteY6" fmla="*/ 74584 h 74584"/>
                <a:gd name="connsiteX7" fmla="*/ 83695 w 94746"/>
                <a:gd name="connsiteY7" fmla="*/ 74584 h 74584"/>
                <a:gd name="connsiteX8" fmla="*/ 26971 w 94746"/>
                <a:gd name="connsiteY8" fmla="*/ 74584 h 74584"/>
                <a:gd name="connsiteX9" fmla="*/ 0 w 94746"/>
                <a:gd name="connsiteY9" fmla="*/ 74584 h 74584"/>
                <a:gd name="connsiteX10" fmla="*/ 0 w 94746"/>
                <a:gd name="connsiteY10" fmla="*/ 0 h 74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746" h="74584">
                  <a:moveTo>
                    <a:pt x="0" y="0"/>
                  </a:moveTo>
                  <a:lnTo>
                    <a:pt x="10823" y="0"/>
                  </a:lnTo>
                  <a:cubicBezTo>
                    <a:pt x="81308" y="0"/>
                    <a:pt x="81308" y="0"/>
                    <a:pt x="81308" y="0"/>
                  </a:cubicBezTo>
                  <a:cubicBezTo>
                    <a:pt x="81308" y="0"/>
                    <a:pt x="83695" y="0"/>
                    <a:pt x="87275" y="0"/>
                  </a:cubicBezTo>
                  <a:cubicBezTo>
                    <a:pt x="89662" y="0"/>
                    <a:pt x="92049" y="7103"/>
                    <a:pt x="93242" y="15390"/>
                  </a:cubicBezTo>
                  <a:cubicBezTo>
                    <a:pt x="93242" y="30781"/>
                    <a:pt x="93242" y="46171"/>
                    <a:pt x="94436" y="60378"/>
                  </a:cubicBezTo>
                  <a:cubicBezTo>
                    <a:pt x="95629" y="68665"/>
                    <a:pt x="93242" y="74584"/>
                    <a:pt x="89662" y="74584"/>
                  </a:cubicBezTo>
                  <a:cubicBezTo>
                    <a:pt x="83695" y="74584"/>
                    <a:pt x="83695" y="74584"/>
                    <a:pt x="83695" y="74584"/>
                  </a:cubicBezTo>
                  <a:cubicBezTo>
                    <a:pt x="62214" y="74584"/>
                    <a:pt x="43418" y="74584"/>
                    <a:pt x="26971" y="74584"/>
                  </a:cubicBezTo>
                  <a:lnTo>
                    <a:pt x="0" y="745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6" name="Freeform: Shape 15">
              <a:extLst>
                <a:ext uri="{FF2B5EF4-FFF2-40B4-BE49-F238E27FC236}">
                  <a16:creationId xmlns:a16="http://schemas.microsoft.com/office/drawing/2014/main" id="{B6C7F860-3EA8-4073-8B9D-EAE4F3E2B1F5}"/>
                </a:ext>
              </a:extLst>
            </p:cNvPr>
            <p:cNvSpPr/>
            <p:nvPr/>
          </p:nvSpPr>
          <p:spPr>
            <a:xfrm>
              <a:off x="385489" y="1877979"/>
              <a:ext cx="985736" cy="1605501"/>
            </a:xfrm>
            <a:custGeom>
              <a:avLst/>
              <a:gdLst>
                <a:gd name="connsiteX0" fmla="*/ 563609 w 985736"/>
                <a:gd name="connsiteY0" fmla="*/ 183 h 1605501"/>
                <a:gd name="connsiteX1" fmla="*/ 563609 w 985736"/>
                <a:gd name="connsiteY1" fmla="*/ 16843 h 1605501"/>
                <a:gd name="connsiteX2" fmla="*/ 556434 w 985736"/>
                <a:gd name="connsiteY2" fmla="*/ 39453 h 1605501"/>
                <a:gd name="connsiteX3" fmla="*/ 564805 w 985736"/>
                <a:gd name="connsiteY3" fmla="*/ 46593 h 1605501"/>
                <a:gd name="connsiteX4" fmla="*/ 574371 w 985736"/>
                <a:gd name="connsiteY4" fmla="*/ 39453 h 1605501"/>
                <a:gd name="connsiteX5" fmla="*/ 591113 w 985736"/>
                <a:gd name="connsiteY5" fmla="*/ 38263 h 1605501"/>
                <a:gd name="connsiteX6" fmla="*/ 581546 w 985736"/>
                <a:gd name="connsiteY6" fmla="*/ 51353 h 1605501"/>
                <a:gd name="connsiteX7" fmla="*/ 538497 w 985736"/>
                <a:gd name="connsiteY7" fmla="*/ 123944 h 1605501"/>
                <a:gd name="connsiteX8" fmla="*/ 546867 w 985736"/>
                <a:gd name="connsiteY8" fmla="*/ 184634 h 1605501"/>
                <a:gd name="connsiteX9" fmla="*/ 563609 w 985736"/>
                <a:gd name="connsiteY9" fmla="*/ 197724 h 1605501"/>
                <a:gd name="connsiteX10" fmla="*/ 653296 w 985736"/>
                <a:gd name="connsiteY10" fmla="*/ 192964 h 1605501"/>
                <a:gd name="connsiteX11" fmla="*/ 739396 w 985736"/>
                <a:gd name="connsiteY11" fmla="*/ 171544 h 1605501"/>
                <a:gd name="connsiteX12" fmla="*/ 753746 w 985736"/>
                <a:gd name="connsiteY12" fmla="*/ 172734 h 1605501"/>
                <a:gd name="connsiteX13" fmla="*/ 739396 w 985736"/>
                <a:gd name="connsiteY13" fmla="*/ 184634 h 1605501"/>
                <a:gd name="connsiteX14" fmla="*/ 703521 w 985736"/>
                <a:gd name="connsiteY14" fmla="*/ 200104 h 1605501"/>
                <a:gd name="connsiteX15" fmla="*/ 704717 w 985736"/>
                <a:gd name="connsiteY15" fmla="*/ 209624 h 1605501"/>
                <a:gd name="connsiteX16" fmla="*/ 740591 w 985736"/>
                <a:gd name="connsiteY16" fmla="*/ 227474 h 1605501"/>
                <a:gd name="connsiteX17" fmla="*/ 748962 w 985736"/>
                <a:gd name="connsiteY17" fmla="*/ 241754 h 1605501"/>
                <a:gd name="connsiteX18" fmla="*/ 731025 w 985736"/>
                <a:gd name="connsiteY18" fmla="*/ 240564 h 1605501"/>
                <a:gd name="connsiteX19" fmla="*/ 631771 w 985736"/>
                <a:gd name="connsiteY19" fmla="*/ 216764 h 1605501"/>
                <a:gd name="connsiteX20" fmla="*/ 522951 w 985736"/>
                <a:gd name="connsiteY20" fmla="*/ 285785 h 1605501"/>
                <a:gd name="connsiteX21" fmla="*/ 518168 w 985736"/>
                <a:gd name="connsiteY21" fmla="*/ 295305 h 1605501"/>
                <a:gd name="connsiteX22" fmla="*/ 524147 w 985736"/>
                <a:gd name="connsiteY22" fmla="*/ 307205 h 1605501"/>
                <a:gd name="connsiteX23" fmla="*/ 534909 w 985736"/>
                <a:gd name="connsiteY23" fmla="*/ 309585 h 1605501"/>
                <a:gd name="connsiteX24" fmla="*/ 632967 w 985736"/>
                <a:gd name="connsiteY24" fmla="*/ 339335 h 1605501"/>
                <a:gd name="connsiteX25" fmla="*/ 661667 w 985736"/>
                <a:gd name="connsiteY25" fmla="*/ 342905 h 1605501"/>
                <a:gd name="connsiteX26" fmla="*/ 824299 w 985736"/>
                <a:gd name="connsiteY26" fmla="*/ 333385 h 1605501"/>
                <a:gd name="connsiteX27" fmla="*/ 839845 w 985736"/>
                <a:gd name="connsiteY27" fmla="*/ 338145 h 1605501"/>
                <a:gd name="connsiteX28" fmla="*/ 824299 w 985736"/>
                <a:gd name="connsiteY28" fmla="*/ 344095 h 1605501"/>
                <a:gd name="connsiteX29" fmla="*/ 696346 w 985736"/>
                <a:gd name="connsiteY29" fmla="*/ 353615 h 1605501"/>
                <a:gd name="connsiteX30" fmla="*/ 695150 w 985736"/>
                <a:gd name="connsiteY30" fmla="*/ 358375 h 1605501"/>
                <a:gd name="connsiteX31" fmla="*/ 770487 w 985736"/>
                <a:gd name="connsiteY31" fmla="*/ 383365 h 1605501"/>
                <a:gd name="connsiteX32" fmla="*/ 784837 w 985736"/>
                <a:gd name="connsiteY32" fmla="*/ 392885 h 1605501"/>
                <a:gd name="connsiteX33" fmla="*/ 770487 w 985736"/>
                <a:gd name="connsiteY33" fmla="*/ 395265 h 1605501"/>
                <a:gd name="connsiteX34" fmla="*/ 609050 w 985736"/>
                <a:gd name="connsiteY34" fmla="*/ 358375 h 1605501"/>
                <a:gd name="connsiteX35" fmla="*/ 606659 w 985736"/>
                <a:gd name="connsiteY35" fmla="*/ 364325 h 1605501"/>
                <a:gd name="connsiteX36" fmla="*/ 741787 w 985736"/>
                <a:gd name="connsiteY36" fmla="*/ 460715 h 1605501"/>
                <a:gd name="connsiteX37" fmla="*/ 748962 w 985736"/>
                <a:gd name="connsiteY37" fmla="*/ 477376 h 1605501"/>
                <a:gd name="connsiteX38" fmla="*/ 733416 w 985736"/>
                <a:gd name="connsiteY38" fmla="*/ 474996 h 1605501"/>
                <a:gd name="connsiteX39" fmla="*/ 697542 w 985736"/>
                <a:gd name="connsiteY39" fmla="*/ 448815 h 1605501"/>
                <a:gd name="connsiteX40" fmla="*/ 672429 w 985736"/>
                <a:gd name="connsiteY40" fmla="*/ 434535 h 1605501"/>
                <a:gd name="connsiteX41" fmla="*/ 545672 w 985736"/>
                <a:gd name="connsiteY41" fmla="*/ 350045 h 1605501"/>
                <a:gd name="connsiteX42" fmla="*/ 532518 w 985736"/>
                <a:gd name="connsiteY42" fmla="*/ 342905 h 1605501"/>
                <a:gd name="connsiteX43" fmla="*/ 324444 w 985736"/>
                <a:gd name="connsiteY43" fmla="*/ 366705 h 1605501"/>
                <a:gd name="connsiteX44" fmla="*/ 322052 w 985736"/>
                <a:gd name="connsiteY44" fmla="*/ 388125 h 1605501"/>
                <a:gd name="connsiteX45" fmla="*/ 375864 w 985736"/>
                <a:gd name="connsiteY45" fmla="*/ 455955 h 1605501"/>
                <a:gd name="connsiteX46" fmla="*/ 483489 w 985736"/>
                <a:gd name="connsiteY46" fmla="*/ 638026 h 1605501"/>
                <a:gd name="connsiteX47" fmla="*/ 501426 w 985736"/>
                <a:gd name="connsiteY47" fmla="*/ 659446 h 1605501"/>
                <a:gd name="connsiteX48" fmla="*/ 622205 w 985736"/>
                <a:gd name="connsiteY48" fmla="*/ 724897 h 1605501"/>
                <a:gd name="connsiteX49" fmla="*/ 825495 w 985736"/>
                <a:gd name="connsiteY49" fmla="*/ 670156 h 1605501"/>
                <a:gd name="connsiteX50" fmla="*/ 860174 w 985736"/>
                <a:gd name="connsiteY50" fmla="*/ 632076 h 1605501"/>
                <a:gd name="connsiteX51" fmla="*/ 873328 w 985736"/>
                <a:gd name="connsiteY51" fmla="*/ 624936 h 1605501"/>
                <a:gd name="connsiteX52" fmla="*/ 868545 w 985736"/>
                <a:gd name="connsiteY52" fmla="*/ 641596 h 1605501"/>
                <a:gd name="connsiteX53" fmla="*/ 827887 w 985736"/>
                <a:gd name="connsiteY53" fmla="*/ 685627 h 1605501"/>
                <a:gd name="connsiteX54" fmla="*/ 831474 w 985736"/>
                <a:gd name="connsiteY54" fmla="*/ 693957 h 1605501"/>
                <a:gd name="connsiteX55" fmla="*/ 868545 w 985736"/>
                <a:gd name="connsiteY55" fmla="*/ 691577 h 1605501"/>
                <a:gd name="connsiteX56" fmla="*/ 884091 w 985736"/>
                <a:gd name="connsiteY56" fmla="*/ 696337 h 1605501"/>
                <a:gd name="connsiteX57" fmla="*/ 869741 w 985736"/>
                <a:gd name="connsiteY57" fmla="*/ 703477 h 1605501"/>
                <a:gd name="connsiteX58" fmla="*/ 812341 w 985736"/>
                <a:gd name="connsiteY58" fmla="*/ 709427 h 1605501"/>
                <a:gd name="connsiteX59" fmla="*/ 786033 w 985736"/>
                <a:gd name="connsiteY59" fmla="*/ 718947 h 1605501"/>
                <a:gd name="connsiteX60" fmla="*/ 759725 w 985736"/>
                <a:gd name="connsiteY60" fmla="*/ 733227 h 1605501"/>
                <a:gd name="connsiteX61" fmla="*/ 717871 w 985736"/>
                <a:gd name="connsiteY61" fmla="*/ 749887 h 1605501"/>
                <a:gd name="connsiteX62" fmla="*/ 714283 w 985736"/>
                <a:gd name="connsiteY62" fmla="*/ 751077 h 1605501"/>
                <a:gd name="connsiteX63" fmla="*/ 723850 w 985736"/>
                <a:gd name="connsiteY63" fmla="*/ 757027 h 1605501"/>
                <a:gd name="connsiteX64" fmla="*/ 775270 w 985736"/>
                <a:gd name="connsiteY64" fmla="*/ 778447 h 1605501"/>
                <a:gd name="connsiteX65" fmla="*/ 803970 w 985736"/>
                <a:gd name="connsiteY65" fmla="*/ 780827 h 1605501"/>
                <a:gd name="connsiteX66" fmla="*/ 878112 w 985736"/>
                <a:gd name="connsiteY66" fmla="*/ 766547 h 1605501"/>
                <a:gd name="connsiteX67" fmla="*/ 894853 w 985736"/>
                <a:gd name="connsiteY67" fmla="*/ 771307 h 1605501"/>
                <a:gd name="connsiteX68" fmla="*/ 881699 w 985736"/>
                <a:gd name="connsiteY68" fmla="*/ 780827 h 1605501"/>
                <a:gd name="connsiteX69" fmla="*/ 831474 w 985736"/>
                <a:gd name="connsiteY69" fmla="*/ 792727 h 1605501"/>
                <a:gd name="connsiteX70" fmla="*/ 830278 w 985736"/>
                <a:gd name="connsiteY70" fmla="*/ 803437 h 1605501"/>
                <a:gd name="connsiteX71" fmla="*/ 867349 w 985736"/>
                <a:gd name="connsiteY71" fmla="*/ 834377 h 1605501"/>
                <a:gd name="connsiteX72" fmla="*/ 870937 w 985736"/>
                <a:gd name="connsiteY72" fmla="*/ 847467 h 1605501"/>
                <a:gd name="connsiteX73" fmla="*/ 852999 w 985736"/>
                <a:gd name="connsiteY73" fmla="*/ 840327 h 1605501"/>
                <a:gd name="connsiteX74" fmla="*/ 801579 w 985736"/>
                <a:gd name="connsiteY74" fmla="*/ 804627 h 1605501"/>
                <a:gd name="connsiteX75" fmla="*/ 679604 w 985736"/>
                <a:gd name="connsiteY75" fmla="*/ 762977 h 1605501"/>
                <a:gd name="connsiteX76" fmla="*/ 650904 w 985736"/>
                <a:gd name="connsiteY76" fmla="*/ 760597 h 1605501"/>
                <a:gd name="connsiteX77" fmla="*/ 648513 w 985736"/>
                <a:gd name="connsiteY77" fmla="*/ 760597 h 1605501"/>
                <a:gd name="connsiteX78" fmla="*/ 644925 w 985736"/>
                <a:gd name="connsiteY78" fmla="*/ 770117 h 1605501"/>
                <a:gd name="connsiteX79" fmla="*/ 753746 w 985736"/>
                <a:gd name="connsiteY79" fmla="*/ 956948 h 1605501"/>
                <a:gd name="connsiteX80" fmla="*/ 747766 w 985736"/>
                <a:gd name="connsiteY80" fmla="*/ 971228 h 1605501"/>
                <a:gd name="connsiteX81" fmla="*/ 737004 w 985736"/>
                <a:gd name="connsiteY81" fmla="*/ 956948 h 1605501"/>
                <a:gd name="connsiteX82" fmla="*/ 703521 w 985736"/>
                <a:gd name="connsiteY82" fmla="*/ 870077 h 1605501"/>
                <a:gd name="connsiteX83" fmla="*/ 696346 w 985736"/>
                <a:gd name="connsiteY83" fmla="*/ 872458 h 1605501"/>
                <a:gd name="connsiteX84" fmla="*/ 702325 w 985736"/>
                <a:gd name="connsiteY84" fmla="*/ 914108 h 1605501"/>
                <a:gd name="connsiteX85" fmla="*/ 696346 w 985736"/>
                <a:gd name="connsiteY85" fmla="*/ 929578 h 1605501"/>
                <a:gd name="connsiteX86" fmla="*/ 686779 w 985736"/>
                <a:gd name="connsiteY86" fmla="*/ 915298 h 1605501"/>
                <a:gd name="connsiteX87" fmla="*/ 655688 w 985736"/>
                <a:gd name="connsiteY87" fmla="*/ 826047 h 1605501"/>
                <a:gd name="connsiteX88" fmla="*/ 558826 w 985736"/>
                <a:gd name="connsiteY88" fmla="*/ 758217 h 1605501"/>
                <a:gd name="connsiteX89" fmla="*/ 542084 w 985736"/>
                <a:gd name="connsiteY89" fmla="*/ 755837 h 1605501"/>
                <a:gd name="connsiteX90" fmla="*/ 532518 w 985736"/>
                <a:gd name="connsiteY90" fmla="*/ 765357 h 1605501"/>
                <a:gd name="connsiteX91" fmla="*/ 577959 w 985736"/>
                <a:gd name="connsiteY91" fmla="*/ 933148 h 1605501"/>
                <a:gd name="connsiteX92" fmla="*/ 592309 w 985736"/>
                <a:gd name="connsiteY92" fmla="*/ 956948 h 1605501"/>
                <a:gd name="connsiteX93" fmla="*/ 684388 w 985736"/>
                <a:gd name="connsiteY93" fmla="*/ 1027158 h 1605501"/>
                <a:gd name="connsiteX94" fmla="*/ 710696 w 985736"/>
                <a:gd name="connsiteY94" fmla="*/ 1040248 h 1605501"/>
                <a:gd name="connsiteX95" fmla="*/ 794404 w 985736"/>
                <a:gd name="connsiteY95" fmla="*/ 1064048 h 1605501"/>
                <a:gd name="connsiteX96" fmla="*/ 823103 w 985736"/>
                <a:gd name="connsiteY96" fmla="*/ 1068809 h 1605501"/>
                <a:gd name="connsiteX97" fmla="*/ 892461 w 985736"/>
                <a:gd name="connsiteY97" fmla="*/ 1068809 h 1605501"/>
                <a:gd name="connsiteX98" fmla="*/ 906811 w 985736"/>
                <a:gd name="connsiteY98" fmla="*/ 1073569 h 1605501"/>
                <a:gd name="connsiteX99" fmla="*/ 892461 w 985736"/>
                <a:gd name="connsiteY99" fmla="*/ 1079519 h 1605501"/>
                <a:gd name="connsiteX100" fmla="*/ 849412 w 985736"/>
                <a:gd name="connsiteY100" fmla="*/ 1086659 h 1605501"/>
                <a:gd name="connsiteX101" fmla="*/ 847020 w 985736"/>
                <a:gd name="connsiteY101" fmla="*/ 1097369 h 1605501"/>
                <a:gd name="connsiteX102" fmla="*/ 872132 w 985736"/>
                <a:gd name="connsiteY102" fmla="*/ 1115219 h 1605501"/>
                <a:gd name="connsiteX103" fmla="*/ 880503 w 985736"/>
                <a:gd name="connsiteY103" fmla="*/ 1128309 h 1605501"/>
                <a:gd name="connsiteX104" fmla="*/ 864957 w 985736"/>
                <a:gd name="connsiteY104" fmla="*/ 1127119 h 1605501"/>
                <a:gd name="connsiteX105" fmla="*/ 725046 w 985736"/>
                <a:gd name="connsiteY105" fmla="*/ 1069999 h 1605501"/>
                <a:gd name="connsiteX106" fmla="*/ 721458 w 985736"/>
                <a:gd name="connsiteY106" fmla="*/ 1078329 h 1605501"/>
                <a:gd name="connsiteX107" fmla="*/ 771683 w 985736"/>
                <a:gd name="connsiteY107" fmla="*/ 1156869 h 1605501"/>
                <a:gd name="connsiteX108" fmla="*/ 770487 w 985736"/>
                <a:gd name="connsiteY108" fmla="*/ 1173529 h 1605501"/>
                <a:gd name="connsiteX109" fmla="*/ 757333 w 985736"/>
                <a:gd name="connsiteY109" fmla="*/ 1162819 h 1605501"/>
                <a:gd name="connsiteX110" fmla="*/ 754941 w 985736"/>
                <a:gd name="connsiteY110" fmla="*/ 1159249 h 1605501"/>
                <a:gd name="connsiteX111" fmla="*/ 747766 w 985736"/>
                <a:gd name="connsiteY111" fmla="*/ 1161629 h 1605501"/>
                <a:gd name="connsiteX112" fmla="*/ 747766 w 985736"/>
                <a:gd name="connsiteY112" fmla="*/ 1165199 h 1605501"/>
                <a:gd name="connsiteX113" fmla="*/ 741787 w 985736"/>
                <a:gd name="connsiteY113" fmla="*/ 1179479 h 1605501"/>
                <a:gd name="connsiteX114" fmla="*/ 734612 w 985736"/>
                <a:gd name="connsiteY114" fmla="*/ 1165199 h 1605501"/>
                <a:gd name="connsiteX115" fmla="*/ 686779 w 985736"/>
                <a:gd name="connsiteY115" fmla="*/ 1079519 h 1605501"/>
                <a:gd name="connsiteX116" fmla="*/ 609050 w 985736"/>
                <a:gd name="connsiteY116" fmla="*/ 1028348 h 1605501"/>
                <a:gd name="connsiteX117" fmla="*/ 598288 w 985736"/>
                <a:gd name="connsiteY117" fmla="*/ 1036678 h 1605501"/>
                <a:gd name="connsiteX118" fmla="*/ 606659 w 985736"/>
                <a:gd name="connsiteY118" fmla="*/ 1092609 h 1605501"/>
                <a:gd name="connsiteX119" fmla="*/ 619813 w 985736"/>
                <a:gd name="connsiteY119" fmla="*/ 1117599 h 1605501"/>
                <a:gd name="connsiteX120" fmla="*/ 747766 w 985736"/>
                <a:gd name="connsiteY120" fmla="*/ 1228269 h 1605501"/>
                <a:gd name="connsiteX121" fmla="*/ 869741 w 985736"/>
                <a:gd name="connsiteY121" fmla="*/ 1311570 h 1605501"/>
                <a:gd name="connsiteX122" fmla="*/ 930728 w 985736"/>
                <a:gd name="connsiteY122" fmla="*/ 1308000 h 1605501"/>
                <a:gd name="connsiteX123" fmla="*/ 955840 w 985736"/>
                <a:gd name="connsiteY123" fmla="*/ 1294910 h 1605501"/>
                <a:gd name="connsiteX124" fmla="*/ 959428 w 985736"/>
                <a:gd name="connsiteY124" fmla="*/ 1292530 h 1605501"/>
                <a:gd name="connsiteX125" fmla="*/ 974973 w 985736"/>
                <a:gd name="connsiteY125" fmla="*/ 1285390 h 1605501"/>
                <a:gd name="connsiteX126" fmla="*/ 972582 w 985736"/>
                <a:gd name="connsiteY126" fmla="*/ 1296100 h 1605501"/>
                <a:gd name="connsiteX127" fmla="*/ 974973 w 985736"/>
                <a:gd name="connsiteY127" fmla="*/ 1304430 h 1605501"/>
                <a:gd name="connsiteX128" fmla="*/ 985736 w 985736"/>
                <a:gd name="connsiteY128" fmla="*/ 1308000 h 1605501"/>
                <a:gd name="connsiteX129" fmla="*/ 971386 w 985736"/>
                <a:gd name="connsiteY129" fmla="*/ 1315140 h 1605501"/>
                <a:gd name="connsiteX130" fmla="*/ 903224 w 985736"/>
                <a:gd name="connsiteY130" fmla="*/ 1330610 h 1605501"/>
                <a:gd name="connsiteX131" fmla="*/ 900832 w 985736"/>
                <a:gd name="connsiteY131" fmla="*/ 1341320 h 1605501"/>
                <a:gd name="connsiteX132" fmla="*/ 909203 w 985736"/>
                <a:gd name="connsiteY132" fmla="*/ 1347270 h 1605501"/>
                <a:gd name="connsiteX133" fmla="*/ 935511 w 985736"/>
                <a:gd name="connsiteY133" fmla="*/ 1354410 h 1605501"/>
                <a:gd name="connsiteX134" fmla="*/ 948665 w 985736"/>
                <a:gd name="connsiteY134" fmla="*/ 1353220 h 1605501"/>
                <a:gd name="connsiteX135" fmla="*/ 965407 w 985736"/>
                <a:gd name="connsiteY135" fmla="*/ 1359170 h 1605501"/>
                <a:gd name="connsiteX136" fmla="*/ 952253 w 985736"/>
                <a:gd name="connsiteY136" fmla="*/ 1367500 h 1605501"/>
                <a:gd name="connsiteX137" fmla="*/ 948665 w 985736"/>
                <a:gd name="connsiteY137" fmla="*/ 1368690 h 1605501"/>
                <a:gd name="connsiteX138" fmla="*/ 946274 w 985736"/>
                <a:gd name="connsiteY138" fmla="*/ 1378210 h 1605501"/>
                <a:gd name="connsiteX139" fmla="*/ 952253 w 985736"/>
                <a:gd name="connsiteY139" fmla="*/ 1382970 h 1605501"/>
                <a:gd name="connsiteX140" fmla="*/ 961819 w 985736"/>
                <a:gd name="connsiteY140" fmla="*/ 1399630 h 1605501"/>
                <a:gd name="connsiteX141" fmla="*/ 955840 w 985736"/>
                <a:gd name="connsiteY141" fmla="*/ 1405580 h 1605501"/>
                <a:gd name="connsiteX142" fmla="*/ 790816 w 985736"/>
                <a:gd name="connsiteY142" fmla="*/ 1284200 h 1605501"/>
                <a:gd name="connsiteX143" fmla="*/ 786033 w 985736"/>
                <a:gd name="connsiteY143" fmla="*/ 1288960 h 1605501"/>
                <a:gd name="connsiteX144" fmla="*/ 802774 w 985736"/>
                <a:gd name="connsiteY144" fmla="*/ 1321090 h 1605501"/>
                <a:gd name="connsiteX145" fmla="*/ 799187 w 985736"/>
                <a:gd name="connsiteY145" fmla="*/ 1340130 h 1605501"/>
                <a:gd name="connsiteX146" fmla="*/ 780054 w 985736"/>
                <a:gd name="connsiteY146" fmla="*/ 1331800 h 1605501"/>
                <a:gd name="connsiteX147" fmla="*/ 696346 w 985736"/>
                <a:gd name="connsiteY147" fmla="*/ 1230649 h 1605501"/>
                <a:gd name="connsiteX148" fmla="*/ 626988 w 985736"/>
                <a:gd name="connsiteY148" fmla="*/ 1173529 h 1605501"/>
                <a:gd name="connsiteX149" fmla="*/ 617421 w 985736"/>
                <a:gd name="connsiteY149" fmla="*/ 1179479 h 1605501"/>
                <a:gd name="connsiteX150" fmla="*/ 622205 w 985736"/>
                <a:gd name="connsiteY150" fmla="*/ 1244929 h 1605501"/>
                <a:gd name="connsiteX151" fmla="*/ 625792 w 985736"/>
                <a:gd name="connsiteY151" fmla="*/ 1346080 h 1605501"/>
                <a:gd name="connsiteX152" fmla="*/ 725046 w 985736"/>
                <a:gd name="connsiteY152" fmla="*/ 1479361 h 1605501"/>
                <a:gd name="connsiteX153" fmla="*/ 745375 w 985736"/>
                <a:gd name="connsiteY153" fmla="*/ 1499591 h 1605501"/>
                <a:gd name="connsiteX154" fmla="*/ 788425 w 985736"/>
                <a:gd name="connsiteY154" fmla="*/ 1530531 h 1605501"/>
                <a:gd name="connsiteX155" fmla="*/ 796795 w 985736"/>
                <a:gd name="connsiteY155" fmla="*/ 1543621 h 1605501"/>
                <a:gd name="connsiteX156" fmla="*/ 781250 w 985736"/>
                <a:gd name="connsiteY156" fmla="*/ 1538861 h 1605501"/>
                <a:gd name="connsiteX157" fmla="*/ 748962 w 985736"/>
                <a:gd name="connsiteY157" fmla="*/ 1516251 h 1605501"/>
                <a:gd name="connsiteX158" fmla="*/ 742983 w 985736"/>
                <a:gd name="connsiteY158" fmla="*/ 1521011 h 1605501"/>
                <a:gd name="connsiteX159" fmla="*/ 760920 w 985736"/>
                <a:gd name="connsiteY159" fmla="*/ 1565041 h 1605501"/>
                <a:gd name="connsiteX160" fmla="*/ 760920 w 985736"/>
                <a:gd name="connsiteY160" fmla="*/ 1582891 h 1605501"/>
                <a:gd name="connsiteX161" fmla="*/ 748962 w 985736"/>
                <a:gd name="connsiteY161" fmla="*/ 1573371 h 1605501"/>
                <a:gd name="connsiteX162" fmla="*/ 677213 w 985736"/>
                <a:gd name="connsiteY162" fmla="*/ 1442470 h 1605501"/>
                <a:gd name="connsiteX163" fmla="*/ 636554 w 985736"/>
                <a:gd name="connsiteY163" fmla="*/ 1400820 h 1605501"/>
                <a:gd name="connsiteX164" fmla="*/ 626988 w 985736"/>
                <a:gd name="connsiteY164" fmla="*/ 1404390 h 1605501"/>
                <a:gd name="connsiteX165" fmla="*/ 630575 w 985736"/>
                <a:gd name="connsiteY165" fmla="*/ 1507921 h 1605501"/>
                <a:gd name="connsiteX166" fmla="*/ 640142 w 985736"/>
                <a:gd name="connsiteY166" fmla="*/ 1532911 h 1605501"/>
                <a:gd name="connsiteX167" fmla="*/ 670038 w 985736"/>
                <a:gd name="connsiteY167" fmla="*/ 1569801 h 1605501"/>
                <a:gd name="connsiteX168" fmla="*/ 673625 w 985736"/>
                <a:gd name="connsiteY168" fmla="*/ 1584081 h 1605501"/>
                <a:gd name="connsiteX169" fmla="*/ 656884 w 985736"/>
                <a:gd name="connsiteY169" fmla="*/ 1575751 h 1605501"/>
                <a:gd name="connsiteX170" fmla="*/ 642534 w 985736"/>
                <a:gd name="connsiteY170" fmla="*/ 1562661 h 1605501"/>
                <a:gd name="connsiteX171" fmla="*/ 632967 w 985736"/>
                <a:gd name="connsiteY171" fmla="*/ 1567421 h 1605501"/>
                <a:gd name="connsiteX172" fmla="*/ 632967 w 985736"/>
                <a:gd name="connsiteY172" fmla="*/ 1591221 h 1605501"/>
                <a:gd name="connsiteX173" fmla="*/ 623400 w 985736"/>
                <a:gd name="connsiteY173" fmla="*/ 1605501 h 1605501"/>
                <a:gd name="connsiteX174" fmla="*/ 612638 w 985736"/>
                <a:gd name="connsiteY174" fmla="*/ 1590031 h 1605501"/>
                <a:gd name="connsiteX175" fmla="*/ 601876 w 985736"/>
                <a:gd name="connsiteY175" fmla="*/ 1380590 h 1605501"/>
                <a:gd name="connsiteX176" fmla="*/ 595896 w 985736"/>
                <a:gd name="connsiteY176" fmla="*/ 1380590 h 1605501"/>
                <a:gd name="connsiteX177" fmla="*/ 585134 w 985736"/>
                <a:gd name="connsiteY177" fmla="*/ 1409150 h 1605501"/>
                <a:gd name="connsiteX178" fmla="*/ 552847 w 985736"/>
                <a:gd name="connsiteY178" fmla="*/ 1531721 h 1605501"/>
                <a:gd name="connsiteX179" fmla="*/ 543280 w 985736"/>
                <a:gd name="connsiteY179" fmla="*/ 1544811 h 1605501"/>
                <a:gd name="connsiteX180" fmla="*/ 539693 w 985736"/>
                <a:gd name="connsiteY180" fmla="*/ 1529341 h 1605501"/>
                <a:gd name="connsiteX181" fmla="*/ 543280 w 985736"/>
                <a:gd name="connsiteY181" fmla="*/ 1504351 h 1605501"/>
                <a:gd name="connsiteX182" fmla="*/ 537301 w 985736"/>
                <a:gd name="connsiteY182" fmla="*/ 1500781 h 1605501"/>
                <a:gd name="connsiteX183" fmla="*/ 516972 w 985736"/>
                <a:gd name="connsiteY183" fmla="*/ 1524581 h 1605501"/>
                <a:gd name="connsiteX184" fmla="*/ 500230 w 985736"/>
                <a:gd name="connsiteY184" fmla="*/ 1529341 h 1605501"/>
                <a:gd name="connsiteX185" fmla="*/ 501426 w 985736"/>
                <a:gd name="connsiteY185" fmla="*/ 1511491 h 1605501"/>
                <a:gd name="connsiteX186" fmla="*/ 526538 w 985736"/>
                <a:gd name="connsiteY186" fmla="*/ 1480551 h 1605501"/>
                <a:gd name="connsiteX187" fmla="*/ 540888 w 985736"/>
                <a:gd name="connsiteY187" fmla="*/ 1455560 h 1605501"/>
                <a:gd name="connsiteX188" fmla="*/ 591113 w 985736"/>
                <a:gd name="connsiteY188" fmla="*/ 1316330 h 1605501"/>
                <a:gd name="connsiteX189" fmla="*/ 595896 w 985736"/>
                <a:gd name="connsiteY189" fmla="*/ 1287770 h 1605501"/>
                <a:gd name="connsiteX190" fmla="*/ 589917 w 985736"/>
                <a:gd name="connsiteY190" fmla="*/ 1216369 h 1605501"/>
                <a:gd name="connsiteX191" fmla="*/ 536105 w 985736"/>
                <a:gd name="connsiteY191" fmla="*/ 927198 h 1605501"/>
                <a:gd name="connsiteX192" fmla="*/ 528930 w 985736"/>
                <a:gd name="connsiteY192" fmla="*/ 927198 h 1605501"/>
                <a:gd name="connsiteX193" fmla="*/ 508601 w 985736"/>
                <a:gd name="connsiteY193" fmla="*/ 1014068 h 1605501"/>
                <a:gd name="connsiteX194" fmla="*/ 494251 w 985736"/>
                <a:gd name="connsiteY194" fmla="*/ 1117599 h 1605501"/>
                <a:gd name="connsiteX195" fmla="*/ 484684 w 985736"/>
                <a:gd name="connsiteY195" fmla="*/ 1131879 h 1605501"/>
                <a:gd name="connsiteX196" fmla="*/ 476314 w 985736"/>
                <a:gd name="connsiteY196" fmla="*/ 1117599 h 1605501"/>
                <a:gd name="connsiteX197" fmla="*/ 476314 w 985736"/>
                <a:gd name="connsiteY197" fmla="*/ 1080709 h 1605501"/>
                <a:gd name="connsiteX198" fmla="*/ 469139 w 985736"/>
                <a:gd name="connsiteY198" fmla="*/ 1079519 h 1605501"/>
                <a:gd name="connsiteX199" fmla="*/ 451201 w 985736"/>
                <a:gd name="connsiteY199" fmla="*/ 1118789 h 1605501"/>
                <a:gd name="connsiteX200" fmla="*/ 436851 w 985736"/>
                <a:gd name="connsiteY200" fmla="*/ 1127119 h 1605501"/>
                <a:gd name="connsiteX201" fmla="*/ 433264 w 985736"/>
                <a:gd name="connsiteY201" fmla="*/ 1108079 h 1605501"/>
                <a:gd name="connsiteX202" fmla="*/ 470335 w 985736"/>
                <a:gd name="connsiteY202" fmla="*/ 1017638 h 1605501"/>
                <a:gd name="connsiteX203" fmla="*/ 461964 w 985736"/>
                <a:gd name="connsiteY203" fmla="*/ 1009308 h 1605501"/>
                <a:gd name="connsiteX204" fmla="*/ 421306 w 985736"/>
                <a:gd name="connsiteY204" fmla="*/ 1024778 h 1605501"/>
                <a:gd name="connsiteX205" fmla="*/ 406956 w 985736"/>
                <a:gd name="connsiteY205" fmla="*/ 1022398 h 1605501"/>
                <a:gd name="connsiteX206" fmla="*/ 418914 w 985736"/>
                <a:gd name="connsiteY206" fmla="*/ 1009308 h 1605501"/>
                <a:gd name="connsiteX207" fmla="*/ 487076 w 985736"/>
                <a:gd name="connsiteY207" fmla="*/ 960518 h 1605501"/>
                <a:gd name="connsiteX208" fmla="*/ 502622 w 985736"/>
                <a:gd name="connsiteY208" fmla="*/ 843897 h 1605501"/>
                <a:gd name="connsiteX209" fmla="*/ 505014 w 985736"/>
                <a:gd name="connsiteY209" fmla="*/ 831997 h 1605501"/>
                <a:gd name="connsiteX210" fmla="*/ 501426 w 985736"/>
                <a:gd name="connsiteY210" fmla="*/ 820097 h 1605501"/>
                <a:gd name="connsiteX211" fmla="*/ 361514 w 985736"/>
                <a:gd name="connsiteY211" fmla="*/ 574956 h 1605501"/>
                <a:gd name="connsiteX212" fmla="*/ 35054 w 985736"/>
                <a:gd name="connsiteY212" fmla="*/ 214384 h 1605501"/>
                <a:gd name="connsiteX213" fmla="*/ 12333 w 985736"/>
                <a:gd name="connsiteY213" fmla="*/ 195344 h 1605501"/>
                <a:gd name="connsiteX214" fmla="*/ 9941 w 985736"/>
                <a:gd name="connsiteY214" fmla="*/ 191774 h 1605501"/>
                <a:gd name="connsiteX215" fmla="*/ 0 w 985736"/>
                <a:gd name="connsiteY215" fmla="*/ 191774 h 1605501"/>
                <a:gd name="connsiteX216" fmla="*/ 0 w 985736"/>
                <a:gd name="connsiteY216" fmla="*/ 38263 h 1605501"/>
                <a:gd name="connsiteX217" fmla="*/ 11623 w 985736"/>
                <a:gd name="connsiteY217" fmla="*/ 38263 h 1605501"/>
                <a:gd name="connsiteX218" fmla="*/ 85278 w 985736"/>
                <a:gd name="connsiteY218" fmla="*/ 38263 h 1605501"/>
                <a:gd name="connsiteX219" fmla="*/ 92453 w 985736"/>
                <a:gd name="connsiteY219" fmla="*/ 38263 h 1605501"/>
                <a:gd name="connsiteX220" fmla="*/ 100824 w 985736"/>
                <a:gd name="connsiteY220" fmla="*/ 45403 h 1605501"/>
                <a:gd name="connsiteX221" fmla="*/ 102020 w 985736"/>
                <a:gd name="connsiteY221" fmla="*/ 52543 h 1605501"/>
                <a:gd name="connsiteX222" fmla="*/ 240736 w 985736"/>
                <a:gd name="connsiteY222" fmla="*/ 283404 h 1605501"/>
                <a:gd name="connsiteX223" fmla="*/ 264652 w 985736"/>
                <a:gd name="connsiteY223" fmla="*/ 291735 h 1605501"/>
                <a:gd name="connsiteX224" fmla="*/ 359123 w 985736"/>
                <a:gd name="connsiteY224" fmla="*/ 265554 h 1605501"/>
                <a:gd name="connsiteX225" fmla="*/ 377060 w 985736"/>
                <a:gd name="connsiteY225" fmla="*/ 247704 h 1605501"/>
                <a:gd name="connsiteX226" fmla="*/ 420110 w 985736"/>
                <a:gd name="connsiteY226" fmla="*/ 148934 h 1605501"/>
                <a:gd name="connsiteX227" fmla="*/ 424893 w 985736"/>
                <a:gd name="connsiteY227" fmla="*/ 120374 h 1605501"/>
                <a:gd name="connsiteX228" fmla="*/ 412935 w 985736"/>
                <a:gd name="connsiteY228" fmla="*/ 84673 h 1605501"/>
                <a:gd name="connsiteX229" fmla="*/ 409347 w 985736"/>
                <a:gd name="connsiteY229" fmla="*/ 69203 h 1605501"/>
                <a:gd name="connsiteX230" fmla="*/ 421306 w 985736"/>
                <a:gd name="connsiteY230" fmla="*/ 79913 h 1605501"/>
                <a:gd name="connsiteX231" fmla="*/ 430872 w 985736"/>
                <a:gd name="connsiteY231" fmla="*/ 103714 h 1605501"/>
                <a:gd name="connsiteX232" fmla="*/ 441635 w 985736"/>
                <a:gd name="connsiteY232" fmla="*/ 104904 h 1605501"/>
                <a:gd name="connsiteX233" fmla="*/ 463160 w 985736"/>
                <a:gd name="connsiteY233" fmla="*/ 64443 h 1605501"/>
                <a:gd name="connsiteX234" fmla="*/ 476314 w 985736"/>
                <a:gd name="connsiteY234" fmla="*/ 54923 h 1605501"/>
                <a:gd name="connsiteX235" fmla="*/ 476314 w 985736"/>
                <a:gd name="connsiteY235" fmla="*/ 72773 h 1605501"/>
                <a:gd name="connsiteX236" fmla="*/ 458376 w 985736"/>
                <a:gd name="connsiteY236" fmla="*/ 109664 h 1605501"/>
                <a:gd name="connsiteX237" fmla="*/ 433264 w 985736"/>
                <a:gd name="connsiteY237" fmla="*/ 267934 h 1605501"/>
                <a:gd name="connsiteX238" fmla="*/ 452397 w 985736"/>
                <a:gd name="connsiteY238" fmla="*/ 284595 h 1605501"/>
                <a:gd name="connsiteX239" fmla="*/ 475118 w 985736"/>
                <a:gd name="connsiteY239" fmla="*/ 279834 h 1605501"/>
                <a:gd name="connsiteX240" fmla="*/ 510993 w 985736"/>
                <a:gd name="connsiteY240" fmla="*/ 156074 h 1605501"/>
                <a:gd name="connsiteX241" fmla="*/ 552847 w 985736"/>
                <a:gd name="connsiteY241" fmla="*/ 10893 h 1605501"/>
                <a:gd name="connsiteX242" fmla="*/ 563609 w 985736"/>
                <a:gd name="connsiteY242" fmla="*/ 183 h 1605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985736" h="1605501">
                  <a:moveTo>
                    <a:pt x="563609" y="183"/>
                  </a:moveTo>
                  <a:cubicBezTo>
                    <a:pt x="566001" y="1373"/>
                    <a:pt x="566001" y="9703"/>
                    <a:pt x="563609" y="16843"/>
                  </a:cubicBezTo>
                  <a:cubicBezTo>
                    <a:pt x="556434" y="39453"/>
                    <a:pt x="556434" y="39453"/>
                    <a:pt x="556434" y="39453"/>
                  </a:cubicBezTo>
                  <a:cubicBezTo>
                    <a:pt x="554042" y="47783"/>
                    <a:pt x="557630" y="50163"/>
                    <a:pt x="564805" y="46593"/>
                  </a:cubicBezTo>
                  <a:cubicBezTo>
                    <a:pt x="574371" y="39453"/>
                    <a:pt x="574371" y="39453"/>
                    <a:pt x="574371" y="39453"/>
                  </a:cubicBezTo>
                  <a:cubicBezTo>
                    <a:pt x="581546" y="34693"/>
                    <a:pt x="588721" y="34693"/>
                    <a:pt x="591113" y="38263"/>
                  </a:cubicBezTo>
                  <a:cubicBezTo>
                    <a:pt x="592309" y="41833"/>
                    <a:pt x="588721" y="47783"/>
                    <a:pt x="581546" y="51353"/>
                  </a:cubicBezTo>
                  <a:cubicBezTo>
                    <a:pt x="544476" y="72773"/>
                    <a:pt x="539693" y="97764"/>
                    <a:pt x="538497" y="123944"/>
                  </a:cubicBezTo>
                  <a:cubicBezTo>
                    <a:pt x="538497" y="140604"/>
                    <a:pt x="543280" y="167974"/>
                    <a:pt x="546867" y="184634"/>
                  </a:cubicBezTo>
                  <a:cubicBezTo>
                    <a:pt x="548063" y="191774"/>
                    <a:pt x="556434" y="197724"/>
                    <a:pt x="563609" y="197724"/>
                  </a:cubicBezTo>
                  <a:cubicBezTo>
                    <a:pt x="591113" y="196534"/>
                    <a:pt x="643729" y="192964"/>
                    <a:pt x="653296" y="192964"/>
                  </a:cubicBezTo>
                  <a:cubicBezTo>
                    <a:pt x="662863" y="192964"/>
                    <a:pt x="714283" y="178684"/>
                    <a:pt x="739396" y="171544"/>
                  </a:cubicBezTo>
                  <a:cubicBezTo>
                    <a:pt x="746571" y="169164"/>
                    <a:pt x="753746" y="169164"/>
                    <a:pt x="753746" y="172734"/>
                  </a:cubicBezTo>
                  <a:cubicBezTo>
                    <a:pt x="753746" y="176304"/>
                    <a:pt x="746571" y="181064"/>
                    <a:pt x="739396" y="184634"/>
                  </a:cubicBezTo>
                  <a:cubicBezTo>
                    <a:pt x="703521" y="200104"/>
                    <a:pt x="703521" y="200104"/>
                    <a:pt x="703521" y="200104"/>
                  </a:cubicBezTo>
                  <a:cubicBezTo>
                    <a:pt x="696346" y="203674"/>
                    <a:pt x="696346" y="207244"/>
                    <a:pt x="704717" y="209624"/>
                  </a:cubicBezTo>
                  <a:cubicBezTo>
                    <a:pt x="717871" y="214384"/>
                    <a:pt x="731025" y="222714"/>
                    <a:pt x="740591" y="227474"/>
                  </a:cubicBezTo>
                  <a:cubicBezTo>
                    <a:pt x="747766" y="232234"/>
                    <a:pt x="751354" y="238184"/>
                    <a:pt x="748962" y="241754"/>
                  </a:cubicBezTo>
                  <a:cubicBezTo>
                    <a:pt x="746571" y="245324"/>
                    <a:pt x="738200" y="244134"/>
                    <a:pt x="731025" y="240564"/>
                  </a:cubicBezTo>
                  <a:cubicBezTo>
                    <a:pt x="714283" y="231044"/>
                    <a:pt x="680800" y="216764"/>
                    <a:pt x="631771" y="216764"/>
                  </a:cubicBezTo>
                  <a:cubicBezTo>
                    <a:pt x="557630" y="214384"/>
                    <a:pt x="538497" y="260794"/>
                    <a:pt x="522951" y="285785"/>
                  </a:cubicBezTo>
                  <a:cubicBezTo>
                    <a:pt x="521755" y="289355"/>
                    <a:pt x="520559" y="291735"/>
                    <a:pt x="518168" y="295305"/>
                  </a:cubicBezTo>
                  <a:cubicBezTo>
                    <a:pt x="515776" y="300065"/>
                    <a:pt x="519363" y="306015"/>
                    <a:pt x="524147" y="307205"/>
                  </a:cubicBezTo>
                  <a:cubicBezTo>
                    <a:pt x="528930" y="308395"/>
                    <a:pt x="532518" y="309585"/>
                    <a:pt x="534909" y="309585"/>
                  </a:cubicBezTo>
                  <a:cubicBezTo>
                    <a:pt x="557630" y="315535"/>
                    <a:pt x="594701" y="327435"/>
                    <a:pt x="632967" y="339335"/>
                  </a:cubicBezTo>
                  <a:cubicBezTo>
                    <a:pt x="641338" y="341715"/>
                    <a:pt x="653296" y="342905"/>
                    <a:pt x="661667" y="342905"/>
                  </a:cubicBezTo>
                  <a:cubicBezTo>
                    <a:pt x="824299" y="333385"/>
                    <a:pt x="824299" y="333385"/>
                    <a:pt x="824299" y="333385"/>
                  </a:cubicBezTo>
                  <a:cubicBezTo>
                    <a:pt x="832670" y="333385"/>
                    <a:pt x="839845" y="334575"/>
                    <a:pt x="839845" y="338145"/>
                  </a:cubicBezTo>
                  <a:cubicBezTo>
                    <a:pt x="839845" y="340525"/>
                    <a:pt x="832670" y="342905"/>
                    <a:pt x="824299" y="344095"/>
                  </a:cubicBezTo>
                  <a:cubicBezTo>
                    <a:pt x="696346" y="353615"/>
                    <a:pt x="696346" y="353615"/>
                    <a:pt x="696346" y="353615"/>
                  </a:cubicBezTo>
                  <a:cubicBezTo>
                    <a:pt x="687975" y="353615"/>
                    <a:pt x="687975" y="355995"/>
                    <a:pt x="695150" y="358375"/>
                  </a:cubicBezTo>
                  <a:cubicBezTo>
                    <a:pt x="727437" y="369085"/>
                    <a:pt x="754941" y="378605"/>
                    <a:pt x="770487" y="383365"/>
                  </a:cubicBezTo>
                  <a:cubicBezTo>
                    <a:pt x="778858" y="385745"/>
                    <a:pt x="784837" y="390505"/>
                    <a:pt x="784837" y="392885"/>
                  </a:cubicBezTo>
                  <a:cubicBezTo>
                    <a:pt x="784837" y="396455"/>
                    <a:pt x="778858" y="397645"/>
                    <a:pt x="770487" y="395265"/>
                  </a:cubicBezTo>
                  <a:cubicBezTo>
                    <a:pt x="748962" y="389315"/>
                    <a:pt x="698737" y="376225"/>
                    <a:pt x="609050" y="358375"/>
                  </a:cubicBezTo>
                  <a:cubicBezTo>
                    <a:pt x="601876" y="357185"/>
                    <a:pt x="600680" y="359565"/>
                    <a:pt x="606659" y="364325"/>
                  </a:cubicBezTo>
                  <a:cubicBezTo>
                    <a:pt x="741787" y="460715"/>
                    <a:pt x="741787" y="460715"/>
                    <a:pt x="741787" y="460715"/>
                  </a:cubicBezTo>
                  <a:cubicBezTo>
                    <a:pt x="747766" y="465475"/>
                    <a:pt x="751354" y="473806"/>
                    <a:pt x="748962" y="477376"/>
                  </a:cubicBezTo>
                  <a:cubicBezTo>
                    <a:pt x="746571" y="482136"/>
                    <a:pt x="739396" y="480946"/>
                    <a:pt x="733416" y="474996"/>
                  </a:cubicBezTo>
                  <a:cubicBezTo>
                    <a:pt x="725046" y="469045"/>
                    <a:pt x="713087" y="459525"/>
                    <a:pt x="697542" y="448815"/>
                  </a:cubicBezTo>
                  <a:cubicBezTo>
                    <a:pt x="690367" y="444055"/>
                    <a:pt x="679604" y="438105"/>
                    <a:pt x="672429" y="434535"/>
                  </a:cubicBezTo>
                  <a:cubicBezTo>
                    <a:pt x="644925" y="417875"/>
                    <a:pt x="579155" y="371465"/>
                    <a:pt x="545672" y="350045"/>
                  </a:cubicBezTo>
                  <a:cubicBezTo>
                    <a:pt x="538497" y="346475"/>
                    <a:pt x="532518" y="342905"/>
                    <a:pt x="532518" y="342905"/>
                  </a:cubicBezTo>
                  <a:cubicBezTo>
                    <a:pt x="415327" y="320295"/>
                    <a:pt x="353144" y="344095"/>
                    <a:pt x="324444" y="366705"/>
                  </a:cubicBezTo>
                  <a:cubicBezTo>
                    <a:pt x="317269" y="371465"/>
                    <a:pt x="317269" y="380985"/>
                    <a:pt x="322052" y="388125"/>
                  </a:cubicBezTo>
                  <a:cubicBezTo>
                    <a:pt x="338794" y="408355"/>
                    <a:pt x="356731" y="432155"/>
                    <a:pt x="375864" y="455955"/>
                  </a:cubicBezTo>
                  <a:cubicBezTo>
                    <a:pt x="418914" y="510696"/>
                    <a:pt x="453593" y="572576"/>
                    <a:pt x="483489" y="638026"/>
                  </a:cubicBezTo>
                  <a:cubicBezTo>
                    <a:pt x="487076" y="645166"/>
                    <a:pt x="494251" y="654686"/>
                    <a:pt x="501426" y="659446"/>
                  </a:cubicBezTo>
                  <a:cubicBezTo>
                    <a:pt x="540888" y="688007"/>
                    <a:pt x="592309" y="720137"/>
                    <a:pt x="622205" y="724897"/>
                  </a:cubicBezTo>
                  <a:cubicBezTo>
                    <a:pt x="678408" y="733227"/>
                    <a:pt x="731025" y="740367"/>
                    <a:pt x="825495" y="670156"/>
                  </a:cubicBezTo>
                  <a:cubicBezTo>
                    <a:pt x="837453" y="660636"/>
                    <a:pt x="851803" y="643976"/>
                    <a:pt x="860174" y="632076"/>
                  </a:cubicBezTo>
                  <a:cubicBezTo>
                    <a:pt x="864957" y="624936"/>
                    <a:pt x="870937" y="622556"/>
                    <a:pt x="873328" y="624936"/>
                  </a:cubicBezTo>
                  <a:cubicBezTo>
                    <a:pt x="875720" y="627316"/>
                    <a:pt x="874524" y="634456"/>
                    <a:pt x="868545" y="641596"/>
                  </a:cubicBezTo>
                  <a:cubicBezTo>
                    <a:pt x="860174" y="652306"/>
                    <a:pt x="845824" y="667776"/>
                    <a:pt x="827887" y="685627"/>
                  </a:cubicBezTo>
                  <a:cubicBezTo>
                    <a:pt x="821908" y="690387"/>
                    <a:pt x="823103" y="695147"/>
                    <a:pt x="831474" y="693957"/>
                  </a:cubicBezTo>
                  <a:cubicBezTo>
                    <a:pt x="868545" y="691577"/>
                    <a:pt x="868545" y="691577"/>
                    <a:pt x="868545" y="691577"/>
                  </a:cubicBezTo>
                  <a:cubicBezTo>
                    <a:pt x="876916" y="690387"/>
                    <a:pt x="884091" y="692767"/>
                    <a:pt x="884091" y="696337"/>
                  </a:cubicBezTo>
                  <a:cubicBezTo>
                    <a:pt x="884091" y="699907"/>
                    <a:pt x="876916" y="703477"/>
                    <a:pt x="869741" y="703477"/>
                  </a:cubicBezTo>
                  <a:cubicBezTo>
                    <a:pt x="812341" y="709427"/>
                    <a:pt x="812341" y="709427"/>
                    <a:pt x="812341" y="709427"/>
                  </a:cubicBezTo>
                  <a:cubicBezTo>
                    <a:pt x="803970" y="709427"/>
                    <a:pt x="792012" y="714187"/>
                    <a:pt x="786033" y="718947"/>
                  </a:cubicBezTo>
                  <a:cubicBezTo>
                    <a:pt x="777662" y="723707"/>
                    <a:pt x="769291" y="729657"/>
                    <a:pt x="759725" y="733227"/>
                  </a:cubicBezTo>
                  <a:cubicBezTo>
                    <a:pt x="746571" y="740367"/>
                    <a:pt x="732221" y="746317"/>
                    <a:pt x="717871" y="749887"/>
                  </a:cubicBezTo>
                  <a:cubicBezTo>
                    <a:pt x="716675" y="749887"/>
                    <a:pt x="715479" y="749887"/>
                    <a:pt x="714283" y="751077"/>
                  </a:cubicBezTo>
                  <a:cubicBezTo>
                    <a:pt x="711892" y="751077"/>
                    <a:pt x="716675" y="753457"/>
                    <a:pt x="723850" y="757027"/>
                  </a:cubicBezTo>
                  <a:cubicBezTo>
                    <a:pt x="740591" y="764167"/>
                    <a:pt x="759725" y="772497"/>
                    <a:pt x="775270" y="778447"/>
                  </a:cubicBezTo>
                  <a:cubicBezTo>
                    <a:pt x="783641" y="780827"/>
                    <a:pt x="795599" y="782017"/>
                    <a:pt x="803970" y="780827"/>
                  </a:cubicBezTo>
                  <a:cubicBezTo>
                    <a:pt x="827887" y="776067"/>
                    <a:pt x="858978" y="770117"/>
                    <a:pt x="878112" y="766547"/>
                  </a:cubicBezTo>
                  <a:cubicBezTo>
                    <a:pt x="886482" y="765357"/>
                    <a:pt x="893657" y="766547"/>
                    <a:pt x="894853" y="771307"/>
                  </a:cubicBezTo>
                  <a:cubicBezTo>
                    <a:pt x="894853" y="774877"/>
                    <a:pt x="888874" y="778447"/>
                    <a:pt x="881699" y="780827"/>
                  </a:cubicBezTo>
                  <a:cubicBezTo>
                    <a:pt x="831474" y="792727"/>
                    <a:pt x="831474" y="792727"/>
                    <a:pt x="831474" y="792727"/>
                  </a:cubicBezTo>
                  <a:cubicBezTo>
                    <a:pt x="824299" y="793917"/>
                    <a:pt x="823103" y="798677"/>
                    <a:pt x="830278" y="803437"/>
                  </a:cubicBezTo>
                  <a:cubicBezTo>
                    <a:pt x="844628" y="814147"/>
                    <a:pt x="857782" y="826047"/>
                    <a:pt x="867349" y="834377"/>
                  </a:cubicBezTo>
                  <a:cubicBezTo>
                    <a:pt x="873328" y="839137"/>
                    <a:pt x="874524" y="845087"/>
                    <a:pt x="870937" y="847467"/>
                  </a:cubicBezTo>
                  <a:cubicBezTo>
                    <a:pt x="867349" y="848657"/>
                    <a:pt x="858978" y="846277"/>
                    <a:pt x="852999" y="840327"/>
                  </a:cubicBezTo>
                  <a:cubicBezTo>
                    <a:pt x="841041" y="830807"/>
                    <a:pt x="820712" y="814147"/>
                    <a:pt x="801579" y="804627"/>
                  </a:cubicBezTo>
                  <a:cubicBezTo>
                    <a:pt x="768095" y="787967"/>
                    <a:pt x="713087" y="771307"/>
                    <a:pt x="679604" y="762977"/>
                  </a:cubicBezTo>
                  <a:cubicBezTo>
                    <a:pt x="672429" y="760597"/>
                    <a:pt x="659275" y="759407"/>
                    <a:pt x="650904" y="760597"/>
                  </a:cubicBezTo>
                  <a:cubicBezTo>
                    <a:pt x="649709" y="760597"/>
                    <a:pt x="648513" y="760597"/>
                    <a:pt x="648513" y="760597"/>
                  </a:cubicBezTo>
                  <a:cubicBezTo>
                    <a:pt x="640142" y="761787"/>
                    <a:pt x="638946" y="765357"/>
                    <a:pt x="644925" y="770117"/>
                  </a:cubicBezTo>
                  <a:cubicBezTo>
                    <a:pt x="687975" y="805817"/>
                    <a:pt x="739396" y="865317"/>
                    <a:pt x="753746" y="956948"/>
                  </a:cubicBezTo>
                  <a:cubicBezTo>
                    <a:pt x="754941" y="965278"/>
                    <a:pt x="752550" y="971228"/>
                    <a:pt x="747766" y="971228"/>
                  </a:cubicBezTo>
                  <a:cubicBezTo>
                    <a:pt x="744179" y="971228"/>
                    <a:pt x="739396" y="965278"/>
                    <a:pt x="737004" y="956948"/>
                  </a:cubicBezTo>
                  <a:cubicBezTo>
                    <a:pt x="732221" y="935528"/>
                    <a:pt x="719067" y="895068"/>
                    <a:pt x="703521" y="870077"/>
                  </a:cubicBezTo>
                  <a:cubicBezTo>
                    <a:pt x="698737" y="862937"/>
                    <a:pt x="695150" y="864127"/>
                    <a:pt x="696346" y="872458"/>
                  </a:cubicBezTo>
                  <a:cubicBezTo>
                    <a:pt x="702325" y="914108"/>
                    <a:pt x="702325" y="914108"/>
                    <a:pt x="702325" y="914108"/>
                  </a:cubicBezTo>
                  <a:cubicBezTo>
                    <a:pt x="702325" y="921248"/>
                    <a:pt x="699933" y="928388"/>
                    <a:pt x="696346" y="929578"/>
                  </a:cubicBezTo>
                  <a:cubicBezTo>
                    <a:pt x="691563" y="929578"/>
                    <a:pt x="687975" y="923628"/>
                    <a:pt x="686779" y="915298"/>
                  </a:cubicBezTo>
                  <a:cubicBezTo>
                    <a:pt x="681996" y="890308"/>
                    <a:pt x="672429" y="840327"/>
                    <a:pt x="655688" y="826047"/>
                  </a:cubicBezTo>
                  <a:cubicBezTo>
                    <a:pt x="634163" y="805817"/>
                    <a:pt x="588721" y="761787"/>
                    <a:pt x="558826" y="758217"/>
                  </a:cubicBezTo>
                  <a:cubicBezTo>
                    <a:pt x="554042" y="758217"/>
                    <a:pt x="548063" y="757027"/>
                    <a:pt x="542084" y="755837"/>
                  </a:cubicBezTo>
                  <a:cubicBezTo>
                    <a:pt x="534909" y="753457"/>
                    <a:pt x="530126" y="758217"/>
                    <a:pt x="532518" y="765357"/>
                  </a:cubicBezTo>
                  <a:cubicBezTo>
                    <a:pt x="551651" y="822477"/>
                    <a:pt x="566001" y="879598"/>
                    <a:pt x="577959" y="933148"/>
                  </a:cubicBezTo>
                  <a:cubicBezTo>
                    <a:pt x="580351" y="941478"/>
                    <a:pt x="586330" y="952188"/>
                    <a:pt x="592309" y="956948"/>
                  </a:cubicBezTo>
                  <a:cubicBezTo>
                    <a:pt x="684388" y="1027158"/>
                    <a:pt x="684388" y="1027158"/>
                    <a:pt x="684388" y="1027158"/>
                  </a:cubicBezTo>
                  <a:cubicBezTo>
                    <a:pt x="690367" y="1031918"/>
                    <a:pt x="702325" y="1037868"/>
                    <a:pt x="710696" y="1040248"/>
                  </a:cubicBezTo>
                  <a:cubicBezTo>
                    <a:pt x="794404" y="1064048"/>
                    <a:pt x="794404" y="1064048"/>
                    <a:pt x="794404" y="1064048"/>
                  </a:cubicBezTo>
                  <a:cubicBezTo>
                    <a:pt x="801579" y="1066429"/>
                    <a:pt x="814733" y="1068809"/>
                    <a:pt x="823103" y="1068809"/>
                  </a:cubicBezTo>
                  <a:cubicBezTo>
                    <a:pt x="892461" y="1068809"/>
                    <a:pt x="892461" y="1068809"/>
                    <a:pt x="892461" y="1068809"/>
                  </a:cubicBezTo>
                  <a:cubicBezTo>
                    <a:pt x="900832" y="1068809"/>
                    <a:pt x="906811" y="1069999"/>
                    <a:pt x="906811" y="1073569"/>
                  </a:cubicBezTo>
                  <a:cubicBezTo>
                    <a:pt x="906811" y="1075949"/>
                    <a:pt x="900832" y="1078329"/>
                    <a:pt x="892461" y="1079519"/>
                  </a:cubicBezTo>
                  <a:cubicBezTo>
                    <a:pt x="849412" y="1086659"/>
                    <a:pt x="849412" y="1086659"/>
                    <a:pt x="849412" y="1086659"/>
                  </a:cubicBezTo>
                  <a:cubicBezTo>
                    <a:pt x="841041" y="1087849"/>
                    <a:pt x="839845" y="1092609"/>
                    <a:pt x="847020" y="1097369"/>
                  </a:cubicBezTo>
                  <a:cubicBezTo>
                    <a:pt x="872132" y="1115219"/>
                    <a:pt x="872132" y="1115219"/>
                    <a:pt x="872132" y="1115219"/>
                  </a:cubicBezTo>
                  <a:cubicBezTo>
                    <a:pt x="878112" y="1119979"/>
                    <a:pt x="882895" y="1125929"/>
                    <a:pt x="880503" y="1128309"/>
                  </a:cubicBezTo>
                  <a:cubicBezTo>
                    <a:pt x="879307" y="1131879"/>
                    <a:pt x="872132" y="1130689"/>
                    <a:pt x="864957" y="1127119"/>
                  </a:cubicBezTo>
                  <a:cubicBezTo>
                    <a:pt x="836258" y="1111649"/>
                    <a:pt x="768095" y="1077139"/>
                    <a:pt x="725046" y="1069999"/>
                  </a:cubicBezTo>
                  <a:cubicBezTo>
                    <a:pt x="717871" y="1068809"/>
                    <a:pt x="715479" y="1072379"/>
                    <a:pt x="721458" y="1078329"/>
                  </a:cubicBezTo>
                  <a:cubicBezTo>
                    <a:pt x="733416" y="1091419"/>
                    <a:pt x="753746" y="1115219"/>
                    <a:pt x="771683" y="1156869"/>
                  </a:cubicBezTo>
                  <a:cubicBezTo>
                    <a:pt x="774075" y="1165199"/>
                    <a:pt x="774075" y="1172339"/>
                    <a:pt x="770487" y="1173529"/>
                  </a:cubicBezTo>
                  <a:cubicBezTo>
                    <a:pt x="766900" y="1174719"/>
                    <a:pt x="760920" y="1169959"/>
                    <a:pt x="757333" y="1162819"/>
                  </a:cubicBezTo>
                  <a:cubicBezTo>
                    <a:pt x="754941" y="1159249"/>
                    <a:pt x="754941" y="1159249"/>
                    <a:pt x="754941" y="1159249"/>
                  </a:cubicBezTo>
                  <a:cubicBezTo>
                    <a:pt x="751354" y="1153299"/>
                    <a:pt x="747766" y="1153299"/>
                    <a:pt x="747766" y="1161629"/>
                  </a:cubicBezTo>
                  <a:cubicBezTo>
                    <a:pt x="747766" y="1165199"/>
                    <a:pt x="747766" y="1165199"/>
                    <a:pt x="747766" y="1165199"/>
                  </a:cubicBezTo>
                  <a:cubicBezTo>
                    <a:pt x="747766" y="1173529"/>
                    <a:pt x="745375" y="1179479"/>
                    <a:pt x="741787" y="1179479"/>
                  </a:cubicBezTo>
                  <a:cubicBezTo>
                    <a:pt x="738200" y="1179479"/>
                    <a:pt x="734612" y="1173529"/>
                    <a:pt x="734612" y="1165199"/>
                  </a:cubicBezTo>
                  <a:cubicBezTo>
                    <a:pt x="732221" y="1144969"/>
                    <a:pt x="723850" y="1109269"/>
                    <a:pt x="686779" y="1079519"/>
                  </a:cubicBezTo>
                  <a:cubicBezTo>
                    <a:pt x="662863" y="1060478"/>
                    <a:pt x="626988" y="1039058"/>
                    <a:pt x="609050" y="1028348"/>
                  </a:cubicBezTo>
                  <a:cubicBezTo>
                    <a:pt x="601876" y="1024778"/>
                    <a:pt x="597092" y="1028348"/>
                    <a:pt x="598288" y="1036678"/>
                  </a:cubicBezTo>
                  <a:cubicBezTo>
                    <a:pt x="601876" y="1055718"/>
                    <a:pt x="604267" y="1074759"/>
                    <a:pt x="606659" y="1092609"/>
                  </a:cubicBezTo>
                  <a:cubicBezTo>
                    <a:pt x="607855" y="1100939"/>
                    <a:pt x="613834" y="1111649"/>
                    <a:pt x="619813" y="1117599"/>
                  </a:cubicBezTo>
                  <a:cubicBezTo>
                    <a:pt x="747766" y="1228269"/>
                    <a:pt x="747766" y="1228269"/>
                    <a:pt x="747766" y="1228269"/>
                  </a:cubicBezTo>
                  <a:cubicBezTo>
                    <a:pt x="747766" y="1228269"/>
                    <a:pt x="823103" y="1287770"/>
                    <a:pt x="869741" y="1311570"/>
                  </a:cubicBezTo>
                  <a:cubicBezTo>
                    <a:pt x="880503" y="1317520"/>
                    <a:pt x="911595" y="1311570"/>
                    <a:pt x="930728" y="1308000"/>
                  </a:cubicBezTo>
                  <a:cubicBezTo>
                    <a:pt x="937903" y="1306810"/>
                    <a:pt x="949861" y="1300860"/>
                    <a:pt x="955840" y="1294910"/>
                  </a:cubicBezTo>
                  <a:cubicBezTo>
                    <a:pt x="959428" y="1292530"/>
                    <a:pt x="959428" y="1292530"/>
                    <a:pt x="959428" y="1292530"/>
                  </a:cubicBezTo>
                  <a:cubicBezTo>
                    <a:pt x="965407" y="1286580"/>
                    <a:pt x="972582" y="1283010"/>
                    <a:pt x="974973" y="1285390"/>
                  </a:cubicBezTo>
                  <a:cubicBezTo>
                    <a:pt x="978561" y="1286580"/>
                    <a:pt x="977365" y="1291340"/>
                    <a:pt x="972582" y="1296100"/>
                  </a:cubicBezTo>
                  <a:cubicBezTo>
                    <a:pt x="968994" y="1300860"/>
                    <a:pt x="970190" y="1304430"/>
                    <a:pt x="974973" y="1304430"/>
                  </a:cubicBezTo>
                  <a:cubicBezTo>
                    <a:pt x="980953" y="1304430"/>
                    <a:pt x="985736" y="1306810"/>
                    <a:pt x="985736" y="1308000"/>
                  </a:cubicBezTo>
                  <a:cubicBezTo>
                    <a:pt x="985736" y="1310380"/>
                    <a:pt x="978561" y="1313950"/>
                    <a:pt x="971386" y="1315140"/>
                  </a:cubicBezTo>
                  <a:cubicBezTo>
                    <a:pt x="903224" y="1330610"/>
                    <a:pt x="903224" y="1330610"/>
                    <a:pt x="903224" y="1330610"/>
                  </a:cubicBezTo>
                  <a:cubicBezTo>
                    <a:pt x="894853" y="1331800"/>
                    <a:pt x="893657" y="1337750"/>
                    <a:pt x="900832" y="1341320"/>
                  </a:cubicBezTo>
                  <a:cubicBezTo>
                    <a:pt x="909203" y="1347270"/>
                    <a:pt x="909203" y="1347270"/>
                    <a:pt x="909203" y="1347270"/>
                  </a:cubicBezTo>
                  <a:cubicBezTo>
                    <a:pt x="915182" y="1352030"/>
                    <a:pt x="927140" y="1355600"/>
                    <a:pt x="935511" y="1354410"/>
                  </a:cubicBezTo>
                  <a:cubicBezTo>
                    <a:pt x="948665" y="1353220"/>
                    <a:pt x="948665" y="1353220"/>
                    <a:pt x="948665" y="1353220"/>
                  </a:cubicBezTo>
                  <a:cubicBezTo>
                    <a:pt x="957036" y="1353220"/>
                    <a:pt x="964211" y="1355600"/>
                    <a:pt x="965407" y="1359170"/>
                  </a:cubicBezTo>
                  <a:cubicBezTo>
                    <a:pt x="966603" y="1362740"/>
                    <a:pt x="960624" y="1367500"/>
                    <a:pt x="952253" y="1367500"/>
                  </a:cubicBezTo>
                  <a:cubicBezTo>
                    <a:pt x="948665" y="1368690"/>
                    <a:pt x="948665" y="1368690"/>
                    <a:pt x="948665" y="1368690"/>
                  </a:cubicBezTo>
                  <a:cubicBezTo>
                    <a:pt x="940295" y="1368690"/>
                    <a:pt x="939099" y="1373450"/>
                    <a:pt x="946274" y="1378210"/>
                  </a:cubicBezTo>
                  <a:cubicBezTo>
                    <a:pt x="952253" y="1382970"/>
                    <a:pt x="952253" y="1382970"/>
                    <a:pt x="952253" y="1382970"/>
                  </a:cubicBezTo>
                  <a:cubicBezTo>
                    <a:pt x="959428" y="1388920"/>
                    <a:pt x="963015" y="1396060"/>
                    <a:pt x="961819" y="1399630"/>
                  </a:cubicBezTo>
                  <a:cubicBezTo>
                    <a:pt x="959428" y="1403200"/>
                    <a:pt x="957036" y="1406770"/>
                    <a:pt x="955840" y="1405580"/>
                  </a:cubicBezTo>
                  <a:cubicBezTo>
                    <a:pt x="904420" y="1361550"/>
                    <a:pt x="821908" y="1305620"/>
                    <a:pt x="790816" y="1284200"/>
                  </a:cubicBezTo>
                  <a:cubicBezTo>
                    <a:pt x="783641" y="1279440"/>
                    <a:pt x="781250" y="1281820"/>
                    <a:pt x="786033" y="1288960"/>
                  </a:cubicBezTo>
                  <a:cubicBezTo>
                    <a:pt x="802774" y="1321090"/>
                    <a:pt x="802774" y="1321090"/>
                    <a:pt x="802774" y="1321090"/>
                  </a:cubicBezTo>
                  <a:cubicBezTo>
                    <a:pt x="806362" y="1328230"/>
                    <a:pt x="805166" y="1336560"/>
                    <a:pt x="799187" y="1340130"/>
                  </a:cubicBezTo>
                  <a:cubicBezTo>
                    <a:pt x="792012" y="1342510"/>
                    <a:pt x="784837" y="1338940"/>
                    <a:pt x="780054" y="1331800"/>
                  </a:cubicBezTo>
                  <a:cubicBezTo>
                    <a:pt x="765704" y="1311570"/>
                    <a:pt x="735808" y="1266349"/>
                    <a:pt x="696346" y="1230649"/>
                  </a:cubicBezTo>
                  <a:cubicBezTo>
                    <a:pt x="681996" y="1217559"/>
                    <a:pt x="649709" y="1191379"/>
                    <a:pt x="626988" y="1173529"/>
                  </a:cubicBezTo>
                  <a:cubicBezTo>
                    <a:pt x="621009" y="1168769"/>
                    <a:pt x="616225" y="1171149"/>
                    <a:pt x="617421" y="1179479"/>
                  </a:cubicBezTo>
                  <a:cubicBezTo>
                    <a:pt x="621009" y="1221129"/>
                    <a:pt x="622205" y="1244929"/>
                    <a:pt x="622205" y="1244929"/>
                  </a:cubicBezTo>
                  <a:cubicBezTo>
                    <a:pt x="625792" y="1346080"/>
                    <a:pt x="625792" y="1346080"/>
                    <a:pt x="625792" y="1346080"/>
                  </a:cubicBezTo>
                  <a:cubicBezTo>
                    <a:pt x="625792" y="1350840"/>
                    <a:pt x="698737" y="1444850"/>
                    <a:pt x="725046" y="1479361"/>
                  </a:cubicBezTo>
                  <a:cubicBezTo>
                    <a:pt x="729829" y="1485311"/>
                    <a:pt x="739396" y="1494831"/>
                    <a:pt x="745375" y="1499591"/>
                  </a:cubicBezTo>
                  <a:cubicBezTo>
                    <a:pt x="788425" y="1530531"/>
                    <a:pt x="788425" y="1530531"/>
                    <a:pt x="788425" y="1530531"/>
                  </a:cubicBezTo>
                  <a:cubicBezTo>
                    <a:pt x="794404" y="1535291"/>
                    <a:pt x="799187" y="1541241"/>
                    <a:pt x="796795" y="1543621"/>
                  </a:cubicBezTo>
                  <a:cubicBezTo>
                    <a:pt x="794404" y="1546001"/>
                    <a:pt x="788425" y="1543621"/>
                    <a:pt x="781250" y="1538861"/>
                  </a:cubicBezTo>
                  <a:cubicBezTo>
                    <a:pt x="748962" y="1516251"/>
                    <a:pt x="748962" y="1516251"/>
                    <a:pt x="748962" y="1516251"/>
                  </a:cubicBezTo>
                  <a:cubicBezTo>
                    <a:pt x="742983" y="1511491"/>
                    <a:pt x="739396" y="1513871"/>
                    <a:pt x="742983" y="1521011"/>
                  </a:cubicBezTo>
                  <a:cubicBezTo>
                    <a:pt x="760920" y="1565041"/>
                    <a:pt x="760920" y="1565041"/>
                    <a:pt x="760920" y="1565041"/>
                  </a:cubicBezTo>
                  <a:cubicBezTo>
                    <a:pt x="763312" y="1573371"/>
                    <a:pt x="763312" y="1580511"/>
                    <a:pt x="760920" y="1582891"/>
                  </a:cubicBezTo>
                  <a:cubicBezTo>
                    <a:pt x="757333" y="1585271"/>
                    <a:pt x="752550" y="1580511"/>
                    <a:pt x="748962" y="1573371"/>
                  </a:cubicBezTo>
                  <a:cubicBezTo>
                    <a:pt x="732221" y="1540051"/>
                    <a:pt x="690367" y="1453180"/>
                    <a:pt x="677213" y="1442470"/>
                  </a:cubicBezTo>
                  <a:cubicBezTo>
                    <a:pt x="667646" y="1434140"/>
                    <a:pt x="649709" y="1416290"/>
                    <a:pt x="636554" y="1400820"/>
                  </a:cubicBezTo>
                  <a:cubicBezTo>
                    <a:pt x="631771" y="1394870"/>
                    <a:pt x="626988" y="1397250"/>
                    <a:pt x="626988" y="1404390"/>
                  </a:cubicBezTo>
                  <a:cubicBezTo>
                    <a:pt x="630575" y="1507921"/>
                    <a:pt x="630575" y="1507921"/>
                    <a:pt x="630575" y="1507921"/>
                  </a:cubicBezTo>
                  <a:cubicBezTo>
                    <a:pt x="630575" y="1515061"/>
                    <a:pt x="635359" y="1526961"/>
                    <a:pt x="640142" y="1532911"/>
                  </a:cubicBezTo>
                  <a:cubicBezTo>
                    <a:pt x="670038" y="1569801"/>
                    <a:pt x="670038" y="1569801"/>
                    <a:pt x="670038" y="1569801"/>
                  </a:cubicBezTo>
                  <a:cubicBezTo>
                    <a:pt x="674821" y="1576941"/>
                    <a:pt x="676017" y="1582891"/>
                    <a:pt x="673625" y="1584081"/>
                  </a:cubicBezTo>
                  <a:cubicBezTo>
                    <a:pt x="670038" y="1585271"/>
                    <a:pt x="662863" y="1581701"/>
                    <a:pt x="656884" y="1575751"/>
                  </a:cubicBezTo>
                  <a:cubicBezTo>
                    <a:pt x="642534" y="1562661"/>
                    <a:pt x="642534" y="1562661"/>
                    <a:pt x="642534" y="1562661"/>
                  </a:cubicBezTo>
                  <a:cubicBezTo>
                    <a:pt x="636554" y="1556711"/>
                    <a:pt x="631771" y="1559091"/>
                    <a:pt x="632967" y="1567421"/>
                  </a:cubicBezTo>
                  <a:cubicBezTo>
                    <a:pt x="632967" y="1591221"/>
                    <a:pt x="632967" y="1591221"/>
                    <a:pt x="632967" y="1591221"/>
                  </a:cubicBezTo>
                  <a:cubicBezTo>
                    <a:pt x="634163" y="1598361"/>
                    <a:pt x="629380" y="1605501"/>
                    <a:pt x="623400" y="1605501"/>
                  </a:cubicBezTo>
                  <a:cubicBezTo>
                    <a:pt x="617421" y="1605501"/>
                    <a:pt x="612638" y="1598361"/>
                    <a:pt x="612638" y="1590031"/>
                  </a:cubicBezTo>
                  <a:cubicBezTo>
                    <a:pt x="611442" y="1556711"/>
                    <a:pt x="606659" y="1467461"/>
                    <a:pt x="601876" y="1380590"/>
                  </a:cubicBezTo>
                  <a:cubicBezTo>
                    <a:pt x="600680" y="1373450"/>
                    <a:pt x="598288" y="1372260"/>
                    <a:pt x="595896" y="1380590"/>
                  </a:cubicBezTo>
                  <a:cubicBezTo>
                    <a:pt x="585134" y="1409150"/>
                    <a:pt x="585134" y="1409150"/>
                    <a:pt x="585134" y="1409150"/>
                  </a:cubicBezTo>
                  <a:cubicBezTo>
                    <a:pt x="552847" y="1531721"/>
                    <a:pt x="552847" y="1531721"/>
                    <a:pt x="552847" y="1531721"/>
                  </a:cubicBezTo>
                  <a:cubicBezTo>
                    <a:pt x="551651" y="1538861"/>
                    <a:pt x="546867" y="1544811"/>
                    <a:pt x="543280" y="1544811"/>
                  </a:cubicBezTo>
                  <a:cubicBezTo>
                    <a:pt x="539693" y="1543621"/>
                    <a:pt x="537301" y="1537671"/>
                    <a:pt x="539693" y="1529341"/>
                  </a:cubicBezTo>
                  <a:cubicBezTo>
                    <a:pt x="543280" y="1504351"/>
                    <a:pt x="543280" y="1504351"/>
                    <a:pt x="543280" y="1504351"/>
                  </a:cubicBezTo>
                  <a:cubicBezTo>
                    <a:pt x="545672" y="1496021"/>
                    <a:pt x="542084" y="1494831"/>
                    <a:pt x="537301" y="1500781"/>
                  </a:cubicBezTo>
                  <a:cubicBezTo>
                    <a:pt x="516972" y="1524581"/>
                    <a:pt x="516972" y="1524581"/>
                    <a:pt x="516972" y="1524581"/>
                  </a:cubicBezTo>
                  <a:cubicBezTo>
                    <a:pt x="512188" y="1531721"/>
                    <a:pt x="503818" y="1532911"/>
                    <a:pt x="500230" y="1529341"/>
                  </a:cubicBezTo>
                  <a:cubicBezTo>
                    <a:pt x="495447" y="1525771"/>
                    <a:pt x="496643" y="1518631"/>
                    <a:pt x="501426" y="1511491"/>
                  </a:cubicBezTo>
                  <a:cubicBezTo>
                    <a:pt x="526538" y="1480551"/>
                    <a:pt x="526538" y="1480551"/>
                    <a:pt x="526538" y="1480551"/>
                  </a:cubicBezTo>
                  <a:cubicBezTo>
                    <a:pt x="532518" y="1474601"/>
                    <a:pt x="538497" y="1463890"/>
                    <a:pt x="540888" y="1455560"/>
                  </a:cubicBezTo>
                  <a:cubicBezTo>
                    <a:pt x="591113" y="1316330"/>
                    <a:pt x="591113" y="1316330"/>
                    <a:pt x="591113" y="1316330"/>
                  </a:cubicBezTo>
                  <a:cubicBezTo>
                    <a:pt x="594701" y="1309190"/>
                    <a:pt x="595896" y="1296100"/>
                    <a:pt x="595896" y="1287770"/>
                  </a:cubicBezTo>
                  <a:cubicBezTo>
                    <a:pt x="593505" y="1259209"/>
                    <a:pt x="591113" y="1234219"/>
                    <a:pt x="589917" y="1216369"/>
                  </a:cubicBezTo>
                  <a:cubicBezTo>
                    <a:pt x="581546" y="1137829"/>
                    <a:pt x="566001" y="1034298"/>
                    <a:pt x="536105" y="927198"/>
                  </a:cubicBezTo>
                  <a:cubicBezTo>
                    <a:pt x="533713" y="920058"/>
                    <a:pt x="531322" y="920058"/>
                    <a:pt x="528930" y="927198"/>
                  </a:cubicBezTo>
                  <a:cubicBezTo>
                    <a:pt x="522951" y="956948"/>
                    <a:pt x="513384" y="995028"/>
                    <a:pt x="508601" y="1014068"/>
                  </a:cubicBezTo>
                  <a:cubicBezTo>
                    <a:pt x="499034" y="1055718"/>
                    <a:pt x="495447" y="1096179"/>
                    <a:pt x="494251" y="1117599"/>
                  </a:cubicBezTo>
                  <a:cubicBezTo>
                    <a:pt x="494251" y="1125929"/>
                    <a:pt x="490664" y="1131879"/>
                    <a:pt x="484684" y="1131879"/>
                  </a:cubicBezTo>
                  <a:cubicBezTo>
                    <a:pt x="479901" y="1131879"/>
                    <a:pt x="476314" y="1125929"/>
                    <a:pt x="476314" y="1117599"/>
                  </a:cubicBezTo>
                  <a:cubicBezTo>
                    <a:pt x="476314" y="1080709"/>
                    <a:pt x="476314" y="1080709"/>
                    <a:pt x="476314" y="1080709"/>
                  </a:cubicBezTo>
                  <a:cubicBezTo>
                    <a:pt x="476314" y="1073569"/>
                    <a:pt x="472726" y="1072379"/>
                    <a:pt x="469139" y="1079519"/>
                  </a:cubicBezTo>
                  <a:cubicBezTo>
                    <a:pt x="451201" y="1118789"/>
                    <a:pt x="451201" y="1118789"/>
                    <a:pt x="451201" y="1118789"/>
                  </a:cubicBezTo>
                  <a:cubicBezTo>
                    <a:pt x="447614" y="1125929"/>
                    <a:pt x="441635" y="1129499"/>
                    <a:pt x="436851" y="1127119"/>
                  </a:cubicBezTo>
                  <a:cubicBezTo>
                    <a:pt x="432068" y="1123549"/>
                    <a:pt x="430872" y="1115219"/>
                    <a:pt x="433264" y="1108079"/>
                  </a:cubicBezTo>
                  <a:cubicBezTo>
                    <a:pt x="470335" y="1017638"/>
                    <a:pt x="470335" y="1017638"/>
                    <a:pt x="470335" y="1017638"/>
                  </a:cubicBezTo>
                  <a:cubicBezTo>
                    <a:pt x="473922" y="1010498"/>
                    <a:pt x="469139" y="1006928"/>
                    <a:pt x="461964" y="1009308"/>
                  </a:cubicBezTo>
                  <a:cubicBezTo>
                    <a:pt x="421306" y="1024778"/>
                    <a:pt x="421306" y="1024778"/>
                    <a:pt x="421306" y="1024778"/>
                  </a:cubicBezTo>
                  <a:cubicBezTo>
                    <a:pt x="414131" y="1028348"/>
                    <a:pt x="406956" y="1027158"/>
                    <a:pt x="406956" y="1022398"/>
                  </a:cubicBezTo>
                  <a:cubicBezTo>
                    <a:pt x="405760" y="1018828"/>
                    <a:pt x="410543" y="1012878"/>
                    <a:pt x="418914" y="1009308"/>
                  </a:cubicBezTo>
                  <a:cubicBezTo>
                    <a:pt x="440439" y="998598"/>
                    <a:pt x="482293" y="975988"/>
                    <a:pt x="487076" y="960518"/>
                  </a:cubicBezTo>
                  <a:cubicBezTo>
                    <a:pt x="496643" y="929578"/>
                    <a:pt x="501426" y="871267"/>
                    <a:pt x="502622" y="843897"/>
                  </a:cubicBezTo>
                  <a:cubicBezTo>
                    <a:pt x="503818" y="836757"/>
                    <a:pt x="503818" y="830807"/>
                    <a:pt x="505014" y="831997"/>
                  </a:cubicBezTo>
                  <a:cubicBezTo>
                    <a:pt x="506209" y="833187"/>
                    <a:pt x="503818" y="828427"/>
                    <a:pt x="501426" y="820097"/>
                  </a:cubicBezTo>
                  <a:cubicBezTo>
                    <a:pt x="467943" y="732037"/>
                    <a:pt x="422501" y="645166"/>
                    <a:pt x="361514" y="574956"/>
                  </a:cubicBezTo>
                  <a:cubicBezTo>
                    <a:pt x="225190" y="416685"/>
                    <a:pt x="74516" y="257224"/>
                    <a:pt x="35054" y="214384"/>
                  </a:cubicBezTo>
                  <a:cubicBezTo>
                    <a:pt x="29074" y="208434"/>
                    <a:pt x="19508" y="200104"/>
                    <a:pt x="12333" y="195344"/>
                  </a:cubicBezTo>
                  <a:cubicBezTo>
                    <a:pt x="9941" y="191774"/>
                    <a:pt x="9941" y="191774"/>
                    <a:pt x="9941" y="191774"/>
                  </a:cubicBezTo>
                  <a:lnTo>
                    <a:pt x="0" y="191774"/>
                  </a:lnTo>
                  <a:lnTo>
                    <a:pt x="0" y="38263"/>
                  </a:lnTo>
                  <a:lnTo>
                    <a:pt x="11623" y="38263"/>
                  </a:lnTo>
                  <a:cubicBezTo>
                    <a:pt x="85278" y="38263"/>
                    <a:pt x="85278" y="38263"/>
                    <a:pt x="85278" y="38263"/>
                  </a:cubicBezTo>
                  <a:cubicBezTo>
                    <a:pt x="85278" y="38263"/>
                    <a:pt x="87670" y="38263"/>
                    <a:pt x="92453" y="38263"/>
                  </a:cubicBezTo>
                  <a:cubicBezTo>
                    <a:pt x="96041" y="38263"/>
                    <a:pt x="99628" y="41833"/>
                    <a:pt x="100824" y="45403"/>
                  </a:cubicBezTo>
                  <a:cubicBezTo>
                    <a:pt x="100824" y="47783"/>
                    <a:pt x="102020" y="50163"/>
                    <a:pt x="102020" y="52543"/>
                  </a:cubicBezTo>
                  <a:cubicBezTo>
                    <a:pt x="119957" y="108474"/>
                    <a:pt x="137895" y="147744"/>
                    <a:pt x="240736" y="283404"/>
                  </a:cubicBezTo>
                  <a:cubicBezTo>
                    <a:pt x="246715" y="289355"/>
                    <a:pt x="256282" y="292925"/>
                    <a:pt x="264652" y="291735"/>
                  </a:cubicBezTo>
                  <a:cubicBezTo>
                    <a:pt x="359123" y="265554"/>
                    <a:pt x="359123" y="265554"/>
                    <a:pt x="359123" y="265554"/>
                  </a:cubicBezTo>
                  <a:cubicBezTo>
                    <a:pt x="366298" y="263174"/>
                    <a:pt x="373473" y="254844"/>
                    <a:pt x="377060" y="247704"/>
                  </a:cubicBezTo>
                  <a:cubicBezTo>
                    <a:pt x="384235" y="223904"/>
                    <a:pt x="402172" y="184634"/>
                    <a:pt x="420110" y="148934"/>
                  </a:cubicBezTo>
                  <a:cubicBezTo>
                    <a:pt x="423697" y="140604"/>
                    <a:pt x="426089" y="128704"/>
                    <a:pt x="424893" y="120374"/>
                  </a:cubicBezTo>
                  <a:cubicBezTo>
                    <a:pt x="421306" y="106094"/>
                    <a:pt x="416522" y="93004"/>
                    <a:pt x="412935" y="84673"/>
                  </a:cubicBezTo>
                  <a:cubicBezTo>
                    <a:pt x="409347" y="77533"/>
                    <a:pt x="408152" y="70393"/>
                    <a:pt x="409347" y="69203"/>
                  </a:cubicBezTo>
                  <a:cubicBezTo>
                    <a:pt x="411739" y="69203"/>
                    <a:pt x="416522" y="73963"/>
                    <a:pt x="421306" y="79913"/>
                  </a:cubicBezTo>
                  <a:cubicBezTo>
                    <a:pt x="426089" y="88244"/>
                    <a:pt x="428481" y="96574"/>
                    <a:pt x="430872" y="103714"/>
                  </a:cubicBezTo>
                  <a:cubicBezTo>
                    <a:pt x="434460" y="112044"/>
                    <a:pt x="438047" y="112044"/>
                    <a:pt x="441635" y="104904"/>
                  </a:cubicBezTo>
                  <a:cubicBezTo>
                    <a:pt x="450005" y="88244"/>
                    <a:pt x="457180" y="73963"/>
                    <a:pt x="463160" y="64443"/>
                  </a:cubicBezTo>
                  <a:cubicBezTo>
                    <a:pt x="466747" y="57303"/>
                    <a:pt x="472726" y="53733"/>
                    <a:pt x="476314" y="54923"/>
                  </a:cubicBezTo>
                  <a:cubicBezTo>
                    <a:pt x="479901" y="57303"/>
                    <a:pt x="481097" y="65633"/>
                    <a:pt x="476314" y="72773"/>
                  </a:cubicBezTo>
                  <a:cubicBezTo>
                    <a:pt x="469139" y="88244"/>
                    <a:pt x="466747" y="90624"/>
                    <a:pt x="458376" y="109664"/>
                  </a:cubicBezTo>
                  <a:cubicBezTo>
                    <a:pt x="415327" y="209624"/>
                    <a:pt x="418914" y="241754"/>
                    <a:pt x="433264" y="267934"/>
                  </a:cubicBezTo>
                  <a:cubicBezTo>
                    <a:pt x="436851" y="273884"/>
                    <a:pt x="442831" y="279834"/>
                    <a:pt x="452397" y="284595"/>
                  </a:cubicBezTo>
                  <a:cubicBezTo>
                    <a:pt x="459572" y="288165"/>
                    <a:pt x="470335" y="285785"/>
                    <a:pt x="475118" y="279834"/>
                  </a:cubicBezTo>
                  <a:cubicBezTo>
                    <a:pt x="490664" y="259604"/>
                    <a:pt x="510993" y="220334"/>
                    <a:pt x="510993" y="156074"/>
                  </a:cubicBezTo>
                  <a:cubicBezTo>
                    <a:pt x="510993" y="110854"/>
                    <a:pt x="540888" y="39453"/>
                    <a:pt x="552847" y="10893"/>
                  </a:cubicBezTo>
                  <a:cubicBezTo>
                    <a:pt x="556434" y="3753"/>
                    <a:pt x="561217" y="-1007"/>
                    <a:pt x="563609" y="18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grpSp>
      <p:sp>
        <p:nvSpPr>
          <p:cNvPr id="5" name="Isosceles Triangle 4">
            <a:extLst>
              <a:ext uri="{FF2B5EF4-FFF2-40B4-BE49-F238E27FC236}">
                <a16:creationId xmlns:a16="http://schemas.microsoft.com/office/drawing/2014/main" id="{818AFBAB-31CC-480D-A067-7D04B1A43DDE}"/>
              </a:ext>
            </a:extLst>
          </p:cNvPr>
          <p:cNvSpPr/>
          <p:nvPr/>
        </p:nvSpPr>
        <p:spPr>
          <a:xfrm rot="10800000">
            <a:off x="6500459" y="2354003"/>
            <a:ext cx="508425" cy="211015"/>
          </a:xfrm>
          <a:prstGeom prst="triangl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8" name="Rectangle: Rounded Corners 17">
            <a:extLst>
              <a:ext uri="{FF2B5EF4-FFF2-40B4-BE49-F238E27FC236}">
                <a16:creationId xmlns:a16="http://schemas.microsoft.com/office/drawing/2014/main" id="{589705ED-037D-4F6A-9740-7B3BF829BE1F}"/>
              </a:ext>
            </a:extLst>
          </p:cNvPr>
          <p:cNvSpPr/>
          <p:nvPr/>
        </p:nvSpPr>
        <p:spPr>
          <a:xfrm>
            <a:off x="4699787" y="2719482"/>
            <a:ext cx="4120363" cy="1826529"/>
          </a:xfrm>
          <a:prstGeom prst="roundRect">
            <a:avLst>
              <a:gd name="adj" fmla="val 7764"/>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lvl="0" algn="ctr">
              <a:spcAft>
                <a:spcPts val="600"/>
              </a:spcAft>
              <a:defRPr/>
            </a:pPr>
            <a:r>
              <a:rPr lang="en-US" sz="1400" b="1">
                <a:solidFill>
                  <a:srgbClr val="0D3759"/>
                </a:solidFill>
                <a:sym typeface="Symbol" panose="05050102010706020507" pitchFamily="18" charset="2"/>
              </a:rPr>
              <a:t>SABA</a:t>
            </a:r>
          </a:p>
          <a:p>
            <a:pPr marL="171450" lvl="0" indent="-171450">
              <a:spcAft>
                <a:spcPts val="300"/>
              </a:spcAft>
              <a:buFont typeface="Arial" panose="020B0604020202020204" pitchFamily="34" charset="0"/>
              <a:buChar char="•"/>
              <a:defRPr/>
            </a:pPr>
            <a:r>
              <a:rPr lang="en-US" sz="1400">
                <a:solidFill>
                  <a:srgbClr val="000000"/>
                </a:solidFill>
              </a:rPr>
              <a:t>Patients prescribed ≥3 SABAs per year have an increased risk of hospitalisation/OCS prescriptions</a:t>
            </a:r>
            <a:r>
              <a:rPr lang="en-US" sz="1400" baseline="30000">
                <a:solidFill>
                  <a:srgbClr val="000000"/>
                </a:solidFill>
              </a:rPr>
              <a:t>2</a:t>
            </a:r>
            <a:endParaRPr lang="en-US" sz="1400">
              <a:solidFill>
                <a:srgbClr val="000000"/>
              </a:solidFill>
            </a:endParaRPr>
          </a:p>
          <a:p>
            <a:pPr marL="171450" lvl="0" indent="-171450">
              <a:buFont typeface="Arial" panose="020B0604020202020204" pitchFamily="34" charset="0"/>
              <a:buChar char="•"/>
              <a:defRPr/>
            </a:pPr>
            <a:r>
              <a:rPr lang="en-US" sz="1400">
                <a:solidFill>
                  <a:srgbClr val="000000"/>
                </a:solidFill>
              </a:rPr>
              <a:t>Asthma symptoms drive SABA use up to an exacerbation;</a:t>
            </a:r>
            <a:r>
              <a:rPr lang="en-US" sz="1400" baseline="30000">
                <a:solidFill>
                  <a:srgbClr val="000000"/>
                </a:solidFill>
              </a:rPr>
              <a:t>3</a:t>
            </a:r>
            <a:r>
              <a:rPr lang="en-US" sz="1400">
                <a:solidFill>
                  <a:srgbClr val="000000"/>
                </a:solidFill>
              </a:rPr>
              <a:t> however, SABA does not treat the underlying inflammation</a:t>
            </a:r>
            <a:r>
              <a:rPr lang="en-US" sz="1400" baseline="30000">
                <a:solidFill>
                  <a:srgbClr val="000000"/>
                </a:solidFill>
              </a:rPr>
              <a:t>4</a:t>
            </a:r>
            <a:endParaRPr lang="en-GB" sz="1400">
              <a:solidFill>
                <a:srgbClr val="000000"/>
              </a:solidFill>
            </a:endParaRPr>
          </a:p>
        </p:txBody>
      </p:sp>
      <p:sp>
        <p:nvSpPr>
          <p:cNvPr id="28" name="Rectangle: Rounded Corners 27">
            <a:extLst>
              <a:ext uri="{FF2B5EF4-FFF2-40B4-BE49-F238E27FC236}">
                <a16:creationId xmlns:a16="http://schemas.microsoft.com/office/drawing/2014/main" id="{59C2816D-A167-4466-A8F2-7B8DEF1EE8E7}"/>
              </a:ext>
            </a:extLst>
          </p:cNvPr>
          <p:cNvSpPr/>
          <p:nvPr/>
        </p:nvSpPr>
        <p:spPr>
          <a:xfrm>
            <a:off x="4701351" y="2719481"/>
            <a:ext cx="4120363" cy="1826529"/>
          </a:xfrm>
          <a:prstGeom prst="roundRect">
            <a:avLst>
              <a:gd name="adj" fmla="val 7764"/>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sz="1400" b="1" i="0" u="none" strike="noStrike" kern="1200" cap="none" spc="0" normalizeH="0" baseline="0" noProof="0">
                <a:ln>
                  <a:noFill/>
                </a:ln>
                <a:solidFill>
                  <a:srgbClr val="0D3759"/>
                </a:solidFill>
                <a:effectLst/>
                <a:uLnTx/>
                <a:uFillTx/>
                <a:latin typeface="Arial"/>
                <a:ea typeface="+mn-ea"/>
                <a:cs typeface="+mn-cs"/>
                <a:sym typeface="Symbol" panose="05050102010706020507" pitchFamily="18" charset="2"/>
              </a:rPr>
              <a:t>ICS/FORM</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FORM works as quickly as salbutamol</a:t>
            </a:r>
            <a:r>
              <a:rPr kumimoji="0" lang="en-GB" sz="1400" b="0" i="0" u="none" strike="noStrike" kern="1200" cap="none" spc="0" normalizeH="0" baseline="30000" noProof="0">
                <a:ln>
                  <a:noFill/>
                </a:ln>
                <a:solidFill>
                  <a:srgbClr val="000000"/>
                </a:solidFill>
                <a:effectLst/>
                <a:uLnTx/>
                <a:uFillTx/>
                <a:latin typeface="Arial"/>
                <a:ea typeface="+mn-ea"/>
                <a:cs typeface="+mn-cs"/>
              </a:rPr>
              <a:t>5</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BUD demonstrates anti-inflammatory activity as early as 6 hours after a single dose</a:t>
            </a:r>
            <a:r>
              <a:rPr kumimoji="0" lang="en-GB" sz="1400" b="0" i="0" u="none" strike="noStrike" kern="1200" cap="none" spc="0" normalizeH="0" baseline="30000" noProof="0">
                <a:ln>
                  <a:noFill/>
                </a:ln>
                <a:solidFill>
                  <a:srgbClr val="000000"/>
                </a:solidFill>
                <a:effectLst/>
                <a:uLnTx/>
                <a:uFillTx/>
                <a:latin typeface="Arial"/>
                <a:ea typeface="+mn-ea"/>
                <a:cs typeface="+mn-cs"/>
              </a:rPr>
              <a:t>6</a:t>
            </a:r>
            <a:endParaRPr kumimoji="0" lang="en-GB" sz="1400" b="0" i="0" u="none" strike="noStrike" kern="1200" cap="none" spc="0" normalizeH="0" baseline="0" noProof="0">
              <a:ln>
                <a:noFill/>
              </a:ln>
              <a:solidFill>
                <a:srgbClr val="000000"/>
              </a:solidFill>
              <a:effectLst/>
              <a:uLnTx/>
              <a:uFillTx/>
              <a:latin typeface="Arial"/>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Mean </a:t>
            </a:r>
            <a:r>
              <a:rPr kumimoji="0" lang="en-US" sz="1400" b="0" i="0" u="none" strike="noStrike" kern="1200" cap="none" spc="0" normalizeH="0" baseline="0" noProof="0" err="1">
                <a:ln>
                  <a:noFill/>
                </a:ln>
                <a:solidFill>
                  <a:srgbClr val="000000"/>
                </a:solidFill>
                <a:effectLst/>
                <a:uLnTx/>
                <a:uFillTx/>
                <a:latin typeface="Arial"/>
                <a:ea typeface="+mn-ea"/>
                <a:cs typeface="+mn-cs"/>
                <a:sym typeface="Symbol" panose="05050102010706020507" pitchFamily="18" charset="2"/>
              </a:rPr>
              <a:t>FeNO</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with anti-inflammatory reliever was lower compared with SABA reliever</a:t>
            </a:r>
            <a:r>
              <a:rPr kumimoji="0" lang="en-US" sz="1400" b="0" i="0" u="none" strike="noStrike" kern="1200" cap="none" spc="0" normalizeH="0" baseline="30000" noProof="0">
                <a:ln>
                  <a:noFill/>
                </a:ln>
                <a:solidFill>
                  <a:srgbClr val="000000"/>
                </a:solidFill>
                <a:effectLst/>
                <a:uLnTx/>
                <a:uFillTx/>
                <a:latin typeface="Arial"/>
                <a:ea typeface="+mn-ea"/>
                <a:cs typeface="+mn-cs"/>
                <a:sym typeface="Symbol" panose="05050102010706020507" pitchFamily="18" charset="2"/>
              </a:rPr>
              <a:t>7</a:t>
            </a:r>
            <a:r>
              <a:rPr kumimoji="0" lang="en-US" sz="1400" b="0" i="0" u="none" strike="noStrike" kern="1200" cap="none" spc="0" normalizeH="0" baseline="0" noProof="0">
                <a:ln>
                  <a:noFill/>
                </a:ln>
                <a:solidFill>
                  <a:srgbClr val="000000"/>
                </a:solidFill>
                <a:effectLst/>
                <a:uLnTx/>
                <a:uFillTx/>
                <a:latin typeface="Arial"/>
                <a:ea typeface="+mn-ea"/>
                <a:cs typeface="+mn-cs"/>
                <a:sym typeface="Symbol" panose="05050102010706020507" pitchFamily="18" charset="2"/>
              </a:rPr>
              <a:t> </a:t>
            </a:r>
            <a:endParaRPr kumimoji="0" lang="en-GB" sz="1400" b="0" i="0" u="none" strike="noStrike" kern="1200" cap="none" spc="0" normalizeH="0" baseline="0" noProof="0">
              <a:ln>
                <a:noFill/>
              </a:ln>
              <a:solidFill>
                <a:srgbClr val="000000"/>
              </a:solidFill>
              <a:effectLst/>
              <a:uLnTx/>
              <a:uFillTx/>
              <a:latin typeface="Arial"/>
              <a:ea typeface="+mn-ea"/>
              <a:cs typeface="+mn-cs"/>
            </a:endParaRPr>
          </a:p>
        </p:txBody>
      </p:sp>
      <p:sp>
        <p:nvSpPr>
          <p:cNvPr id="19" name="Text Placeholder 18">
            <a:extLst>
              <a:ext uri="{FF2B5EF4-FFF2-40B4-BE49-F238E27FC236}">
                <a16:creationId xmlns:a16="http://schemas.microsoft.com/office/drawing/2014/main" id="{3047217F-87B2-4FDF-866E-99F556E006C6}"/>
              </a:ext>
            </a:extLst>
          </p:cNvPr>
          <p:cNvSpPr>
            <a:spLocks noGrp="1"/>
          </p:cNvSpPr>
          <p:nvPr>
            <p:ph type="body" sz="quarter" idx="13"/>
          </p:nvPr>
        </p:nvSpPr>
        <p:spPr/>
        <p:txBody>
          <a:bodyPr/>
          <a:lstStyle/>
          <a:p>
            <a:r>
              <a:rPr lang="en-GB" sz="500"/>
              <a:t>BUD = budesonide; FORM = formoterol; ICS = inhaled corticosteroid(s); LABA = long-acting </a:t>
            </a:r>
            <a:r>
              <a:rPr lang="el-GR" sz="500"/>
              <a:t>β</a:t>
            </a:r>
            <a:r>
              <a:rPr lang="en-GB" sz="500" baseline="-25000"/>
              <a:t>2</a:t>
            </a:r>
            <a:r>
              <a:rPr lang="en-GB" sz="500"/>
              <a:t>-agonist; OCS = oral corticosteroid(s); SABA = short-acting </a:t>
            </a:r>
            <a:r>
              <a:rPr lang="el-GR" sz="500"/>
              <a:t>β</a:t>
            </a:r>
            <a:r>
              <a:rPr lang="en-GB" sz="500" baseline="-25000"/>
              <a:t>2</a:t>
            </a:r>
            <a:r>
              <a:rPr lang="en-GB" sz="500"/>
              <a:t>-agonist.</a:t>
            </a:r>
            <a:br>
              <a:rPr lang="en-US" sz="500"/>
            </a:br>
            <a:r>
              <a:rPr lang="en-US" sz="500"/>
              <a:t>1. </a:t>
            </a:r>
            <a:r>
              <a:rPr lang="en-GB" sz="500"/>
              <a:t>Global Initiative for Asthma. 2019 GINA Report, Global Strategy for Asthma Management and Prevention. http://www.ginasthma.org. Accessed 12 June 2019; 2. Schatz M, et al. </a:t>
            </a:r>
            <a:r>
              <a:rPr lang="en-GB" sz="500" i="1"/>
              <a:t>J Allergy Clin Immunol. </a:t>
            </a:r>
            <a:r>
              <a:rPr lang="en-GB" sz="500"/>
              <a:t>2006;117:995-1000; 3. </a:t>
            </a:r>
            <a:r>
              <a:rPr lang="en-US" altLang="en-US" sz="500" err="1"/>
              <a:t>Tattersfield</a:t>
            </a:r>
            <a:r>
              <a:rPr lang="en-US" altLang="en-US" sz="500"/>
              <a:t> AE, et al. </a:t>
            </a:r>
            <a:r>
              <a:rPr lang="en-US" altLang="en-US" sz="500" i="1"/>
              <a:t>Am J Respir </a:t>
            </a:r>
            <a:r>
              <a:rPr lang="en-US" altLang="en-US" sz="500" i="1" err="1"/>
              <a:t>Crit</a:t>
            </a:r>
            <a:r>
              <a:rPr lang="en-US" altLang="en-US" sz="500" i="1"/>
              <a:t> Care Med. </a:t>
            </a:r>
            <a:r>
              <a:rPr lang="en-US" altLang="en-US" sz="500"/>
              <a:t>1999;160:594-599; </a:t>
            </a:r>
            <a:br>
              <a:rPr lang="en-US" altLang="en-US" sz="500"/>
            </a:br>
            <a:r>
              <a:rPr lang="en-US" altLang="en-US" sz="500"/>
              <a:t>4. O’Byrne PM, et al. </a:t>
            </a:r>
            <a:r>
              <a:rPr lang="en-US" altLang="en-US" sz="500" i="1"/>
              <a:t>Eur Respir J. </a:t>
            </a:r>
            <a:r>
              <a:rPr lang="en-US" altLang="en-US" sz="500"/>
              <a:t>2017;50:pii: </a:t>
            </a:r>
            <a:r>
              <a:rPr lang="en-GB" sz="500"/>
              <a:t>1701103; 5. </a:t>
            </a:r>
            <a:r>
              <a:rPr lang="en-GB" sz="500" err="1"/>
              <a:t>Seberová</a:t>
            </a:r>
            <a:r>
              <a:rPr lang="en-GB" sz="500"/>
              <a:t> E, Andersson A. </a:t>
            </a:r>
            <a:r>
              <a:rPr lang="en-GB" sz="500" i="1"/>
              <a:t>Respir Med</a:t>
            </a:r>
            <a:r>
              <a:rPr lang="en-GB" sz="500"/>
              <a:t>. 2000;94:607-611; 6. Gibson PG, et al. </a:t>
            </a:r>
            <a:r>
              <a:rPr lang="en-GB" sz="500" i="1"/>
              <a:t>Am J Respir </a:t>
            </a:r>
            <a:r>
              <a:rPr lang="en-GB" sz="500" i="1" err="1"/>
              <a:t>Crit</a:t>
            </a:r>
            <a:r>
              <a:rPr lang="en-GB" sz="500" i="1"/>
              <a:t> Care Med</a:t>
            </a:r>
            <a:r>
              <a:rPr lang="en-GB" sz="500"/>
              <a:t>. 2001;163:32-36; 7. Beasley R, et al. </a:t>
            </a:r>
            <a:r>
              <a:rPr lang="en-GB" sz="500" i="1"/>
              <a:t>N </a:t>
            </a:r>
            <a:r>
              <a:rPr lang="en-GB" sz="500" i="1" err="1"/>
              <a:t>Engl</a:t>
            </a:r>
            <a:r>
              <a:rPr lang="en-GB" sz="500" i="1"/>
              <a:t> J Med. </a:t>
            </a:r>
            <a:r>
              <a:rPr lang="en-GB" sz="500"/>
              <a:t>2019;380:2020-2030; </a:t>
            </a:r>
            <a:r>
              <a:rPr lang="en-US" sz="500"/>
              <a:t>8. </a:t>
            </a:r>
            <a:r>
              <a:rPr lang="en-GB" altLang="en-US" sz="500"/>
              <a:t>Rabe KF, et al. </a:t>
            </a:r>
            <a:r>
              <a:rPr lang="en-GB" altLang="en-US" sz="500" i="1"/>
              <a:t>Chest. </a:t>
            </a:r>
            <a:r>
              <a:rPr lang="en-GB" altLang="en-US" sz="500"/>
              <a:t>2006;129:246-256; 9. </a:t>
            </a:r>
            <a:r>
              <a:rPr lang="en-GB" altLang="en-US" sz="500" err="1"/>
              <a:t>Scicchitano</a:t>
            </a:r>
            <a:r>
              <a:rPr lang="en-GB" altLang="en-US" sz="500"/>
              <a:t> R, et al. </a:t>
            </a:r>
            <a:r>
              <a:rPr lang="en-GB" altLang="en-US" sz="500" i="1" err="1"/>
              <a:t>Curr</a:t>
            </a:r>
            <a:r>
              <a:rPr lang="en-GB" altLang="en-US" sz="500" i="1"/>
              <a:t> Med Res </a:t>
            </a:r>
            <a:r>
              <a:rPr lang="en-GB" altLang="en-US" sz="500" i="1" err="1"/>
              <a:t>Opin</a:t>
            </a:r>
            <a:r>
              <a:rPr lang="en-GB" altLang="en-US" sz="500" i="1"/>
              <a:t>. </a:t>
            </a:r>
            <a:r>
              <a:rPr lang="en-GB" altLang="en-US" sz="500"/>
              <a:t>2004;20:1403-1418; 10. O’Byrne PM, et al. </a:t>
            </a:r>
            <a:r>
              <a:rPr lang="en-GB" altLang="en-US" sz="500" i="1"/>
              <a:t>Am J Respir </a:t>
            </a:r>
            <a:r>
              <a:rPr lang="en-GB" altLang="en-US" sz="500" i="1" err="1"/>
              <a:t>Crit</a:t>
            </a:r>
            <a:r>
              <a:rPr lang="en-GB" altLang="en-US" sz="500" i="1"/>
              <a:t> Care Med. </a:t>
            </a:r>
            <a:r>
              <a:rPr lang="en-GB" altLang="en-US" sz="500"/>
              <a:t>2005;171:129-136; 11. </a:t>
            </a:r>
            <a:r>
              <a:rPr lang="en-GB" altLang="ko-KR" sz="500"/>
              <a:t>Rabe KF, et al. </a:t>
            </a:r>
            <a:r>
              <a:rPr lang="en-GB" altLang="ko-KR" sz="500" i="1"/>
              <a:t>Lancet. </a:t>
            </a:r>
            <a:r>
              <a:rPr lang="en-GB" altLang="ko-KR" sz="500"/>
              <a:t>2006;368:744-753; 12</a:t>
            </a:r>
            <a:r>
              <a:rPr lang="en-GB" altLang="en-US" sz="500"/>
              <a:t>. Kuna P, et al. </a:t>
            </a:r>
            <a:r>
              <a:rPr lang="en-GB" altLang="en-US" sz="500" i="1"/>
              <a:t>Int J Clin </a:t>
            </a:r>
            <a:r>
              <a:rPr lang="en-GB" altLang="en-US" sz="500" i="1" err="1"/>
              <a:t>Pract</a:t>
            </a:r>
            <a:r>
              <a:rPr lang="en-GB" altLang="en-US" sz="500"/>
              <a:t>. 2007;61:725-736; 13. Bousquet J, et al. </a:t>
            </a:r>
            <a:r>
              <a:rPr lang="en-GB" altLang="en-US" sz="500" i="1"/>
              <a:t>Respir Med. </a:t>
            </a:r>
            <a:r>
              <a:rPr lang="en-GB" altLang="en-US" sz="500"/>
              <a:t>2007;101:2437-2446.</a:t>
            </a:r>
            <a:endParaRPr lang="en-US" sz="500"/>
          </a:p>
        </p:txBody>
      </p:sp>
      <p:sp>
        <p:nvSpPr>
          <p:cNvPr id="3" name="Rectangle: Rounded Corners 2">
            <a:extLst>
              <a:ext uri="{FF2B5EF4-FFF2-40B4-BE49-F238E27FC236}">
                <a16:creationId xmlns:a16="http://schemas.microsoft.com/office/drawing/2014/main" id="{F487581E-972F-41E9-8CB8-86006C82BE80}"/>
              </a:ext>
            </a:extLst>
          </p:cNvPr>
          <p:cNvSpPr/>
          <p:nvPr/>
        </p:nvSpPr>
        <p:spPr>
          <a:xfrm>
            <a:off x="4778443" y="2886085"/>
            <a:ext cx="3992952" cy="1532334"/>
          </a:xfrm>
          <a:prstGeom prst="roundRect">
            <a:avLst/>
          </a:prstGeom>
          <a:solidFill>
            <a:schemeClr val="bg1"/>
          </a:solidFill>
        </p:spPr>
        <p:txBody>
          <a:bodyPr wrap="square">
            <a:spAutoFit/>
          </a:bodyPr>
          <a:lstStyle/>
          <a:p>
            <a:pPr lvl="0" algn="ctr">
              <a:defRPr/>
            </a:pPr>
            <a:r>
              <a:rPr lang="en-GB" sz="1400" b="1" dirty="0">
                <a:solidFill>
                  <a:srgbClr val="0D3759"/>
                </a:solidFill>
              </a:rPr>
              <a:t>BUD/FORM Turbuhaler </a:t>
            </a:r>
            <a:br>
              <a:rPr lang="en-GB" sz="1400" b="1" dirty="0">
                <a:solidFill>
                  <a:srgbClr val="0D3759"/>
                </a:solidFill>
              </a:rPr>
            </a:br>
            <a:r>
              <a:rPr lang="en-GB" sz="1400" b="1" dirty="0">
                <a:solidFill>
                  <a:srgbClr val="0D3759"/>
                </a:solidFill>
              </a:rPr>
              <a:t>anti-inflammatory reliever leads to:</a:t>
            </a:r>
          </a:p>
          <a:p>
            <a:pPr lvl="0" algn="ctr">
              <a:defRPr/>
            </a:pPr>
            <a:endParaRPr lang="en-GB" sz="1400" dirty="0">
              <a:solidFill>
                <a:srgbClr val="000000"/>
              </a:solidFill>
            </a:endParaRPr>
          </a:p>
          <a:p>
            <a:pPr lvl="0" algn="ctr">
              <a:defRPr/>
            </a:pPr>
            <a:r>
              <a:rPr lang="en-US" sz="1400" dirty="0">
                <a:solidFill>
                  <a:srgbClr val="000000"/>
                </a:solidFill>
                <a:sym typeface="Symbol" panose="05050102010706020507" pitchFamily="18" charset="2"/>
              </a:rPr>
              <a:t>Decrease in exacerbations in </a:t>
            </a:r>
            <a:br>
              <a:rPr lang="en-US" sz="1400" dirty="0">
                <a:solidFill>
                  <a:srgbClr val="000000"/>
                </a:solidFill>
                <a:sym typeface="Symbol" panose="05050102010706020507" pitchFamily="18" charset="2"/>
              </a:rPr>
            </a:br>
            <a:r>
              <a:rPr lang="en-US" sz="1400" dirty="0">
                <a:solidFill>
                  <a:srgbClr val="000000"/>
                </a:solidFill>
                <a:sym typeface="Symbol" panose="05050102010706020507" pitchFamily="18" charset="2"/>
              </a:rPr>
              <a:t>moderate-to-severe asthma</a:t>
            </a:r>
            <a:r>
              <a:rPr lang="en-US" sz="1400" baseline="30000" dirty="0">
                <a:solidFill>
                  <a:srgbClr val="000000"/>
                </a:solidFill>
                <a:sym typeface="Symbol" panose="05050102010706020507" pitchFamily="18" charset="2"/>
              </a:rPr>
              <a:t>8–13 </a:t>
            </a:r>
            <a:r>
              <a:rPr lang="en-US" sz="1400" dirty="0">
                <a:solidFill>
                  <a:srgbClr val="000000"/>
                </a:solidFill>
                <a:sym typeface="Symbol" panose="05050102010706020507" pitchFamily="18" charset="2"/>
              </a:rPr>
              <a:t>compared with other maintenance regimens</a:t>
            </a:r>
            <a:endParaRPr lang="en-GB" sz="1400" dirty="0">
              <a:solidFill>
                <a:srgbClr val="000000"/>
              </a:solidFill>
            </a:endParaRPr>
          </a:p>
        </p:txBody>
      </p:sp>
      <p:sp>
        <p:nvSpPr>
          <p:cNvPr id="22" name="Rectangle 21">
            <a:extLst>
              <a:ext uri="{FF2B5EF4-FFF2-40B4-BE49-F238E27FC236}">
                <a16:creationId xmlns:a16="http://schemas.microsoft.com/office/drawing/2014/main" id="{B56AF019-0B74-4F72-A75B-769D617EA7DA}"/>
              </a:ext>
            </a:extLst>
          </p:cNvPr>
          <p:cNvSpPr/>
          <p:nvPr/>
        </p:nvSpPr>
        <p:spPr>
          <a:xfrm>
            <a:off x="2971209" y="-5570"/>
            <a:ext cx="6177401" cy="26830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a:t>
            </a:r>
            <a:r>
              <a:rPr lang="en-US" sz="1100" b="1"/>
              <a:t>without</a:t>
            </a:r>
            <a:r>
              <a:rPr lang="en-US" sz="1100"/>
              <a:t> mild asthma included within the local label should use this slide</a:t>
            </a:r>
          </a:p>
        </p:txBody>
      </p:sp>
      <p:sp>
        <p:nvSpPr>
          <p:cNvPr id="23" name="Multiplication Sign 22">
            <a:extLst>
              <a:ext uri="{FF2B5EF4-FFF2-40B4-BE49-F238E27FC236}">
                <a16:creationId xmlns:a16="http://schemas.microsoft.com/office/drawing/2014/main" id="{C108825B-3907-41C7-82B9-87CEF75C8E58}"/>
              </a:ext>
            </a:extLst>
          </p:cNvPr>
          <p:cNvSpPr/>
          <p:nvPr/>
        </p:nvSpPr>
        <p:spPr>
          <a:xfrm>
            <a:off x="4778443" y="1877980"/>
            <a:ext cx="2309097" cy="335770"/>
          </a:xfrm>
          <a:prstGeom prst="mathMultiply">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256856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18" grpId="0" animBg="1"/>
      <p:bldP spid="28" grpId="0" animBg="1"/>
      <p:bldP spid="3" grpId="0" animBg="1"/>
      <p:bldP spid="23" grpId="0" animBg="1"/>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1B1DF-1B7E-4460-B1A9-8375164DF4DD}"/>
              </a:ext>
            </a:extLst>
          </p:cNvPr>
          <p:cNvSpPr>
            <a:spLocks noGrp="1"/>
          </p:cNvSpPr>
          <p:nvPr>
            <p:ph type="title"/>
          </p:nvPr>
        </p:nvSpPr>
        <p:spPr/>
        <p:txBody>
          <a:bodyPr/>
          <a:lstStyle/>
          <a:p>
            <a:r>
              <a:rPr lang="en-GB"/>
              <a:t>Back-up slides</a:t>
            </a:r>
          </a:p>
        </p:txBody>
      </p:sp>
    </p:spTree>
    <p:extLst>
      <p:ext uri="{BB962C8B-B14F-4D97-AF65-F5344CB8AC3E}">
        <p14:creationId xmlns:p14="http://schemas.microsoft.com/office/powerpoint/2010/main" val="41192501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7CF5E-6D1D-4648-9556-8EAAD3A39392}"/>
              </a:ext>
            </a:extLst>
          </p:cNvPr>
          <p:cNvSpPr>
            <a:spLocks noGrp="1"/>
          </p:cNvSpPr>
          <p:nvPr>
            <p:ph type="title"/>
          </p:nvPr>
        </p:nvSpPr>
        <p:spPr/>
        <p:txBody>
          <a:bodyPr/>
          <a:lstStyle/>
          <a:p>
            <a:r>
              <a:rPr lang="en-US"/>
              <a:t>Adherence to controller therapy correlates with fewer severe exacerbations </a:t>
            </a:r>
          </a:p>
        </p:txBody>
      </p:sp>
      <p:sp>
        <p:nvSpPr>
          <p:cNvPr id="33" name="TextBox 32">
            <a:extLst>
              <a:ext uri="{FF2B5EF4-FFF2-40B4-BE49-F238E27FC236}">
                <a16:creationId xmlns:a16="http://schemas.microsoft.com/office/drawing/2014/main" id="{B2801850-4C90-439B-B90B-76DEFDFC4521}"/>
              </a:ext>
            </a:extLst>
          </p:cNvPr>
          <p:cNvSpPr txBox="1"/>
          <p:nvPr/>
        </p:nvSpPr>
        <p:spPr>
          <a:xfrm>
            <a:off x="336551" y="873444"/>
            <a:ext cx="8470898" cy="261610"/>
          </a:xfrm>
          <a:prstGeom prst="rect">
            <a:avLst/>
          </a:prstGeom>
          <a:noFill/>
        </p:spPr>
        <p:txBody>
          <a:bodyPr wrap="square" rtlCol="0">
            <a:spAutoFit/>
          </a:bodyPr>
          <a:lstStyle/>
          <a:p>
            <a:pPr lvl="0" algn="ctr">
              <a:defRPr/>
            </a:pPr>
            <a:r>
              <a:rPr kumimoji="0" lang="en-GB" sz="1100" b="1" i="0" u="none" strike="noStrike" kern="1200" cap="none" spc="0" normalizeH="0" baseline="0" noProof="0">
                <a:ln>
                  <a:noFill/>
                </a:ln>
                <a:solidFill>
                  <a:srgbClr val="000000"/>
                </a:solidFill>
                <a:effectLst/>
                <a:uLnTx/>
                <a:uFillTx/>
                <a:latin typeface="Arial"/>
                <a:ea typeface="+mn-ea"/>
                <a:cs typeface="+mn-cs"/>
              </a:rPr>
              <a:t>An overview of the range risk estimates for the association between adherence and asthma exacerbation</a:t>
            </a:r>
            <a:endParaRPr kumimoji="0" lang="en-GB" sz="1100" b="1" i="0" u="none" strike="noStrike" kern="1200" cap="none" spc="0" normalizeH="0" baseline="30000" noProof="0">
              <a:ln>
                <a:noFill/>
              </a:ln>
              <a:solidFill>
                <a:srgbClr val="000000"/>
              </a:solidFill>
              <a:effectLst/>
              <a:uLnTx/>
              <a:uFillTx/>
              <a:latin typeface="Arial"/>
              <a:ea typeface="+mn-ea"/>
              <a:cs typeface="+mn-cs"/>
            </a:endParaRPr>
          </a:p>
        </p:txBody>
      </p:sp>
      <p:grpSp>
        <p:nvGrpSpPr>
          <p:cNvPr id="34" name="Group 33">
            <a:extLst>
              <a:ext uri="{FF2B5EF4-FFF2-40B4-BE49-F238E27FC236}">
                <a16:creationId xmlns:a16="http://schemas.microsoft.com/office/drawing/2014/main" id="{62EFA53F-9FD1-4ADB-811C-03D2C15ED266}"/>
              </a:ext>
            </a:extLst>
          </p:cNvPr>
          <p:cNvGrpSpPr/>
          <p:nvPr/>
        </p:nvGrpSpPr>
        <p:grpSpPr>
          <a:xfrm>
            <a:off x="336551" y="1182117"/>
            <a:ext cx="8483601" cy="3020929"/>
            <a:chOff x="336551" y="1488490"/>
            <a:chExt cx="8483601" cy="3020929"/>
          </a:xfrm>
        </p:grpSpPr>
        <p:graphicFrame>
          <p:nvGraphicFramePr>
            <p:cNvPr id="35" name="Content Placeholder 4">
              <a:extLst>
                <a:ext uri="{FF2B5EF4-FFF2-40B4-BE49-F238E27FC236}">
                  <a16:creationId xmlns:a16="http://schemas.microsoft.com/office/drawing/2014/main" id="{504529AF-EE6F-4A5A-872E-F26EFBE20143}"/>
                </a:ext>
              </a:extLst>
            </p:cNvPr>
            <p:cNvGraphicFramePr>
              <a:graphicFrameLocks/>
            </p:cNvGraphicFramePr>
            <p:nvPr>
              <p:extLst>
                <p:ext uri="{D42A27DB-BD31-4B8C-83A1-F6EECF244321}">
                  <p14:modId xmlns:p14="http://schemas.microsoft.com/office/powerpoint/2010/main" val="1942846437"/>
                </p:ext>
              </p:extLst>
            </p:nvPr>
          </p:nvGraphicFramePr>
          <p:xfrm>
            <a:off x="336551" y="1488490"/>
            <a:ext cx="8483601" cy="3020929"/>
          </p:xfrm>
          <a:graphic>
            <a:graphicData uri="http://schemas.openxmlformats.org/drawingml/2006/table">
              <a:tbl>
                <a:tblPr firstRow="1" bandRow="1">
                  <a:tableStyleId>{69012ECD-51FC-41F1-AA8D-1B2483CD663E}</a:tableStyleId>
                </a:tblPr>
                <a:tblGrid>
                  <a:gridCol w="1556808">
                    <a:extLst>
                      <a:ext uri="{9D8B030D-6E8A-4147-A177-3AD203B41FA5}">
                        <a16:colId xmlns:a16="http://schemas.microsoft.com/office/drawing/2014/main" val="125095811"/>
                      </a:ext>
                    </a:extLst>
                  </a:gridCol>
                  <a:gridCol w="1111275">
                    <a:extLst>
                      <a:ext uri="{9D8B030D-6E8A-4147-A177-3AD203B41FA5}">
                        <a16:colId xmlns:a16="http://schemas.microsoft.com/office/drawing/2014/main" val="2887874175"/>
                      </a:ext>
                    </a:extLst>
                  </a:gridCol>
                  <a:gridCol w="1362207">
                    <a:extLst>
                      <a:ext uri="{9D8B030D-6E8A-4147-A177-3AD203B41FA5}">
                        <a16:colId xmlns:a16="http://schemas.microsoft.com/office/drawing/2014/main" val="241121986"/>
                      </a:ext>
                    </a:extLst>
                  </a:gridCol>
                  <a:gridCol w="1715562">
                    <a:extLst>
                      <a:ext uri="{9D8B030D-6E8A-4147-A177-3AD203B41FA5}">
                        <a16:colId xmlns:a16="http://schemas.microsoft.com/office/drawing/2014/main" val="278442189"/>
                      </a:ext>
                    </a:extLst>
                  </a:gridCol>
                  <a:gridCol w="686225">
                    <a:extLst>
                      <a:ext uri="{9D8B030D-6E8A-4147-A177-3AD203B41FA5}">
                        <a16:colId xmlns:a16="http://schemas.microsoft.com/office/drawing/2014/main" val="3816332972"/>
                      </a:ext>
                    </a:extLst>
                  </a:gridCol>
                  <a:gridCol w="2051524">
                    <a:extLst>
                      <a:ext uri="{9D8B030D-6E8A-4147-A177-3AD203B41FA5}">
                        <a16:colId xmlns:a16="http://schemas.microsoft.com/office/drawing/2014/main" val="1662056254"/>
                      </a:ext>
                    </a:extLst>
                  </a:gridCol>
                </a:tblGrid>
                <a:tr h="430129">
                  <a:tc>
                    <a:txBody>
                      <a:bodyPr/>
                      <a:lstStyle/>
                      <a:p>
                        <a:r>
                          <a:rPr lang="en-US" sz="1200">
                            <a:latin typeface="+mn-lt"/>
                          </a:rPr>
                          <a:t>Reference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US" sz="1200">
                            <a:latin typeface="+mn-lt"/>
                          </a:rPr>
                          <a:t>Participants,</a:t>
                        </a:r>
                      </a:p>
                      <a:p>
                        <a:pPr algn="ctr"/>
                        <a:r>
                          <a:rPr lang="en-US" sz="1200">
                            <a:latin typeface="+mn-lt"/>
                          </a:rPr>
                          <a:t>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US" sz="1200">
                            <a:latin typeface="+mn-lt"/>
                          </a:rPr>
                          <a:t>Outcome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US" sz="1200">
                            <a:latin typeface="+mn-lt"/>
                          </a:rPr>
                          <a:t>Adherence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US" sz="1200">
                            <a:latin typeface="+mn-lt"/>
                          </a:rPr>
                          <a:t>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US" sz="1200">
                            <a:latin typeface="+mn-lt"/>
                          </a:rPr>
                          <a:t>Adherent versus</a:t>
                        </a:r>
                        <a:br>
                          <a:rPr lang="en-US" sz="1200">
                            <a:latin typeface="+mn-lt"/>
                          </a:rPr>
                        </a:br>
                        <a:r>
                          <a:rPr lang="en-US" sz="1200">
                            <a:latin typeface="+mn-lt"/>
                          </a:rPr>
                          <a:t>nonadherent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3378822349"/>
                    </a:ext>
                  </a:extLst>
                </a:tr>
                <a:tr h="264263">
                  <a:tc>
                    <a:txBody>
                      <a:bodyPr/>
                      <a:lstStyle/>
                      <a:p>
                        <a:r>
                          <a:rPr lang="en-US" sz="1000">
                            <a:latin typeface="+mn-lt"/>
                          </a:rPr>
                          <a:t>Stern et al (2006)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97743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Comb:ED/hosp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MPR: </a:t>
                        </a:r>
                        <a:r>
                          <a:rPr lang="en-US" sz="1000" baseline="0">
                            <a:latin typeface="+mn-lt"/>
                          </a:rPr>
                          <a:t>75th</a:t>
                        </a:r>
                        <a:r>
                          <a:rPr lang="en-US" sz="1000">
                            <a:latin typeface="+mn-lt"/>
                          </a:rPr>
                          <a:t> perc vs less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0.86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8">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3683016"/>
                    </a:ext>
                  </a:extLst>
                </a:tr>
                <a:tr h="264263">
                  <a:tc>
                    <a:txBody>
                      <a:bodyPr/>
                      <a:lstStyle/>
                      <a:p>
                        <a:r>
                          <a:rPr lang="en-US" sz="1000">
                            <a:latin typeface="+mn-lt"/>
                          </a:rPr>
                          <a:t>Delea et al (2008)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12907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OCS</a:t>
                        </a:r>
                      </a:p>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Comb:ED/hosp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Mean MPR: +25%</a:t>
                        </a:r>
                        <a:br>
                          <a:rPr lang="en-US" sz="1000">
                            <a:latin typeface="+mn-lt"/>
                          </a:rPr>
                        </a:br>
                        <a:r>
                          <a:rPr lang="en-US" sz="1000">
                            <a:latin typeface="+mn-lt"/>
                          </a:rPr>
                          <a:t>Mean MPR: +25%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0.97</a:t>
                        </a:r>
                      </a:p>
                      <a:p>
                        <a:pPr algn="ctr"/>
                        <a:r>
                          <a:rPr lang="en-US" sz="1000" b="0">
                            <a:latin typeface="+mn-lt"/>
                          </a:rPr>
                          <a:t>0.90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b="1">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16532323"/>
                    </a:ext>
                  </a:extLst>
                </a:tr>
                <a:tr h="264263">
                  <a:tc>
                    <a:txBody>
                      <a:bodyPr/>
                      <a:lstStyle/>
                      <a:p>
                        <a:r>
                          <a:rPr lang="en-US" sz="1000">
                            <a:latin typeface="+mn-lt"/>
                          </a:rPr>
                          <a:t>Balkrishnan et al (2000)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751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Comb:ED/hosp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Refills: 2 vs 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0.62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10427144"/>
                    </a:ext>
                  </a:extLst>
                </a:tr>
                <a:tr h="264263">
                  <a:tc>
                    <a:txBody>
                      <a:bodyPr/>
                      <a:lstStyle/>
                      <a:p>
                        <a:r>
                          <a:rPr lang="en-US" sz="1000">
                            <a:latin typeface="+mn-lt"/>
                          </a:rPr>
                          <a:t>Williams et al (2004)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405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OCS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Median CMA: +25%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b="0">
                            <a:latin typeface="+mn-lt"/>
                          </a:rPr>
                          <a:t>RR 0.75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endParaRPr lang="en-US" sz="1200" b="1">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14234411"/>
                    </a:ext>
                  </a:extLst>
                </a:tr>
                <a:tr h="264263">
                  <a:tc>
                    <a:txBody>
                      <a:bodyPr/>
                      <a:lstStyle/>
                      <a:p>
                        <a:pPr algn="l"/>
                        <a:r>
                          <a:rPr lang="en-US" sz="1000">
                            <a:latin typeface="+mn-lt"/>
                          </a:rPr>
                          <a:t>Williams et al (2011)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298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Comb:ED/hosp/OSC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a:latin typeface="+mn-lt"/>
                          </a:rPr>
                          <a:t>MPR: &gt;75% vs &lt;25%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0.58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5280775"/>
                    </a:ext>
                  </a:extLst>
                </a:tr>
                <a:tr h="264263">
                  <a:tc>
                    <a:txBody>
                      <a:bodyPr/>
                      <a:lstStyle/>
                      <a:p>
                        <a:pPr algn="l"/>
                        <a:r>
                          <a:rPr lang="en-US" sz="1000">
                            <a:latin typeface="+mn-lt"/>
                          </a:rPr>
                          <a:t>McMahon et al (2000)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4535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Hosp+OCS</a:t>
                        </a:r>
                      </a:p>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Hosp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Adh: 90 vs 1–89 days</a:t>
                        </a:r>
                        <a:br>
                          <a:rPr kumimoji="0" lang="en-US" sz="1000" b="0" i="0" u="none" strike="noStrike" kern="1200" cap="none" spc="0" normalizeH="0" baseline="0" noProof="0">
                            <a:ln>
                              <a:noFill/>
                            </a:ln>
                            <a:solidFill>
                              <a:srgbClr val="000000"/>
                            </a:solidFill>
                            <a:effectLst/>
                            <a:uLnTx/>
                            <a:uFillTx/>
                            <a:latin typeface="+mn-lt"/>
                            <a:ea typeface="+mn-ea"/>
                            <a:cs typeface="+mn-cs"/>
                          </a:rPr>
                        </a:br>
                        <a:r>
                          <a:rPr kumimoji="0" lang="en-US" sz="1000" b="0" i="0" u="none" strike="noStrike" kern="1200" cap="none" spc="0" normalizeH="0" baseline="0" noProof="0">
                            <a:ln>
                              <a:noFill/>
                            </a:ln>
                            <a:solidFill>
                              <a:srgbClr val="000000"/>
                            </a:solidFill>
                            <a:effectLst/>
                            <a:uLnTx/>
                            <a:uFillTx/>
                            <a:latin typeface="+mn-lt"/>
                            <a:ea typeface="+mn-ea"/>
                            <a:cs typeface="+mn-cs"/>
                          </a:rPr>
                          <a:t>Adh: 90 vs 1–89 days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1.02</a:t>
                        </a:r>
                      </a:p>
                      <a:p>
                        <a:pPr algn="ctr"/>
                        <a:r>
                          <a:rPr lang="en-US" sz="1000" b="0">
                            <a:latin typeface="+mn-lt"/>
                          </a:rPr>
                          <a:t>0.91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98463564"/>
                    </a:ext>
                  </a:extLst>
                </a:tr>
                <a:tr h="226517">
                  <a:tc>
                    <a:txBody>
                      <a:bodyPr/>
                      <a:lstStyle/>
                      <a:p>
                        <a:pPr algn="l"/>
                        <a:r>
                          <a:rPr lang="en-US" sz="1000">
                            <a:latin typeface="+mn-lt"/>
                          </a:rPr>
                          <a:t>Smith et al (2009)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r>
                          <a:rPr lang="en-US" sz="1000">
                            <a:latin typeface="+mn-lt"/>
                          </a:rPr>
                          <a:t>3013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r>
                          <a:rPr lang="en-US" sz="1000">
                            <a:latin typeface="+mn-lt"/>
                          </a:rPr>
                          <a:t>Comb:ED/hosp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mn-lt"/>
                            <a:ea typeface="+mn-ea"/>
                            <a:cs typeface="+mn-cs"/>
                          </a:rPr>
                          <a:t>MPR: &gt;80% vs &lt;50%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000" b="0">
                            <a:latin typeface="+mn-lt"/>
                          </a:rPr>
                          <a:t>0.47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5691679"/>
                    </a:ext>
                  </a:extLst>
                </a:tr>
                <a:tr h="226517">
                  <a:tc gridSpan="5">
                    <a:txBody>
                      <a:bodyPr/>
                      <a:lstStyle/>
                      <a:p>
                        <a:pPr algn="l"/>
                        <a:endParaRPr lang="en-US" sz="10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endParaRPr lang="en-US" sz="10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endParaRPr lang="en-US" sz="10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1000" b="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67822391"/>
                    </a:ext>
                  </a:extLst>
                </a:tr>
                <a:tr h="226517">
                  <a:tc gridSpan="6">
                    <a:txBody>
                      <a:bodyPr/>
                      <a:lstStyle/>
                      <a:p>
                        <a:pPr algn="l"/>
                        <a:endParaRPr lang="en-US" sz="900">
                          <a:latin typeface="+mn-lt"/>
                        </a:endParaRPr>
                      </a:p>
                    </a:txBody>
                    <a:tcPr marL="0" marT="720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hMerge="1">
                    <a:txBody>
                      <a:bodyPr/>
                      <a:lstStyle/>
                      <a:p>
                        <a:pPr marL="0" marR="0" lvl="0" indent="0" algn="ctr" defTabSz="914378" rtl="0" eaLnBrk="1" fontAlgn="auto" latinLnBrk="0" hangingPunct="1">
                          <a:lnSpc>
                            <a:spcPct val="100000"/>
                          </a:lnSpc>
                          <a:spcBef>
                            <a:spcPts val="0"/>
                          </a:spcBef>
                          <a:spcAft>
                            <a:spcPts val="0"/>
                          </a:spcAft>
                          <a:buClrTx/>
                          <a:buSzTx/>
                          <a:buFontTx/>
                          <a:buNone/>
                          <a:tabLst/>
                          <a:defRPr/>
                        </a:pPr>
                        <a:endParaRPr lang="en-US" sz="10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endParaRPr lang="en-US" sz="10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marL="0" marR="0" lvl="0" indent="0" algn="ctr" defTabSz="342892"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1000" b="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a:endParaRPr lang="en-US" sz="120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44591725"/>
                    </a:ext>
                  </a:extLst>
                </a:tr>
              </a:tbl>
            </a:graphicData>
          </a:graphic>
        </p:graphicFrame>
        <p:grpSp>
          <p:nvGrpSpPr>
            <p:cNvPr id="36" name="Group 4">
              <a:extLst>
                <a:ext uri="{FF2B5EF4-FFF2-40B4-BE49-F238E27FC236}">
                  <a16:creationId xmlns:a16="http://schemas.microsoft.com/office/drawing/2014/main" id="{061D1CE3-AC2A-4C08-9E9C-570A1DE7371C}"/>
                </a:ext>
              </a:extLst>
            </p:cNvPr>
            <p:cNvGrpSpPr>
              <a:grpSpLocks noChangeAspect="1"/>
            </p:cNvGrpSpPr>
            <p:nvPr/>
          </p:nvGrpSpPr>
          <p:grpSpPr bwMode="auto">
            <a:xfrm>
              <a:off x="6878638" y="1989138"/>
              <a:ext cx="1811337" cy="2384426"/>
              <a:chOff x="4333" y="1253"/>
              <a:chExt cx="1141" cy="1502"/>
            </a:xfrm>
          </p:grpSpPr>
          <p:sp>
            <p:nvSpPr>
              <p:cNvPr id="37" name="Line 15">
                <a:extLst>
                  <a:ext uri="{FF2B5EF4-FFF2-40B4-BE49-F238E27FC236}">
                    <a16:creationId xmlns:a16="http://schemas.microsoft.com/office/drawing/2014/main" id="{3DECBCFC-00AD-45C3-86AF-60B545031290}"/>
                  </a:ext>
                </a:extLst>
              </p:cNvPr>
              <p:cNvSpPr>
                <a:spLocks noChangeShapeType="1"/>
              </p:cNvSpPr>
              <p:nvPr/>
            </p:nvSpPr>
            <p:spPr bwMode="auto">
              <a:xfrm>
                <a:off x="4500" y="2468"/>
                <a:ext cx="359" cy="0"/>
              </a:xfrm>
              <a:prstGeom prst="line">
                <a:avLst/>
              </a:prstGeom>
              <a:noFill/>
              <a:ln w="12700">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 name="Line 16">
                <a:extLst>
                  <a:ext uri="{FF2B5EF4-FFF2-40B4-BE49-F238E27FC236}">
                    <a16:creationId xmlns:a16="http://schemas.microsoft.com/office/drawing/2014/main" id="{3B04C3AD-F15B-4828-9DB8-F675299132BE}"/>
                  </a:ext>
                </a:extLst>
              </p:cNvPr>
              <p:cNvSpPr>
                <a:spLocks noChangeShapeType="1"/>
              </p:cNvSpPr>
              <p:nvPr/>
            </p:nvSpPr>
            <p:spPr bwMode="auto">
              <a:xfrm>
                <a:off x="4531" y="2315"/>
                <a:ext cx="900" cy="0"/>
              </a:xfrm>
              <a:prstGeom prst="line">
                <a:avLst/>
              </a:prstGeom>
              <a:noFill/>
              <a:ln w="12700">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 name="Line 17">
                <a:extLst>
                  <a:ext uri="{FF2B5EF4-FFF2-40B4-BE49-F238E27FC236}">
                    <a16:creationId xmlns:a16="http://schemas.microsoft.com/office/drawing/2014/main" id="{CE32CC3C-BF3B-457C-8F93-A2F8A8423D18}"/>
                  </a:ext>
                </a:extLst>
              </p:cNvPr>
              <p:cNvSpPr>
                <a:spLocks noChangeShapeType="1"/>
              </p:cNvSpPr>
              <p:nvPr/>
            </p:nvSpPr>
            <p:spPr bwMode="auto">
              <a:xfrm>
                <a:off x="4695" y="2221"/>
                <a:ext cx="600" cy="0"/>
              </a:xfrm>
              <a:prstGeom prst="line">
                <a:avLst/>
              </a:prstGeom>
              <a:noFill/>
              <a:ln w="12700">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 name="Line 18">
                <a:extLst>
                  <a:ext uri="{FF2B5EF4-FFF2-40B4-BE49-F238E27FC236}">
                    <a16:creationId xmlns:a16="http://schemas.microsoft.com/office/drawing/2014/main" id="{79D94B0D-AA23-46D8-8E4C-C663C9BDD6E7}"/>
                  </a:ext>
                </a:extLst>
              </p:cNvPr>
              <p:cNvSpPr>
                <a:spLocks noChangeShapeType="1"/>
              </p:cNvSpPr>
              <p:nvPr/>
            </p:nvSpPr>
            <p:spPr bwMode="auto">
              <a:xfrm>
                <a:off x="4580" y="2058"/>
                <a:ext cx="260" cy="0"/>
              </a:xfrm>
              <a:prstGeom prst="line">
                <a:avLst/>
              </a:prstGeom>
              <a:noFill/>
              <a:ln w="12700">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 name="Line 19">
                <a:extLst>
                  <a:ext uri="{FF2B5EF4-FFF2-40B4-BE49-F238E27FC236}">
                    <a16:creationId xmlns:a16="http://schemas.microsoft.com/office/drawing/2014/main" id="{266E4774-A4F2-44A1-A3E2-DE6CB2D74C23}"/>
                  </a:ext>
                </a:extLst>
              </p:cNvPr>
              <p:cNvSpPr>
                <a:spLocks noChangeShapeType="1"/>
              </p:cNvSpPr>
              <p:nvPr/>
            </p:nvSpPr>
            <p:spPr bwMode="auto">
              <a:xfrm>
                <a:off x="4599" y="1725"/>
                <a:ext cx="260" cy="0"/>
              </a:xfrm>
              <a:prstGeom prst="line">
                <a:avLst/>
              </a:prstGeom>
              <a:noFill/>
              <a:ln w="12700">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 name="AutoShape 3">
                <a:extLst>
                  <a:ext uri="{FF2B5EF4-FFF2-40B4-BE49-F238E27FC236}">
                    <a16:creationId xmlns:a16="http://schemas.microsoft.com/office/drawing/2014/main" id="{22B59708-B5EF-49DF-A242-DB7F99AED7B3}"/>
                  </a:ext>
                </a:extLst>
              </p:cNvPr>
              <p:cNvSpPr>
                <a:spLocks noChangeAspect="1" noChangeArrowheads="1" noTextEdit="1"/>
              </p:cNvSpPr>
              <p:nvPr/>
            </p:nvSpPr>
            <p:spPr bwMode="auto">
              <a:xfrm>
                <a:off x="4333" y="1280"/>
                <a:ext cx="1141" cy="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Line 5">
                <a:extLst>
                  <a:ext uri="{FF2B5EF4-FFF2-40B4-BE49-F238E27FC236}">
                    <a16:creationId xmlns:a16="http://schemas.microsoft.com/office/drawing/2014/main" id="{7C12DE2D-8BA1-486F-B620-7C9E751928BD}"/>
                  </a:ext>
                </a:extLst>
              </p:cNvPr>
              <p:cNvSpPr>
                <a:spLocks noChangeShapeType="1"/>
              </p:cNvSpPr>
              <p:nvPr/>
            </p:nvSpPr>
            <p:spPr bwMode="auto">
              <a:xfrm flipV="1">
                <a:off x="4905" y="1323"/>
                <a:ext cx="0" cy="1269"/>
              </a:xfrm>
              <a:prstGeom prst="line">
                <a:avLst/>
              </a:prstGeom>
              <a:noFill/>
              <a:ln w="1270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5" name="Freeform 6">
                <a:extLst>
                  <a:ext uri="{FF2B5EF4-FFF2-40B4-BE49-F238E27FC236}">
                    <a16:creationId xmlns:a16="http://schemas.microsoft.com/office/drawing/2014/main" id="{C1A2C43E-D3EF-4331-ABE6-FAD8ADDBC520}"/>
                  </a:ext>
                </a:extLst>
              </p:cNvPr>
              <p:cNvSpPr>
                <a:spLocks/>
              </p:cNvSpPr>
              <p:nvPr/>
            </p:nvSpPr>
            <p:spPr bwMode="auto">
              <a:xfrm>
                <a:off x="4789" y="1253"/>
                <a:ext cx="112" cy="112"/>
              </a:xfrm>
              <a:custGeom>
                <a:avLst/>
                <a:gdLst>
                  <a:gd name="T0" fmla="*/ 112 w 112"/>
                  <a:gd name="T1" fmla="*/ 56 h 112"/>
                  <a:gd name="T2" fmla="*/ 56 w 112"/>
                  <a:gd name="T3" fmla="*/ 112 h 112"/>
                  <a:gd name="T4" fmla="*/ 0 w 112"/>
                  <a:gd name="T5" fmla="*/ 56 h 112"/>
                  <a:gd name="T6" fmla="*/ 56 w 112"/>
                  <a:gd name="T7" fmla="*/ 0 h 112"/>
                  <a:gd name="T8" fmla="*/ 112 w 112"/>
                  <a:gd name="T9" fmla="*/ 56 h 112"/>
                </a:gdLst>
                <a:ahLst/>
                <a:cxnLst>
                  <a:cxn ang="0">
                    <a:pos x="T0" y="T1"/>
                  </a:cxn>
                  <a:cxn ang="0">
                    <a:pos x="T2" y="T3"/>
                  </a:cxn>
                  <a:cxn ang="0">
                    <a:pos x="T4" y="T5"/>
                  </a:cxn>
                  <a:cxn ang="0">
                    <a:pos x="T6" y="T7"/>
                  </a:cxn>
                  <a:cxn ang="0">
                    <a:pos x="T8" y="T9"/>
                  </a:cxn>
                </a:cxnLst>
                <a:rect l="0" t="0" r="r" b="b"/>
                <a:pathLst>
                  <a:path w="112" h="112">
                    <a:moveTo>
                      <a:pt x="112" y="56"/>
                    </a:moveTo>
                    <a:lnTo>
                      <a:pt x="56" y="112"/>
                    </a:lnTo>
                    <a:lnTo>
                      <a:pt x="0" y="56"/>
                    </a:lnTo>
                    <a:lnTo>
                      <a:pt x="56" y="0"/>
                    </a:lnTo>
                    <a:lnTo>
                      <a:pt x="112" y="56"/>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7">
                <a:extLst>
                  <a:ext uri="{FF2B5EF4-FFF2-40B4-BE49-F238E27FC236}">
                    <a16:creationId xmlns:a16="http://schemas.microsoft.com/office/drawing/2014/main" id="{FF9F4315-3AB4-4959-A23F-C74939A6E563}"/>
                  </a:ext>
                </a:extLst>
              </p:cNvPr>
              <p:cNvSpPr>
                <a:spLocks/>
              </p:cNvSpPr>
              <p:nvPr/>
            </p:nvSpPr>
            <p:spPr bwMode="auto">
              <a:xfrm>
                <a:off x="4859" y="1441"/>
                <a:ext cx="52" cy="53"/>
              </a:xfrm>
              <a:custGeom>
                <a:avLst/>
                <a:gdLst>
                  <a:gd name="T0" fmla="*/ 52 w 52"/>
                  <a:gd name="T1" fmla="*/ 28 h 53"/>
                  <a:gd name="T2" fmla="*/ 24 w 52"/>
                  <a:gd name="T3" fmla="*/ 53 h 53"/>
                  <a:gd name="T4" fmla="*/ 0 w 52"/>
                  <a:gd name="T5" fmla="*/ 28 h 53"/>
                  <a:gd name="T6" fmla="*/ 24 w 52"/>
                  <a:gd name="T7" fmla="*/ 0 h 53"/>
                  <a:gd name="T8" fmla="*/ 52 w 52"/>
                  <a:gd name="T9" fmla="*/ 28 h 53"/>
                </a:gdLst>
                <a:ahLst/>
                <a:cxnLst>
                  <a:cxn ang="0">
                    <a:pos x="T0" y="T1"/>
                  </a:cxn>
                  <a:cxn ang="0">
                    <a:pos x="T2" y="T3"/>
                  </a:cxn>
                  <a:cxn ang="0">
                    <a:pos x="T4" y="T5"/>
                  </a:cxn>
                  <a:cxn ang="0">
                    <a:pos x="T6" y="T7"/>
                  </a:cxn>
                  <a:cxn ang="0">
                    <a:pos x="T8" y="T9"/>
                  </a:cxn>
                </a:cxnLst>
                <a:rect l="0" t="0" r="r" b="b"/>
                <a:pathLst>
                  <a:path w="52" h="53">
                    <a:moveTo>
                      <a:pt x="52" y="28"/>
                    </a:moveTo>
                    <a:lnTo>
                      <a:pt x="24" y="53"/>
                    </a:lnTo>
                    <a:lnTo>
                      <a:pt x="0" y="28"/>
                    </a:lnTo>
                    <a:lnTo>
                      <a:pt x="24" y="0"/>
                    </a:lnTo>
                    <a:lnTo>
                      <a:pt x="52" y="28"/>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8">
                <a:extLst>
                  <a:ext uri="{FF2B5EF4-FFF2-40B4-BE49-F238E27FC236}">
                    <a16:creationId xmlns:a16="http://schemas.microsoft.com/office/drawing/2014/main" id="{AB729DAD-9E93-47AF-97AD-9B2157A6140F}"/>
                  </a:ext>
                </a:extLst>
              </p:cNvPr>
              <p:cNvSpPr>
                <a:spLocks/>
              </p:cNvSpPr>
              <p:nvPr/>
            </p:nvSpPr>
            <p:spPr bwMode="auto">
              <a:xfrm>
                <a:off x="4825" y="1538"/>
                <a:ext cx="52" cy="50"/>
              </a:xfrm>
              <a:custGeom>
                <a:avLst/>
                <a:gdLst>
                  <a:gd name="T0" fmla="*/ 52 w 52"/>
                  <a:gd name="T1" fmla="*/ 25 h 50"/>
                  <a:gd name="T2" fmla="*/ 27 w 52"/>
                  <a:gd name="T3" fmla="*/ 50 h 50"/>
                  <a:gd name="T4" fmla="*/ 0 w 52"/>
                  <a:gd name="T5" fmla="*/ 25 h 50"/>
                  <a:gd name="T6" fmla="*/ 27 w 52"/>
                  <a:gd name="T7" fmla="*/ 0 h 50"/>
                  <a:gd name="T8" fmla="*/ 52 w 52"/>
                  <a:gd name="T9" fmla="*/ 25 h 50"/>
                </a:gdLst>
                <a:ahLst/>
                <a:cxnLst>
                  <a:cxn ang="0">
                    <a:pos x="T0" y="T1"/>
                  </a:cxn>
                  <a:cxn ang="0">
                    <a:pos x="T2" y="T3"/>
                  </a:cxn>
                  <a:cxn ang="0">
                    <a:pos x="T4" y="T5"/>
                  </a:cxn>
                  <a:cxn ang="0">
                    <a:pos x="T6" y="T7"/>
                  </a:cxn>
                  <a:cxn ang="0">
                    <a:pos x="T8" y="T9"/>
                  </a:cxn>
                </a:cxnLst>
                <a:rect l="0" t="0" r="r" b="b"/>
                <a:pathLst>
                  <a:path w="52" h="50">
                    <a:moveTo>
                      <a:pt x="52" y="25"/>
                    </a:moveTo>
                    <a:lnTo>
                      <a:pt x="27" y="50"/>
                    </a:lnTo>
                    <a:lnTo>
                      <a:pt x="0" y="25"/>
                    </a:lnTo>
                    <a:lnTo>
                      <a:pt x="27" y="0"/>
                    </a:lnTo>
                    <a:lnTo>
                      <a:pt x="52" y="25"/>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9">
                <a:extLst>
                  <a:ext uri="{FF2B5EF4-FFF2-40B4-BE49-F238E27FC236}">
                    <a16:creationId xmlns:a16="http://schemas.microsoft.com/office/drawing/2014/main" id="{B7B102D4-3E91-42D7-A4C3-496FD479E3B5}"/>
                  </a:ext>
                </a:extLst>
              </p:cNvPr>
              <p:cNvSpPr>
                <a:spLocks/>
              </p:cNvSpPr>
              <p:nvPr/>
            </p:nvSpPr>
            <p:spPr bwMode="auto">
              <a:xfrm>
                <a:off x="4682" y="1704"/>
                <a:ext cx="41" cy="40"/>
              </a:xfrm>
              <a:custGeom>
                <a:avLst/>
                <a:gdLst>
                  <a:gd name="T0" fmla="*/ 41 w 41"/>
                  <a:gd name="T1" fmla="*/ 21 h 40"/>
                  <a:gd name="T2" fmla="*/ 22 w 41"/>
                  <a:gd name="T3" fmla="*/ 40 h 40"/>
                  <a:gd name="T4" fmla="*/ 0 w 41"/>
                  <a:gd name="T5" fmla="*/ 21 h 40"/>
                  <a:gd name="T6" fmla="*/ 22 w 41"/>
                  <a:gd name="T7" fmla="*/ 0 h 40"/>
                  <a:gd name="T8" fmla="*/ 41 w 41"/>
                  <a:gd name="T9" fmla="*/ 21 h 40"/>
                </a:gdLst>
                <a:ahLst/>
                <a:cxnLst>
                  <a:cxn ang="0">
                    <a:pos x="T0" y="T1"/>
                  </a:cxn>
                  <a:cxn ang="0">
                    <a:pos x="T2" y="T3"/>
                  </a:cxn>
                  <a:cxn ang="0">
                    <a:pos x="T4" y="T5"/>
                  </a:cxn>
                  <a:cxn ang="0">
                    <a:pos x="T6" y="T7"/>
                  </a:cxn>
                  <a:cxn ang="0">
                    <a:pos x="T8" y="T9"/>
                  </a:cxn>
                </a:cxnLst>
                <a:rect l="0" t="0" r="r" b="b"/>
                <a:pathLst>
                  <a:path w="41" h="40">
                    <a:moveTo>
                      <a:pt x="41" y="21"/>
                    </a:moveTo>
                    <a:lnTo>
                      <a:pt x="22" y="40"/>
                    </a:lnTo>
                    <a:lnTo>
                      <a:pt x="0" y="21"/>
                    </a:lnTo>
                    <a:lnTo>
                      <a:pt x="22" y="0"/>
                    </a:lnTo>
                    <a:lnTo>
                      <a:pt x="41" y="21"/>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10">
                <a:extLst>
                  <a:ext uri="{FF2B5EF4-FFF2-40B4-BE49-F238E27FC236}">
                    <a16:creationId xmlns:a16="http://schemas.microsoft.com/office/drawing/2014/main" id="{044FC7B5-390A-4D78-BAFA-3022C54F5CAE}"/>
                  </a:ext>
                </a:extLst>
              </p:cNvPr>
              <p:cNvSpPr>
                <a:spLocks/>
              </p:cNvSpPr>
              <p:nvPr/>
            </p:nvSpPr>
            <p:spPr bwMode="auto">
              <a:xfrm>
                <a:off x="4754" y="1874"/>
                <a:ext cx="34" cy="37"/>
              </a:xfrm>
              <a:custGeom>
                <a:avLst/>
                <a:gdLst>
                  <a:gd name="T0" fmla="*/ 34 w 34"/>
                  <a:gd name="T1" fmla="*/ 19 h 37"/>
                  <a:gd name="T2" fmla="*/ 15 w 34"/>
                  <a:gd name="T3" fmla="*/ 37 h 37"/>
                  <a:gd name="T4" fmla="*/ 0 w 34"/>
                  <a:gd name="T5" fmla="*/ 19 h 37"/>
                  <a:gd name="T6" fmla="*/ 15 w 34"/>
                  <a:gd name="T7" fmla="*/ 0 h 37"/>
                  <a:gd name="T8" fmla="*/ 34 w 34"/>
                  <a:gd name="T9" fmla="*/ 19 h 37"/>
                </a:gdLst>
                <a:ahLst/>
                <a:cxnLst>
                  <a:cxn ang="0">
                    <a:pos x="T0" y="T1"/>
                  </a:cxn>
                  <a:cxn ang="0">
                    <a:pos x="T2" y="T3"/>
                  </a:cxn>
                  <a:cxn ang="0">
                    <a:pos x="T4" y="T5"/>
                  </a:cxn>
                  <a:cxn ang="0">
                    <a:pos x="T6" y="T7"/>
                  </a:cxn>
                  <a:cxn ang="0">
                    <a:pos x="T8" y="T9"/>
                  </a:cxn>
                </a:cxnLst>
                <a:rect l="0" t="0" r="r" b="b"/>
                <a:pathLst>
                  <a:path w="34" h="37">
                    <a:moveTo>
                      <a:pt x="34" y="19"/>
                    </a:moveTo>
                    <a:lnTo>
                      <a:pt x="15" y="37"/>
                    </a:lnTo>
                    <a:lnTo>
                      <a:pt x="0" y="19"/>
                    </a:lnTo>
                    <a:lnTo>
                      <a:pt x="15" y="0"/>
                    </a:lnTo>
                    <a:lnTo>
                      <a:pt x="34" y="19"/>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11">
                <a:extLst>
                  <a:ext uri="{FF2B5EF4-FFF2-40B4-BE49-F238E27FC236}">
                    <a16:creationId xmlns:a16="http://schemas.microsoft.com/office/drawing/2014/main" id="{868C3587-9D2E-4804-BC49-D28591454CDE}"/>
                  </a:ext>
                </a:extLst>
              </p:cNvPr>
              <p:cNvSpPr>
                <a:spLocks/>
              </p:cNvSpPr>
              <p:nvPr/>
            </p:nvSpPr>
            <p:spPr bwMode="auto">
              <a:xfrm>
                <a:off x="4893" y="2202"/>
                <a:ext cx="37" cy="38"/>
              </a:xfrm>
              <a:custGeom>
                <a:avLst/>
                <a:gdLst>
                  <a:gd name="T0" fmla="*/ 37 w 37"/>
                  <a:gd name="T1" fmla="*/ 19 h 38"/>
                  <a:gd name="T2" fmla="*/ 18 w 37"/>
                  <a:gd name="T3" fmla="*/ 38 h 38"/>
                  <a:gd name="T4" fmla="*/ 0 w 37"/>
                  <a:gd name="T5" fmla="*/ 19 h 38"/>
                  <a:gd name="T6" fmla="*/ 18 w 37"/>
                  <a:gd name="T7" fmla="*/ 0 h 38"/>
                  <a:gd name="T8" fmla="*/ 37 w 37"/>
                  <a:gd name="T9" fmla="*/ 19 h 38"/>
                </a:gdLst>
                <a:ahLst/>
                <a:cxnLst>
                  <a:cxn ang="0">
                    <a:pos x="T0" y="T1"/>
                  </a:cxn>
                  <a:cxn ang="0">
                    <a:pos x="T2" y="T3"/>
                  </a:cxn>
                  <a:cxn ang="0">
                    <a:pos x="T4" y="T5"/>
                  </a:cxn>
                  <a:cxn ang="0">
                    <a:pos x="T6" y="T7"/>
                  </a:cxn>
                  <a:cxn ang="0">
                    <a:pos x="T8" y="T9"/>
                  </a:cxn>
                </a:cxnLst>
                <a:rect l="0" t="0" r="r" b="b"/>
                <a:pathLst>
                  <a:path w="37" h="38">
                    <a:moveTo>
                      <a:pt x="37" y="19"/>
                    </a:moveTo>
                    <a:lnTo>
                      <a:pt x="18" y="38"/>
                    </a:lnTo>
                    <a:lnTo>
                      <a:pt x="0" y="19"/>
                    </a:lnTo>
                    <a:lnTo>
                      <a:pt x="18" y="0"/>
                    </a:lnTo>
                    <a:lnTo>
                      <a:pt x="37" y="19"/>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12">
                <a:extLst>
                  <a:ext uri="{FF2B5EF4-FFF2-40B4-BE49-F238E27FC236}">
                    <a16:creationId xmlns:a16="http://schemas.microsoft.com/office/drawing/2014/main" id="{C1ECE834-1FB1-448D-B6AB-AF3EA8C542B7}"/>
                  </a:ext>
                </a:extLst>
              </p:cNvPr>
              <p:cNvSpPr>
                <a:spLocks/>
              </p:cNvSpPr>
              <p:nvPr/>
            </p:nvSpPr>
            <p:spPr bwMode="auto">
              <a:xfrm>
                <a:off x="4840" y="2300"/>
                <a:ext cx="34" cy="34"/>
              </a:xfrm>
              <a:custGeom>
                <a:avLst/>
                <a:gdLst>
                  <a:gd name="T0" fmla="*/ 34 w 34"/>
                  <a:gd name="T1" fmla="*/ 15 h 34"/>
                  <a:gd name="T2" fmla="*/ 19 w 34"/>
                  <a:gd name="T3" fmla="*/ 34 h 34"/>
                  <a:gd name="T4" fmla="*/ 0 w 34"/>
                  <a:gd name="T5" fmla="*/ 15 h 34"/>
                  <a:gd name="T6" fmla="*/ 19 w 34"/>
                  <a:gd name="T7" fmla="*/ 0 h 34"/>
                  <a:gd name="T8" fmla="*/ 34 w 34"/>
                  <a:gd name="T9" fmla="*/ 15 h 34"/>
                </a:gdLst>
                <a:ahLst/>
                <a:cxnLst>
                  <a:cxn ang="0">
                    <a:pos x="T0" y="T1"/>
                  </a:cxn>
                  <a:cxn ang="0">
                    <a:pos x="T2" y="T3"/>
                  </a:cxn>
                  <a:cxn ang="0">
                    <a:pos x="T4" y="T5"/>
                  </a:cxn>
                  <a:cxn ang="0">
                    <a:pos x="T6" y="T7"/>
                  </a:cxn>
                  <a:cxn ang="0">
                    <a:pos x="T8" y="T9"/>
                  </a:cxn>
                </a:cxnLst>
                <a:rect l="0" t="0" r="r" b="b"/>
                <a:pathLst>
                  <a:path w="34" h="34">
                    <a:moveTo>
                      <a:pt x="34" y="15"/>
                    </a:moveTo>
                    <a:lnTo>
                      <a:pt x="19" y="34"/>
                    </a:lnTo>
                    <a:lnTo>
                      <a:pt x="0" y="15"/>
                    </a:lnTo>
                    <a:lnTo>
                      <a:pt x="19" y="0"/>
                    </a:lnTo>
                    <a:lnTo>
                      <a:pt x="34" y="15"/>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Freeform 13">
                <a:extLst>
                  <a:ext uri="{FF2B5EF4-FFF2-40B4-BE49-F238E27FC236}">
                    <a16:creationId xmlns:a16="http://schemas.microsoft.com/office/drawing/2014/main" id="{E8AA264D-E808-4748-A472-AFBD07ED8A7A}"/>
                  </a:ext>
                </a:extLst>
              </p:cNvPr>
              <p:cNvSpPr>
                <a:spLocks/>
              </p:cNvSpPr>
              <p:nvPr/>
            </p:nvSpPr>
            <p:spPr bwMode="auto">
              <a:xfrm>
                <a:off x="4605" y="2449"/>
                <a:ext cx="37" cy="38"/>
              </a:xfrm>
              <a:custGeom>
                <a:avLst/>
                <a:gdLst>
                  <a:gd name="T0" fmla="*/ 37 w 37"/>
                  <a:gd name="T1" fmla="*/ 19 h 38"/>
                  <a:gd name="T2" fmla="*/ 19 w 37"/>
                  <a:gd name="T3" fmla="*/ 38 h 38"/>
                  <a:gd name="T4" fmla="*/ 0 w 37"/>
                  <a:gd name="T5" fmla="*/ 19 h 38"/>
                  <a:gd name="T6" fmla="*/ 19 w 37"/>
                  <a:gd name="T7" fmla="*/ 0 h 38"/>
                  <a:gd name="T8" fmla="*/ 37 w 37"/>
                  <a:gd name="T9" fmla="*/ 19 h 38"/>
                </a:gdLst>
                <a:ahLst/>
                <a:cxnLst>
                  <a:cxn ang="0">
                    <a:pos x="T0" y="T1"/>
                  </a:cxn>
                  <a:cxn ang="0">
                    <a:pos x="T2" y="T3"/>
                  </a:cxn>
                  <a:cxn ang="0">
                    <a:pos x="T4" y="T5"/>
                  </a:cxn>
                  <a:cxn ang="0">
                    <a:pos x="T6" y="T7"/>
                  </a:cxn>
                  <a:cxn ang="0">
                    <a:pos x="T8" y="T9"/>
                  </a:cxn>
                </a:cxnLst>
                <a:rect l="0" t="0" r="r" b="b"/>
                <a:pathLst>
                  <a:path w="37" h="38">
                    <a:moveTo>
                      <a:pt x="37" y="19"/>
                    </a:moveTo>
                    <a:lnTo>
                      <a:pt x="19" y="38"/>
                    </a:lnTo>
                    <a:lnTo>
                      <a:pt x="0" y="19"/>
                    </a:lnTo>
                    <a:lnTo>
                      <a:pt x="19" y="0"/>
                    </a:lnTo>
                    <a:lnTo>
                      <a:pt x="37" y="19"/>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14">
                <a:extLst>
                  <a:ext uri="{FF2B5EF4-FFF2-40B4-BE49-F238E27FC236}">
                    <a16:creationId xmlns:a16="http://schemas.microsoft.com/office/drawing/2014/main" id="{6E6C0110-0485-47A0-B905-C99DD152C0C5}"/>
                  </a:ext>
                </a:extLst>
              </p:cNvPr>
              <p:cNvSpPr>
                <a:spLocks/>
              </p:cNvSpPr>
              <p:nvPr/>
            </p:nvSpPr>
            <p:spPr bwMode="auto">
              <a:xfrm>
                <a:off x="4670" y="2040"/>
                <a:ext cx="37" cy="37"/>
              </a:xfrm>
              <a:custGeom>
                <a:avLst/>
                <a:gdLst>
                  <a:gd name="T0" fmla="*/ 37 w 37"/>
                  <a:gd name="T1" fmla="*/ 18 h 37"/>
                  <a:gd name="T2" fmla="*/ 19 w 37"/>
                  <a:gd name="T3" fmla="*/ 37 h 37"/>
                  <a:gd name="T4" fmla="*/ 0 w 37"/>
                  <a:gd name="T5" fmla="*/ 18 h 37"/>
                  <a:gd name="T6" fmla="*/ 19 w 37"/>
                  <a:gd name="T7" fmla="*/ 0 h 37"/>
                  <a:gd name="T8" fmla="*/ 37 w 37"/>
                  <a:gd name="T9" fmla="*/ 18 h 37"/>
                </a:gdLst>
                <a:ahLst/>
                <a:cxnLst>
                  <a:cxn ang="0">
                    <a:pos x="T0" y="T1"/>
                  </a:cxn>
                  <a:cxn ang="0">
                    <a:pos x="T2" y="T3"/>
                  </a:cxn>
                  <a:cxn ang="0">
                    <a:pos x="T4" y="T5"/>
                  </a:cxn>
                  <a:cxn ang="0">
                    <a:pos x="T6" y="T7"/>
                  </a:cxn>
                  <a:cxn ang="0">
                    <a:pos x="T8" y="T9"/>
                  </a:cxn>
                </a:cxnLst>
                <a:rect l="0" t="0" r="r" b="b"/>
                <a:pathLst>
                  <a:path w="37" h="37">
                    <a:moveTo>
                      <a:pt x="37" y="18"/>
                    </a:moveTo>
                    <a:lnTo>
                      <a:pt x="19" y="37"/>
                    </a:lnTo>
                    <a:lnTo>
                      <a:pt x="0" y="18"/>
                    </a:lnTo>
                    <a:lnTo>
                      <a:pt x="19" y="0"/>
                    </a:lnTo>
                    <a:lnTo>
                      <a:pt x="37" y="18"/>
                    </a:lnTo>
                    <a:close/>
                  </a:path>
                </a:pathLst>
              </a:custGeom>
              <a:solidFill>
                <a:srgbClr val="CF19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20">
                <a:extLst>
                  <a:ext uri="{FF2B5EF4-FFF2-40B4-BE49-F238E27FC236}">
                    <a16:creationId xmlns:a16="http://schemas.microsoft.com/office/drawing/2014/main" id="{3F4CC9DA-7D2E-47B2-B144-1E041A5CEF32}"/>
                  </a:ext>
                </a:extLst>
              </p:cNvPr>
              <p:cNvSpPr>
                <a:spLocks/>
              </p:cNvSpPr>
              <p:nvPr/>
            </p:nvSpPr>
            <p:spPr bwMode="auto">
              <a:xfrm>
                <a:off x="4364" y="2543"/>
                <a:ext cx="1082" cy="44"/>
              </a:xfrm>
              <a:custGeom>
                <a:avLst/>
                <a:gdLst>
                  <a:gd name="T0" fmla="*/ 0 w 1082"/>
                  <a:gd name="T1" fmla="*/ 44 h 44"/>
                  <a:gd name="T2" fmla="*/ 0 w 1082"/>
                  <a:gd name="T3" fmla="*/ 0 h 44"/>
                  <a:gd name="T4" fmla="*/ 1082 w 1082"/>
                  <a:gd name="T5" fmla="*/ 0 h 44"/>
                  <a:gd name="T6" fmla="*/ 1082 w 1082"/>
                  <a:gd name="T7" fmla="*/ 44 h 44"/>
                </a:gdLst>
                <a:ahLst/>
                <a:cxnLst>
                  <a:cxn ang="0">
                    <a:pos x="T0" y="T1"/>
                  </a:cxn>
                  <a:cxn ang="0">
                    <a:pos x="T2" y="T3"/>
                  </a:cxn>
                  <a:cxn ang="0">
                    <a:pos x="T4" y="T5"/>
                  </a:cxn>
                  <a:cxn ang="0">
                    <a:pos x="T6" y="T7"/>
                  </a:cxn>
                </a:cxnLst>
                <a:rect l="0" t="0" r="r" b="b"/>
                <a:pathLst>
                  <a:path w="1082" h="44">
                    <a:moveTo>
                      <a:pt x="0" y="44"/>
                    </a:moveTo>
                    <a:lnTo>
                      <a:pt x="0" y="0"/>
                    </a:lnTo>
                    <a:lnTo>
                      <a:pt x="1082" y="0"/>
                    </a:lnTo>
                    <a:lnTo>
                      <a:pt x="1082" y="44"/>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 name="Rectangle 21">
                <a:extLst>
                  <a:ext uri="{FF2B5EF4-FFF2-40B4-BE49-F238E27FC236}">
                    <a16:creationId xmlns:a16="http://schemas.microsoft.com/office/drawing/2014/main" id="{7E91770C-D431-4D4B-905D-1E68AF9013ED}"/>
                  </a:ext>
                </a:extLst>
              </p:cNvPr>
              <p:cNvSpPr>
                <a:spLocks noChangeArrowheads="1"/>
              </p:cNvSpPr>
              <p:nvPr/>
            </p:nvSpPr>
            <p:spPr bwMode="auto">
              <a:xfrm>
                <a:off x="4343" y="2592"/>
                <a:ext cx="44"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231F20"/>
                    </a:solidFill>
                    <a:effectLst/>
                    <a:latin typeface="Arial" panose="020B0604020202020204" pitchFamily="34" charset="0"/>
                  </a:rPr>
                  <a:t>0</a:t>
                </a:r>
                <a:endParaRPr kumimoji="0" lang="en-US" altLang="en-US" sz="1000" b="0" i="0" u="none" strike="noStrike" cap="none" normalizeH="0" baseline="0">
                  <a:ln>
                    <a:noFill/>
                  </a:ln>
                  <a:solidFill>
                    <a:schemeClr val="tx1"/>
                  </a:solidFill>
                  <a:effectLst/>
                  <a:latin typeface="Arial" panose="020B0604020202020204" pitchFamily="34" charset="0"/>
                </a:endParaRPr>
              </a:p>
            </p:txBody>
          </p:sp>
          <p:sp>
            <p:nvSpPr>
              <p:cNvPr id="56" name="Rectangle 22">
                <a:extLst>
                  <a:ext uri="{FF2B5EF4-FFF2-40B4-BE49-F238E27FC236}">
                    <a16:creationId xmlns:a16="http://schemas.microsoft.com/office/drawing/2014/main" id="{2A09ABC1-50E9-4354-8CE0-208B61371129}"/>
                  </a:ext>
                </a:extLst>
              </p:cNvPr>
              <p:cNvSpPr>
                <a:spLocks noChangeArrowheads="1"/>
              </p:cNvSpPr>
              <p:nvPr/>
            </p:nvSpPr>
            <p:spPr bwMode="auto">
              <a:xfrm>
                <a:off x="4881" y="2592"/>
                <a:ext cx="44"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231F20"/>
                    </a:solidFill>
                    <a:effectLst/>
                    <a:latin typeface="Arial" panose="020B0604020202020204" pitchFamily="34" charset="0"/>
                  </a:rPr>
                  <a:t>1</a:t>
                </a:r>
                <a:endParaRPr kumimoji="0" lang="en-US" altLang="en-US" sz="1000" b="0" i="0" u="none" strike="noStrike" cap="none" normalizeH="0" baseline="0">
                  <a:ln>
                    <a:noFill/>
                  </a:ln>
                  <a:solidFill>
                    <a:schemeClr val="tx1"/>
                  </a:solidFill>
                  <a:effectLst/>
                  <a:latin typeface="Arial" panose="020B0604020202020204" pitchFamily="34" charset="0"/>
                </a:endParaRPr>
              </a:p>
            </p:txBody>
          </p:sp>
          <p:sp>
            <p:nvSpPr>
              <p:cNvPr id="57" name="Rectangle 23">
                <a:extLst>
                  <a:ext uri="{FF2B5EF4-FFF2-40B4-BE49-F238E27FC236}">
                    <a16:creationId xmlns:a16="http://schemas.microsoft.com/office/drawing/2014/main" id="{5D029D15-28DF-469F-A447-C314A2BA467B}"/>
                  </a:ext>
                </a:extLst>
              </p:cNvPr>
              <p:cNvSpPr>
                <a:spLocks noChangeArrowheads="1"/>
              </p:cNvSpPr>
              <p:nvPr/>
            </p:nvSpPr>
            <p:spPr bwMode="auto">
              <a:xfrm>
                <a:off x="5422" y="2592"/>
                <a:ext cx="44"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231F20"/>
                    </a:solidFill>
                    <a:effectLst/>
                    <a:latin typeface="Arial" panose="020B0604020202020204" pitchFamily="34" charset="0"/>
                  </a:rPr>
                  <a:t>2</a:t>
                </a:r>
                <a:endParaRPr kumimoji="0" lang="en-US" altLang="en-US" sz="1000" b="0" i="0" u="none" strike="noStrike" cap="none" normalizeH="0" baseline="0">
                  <a:ln>
                    <a:noFill/>
                  </a:ln>
                  <a:solidFill>
                    <a:schemeClr val="tx1"/>
                  </a:solidFill>
                  <a:effectLst/>
                  <a:latin typeface="Arial" panose="020B0604020202020204" pitchFamily="34" charset="0"/>
                </a:endParaRPr>
              </a:p>
            </p:txBody>
          </p:sp>
        </p:grpSp>
      </p:grpSp>
      <p:sp>
        <p:nvSpPr>
          <p:cNvPr id="58" name="Content Placeholder 2">
            <a:extLst>
              <a:ext uri="{FF2B5EF4-FFF2-40B4-BE49-F238E27FC236}">
                <a16:creationId xmlns:a16="http://schemas.microsoft.com/office/drawing/2014/main" id="{4F1BB435-350C-4270-85D5-ADE2679361CB}"/>
              </a:ext>
            </a:extLst>
          </p:cNvPr>
          <p:cNvSpPr txBox="1">
            <a:spLocks/>
          </p:cNvSpPr>
          <p:nvPr/>
        </p:nvSpPr>
        <p:spPr>
          <a:xfrm>
            <a:off x="336551" y="4030374"/>
            <a:ext cx="8508972" cy="671147"/>
          </a:xfrm>
          <a:prstGeom prst="rect">
            <a:avLst/>
          </a:prstGeom>
        </p:spPr>
        <p:txBody>
          <a:bodyPr>
            <a:normAutofit/>
          </a:bodyPr>
          <a:lstStyle>
            <a:lvl1pPr marL="243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2000" kern="1200">
                <a:solidFill>
                  <a:schemeClr val="tx1"/>
                </a:solidFill>
                <a:latin typeface="+mn-lt"/>
                <a:ea typeface="+mn-ea"/>
                <a:cs typeface="+mn-cs"/>
              </a:defRPr>
            </a:lvl1pPr>
            <a:lvl2pPr marL="486000" indent="-243000"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800" kern="1200">
                <a:solidFill>
                  <a:schemeClr val="tx1"/>
                </a:solidFill>
                <a:latin typeface="+mn-lt"/>
                <a:ea typeface="+mn-ea"/>
                <a:cs typeface="+mn-cs"/>
              </a:defRPr>
            </a:lvl2pPr>
            <a:lvl3pPr marL="729000" indent="-243000" algn="l" defTabSz="914378" rtl="0" eaLnBrk="1" latinLnBrk="0" hangingPunct="1">
              <a:lnSpc>
                <a:spcPct val="100000"/>
              </a:lnSpc>
              <a:spcBef>
                <a:spcPts val="450"/>
              </a:spcBef>
              <a:spcAft>
                <a:spcPts val="450"/>
              </a:spcAft>
              <a:buClr>
                <a:schemeClr val="accent1"/>
              </a:buClr>
              <a:buFont typeface="Wingdings" panose="05000000000000000000" pitchFamily="2" charset="2"/>
              <a:buChar char="§"/>
              <a:defRPr sz="1600" kern="1200">
                <a:solidFill>
                  <a:schemeClr val="tx1"/>
                </a:solidFill>
                <a:latin typeface="+mn-lt"/>
                <a:ea typeface="+mn-ea"/>
                <a:cs typeface="+mn-cs"/>
              </a:defRPr>
            </a:lvl3pPr>
            <a:lvl4pPr marL="685784" indent="0" algn="l" defTabSz="914378" rtl="0" eaLnBrk="1" latinLnBrk="0" hangingPunct="1">
              <a:lnSpc>
                <a:spcPct val="100000"/>
              </a:lnSpc>
              <a:spcBef>
                <a:spcPts val="450"/>
              </a:spcBef>
              <a:spcAft>
                <a:spcPts val="450"/>
              </a:spcAft>
              <a:buFont typeface="Arial" panose="020B0604020202020204" pitchFamily="34" charset="0"/>
              <a:buNone/>
              <a:defRPr sz="1600" kern="1200">
                <a:solidFill>
                  <a:schemeClr val="tx1"/>
                </a:solidFill>
                <a:latin typeface="+mn-lt"/>
                <a:ea typeface="+mn-ea"/>
                <a:cs typeface="+mn-cs"/>
              </a:defRPr>
            </a:lvl4pPr>
            <a:lvl5pPr marL="1142972" indent="-228594" algn="l" defTabSz="914378" rtl="0" eaLnBrk="1" latinLnBrk="0" hangingPunct="1">
              <a:lnSpc>
                <a:spcPct val="100000"/>
              </a:lnSpc>
              <a:spcBef>
                <a:spcPts val="450"/>
              </a:spcBef>
              <a:spcAft>
                <a:spcPts val="450"/>
              </a:spcAft>
              <a:buClr>
                <a:schemeClr val="accent1"/>
              </a:buClr>
              <a:buFont typeface="Arial" panose="020B0604020202020204" pitchFamily="34" charset="0"/>
              <a:buChar char="•"/>
              <a:defRPr sz="1600" kern="1200">
                <a:solidFill>
                  <a:schemeClr val="tx1"/>
                </a:solidFill>
                <a:latin typeface="+mn-lt"/>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spcAft>
                <a:spcPts val="0"/>
              </a:spcAft>
              <a:buFont typeface="Arial" panose="020B0604020202020204" pitchFamily="34" charset="0"/>
              <a:buNone/>
            </a:pPr>
            <a:r>
              <a:rPr lang="en-US" sz="1400" b="1">
                <a:solidFill>
                  <a:srgbClr val="D0006F"/>
                </a:solidFill>
              </a:rPr>
              <a:t>Stern et al (2006) found that patients achieving the 75th percentile of adherence experienced the fewest exacerbations</a:t>
            </a:r>
            <a:endParaRPr lang="en-US" sz="1400" b="1"/>
          </a:p>
          <a:p>
            <a:pPr>
              <a:spcBef>
                <a:spcPts val="600"/>
              </a:spcBef>
              <a:spcAft>
                <a:spcPts val="0"/>
              </a:spcAft>
            </a:pPr>
            <a:endParaRPr lang="en-US" sz="1200" b="1"/>
          </a:p>
        </p:txBody>
      </p:sp>
      <p:sp>
        <p:nvSpPr>
          <p:cNvPr id="7" name="Text Placeholder 6">
            <a:extLst>
              <a:ext uri="{FF2B5EF4-FFF2-40B4-BE49-F238E27FC236}">
                <a16:creationId xmlns:a16="http://schemas.microsoft.com/office/drawing/2014/main" id="{87C80A5E-8F84-43F7-916F-461ECF5BA773}"/>
              </a:ext>
            </a:extLst>
          </p:cNvPr>
          <p:cNvSpPr>
            <a:spLocks noGrp="1"/>
          </p:cNvSpPr>
          <p:nvPr>
            <p:ph type="body" sz="quarter" idx="13"/>
          </p:nvPr>
        </p:nvSpPr>
        <p:spPr>
          <a:xfrm>
            <a:off x="246986" y="4545028"/>
            <a:ext cx="8602768" cy="506716"/>
          </a:xfrm>
        </p:spPr>
        <p:txBody>
          <a:bodyPr/>
          <a:lstStyle/>
          <a:p>
            <a:r>
              <a:rPr lang="en-US"/>
              <a:t>A systematic literature review of 23 publications in medication adherence and the risk of severe exacerbations.</a:t>
            </a:r>
            <a:br>
              <a:rPr lang="en-US"/>
            </a:br>
            <a:r>
              <a:rPr lang="en-US" err="1"/>
              <a:t>Adh</a:t>
            </a:r>
            <a:r>
              <a:rPr lang="en-US"/>
              <a:t> = adherence; CMA = continuous measure of availability; Comb = combined; ED = emergency department visit; </a:t>
            </a:r>
            <a:r>
              <a:rPr lang="en-US" err="1"/>
              <a:t>hosp</a:t>
            </a:r>
            <a:r>
              <a:rPr lang="en-US"/>
              <a:t> = hospitalisation; MPR = medication possession rate; OCS = oral corticosteroid(s); OR = odds ratio; perc = percentile; </a:t>
            </a:r>
            <a:br>
              <a:rPr lang="en-US"/>
            </a:br>
            <a:r>
              <a:rPr lang="en-US"/>
              <a:t>RR = relative risk. </a:t>
            </a:r>
            <a:br>
              <a:rPr lang="en-US"/>
            </a:br>
            <a:r>
              <a:rPr lang="en-US" err="1"/>
              <a:t>Engelkes</a:t>
            </a:r>
            <a:r>
              <a:rPr lang="en-US"/>
              <a:t> M, et al. </a:t>
            </a:r>
            <a:r>
              <a:rPr lang="en-US" i="1"/>
              <a:t>Eur Respir J.</a:t>
            </a:r>
            <a:r>
              <a:rPr lang="en-US"/>
              <a:t> 2015;45:396-407.</a:t>
            </a:r>
            <a:endParaRPr lang="en-GB"/>
          </a:p>
        </p:txBody>
      </p:sp>
    </p:spTree>
    <p:extLst>
      <p:ext uri="{BB962C8B-B14F-4D97-AF65-F5344CB8AC3E}">
        <p14:creationId xmlns:p14="http://schemas.microsoft.com/office/powerpoint/2010/main" val="8849236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STEP: study design </a:t>
            </a:r>
            <a:endParaRPr lang="en-CA"/>
          </a:p>
        </p:txBody>
      </p:sp>
      <p:sp>
        <p:nvSpPr>
          <p:cNvPr id="7" name="Text Placeholder 6"/>
          <p:cNvSpPr>
            <a:spLocks noGrp="1"/>
          </p:cNvSpPr>
          <p:nvPr>
            <p:ph type="body" sz="quarter" idx="13"/>
          </p:nvPr>
        </p:nvSpPr>
        <p:spPr>
          <a:xfrm>
            <a:off x="246986" y="4774745"/>
            <a:ext cx="8602768" cy="276999"/>
          </a:xfrm>
        </p:spPr>
        <p:txBody>
          <a:bodyPr/>
          <a:lstStyle/>
          <a:p>
            <a:r>
              <a:rPr lang="en-GB"/>
              <a:t>BID = twice daily; BUD = budesonide; FORM = formoterol; ICS = inhaled corticosteroid(s); QD = once daily;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a:t>
            </a:r>
            <a:br>
              <a:rPr lang="en-GB"/>
            </a:br>
            <a:r>
              <a:rPr lang="en-GB"/>
              <a:t>Scicchitano R, et al. </a:t>
            </a:r>
            <a:r>
              <a:rPr lang="en-GB" i="1" err="1"/>
              <a:t>Curr</a:t>
            </a:r>
            <a:r>
              <a:rPr lang="en-GB" i="1"/>
              <a:t> Med Res </a:t>
            </a:r>
            <a:r>
              <a:rPr lang="en-GB" i="1" err="1"/>
              <a:t>Opin</a:t>
            </a:r>
            <a:r>
              <a:rPr lang="en-GB" i="1"/>
              <a:t>. </a:t>
            </a:r>
            <a:r>
              <a:rPr lang="en-GB"/>
              <a:t>2004;20:1403-1418.</a:t>
            </a:r>
            <a:endParaRPr lang="en-US"/>
          </a:p>
        </p:txBody>
      </p:sp>
      <p:sp>
        <p:nvSpPr>
          <p:cNvPr id="83" name="Title 2">
            <a:extLst>
              <a:ext uri="{FF2B5EF4-FFF2-40B4-BE49-F238E27FC236}">
                <a16:creationId xmlns:a16="http://schemas.microsoft.com/office/drawing/2014/main" id="{6F2151BF-D85A-47D7-95A5-79EE09A7217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algn="ctr"/>
            <a:r>
              <a:rPr lang="en-GB" sz="1400">
                <a:solidFill>
                  <a:srgbClr val="D0006F"/>
                </a:solidFill>
              </a:rPr>
              <a:t>STEP was a 12-month, double-blind, double-dummy randomised, parallel-group, multicentre study comparing BUD/FORM as needed + maintenance with BUD maintenance BID + SABA as needed in patients with moderate-to-severe asthma</a:t>
            </a:r>
          </a:p>
        </p:txBody>
      </p:sp>
      <p:grpSp>
        <p:nvGrpSpPr>
          <p:cNvPr id="6" name="Group 5">
            <a:extLst>
              <a:ext uri="{FF2B5EF4-FFF2-40B4-BE49-F238E27FC236}">
                <a16:creationId xmlns:a16="http://schemas.microsoft.com/office/drawing/2014/main" id="{6CF14D2C-3DBF-49CB-A680-FE6E0BBB86EE}"/>
              </a:ext>
            </a:extLst>
          </p:cNvPr>
          <p:cNvGrpSpPr/>
          <p:nvPr/>
        </p:nvGrpSpPr>
        <p:grpSpPr>
          <a:xfrm>
            <a:off x="492543" y="1650948"/>
            <a:ext cx="8329518" cy="3045788"/>
            <a:chOff x="492543" y="1786820"/>
            <a:chExt cx="8329518" cy="3045788"/>
          </a:xfrm>
        </p:grpSpPr>
        <p:sp>
          <p:nvSpPr>
            <p:cNvPr id="8" name="Freeform: Shape 7">
              <a:extLst>
                <a:ext uri="{FF2B5EF4-FFF2-40B4-BE49-F238E27FC236}">
                  <a16:creationId xmlns:a16="http://schemas.microsoft.com/office/drawing/2014/main" id="{1C047D7A-2513-4A1A-9228-A6E59D248272}"/>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9772D9B4-E770-44A7-A9E9-5A6895DF1BCD}"/>
                </a:ext>
              </a:extLst>
            </p:cNvPr>
            <p:cNvSpPr/>
            <p:nvPr/>
          </p:nvSpPr>
          <p:spPr>
            <a:xfrm>
              <a:off x="492543" y="2281527"/>
              <a:ext cx="1000112" cy="646331"/>
            </a:xfrm>
            <a:prstGeom prst="rect">
              <a:avLst/>
            </a:prstGeom>
          </p:spPr>
          <p:txBody>
            <a:bodyPr wrap="square">
              <a:spAutoFit/>
            </a:bodyPr>
            <a:lstStyle/>
            <a:p>
              <a:r>
                <a:rPr lang="en-GB" sz="1200"/>
                <a:t>1890</a:t>
              </a:r>
            </a:p>
            <a:p>
              <a:r>
                <a:rPr lang="en-GB" sz="1200"/>
                <a:t>patients</a:t>
              </a:r>
            </a:p>
            <a:p>
              <a:r>
                <a:rPr lang="en-GB" sz="1200"/>
                <a:t>randomised</a:t>
              </a:r>
            </a:p>
          </p:txBody>
        </p:sp>
        <p:cxnSp>
          <p:nvCxnSpPr>
            <p:cNvPr id="10" name="Straight Connector 9">
              <a:extLst>
                <a:ext uri="{FF2B5EF4-FFF2-40B4-BE49-F238E27FC236}">
                  <a16:creationId xmlns:a16="http://schemas.microsoft.com/office/drawing/2014/main" id="{FFA93501-2FE4-4FA1-A1DD-EDD9F386CC38}"/>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E047DDE-2677-4F7D-AC8F-FB723311A18C}"/>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A53B0AB-4108-4615-834D-26D33E59BF7C}"/>
                </a:ext>
              </a:extLst>
            </p:cNvPr>
            <p:cNvSpPr/>
            <p:nvPr/>
          </p:nvSpPr>
          <p:spPr>
            <a:xfrm>
              <a:off x="952175" y="3894198"/>
              <a:ext cx="1561268" cy="461665"/>
            </a:xfrm>
            <a:prstGeom prst="rect">
              <a:avLst/>
            </a:prstGeom>
          </p:spPr>
          <p:txBody>
            <a:bodyPr wrap="square">
              <a:spAutoFit/>
            </a:bodyPr>
            <a:lstStyle/>
            <a:p>
              <a:pPr algn="r"/>
              <a:r>
                <a:rPr lang="en-GB" sz="1200"/>
                <a:t>Visit</a:t>
              </a:r>
            </a:p>
            <a:p>
              <a:pPr algn="r"/>
              <a:r>
                <a:rPr lang="en-GB" sz="1200"/>
                <a:t>Months</a:t>
              </a:r>
            </a:p>
          </p:txBody>
        </p:sp>
        <p:sp>
          <p:nvSpPr>
            <p:cNvPr id="13" name="Rectangle 12">
              <a:extLst>
                <a:ext uri="{FF2B5EF4-FFF2-40B4-BE49-F238E27FC236}">
                  <a16:creationId xmlns:a16="http://schemas.microsoft.com/office/drawing/2014/main" id="{5C3988E1-B72B-4A90-97AA-7A1817786EC4}"/>
                </a:ext>
              </a:extLst>
            </p:cNvPr>
            <p:cNvSpPr/>
            <p:nvPr/>
          </p:nvSpPr>
          <p:spPr>
            <a:xfrm>
              <a:off x="2828956" y="3429737"/>
              <a:ext cx="1561268" cy="276999"/>
            </a:xfrm>
            <a:prstGeom prst="rect">
              <a:avLst/>
            </a:prstGeom>
          </p:spPr>
          <p:txBody>
            <a:bodyPr wrap="square">
              <a:spAutoFit/>
            </a:bodyPr>
            <a:lstStyle/>
            <a:p>
              <a:r>
                <a:rPr lang="en-GB" sz="1200"/>
                <a:t>Randomisation</a:t>
              </a:r>
            </a:p>
          </p:txBody>
        </p:sp>
        <p:cxnSp>
          <p:nvCxnSpPr>
            <p:cNvPr id="14" name="Straight Connector 13">
              <a:extLst>
                <a:ext uri="{FF2B5EF4-FFF2-40B4-BE49-F238E27FC236}">
                  <a16:creationId xmlns:a16="http://schemas.microsoft.com/office/drawing/2014/main" id="{69820E88-919B-4B6E-A835-801955250C49}"/>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15" name="Oval 14">
              <a:extLst>
                <a:ext uri="{FF2B5EF4-FFF2-40B4-BE49-F238E27FC236}">
                  <a16:creationId xmlns:a16="http://schemas.microsoft.com/office/drawing/2014/main" id="{C96C283B-6D57-4413-8FB2-3ABAEE8A3CC9}"/>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6" name="Rectangle 15">
              <a:extLst>
                <a:ext uri="{FF2B5EF4-FFF2-40B4-BE49-F238E27FC236}">
                  <a16:creationId xmlns:a16="http://schemas.microsoft.com/office/drawing/2014/main" id="{BE3A7D04-B3F8-4E5D-9EB8-7FC34C1CDD31}"/>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a:solidFill>
                    <a:schemeClr val="bg1"/>
                  </a:solidFill>
                </a:rPr>
                <a:t>BUD/FORM </a:t>
              </a:r>
              <a:r>
                <a:rPr lang="en-US" sz="1100">
                  <a:solidFill>
                    <a:schemeClr val="bg1"/>
                  </a:solidFill>
                </a:rPr>
                <a:t>320/9 </a:t>
              </a:r>
              <a:r>
                <a:rPr lang="en-US" sz="1100"/>
                <a:t>µg (via two inhalations QD) + </a:t>
              </a:r>
              <a:r>
                <a:rPr lang="en-GB" sz="1100">
                  <a:solidFill>
                    <a:schemeClr val="bg1"/>
                  </a:solidFill>
                </a:rPr>
                <a:t>BUD/FORM</a:t>
              </a:r>
              <a:r>
                <a:rPr lang="en-US" sz="1100"/>
                <a:t> 160/4.5 µg</a:t>
              </a:r>
            </a:p>
            <a:p>
              <a:pPr algn="ctr"/>
              <a:r>
                <a:rPr lang="en-US" sz="1100"/>
                <a:t>as needed (‘</a:t>
              </a:r>
              <a:r>
                <a:rPr lang="en-GB" sz="1100">
                  <a:solidFill>
                    <a:schemeClr val="bg1"/>
                  </a:solidFill>
                </a:rPr>
                <a:t>BUD/FORM</a:t>
              </a:r>
              <a:r>
                <a:rPr lang="en-US" sz="1100"/>
                <a:t> as needed + maintenance’) </a:t>
              </a:r>
              <a:r>
                <a:rPr lang="en-US" sz="1100">
                  <a:solidFill>
                    <a:schemeClr val="bg1"/>
                  </a:solidFill>
                </a:rPr>
                <a:t>n=947</a:t>
              </a:r>
              <a:endParaRPr lang="en-GB" sz="1100">
                <a:solidFill>
                  <a:schemeClr val="bg1"/>
                </a:solidFill>
              </a:endParaRPr>
            </a:p>
          </p:txBody>
        </p:sp>
        <p:sp>
          <p:nvSpPr>
            <p:cNvPr id="17" name="Rectangle 16">
              <a:extLst>
                <a:ext uri="{FF2B5EF4-FFF2-40B4-BE49-F238E27FC236}">
                  <a16:creationId xmlns:a16="http://schemas.microsoft.com/office/drawing/2014/main" id="{602B2277-F06B-4DFE-B6F2-DC778F75ED6E}"/>
                </a:ext>
              </a:extLst>
            </p:cNvPr>
            <p:cNvSpPr/>
            <p:nvPr/>
          </p:nvSpPr>
          <p:spPr>
            <a:xfrm>
              <a:off x="2921431" y="2995510"/>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BUD 320 </a:t>
              </a:r>
              <a:r>
                <a:rPr lang="en-US" sz="1100" err="1"/>
                <a:t>μg</a:t>
              </a:r>
              <a:r>
                <a:rPr lang="en-US" sz="1100"/>
                <a:t> (via two inhalations BID) + </a:t>
              </a:r>
              <a:r>
                <a:rPr lang="en-US" sz="1100">
                  <a:solidFill>
                    <a:schemeClr val="bg1"/>
                  </a:solidFill>
                </a:rPr>
                <a:t>terbutaline 0.4 mg as needed (‘BUD maintenance + SABA as needed’) n=943</a:t>
              </a:r>
              <a:endParaRPr lang="en-GB" sz="1100">
                <a:solidFill>
                  <a:schemeClr val="bg1"/>
                </a:solidFill>
              </a:endParaRPr>
            </a:p>
          </p:txBody>
        </p:sp>
        <p:cxnSp>
          <p:nvCxnSpPr>
            <p:cNvPr id="18" name="Straight Arrow Connector 17">
              <a:extLst>
                <a:ext uri="{FF2B5EF4-FFF2-40B4-BE49-F238E27FC236}">
                  <a16:creationId xmlns:a16="http://schemas.microsoft.com/office/drawing/2014/main" id="{8E2728CA-641B-4B81-992E-8796B5EFCC79}"/>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E0117AA7-E997-47AF-B4A3-98B88807FFEE}"/>
                </a:ext>
              </a:extLst>
            </p:cNvPr>
            <p:cNvSpPr/>
            <p:nvPr/>
          </p:nvSpPr>
          <p:spPr>
            <a:xfrm>
              <a:off x="1894915" y="2328955"/>
              <a:ext cx="607821" cy="523220"/>
            </a:xfrm>
            <a:prstGeom prst="rect">
              <a:avLst/>
            </a:prstGeom>
          </p:spPr>
          <p:txBody>
            <a:bodyPr wrap="square">
              <a:spAutoFit/>
            </a:bodyPr>
            <a:lstStyle/>
            <a:p>
              <a:pPr algn="ctr"/>
              <a:r>
                <a:rPr lang="en-GB" sz="1400"/>
                <a:t>R</a:t>
              </a:r>
            </a:p>
            <a:p>
              <a:pPr algn="ctr"/>
              <a:r>
                <a:rPr lang="en-GB" sz="1400"/>
                <a:t>1:1</a:t>
              </a:r>
            </a:p>
          </p:txBody>
        </p:sp>
        <p:cxnSp>
          <p:nvCxnSpPr>
            <p:cNvPr id="20" name="Straight Connector 19">
              <a:extLst>
                <a:ext uri="{FF2B5EF4-FFF2-40B4-BE49-F238E27FC236}">
                  <a16:creationId xmlns:a16="http://schemas.microsoft.com/office/drawing/2014/main" id="{3409FD88-8626-4DD3-B60B-EF2A7E3B8C47}"/>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6B33F0EF-87A9-411D-9896-895FE4530472}"/>
                </a:ext>
              </a:extLst>
            </p:cNvPr>
            <p:cNvSpPr/>
            <p:nvPr/>
          </p:nvSpPr>
          <p:spPr>
            <a:xfrm>
              <a:off x="2737207" y="3894198"/>
              <a:ext cx="389568" cy="461665"/>
            </a:xfrm>
            <a:prstGeom prst="rect">
              <a:avLst/>
            </a:prstGeom>
          </p:spPr>
          <p:txBody>
            <a:bodyPr wrap="square">
              <a:spAutoFit/>
            </a:bodyPr>
            <a:lstStyle/>
            <a:p>
              <a:pPr algn="ctr"/>
              <a:r>
                <a:rPr lang="en-GB" sz="1200"/>
                <a:t>2</a:t>
              </a:r>
            </a:p>
            <a:p>
              <a:pPr algn="ctr"/>
              <a:r>
                <a:rPr lang="en-GB" sz="1200"/>
                <a:t>0</a:t>
              </a:r>
            </a:p>
          </p:txBody>
        </p:sp>
        <p:cxnSp>
          <p:nvCxnSpPr>
            <p:cNvPr id="22" name="Straight Connector 21">
              <a:extLst>
                <a:ext uri="{FF2B5EF4-FFF2-40B4-BE49-F238E27FC236}">
                  <a16:creationId xmlns:a16="http://schemas.microsoft.com/office/drawing/2014/main" id="{11ED913F-9735-4DAB-B11D-49E69558B6C7}"/>
                </a:ext>
              </a:extLst>
            </p:cNvPr>
            <p:cNvCxnSpPr/>
            <p:nvPr/>
          </p:nvCxnSpPr>
          <p:spPr>
            <a:xfrm>
              <a:off x="259603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975CBDB-9207-44B2-AEDE-47859BD4E8FB}"/>
                </a:ext>
              </a:extLst>
            </p:cNvPr>
            <p:cNvSpPr/>
            <p:nvPr/>
          </p:nvSpPr>
          <p:spPr>
            <a:xfrm>
              <a:off x="2408064" y="3894198"/>
              <a:ext cx="389568" cy="276999"/>
            </a:xfrm>
            <a:prstGeom prst="rect">
              <a:avLst/>
            </a:prstGeom>
          </p:spPr>
          <p:txBody>
            <a:bodyPr wrap="square">
              <a:spAutoFit/>
            </a:bodyPr>
            <a:lstStyle/>
            <a:p>
              <a:pPr algn="ctr"/>
              <a:r>
                <a:rPr lang="en-GB" sz="1200"/>
                <a:t>1</a:t>
              </a:r>
            </a:p>
          </p:txBody>
        </p:sp>
        <p:sp>
          <p:nvSpPr>
            <p:cNvPr id="24" name="Rectangle 23">
              <a:extLst>
                <a:ext uri="{FF2B5EF4-FFF2-40B4-BE49-F238E27FC236}">
                  <a16:creationId xmlns:a16="http://schemas.microsoft.com/office/drawing/2014/main" id="{7821E76C-CC61-4911-B39D-A98859C0EED1}"/>
                </a:ext>
              </a:extLst>
            </p:cNvPr>
            <p:cNvSpPr/>
            <p:nvPr/>
          </p:nvSpPr>
          <p:spPr>
            <a:xfrm>
              <a:off x="8183289" y="3894198"/>
              <a:ext cx="389568" cy="461665"/>
            </a:xfrm>
            <a:prstGeom prst="rect">
              <a:avLst/>
            </a:prstGeom>
          </p:spPr>
          <p:txBody>
            <a:bodyPr wrap="square">
              <a:spAutoFit/>
            </a:bodyPr>
            <a:lstStyle/>
            <a:p>
              <a:pPr algn="ctr"/>
              <a:r>
                <a:rPr lang="en-GB" sz="1200"/>
                <a:t>7</a:t>
              </a:r>
            </a:p>
            <a:p>
              <a:pPr algn="ctr"/>
              <a:r>
                <a:rPr lang="en-GB" sz="1200"/>
                <a:t>12</a:t>
              </a:r>
            </a:p>
          </p:txBody>
        </p:sp>
        <p:cxnSp>
          <p:nvCxnSpPr>
            <p:cNvPr id="25" name="Straight Connector 24">
              <a:extLst>
                <a:ext uri="{FF2B5EF4-FFF2-40B4-BE49-F238E27FC236}">
                  <a16:creationId xmlns:a16="http://schemas.microsoft.com/office/drawing/2014/main" id="{19EC3866-E82E-4A56-A2E2-0B6DBF23BEDD}"/>
                </a:ext>
              </a:extLst>
            </p:cNvPr>
            <p:cNvCxnSpPr>
              <a:cxnSpLocks/>
            </p:cNvCxnSpPr>
            <p:nvPr/>
          </p:nvCxnSpPr>
          <p:spPr>
            <a:xfrm>
              <a:off x="2596039" y="3825766"/>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606012AD-5CA5-4845-A2C3-9D2A1AFFA1E2}"/>
                </a:ext>
              </a:extLst>
            </p:cNvPr>
            <p:cNvSpPr/>
            <p:nvPr/>
          </p:nvSpPr>
          <p:spPr>
            <a:xfrm>
              <a:off x="2992849" y="4370943"/>
              <a:ext cx="5829212" cy="461665"/>
            </a:xfrm>
            <a:prstGeom prst="rect">
              <a:avLst/>
            </a:prstGeom>
          </p:spPr>
          <p:txBody>
            <a:bodyPr wrap="square">
              <a:spAutoFit/>
            </a:bodyPr>
            <a:lstStyle/>
            <a:p>
              <a:r>
                <a:rPr lang="en-US" sz="1200"/>
                <a:t>2-week run-in period</a:t>
              </a:r>
            </a:p>
            <a:p>
              <a:r>
                <a:rPr lang="en-US" sz="1200"/>
                <a:t>ICS (existing dose) + terbutaline 0.4 mg as needed</a:t>
              </a:r>
              <a:endParaRPr lang="en-GB" sz="1200"/>
            </a:p>
          </p:txBody>
        </p:sp>
        <p:sp>
          <p:nvSpPr>
            <p:cNvPr id="27" name="Rectangle 26">
              <a:extLst>
                <a:ext uri="{FF2B5EF4-FFF2-40B4-BE49-F238E27FC236}">
                  <a16:creationId xmlns:a16="http://schemas.microsoft.com/office/drawing/2014/main" id="{BEC6B4A3-C3AC-4637-A4D6-B07B5FEB3F87}"/>
                </a:ext>
              </a:extLst>
            </p:cNvPr>
            <p:cNvSpPr/>
            <p:nvPr/>
          </p:nvSpPr>
          <p:spPr>
            <a:xfrm>
              <a:off x="1271085" y="3429737"/>
              <a:ext cx="1561268" cy="276999"/>
            </a:xfrm>
            <a:prstGeom prst="rect">
              <a:avLst/>
            </a:prstGeom>
          </p:spPr>
          <p:txBody>
            <a:bodyPr wrap="square">
              <a:spAutoFit/>
            </a:bodyPr>
            <a:lstStyle/>
            <a:p>
              <a:pPr algn="r"/>
              <a:r>
                <a:rPr lang="en-GB" sz="1200"/>
                <a:t>Screening</a:t>
              </a:r>
            </a:p>
          </p:txBody>
        </p:sp>
        <p:cxnSp>
          <p:nvCxnSpPr>
            <p:cNvPr id="28" name="Straight Arrow Connector 27">
              <a:extLst>
                <a:ext uri="{FF2B5EF4-FFF2-40B4-BE49-F238E27FC236}">
                  <a16:creationId xmlns:a16="http://schemas.microsoft.com/office/drawing/2014/main" id="{48E93E9D-2024-4DB7-B71D-D180B088B9BB}"/>
                </a:ext>
              </a:extLst>
            </p:cNvPr>
            <p:cNvCxnSpPr>
              <a:cxnSpLocks/>
            </p:cNvCxnSpPr>
            <p:nvPr/>
          </p:nvCxnSpPr>
          <p:spPr>
            <a:xfrm>
              <a:off x="259603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C4073705-9C6D-4F0C-B294-DDE759D88AB0}"/>
                </a:ext>
              </a:extLst>
            </p:cNvPr>
            <p:cNvSpPr/>
            <p:nvPr/>
          </p:nvSpPr>
          <p:spPr>
            <a:xfrm>
              <a:off x="2701418" y="3883026"/>
              <a:ext cx="5829212" cy="276999"/>
            </a:xfrm>
            <a:prstGeom prst="rect">
              <a:avLst/>
            </a:prstGeom>
          </p:spPr>
          <p:txBody>
            <a:bodyPr wrap="square">
              <a:spAutoFit/>
            </a:bodyPr>
            <a:lstStyle/>
            <a:p>
              <a:pPr algn="ctr"/>
              <a:r>
                <a:rPr lang="en-US" sz="1200"/>
                <a:t>Four more visits periodically during the study</a:t>
              </a:r>
              <a:endParaRPr lang="en-GB" sz="1200"/>
            </a:p>
          </p:txBody>
        </p:sp>
      </p:grpSp>
      <p:sp>
        <p:nvSpPr>
          <p:cNvPr id="30" name="Freeform: Shape 29">
            <a:extLst>
              <a:ext uri="{FF2B5EF4-FFF2-40B4-BE49-F238E27FC236}">
                <a16:creationId xmlns:a16="http://schemas.microsoft.com/office/drawing/2014/main" id="{0E453001-7AC4-412E-9884-72B4DA9D491B}"/>
              </a:ext>
            </a:extLst>
          </p:cNvPr>
          <p:cNvSpPr/>
          <p:nvPr/>
        </p:nvSpPr>
        <p:spPr>
          <a:xfrm>
            <a:off x="2532555" y="4190363"/>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Shape 30">
            <a:extLst>
              <a:ext uri="{FF2B5EF4-FFF2-40B4-BE49-F238E27FC236}">
                <a16:creationId xmlns:a16="http://schemas.microsoft.com/office/drawing/2014/main" id="{B139DB70-C96B-453B-AF5C-8DE177C04B38}"/>
              </a:ext>
            </a:extLst>
          </p:cNvPr>
          <p:cNvSpPr/>
          <p:nvPr/>
        </p:nvSpPr>
        <p:spPr>
          <a:xfrm>
            <a:off x="2712864" y="4285816"/>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63412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71BF038-609B-405B-A457-7852BDD6112A}"/>
              </a:ext>
            </a:extLst>
          </p:cNvPr>
          <p:cNvSpPr>
            <a:spLocks noGrp="1"/>
          </p:cNvSpPr>
          <p:nvPr>
            <p:ph type="title"/>
          </p:nvPr>
        </p:nvSpPr>
        <p:spPr/>
        <p:txBody>
          <a:bodyPr/>
          <a:lstStyle/>
          <a:p>
            <a:r>
              <a:rPr lang="en-GB" sz="2000"/>
              <a:t>Asthma has a worldwide burden: 176 million asthma exacerbations occur per year</a:t>
            </a:r>
            <a:r>
              <a:rPr lang="en-GB" sz="2000" baseline="30000"/>
              <a:t>1</a:t>
            </a:r>
            <a:endParaRPr lang="en-GB" sz="2000"/>
          </a:p>
        </p:txBody>
      </p:sp>
      <p:sp>
        <p:nvSpPr>
          <p:cNvPr id="17" name="Text Placeholder 16">
            <a:extLst>
              <a:ext uri="{FF2B5EF4-FFF2-40B4-BE49-F238E27FC236}">
                <a16:creationId xmlns:a16="http://schemas.microsoft.com/office/drawing/2014/main" id="{91B494E3-20D5-458E-9690-7929E7468B0F}"/>
              </a:ext>
            </a:extLst>
          </p:cNvPr>
          <p:cNvSpPr>
            <a:spLocks noGrp="1"/>
          </p:cNvSpPr>
          <p:nvPr>
            <p:ph type="body" sz="quarter" idx="13"/>
          </p:nvPr>
        </p:nvSpPr>
        <p:spPr>
          <a:xfrm>
            <a:off x="246987" y="4370962"/>
            <a:ext cx="8173682" cy="693752"/>
          </a:xfrm>
        </p:spPr>
        <p:txBody>
          <a:bodyPr/>
          <a:lstStyle/>
          <a:p>
            <a:r>
              <a:rPr lang="en-GB" sz="600">
                <a:cs typeface="Arial" panose="020B0604020202020204" pitchFamily="34" charset="0"/>
              </a:rPr>
              <a:t>1. </a:t>
            </a:r>
            <a:r>
              <a:rPr lang="it-IT" sz="600"/>
              <a:t>AstraZeneca Pharmaceuticals. Data on file. Budesonide/formoterol: Annual Rate of Exacerbations Globally (ID:SD-3010-ALL-0017)</a:t>
            </a:r>
            <a:r>
              <a:rPr lang="en-GB" sz="600">
                <a:cs typeface="Arial" panose="020B0604020202020204" pitchFamily="34" charset="0"/>
              </a:rPr>
              <a:t>; 2. </a:t>
            </a:r>
            <a:r>
              <a:rPr lang="en-GB" sz="600" err="1">
                <a:cs typeface="Arial" panose="020B0604020202020204" pitchFamily="34" charset="0"/>
              </a:rPr>
              <a:t>Sastre</a:t>
            </a:r>
            <a:r>
              <a:rPr lang="en-GB" sz="600">
                <a:cs typeface="Arial" panose="020B0604020202020204" pitchFamily="34" charset="0"/>
              </a:rPr>
              <a:t> J, et al. </a:t>
            </a:r>
            <a:r>
              <a:rPr lang="en-GB" sz="600" i="1">
                <a:cs typeface="Arial" panose="020B0604020202020204" pitchFamily="34" charset="0"/>
              </a:rPr>
              <a:t>World Allergy Organ J. </a:t>
            </a:r>
            <a:r>
              <a:rPr lang="en-GB" sz="600">
                <a:cs typeface="Arial" panose="020B0604020202020204" pitchFamily="34" charset="0"/>
              </a:rPr>
              <a:t>2016;9:13; 3. Asthma UK. http</a:t>
            </a:r>
            <a:r>
              <a:rPr lang="en-GB">
                <a:cs typeface="Arial" panose="020B0604020202020204" pitchFamily="34" charset="0"/>
              </a:rPr>
              <a:t>://</a:t>
            </a:r>
            <a:r>
              <a:rPr lang="en-GB" sz="600">
                <a:cs typeface="Arial" panose="020B0604020202020204" pitchFamily="34" charset="0"/>
              </a:rPr>
              <a:t>www.asthma.org.uk/get-involved/campaigns/data-visualisations/. Accessed 12 March 2019.</a:t>
            </a:r>
            <a:endParaRPr lang="en-US" sz="600">
              <a:cs typeface="Arial" panose="020B0604020202020204" pitchFamily="34" charset="0"/>
            </a:endParaRPr>
          </a:p>
        </p:txBody>
      </p:sp>
      <p:sp>
        <p:nvSpPr>
          <p:cNvPr id="14" name="Slide Number Placeholder 13">
            <a:extLst>
              <a:ext uri="{FF2B5EF4-FFF2-40B4-BE49-F238E27FC236}">
                <a16:creationId xmlns:a16="http://schemas.microsoft.com/office/drawing/2014/main" id="{C1BDD0D6-C706-44E6-879B-AFA3135CB2CC}"/>
              </a:ext>
            </a:extLst>
          </p:cNvPr>
          <p:cNvSpPr>
            <a:spLocks noGrp="1"/>
          </p:cNvSpPr>
          <p:nvPr>
            <p:ph type="sldNum" sz="quarter" idx="4"/>
          </p:nvPr>
        </p:nvSpPr>
        <p:spPr/>
        <p:txBody>
          <a:bodyPr/>
          <a:lstStyle/>
          <a:p>
            <a:fld id="{AD33B3E9-81E5-4A7D-BEBF-6D21691F4D11}" type="slidenum">
              <a:rPr lang="en-GB" smtClean="0"/>
              <a:pPr/>
              <a:t>5</a:t>
            </a:fld>
            <a:endParaRPr lang="en-GB"/>
          </a:p>
        </p:txBody>
      </p:sp>
      <p:sp>
        <p:nvSpPr>
          <p:cNvPr id="12" name="TextBox 11">
            <a:extLst>
              <a:ext uri="{FF2B5EF4-FFF2-40B4-BE49-F238E27FC236}">
                <a16:creationId xmlns:a16="http://schemas.microsoft.com/office/drawing/2014/main" id="{F2A0CD1A-F892-4147-B8A5-678256715A2D}"/>
              </a:ext>
            </a:extLst>
          </p:cNvPr>
          <p:cNvSpPr txBox="1"/>
          <p:nvPr/>
        </p:nvSpPr>
        <p:spPr>
          <a:xfrm>
            <a:off x="1262418" y="2628098"/>
            <a:ext cx="3098843" cy="2026196"/>
          </a:xfrm>
          <a:prstGeom prst="rect">
            <a:avLst/>
          </a:prstGeom>
          <a:noFill/>
        </p:spPr>
        <p:txBody>
          <a:bodyPr wrap="square" rtlCol="0">
            <a:spAutoFit/>
          </a:bodyPr>
          <a:lstStyle/>
          <a:p>
            <a:r>
              <a:rPr lang="en-US" sz="1600" b="1"/>
              <a:t>In 2015, in the UK alone,                              asthma exacerbations </a:t>
            </a:r>
            <a:br>
              <a:rPr lang="en-US" sz="1600" b="1"/>
            </a:br>
            <a:r>
              <a:rPr lang="en-US" sz="1600" b="1"/>
              <a:t>accounted for:</a:t>
            </a:r>
            <a:r>
              <a:rPr lang="en-GB" sz="1600" baseline="30000"/>
              <a:t>3</a:t>
            </a:r>
            <a:endParaRPr lang="en-US" sz="1600" b="1"/>
          </a:p>
          <a:p>
            <a:endParaRPr lang="en-GB" sz="1100"/>
          </a:p>
          <a:p>
            <a:r>
              <a:rPr lang="en-GB" sz="2000" b="1">
                <a:solidFill>
                  <a:srgbClr val="D0006F"/>
                </a:solidFill>
              </a:rPr>
              <a:t>70888</a:t>
            </a:r>
            <a:r>
              <a:rPr lang="en-GB" sz="1600"/>
              <a:t> hospitalisations</a:t>
            </a:r>
            <a:endParaRPr lang="en-GB" sz="1600" b="1" baseline="30000"/>
          </a:p>
          <a:p>
            <a:endParaRPr lang="en-GB" sz="1600" b="1" baseline="30000"/>
          </a:p>
          <a:p>
            <a:r>
              <a:rPr lang="en-GB" sz="2000" b="1">
                <a:solidFill>
                  <a:srgbClr val="D0006F"/>
                </a:solidFill>
              </a:rPr>
              <a:t>1428 </a:t>
            </a:r>
            <a:r>
              <a:rPr lang="en-GB" sz="1600"/>
              <a:t>deaths</a:t>
            </a:r>
          </a:p>
          <a:p>
            <a:endParaRPr lang="en-GB" sz="1600"/>
          </a:p>
        </p:txBody>
      </p:sp>
      <p:sp>
        <p:nvSpPr>
          <p:cNvPr id="6" name="TextBox 5">
            <a:extLst>
              <a:ext uri="{FF2B5EF4-FFF2-40B4-BE49-F238E27FC236}">
                <a16:creationId xmlns:a16="http://schemas.microsoft.com/office/drawing/2014/main" id="{2CF35B68-B6B4-B84E-9E23-69930877ACC5}"/>
              </a:ext>
            </a:extLst>
          </p:cNvPr>
          <p:cNvSpPr txBox="1"/>
          <p:nvPr/>
        </p:nvSpPr>
        <p:spPr>
          <a:xfrm>
            <a:off x="246987" y="1061443"/>
            <a:ext cx="8602767" cy="1477328"/>
          </a:xfrm>
          <a:prstGeom prst="rect">
            <a:avLst/>
          </a:prstGeom>
          <a:noFill/>
        </p:spPr>
        <p:txBody>
          <a:bodyPr wrap="square" rtlCol="0">
            <a:spAutoFit/>
          </a:bodyPr>
          <a:lstStyle/>
          <a:p>
            <a:r>
              <a:rPr lang="en-GB"/>
              <a:t>Asthma exacerbations may be physically threatening and emotionally significant for patients; one-third of patients reported having an asthma exacerbation so bad that they thought their lives were in danger</a:t>
            </a:r>
            <a:r>
              <a:rPr lang="en-GB" baseline="30000"/>
              <a:t>2</a:t>
            </a:r>
            <a:br>
              <a:rPr lang="en-GB"/>
            </a:br>
            <a:br>
              <a:rPr lang="en-GB"/>
            </a:br>
            <a:r>
              <a:rPr lang="en-US" b="1">
                <a:solidFill>
                  <a:srgbClr val="D0006F"/>
                </a:solidFill>
              </a:rPr>
              <a:t>There are 339 million patients in the world with asthma</a:t>
            </a:r>
            <a:r>
              <a:rPr lang="en-US" b="1" baseline="30000">
                <a:solidFill>
                  <a:srgbClr val="D0006F"/>
                </a:solidFill>
              </a:rPr>
              <a:t>1</a:t>
            </a:r>
          </a:p>
        </p:txBody>
      </p:sp>
      <p:sp>
        <p:nvSpPr>
          <p:cNvPr id="3" name="Rectangle 2">
            <a:extLst>
              <a:ext uri="{FF2B5EF4-FFF2-40B4-BE49-F238E27FC236}">
                <a16:creationId xmlns:a16="http://schemas.microsoft.com/office/drawing/2014/main" id="{BD032929-FA3F-453C-8908-13348F7C9D2D}"/>
              </a:ext>
            </a:extLst>
          </p:cNvPr>
          <p:cNvSpPr/>
          <p:nvPr/>
        </p:nvSpPr>
        <p:spPr>
          <a:xfrm>
            <a:off x="1100623" y="2604730"/>
            <a:ext cx="2941983" cy="18540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33898FA-BDCD-4B7F-B12F-459868CDF56C}"/>
              </a:ext>
            </a:extLst>
          </p:cNvPr>
          <p:cNvSpPr txBox="1"/>
          <p:nvPr/>
        </p:nvSpPr>
        <p:spPr>
          <a:xfrm>
            <a:off x="1022192" y="4357393"/>
            <a:ext cx="3098843" cy="424732"/>
          </a:xfrm>
          <a:prstGeom prst="rect">
            <a:avLst/>
          </a:prstGeom>
          <a:solidFill>
            <a:srgbClr val="FF0000"/>
          </a:solidFill>
          <a:ln>
            <a:solidFill>
              <a:srgbClr val="FF0000"/>
            </a:solidFill>
          </a:ln>
        </p:spPr>
        <p:txBody>
          <a:bodyPr wrap="square" rtlCol="0">
            <a:spAutoFit/>
          </a:bodyPr>
          <a:lstStyle/>
          <a:p>
            <a:pPr>
              <a:lnSpc>
                <a:spcPct val="90000"/>
              </a:lnSpc>
              <a:spcBef>
                <a:spcPts val="1200"/>
              </a:spcBef>
              <a:buClr>
                <a:schemeClr val="accent1"/>
              </a:buClr>
            </a:pPr>
            <a:r>
              <a:rPr lang="en-US" sz="1200">
                <a:solidFill>
                  <a:schemeClr val="bg1"/>
                </a:solidFill>
              </a:rPr>
              <a:t>Replace text with country-specific data; remove instructions and red box</a:t>
            </a:r>
          </a:p>
        </p:txBody>
      </p:sp>
      <p:pic>
        <p:nvPicPr>
          <p:cNvPr id="5" name="Picture 4">
            <a:extLst>
              <a:ext uri="{FF2B5EF4-FFF2-40B4-BE49-F238E27FC236}">
                <a16:creationId xmlns:a16="http://schemas.microsoft.com/office/drawing/2014/main" id="{43E063A1-00E1-4063-914D-34A5340CD8FE}"/>
              </a:ext>
            </a:extLst>
          </p:cNvPr>
          <p:cNvPicPr>
            <a:picLocks noChangeAspect="1"/>
          </p:cNvPicPr>
          <p:nvPr/>
        </p:nvPicPr>
        <p:blipFill>
          <a:blip r:embed="rId3"/>
          <a:stretch>
            <a:fillRect/>
          </a:stretch>
        </p:blipFill>
        <p:spPr>
          <a:xfrm>
            <a:off x="5435326" y="2604730"/>
            <a:ext cx="2985343" cy="1990229"/>
          </a:xfrm>
          <a:prstGeom prst="rect">
            <a:avLst/>
          </a:prstGeom>
        </p:spPr>
      </p:pic>
    </p:spTree>
    <p:extLst>
      <p:ext uri="{BB962C8B-B14F-4D97-AF65-F5344CB8AC3E}">
        <p14:creationId xmlns:p14="http://schemas.microsoft.com/office/powerpoint/2010/main" val="16973343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STEAM: study design </a:t>
            </a:r>
            <a:endParaRPr lang="en-CA"/>
          </a:p>
        </p:txBody>
      </p:sp>
      <p:sp>
        <p:nvSpPr>
          <p:cNvPr id="7" name="Text Placeholder 6"/>
          <p:cNvSpPr>
            <a:spLocks noGrp="1"/>
          </p:cNvSpPr>
          <p:nvPr>
            <p:ph type="body" sz="quarter" idx="13"/>
          </p:nvPr>
        </p:nvSpPr>
        <p:spPr>
          <a:xfrm>
            <a:off x="246986" y="4774745"/>
            <a:ext cx="8602768" cy="276999"/>
          </a:xfrm>
        </p:spPr>
        <p:txBody>
          <a:bodyPr/>
          <a:lstStyle/>
          <a:p>
            <a:r>
              <a:rPr lang="en-GB"/>
              <a:t>BUD = budesonide; FORM = formoterol; ICS = inhaled corticosteroid(s); QD = once daily;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a:t>
            </a:r>
            <a:br>
              <a:rPr lang="en-GB"/>
            </a:br>
            <a:r>
              <a:rPr lang="da-DK"/>
              <a:t>Rabe KF, et al. </a:t>
            </a:r>
            <a:r>
              <a:rPr lang="da-DK" i="1"/>
              <a:t>Chest.</a:t>
            </a:r>
            <a:r>
              <a:rPr lang="da-DK"/>
              <a:t> 2006;129:246-256.</a:t>
            </a:r>
            <a:endParaRPr lang="en-US"/>
          </a:p>
        </p:txBody>
      </p:sp>
      <p:sp>
        <p:nvSpPr>
          <p:cNvPr id="83" name="Title 2">
            <a:extLst>
              <a:ext uri="{FF2B5EF4-FFF2-40B4-BE49-F238E27FC236}">
                <a16:creationId xmlns:a16="http://schemas.microsoft.com/office/drawing/2014/main" id="{6F2151BF-D85A-47D7-95A5-79EE09A7217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algn="ctr"/>
            <a:r>
              <a:rPr lang="en-GB" sz="1400">
                <a:solidFill>
                  <a:srgbClr val="D0006F"/>
                </a:solidFill>
              </a:rPr>
              <a:t>STEAM was a 6-month, double-blind, randomised, parallel-group, multicentre study comparing BUD/FORM as needed + maintenance with BUD maintenance QD + SABA as needed in patients with mild-to-moderate asthma </a:t>
            </a:r>
          </a:p>
        </p:txBody>
      </p:sp>
      <p:grpSp>
        <p:nvGrpSpPr>
          <p:cNvPr id="6" name="Group 5">
            <a:extLst>
              <a:ext uri="{FF2B5EF4-FFF2-40B4-BE49-F238E27FC236}">
                <a16:creationId xmlns:a16="http://schemas.microsoft.com/office/drawing/2014/main" id="{E20C32BA-4171-442C-914C-2CE4497DD48A}"/>
              </a:ext>
            </a:extLst>
          </p:cNvPr>
          <p:cNvGrpSpPr/>
          <p:nvPr/>
        </p:nvGrpSpPr>
        <p:grpSpPr>
          <a:xfrm>
            <a:off x="492543" y="1650948"/>
            <a:ext cx="8329518" cy="3045788"/>
            <a:chOff x="492543" y="1786820"/>
            <a:chExt cx="8329518" cy="3045788"/>
          </a:xfrm>
        </p:grpSpPr>
        <p:sp>
          <p:nvSpPr>
            <p:cNvPr id="9" name="Freeform: Shape 8">
              <a:extLst>
                <a:ext uri="{FF2B5EF4-FFF2-40B4-BE49-F238E27FC236}">
                  <a16:creationId xmlns:a16="http://schemas.microsoft.com/office/drawing/2014/main" id="{546F4C0F-A012-4DB2-912D-EA1E605F63D5}"/>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698A12B5-2D38-435B-B4AC-70767F24902C}"/>
                </a:ext>
              </a:extLst>
            </p:cNvPr>
            <p:cNvSpPr/>
            <p:nvPr/>
          </p:nvSpPr>
          <p:spPr>
            <a:xfrm>
              <a:off x="492543" y="2281527"/>
              <a:ext cx="1000112" cy="646331"/>
            </a:xfrm>
            <a:prstGeom prst="rect">
              <a:avLst/>
            </a:prstGeom>
          </p:spPr>
          <p:txBody>
            <a:bodyPr wrap="square">
              <a:spAutoFit/>
            </a:bodyPr>
            <a:lstStyle/>
            <a:p>
              <a:r>
                <a:rPr lang="en-GB" sz="1200"/>
                <a:t>697</a:t>
              </a:r>
            </a:p>
            <a:p>
              <a:r>
                <a:rPr lang="en-GB" sz="1200"/>
                <a:t>patients</a:t>
              </a:r>
            </a:p>
            <a:p>
              <a:r>
                <a:rPr lang="en-GB" sz="1200"/>
                <a:t>randomised</a:t>
              </a:r>
            </a:p>
          </p:txBody>
        </p:sp>
        <p:cxnSp>
          <p:nvCxnSpPr>
            <p:cNvPr id="11" name="Straight Connector 10">
              <a:extLst>
                <a:ext uri="{FF2B5EF4-FFF2-40B4-BE49-F238E27FC236}">
                  <a16:creationId xmlns:a16="http://schemas.microsoft.com/office/drawing/2014/main" id="{5774281E-C8D8-4CFE-A582-0C5E6D268D88}"/>
                </a:ext>
              </a:extLst>
            </p:cNvPr>
            <p:cNvCxnSpPr>
              <a:cxnSpLocks/>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08EF74F-BC65-45E6-96BB-5B75B19E0BA0}"/>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EE19481-E2EC-474B-8642-F879D816816C}"/>
                </a:ext>
              </a:extLst>
            </p:cNvPr>
            <p:cNvCxnSpPr/>
            <p:nvPr/>
          </p:nvCxnSpPr>
          <p:spPr>
            <a:xfrm>
              <a:off x="5611247"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772C453-3F20-4F88-A2D9-E5E87CF0E828}"/>
                </a:ext>
              </a:extLst>
            </p:cNvPr>
            <p:cNvSpPr/>
            <p:nvPr/>
          </p:nvSpPr>
          <p:spPr>
            <a:xfrm>
              <a:off x="5416463" y="3894198"/>
              <a:ext cx="389568" cy="461665"/>
            </a:xfrm>
            <a:prstGeom prst="rect">
              <a:avLst/>
            </a:prstGeom>
          </p:spPr>
          <p:txBody>
            <a:bodyPr wrap="square">
              <a:spAutoFit/>
            </a:bodyPr>
            <a:lstStyle/>
            <a:p>
              <a:pPr algn="ctr"/>
              <a:r>
                <a:rPr lang="en-GB" sz="1200"/>
                <a:t>4</a:t>
              </a:r>
            </a:p>
            <a:p>
              <a:pPr algn="ctr"/>
              <a:r>
                <a:rPr lang="en-GB" sz="1200"/>
                <a:t>3</a:t>
              </a:r>
            </a:p>
          </p:txBody>
        </p:sp>
        <p:cxnSp>
          <p:nvCxnSpPr>
            <p:cNvPr id="15" name="Straight Connector 14">
              <a:extLst>
                <a:ext uri="{FF2B5EF4-FFF2-40B4-BE49-F238E27FC236}">
                  <a16:creationId xmlns:a16="http://schemas.microsoft.com/office/drawing/2014/main" id="{F1EF1479-0977-4140-BBA8-3DEBC8F09184}"/>
                </a:ext>
              </a:extLst>
            </p:cNvPr>
            <p:cNvCxnSpPr/>
            <p:nvPr/>
          </p:nvCxnSpPr>
          <p:spPr>
            <a:xfrm>
              <a:off x="3792654"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A3E14B3-9D62-47F6-B220-C6D059FDD179}"/>
                </a:ext>
              </a:extLst>
            </p:cNvPr>
            <p:cNvSpPr/>
            <p:nvPr/>
          </p:nvSpPr>
          <p:spPr>
            <a:xfrm>
              <a:off x="3604679" y="3894198"/>
              <a:ext cx="389568" cy="461665"/>
            </a:xfrm>
            <a:prstGeom prst="rect">
              <a:avLst/>
            </a:prstGeom>
          </p:spPr>
          <p:txBody>
            <a:bodyPr wrap="square">
              <a:spAutoFit/>
            </a:bodyPr>
            <a:lstStyle/>
            <a:p>
              <a:pPr algn="ctr"/>
              <a:r>
                <a:rPr lang="en-GB" sz="1200"/>
                <a:t>3</a:t>
              </a:r>
            </a:p>
            <a:p>
              <a:pPr algn="ctr"/>
              <a:r>
                <a:rPr lang="en-GB" sz="1200"/>
                <a:t>1</a:t>
              </a:r>
            </a:p>
          </p:txBody>
        </p:sp>
        <p:sp>
          <p:nvSpPr>
            <p:cNvPr id="17" name="Rectangle 16">
              <a:extLst>
                <a:ext uri="{FF2B5EF4-FFF2-40B4-BE49-F238E27FC236}">
                  <a16:creationId xmlns:a16="http://schemas.microsoft.com/office/drawing/2014/main" id="{D06172CF-9999-4D52-B01F-3A6CC590C08A}"/>
                </a:ext>
              </a:extLst>
            </p:cNvPr>
            <p:cNvSpPr/>
            <p:nvPr/>
          </p:nvSpPr>
          <p:spPr>
            <a:xfrm>
              <a:off x="952175" y="3894198"/>
              <a:ext cx="1561268" cy="461665"/>
            </a:xfrm>
            <a:prstGeom prst="rect">
              <a:avLst/>
            </a:prstGeom>
          </p:spPr>
          <p:txBody>
            <a:bodyPr wrap="square">
              <a:spAutoFit/>
            </a:bodyPr>
            <a:lstStyle/>
            <a:p>
              <a:pPr algn="r"/>
              <a:r>
                <a:rPr lang="en-GB" sz="1200"/>
                <a:t>Visit</a:t>
              </a:r>
            </a:p>
            <a:p>
              <a:pPr algn="r"/>
              <a:r>
                <a:rPr lang="en-GB" sz="1200"/>
                <a:t>Months</a:t>
              </a:r>
            </a:p>
          </p:txBody>
        </p:sp>
        <p:sp>
          <p:nvSpPr>
            <p:cNvPr id="18" name="Rectangle 17">
              <a:extLst>
                <a:ext uri="{FF2B5EF4-FFF2-40B4-BE49-F238E27FC236}">
                  <a16:creationId xmlns:a16="http://schemas.microsoft.com/office/drawing/2014/main" id="{88B34143-0CF0-45EF-B808-482F3B6E954F}"/>
                </a:ext>
              </a:extLst>
            </p:cNvPr>
            <p:cNvSpPr/>
            <p:nvPr/>
          </p:nvSpPr>
          <p:spPr>
            <a:xfrm>
              <a:off x="2828956" y="3429737"/>
              <a:ext cx="1561268" cy="276999"/>
            </a:xfrm>
            <a:prstGeom prst="rect">
              <a:avLst/>
            </a:prstGeom>
          </p:spPr>
          <p:txBody>
            <a:bodyPr wrap="square">
              <a:spAutoFit/>
            </a:bodyPr>
            <a:lstStyle/>
            <a:p>
              <a:r>
                <a:rPr lang="en-GB" sz="1200"/>
                <a:t>Randomisation</a:t>
              </a:r>
            </a:p>
          </p:txBody>
        </p:sp>
        <p:cxnSp>
          <p:nvCxnSpPr>
            <p:cNvPr id="19" name="Straight Connector 18">
              <a:extLst>
                <a:ext uri="{FF2B5EF4-FFF2-40B4-BE49-F238E27FC236}">
                  <a16:creationId xmlns:a16="http://schemas.microsoft.com/office/drawing/2014/main" id="{CB3F0E74-740F-4A59-B048-7B61FAFD0FA3}"/>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20" name="Oval 19">
              <a:extLst>
                <a:ext uri="{FF2B5EF4-FFF2-40B4-BE49-F238E27FC236}">
                  <a16:creationId xmlns:a16="http://schemas.microsoft.com/office/drawing/2014/main" id="{EE8AC967-0BBB-4992-9A40-9065892E97E5}"/>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1" name="Rectangle 20">
              <a:extLst>
                <a:ext uri="{FF2B5EF4-FFF2-40B4-BE49-F238E27FC236}">
                  <a16:creationId xmlns:a16="http://schemas.microsoft.com/office/drawing/2014/main" id="{1D541BB5-A90B-40A5-8A34-E937970E3345}"/>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BUD/FORM 160/9 µg (via two inhalations QD) + </a:t>
              </a:r>
              <a:r>
                <a:rPr lang="en-GB" sz="1100">
                  <a:solidFill>
                    <a:schemeClr val="bg1"/>
                  </a:solidFill>
                </a:rPr>
                <a:t>BUD/FORM </a:t>
              </a:r>
              <a:r>
                <a:rPr lang="en-US" sz="1100">
                  <a:solidFill>
                    <a:schemeClr val="bg1"/>
                  </a:solidFill>
                </a:rPr>
                <a:t>80/4.5 µg</a:t>
              </a:r>
            </a:p>
            <a:p>
              <a:pPr algn="ctr"/>
              <a:r>
                <a:rPr lang="en-US" sz="1100"/>
                <a:t>as needed (‘</a:t>
              </a:r>
              <a:r>
                <a:rPr lang="en-GB" sz="1100">
                  <a:solidFill>
                    <a:schemeClr val="bg1"/>
                  </a:solidFill>
                </a:rPr>
                <a:t>BUD/FORM </a:t>
              </a:r>
              <a:r>
                <a:rPr lang="en-US" sz="1100">
                  <a:solidFill>
                    <a:schemeClr val="bg1"/>
                  </a:solidFill>
                </a:rPr>
                <a:t>as </a:t>
              </a:r>
              <a:r>
                <a:rPr lang="en-US" sz="1100"/>
                <a:t>needed + maintenance</a:t>
              </a:r>
              <a:r>
                <a:rPr lang="en-US" sz="1100">
                  <a:solidFill>
                    <a:schemeClr val="bg1"/>
                  </a:solidFill>
                </a:rPr>
                <a:t>’) n=355</a:t>
              </a:r>
              <a:endParaRPr lang="en-GB" sz="1100">
                <a:solidFill>
                  <a:schemeClr val="bg1"/>
                </a:solidFill>
              </a:endParaRPr>
            </a:p>
          </p:txBody>
        </p:sp>
        <p:sp>
          <p:nvSpPr>
            <p:cNvPr id="22" name="Rectangle 21">
              <a:extLst>
                <a:ext uri="{FF2B5EF4-FFF2-40B4-BE49-F238E27FC236}">
                  <a16:creationId xmlns:a16="http://schemas.microsoft.com/office/drawing/2014/main" id="{68DA2E6D-F421-4E63-95CD-AD09D42B2643}"/>
                </a:ext>
              </a:extLst>
            </p:cNvPr>
            <p:cNvSpPr/>
            <p:nvPr/>
          </p:nvSpPr>
          <p:spPr>
            <a:xfrm>
              <a:off x="2921431" y="2995510"/>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BUD 320 </a:t>
              </a:r>
              <a:r>
                <a:rPr lang="en-US" sz="1100" err="1"/>
                <a:t>μg</a:t>
              </a:r>
              <a:r>
                <a:rPr lang="en-US" sz="1100"/>
                <a:t> (via two inhalations QD) + terbutaline 0.4 mg as needed (‘BUD maintenance + SABA as needed</a:t>
              </a:r>
              <a:r>
                <a:rPr lang="en-US" sz="1100">
                  <a:solidFill>
                    <a:schemeClr val="bg1"/>
                  </a:solidFill>
                </a:rPr>
                <a:t>’) n=342</a:t>
              </a:r>
              <a:endParaRPr lang="en-GB" sz="1100">
                <a:solidFill>
                  <a:schemeClr val="bg1"/>
                </a:solidFill>
              </a:endParaRPr>
            </a:p>
          </p:txBody>
        </p:sp>
        <p:cxnSp>
          <p:nvCxnSpPr>
            <p:cNvPr id="23" name="Straight Arrow Connector 22">
              <a:extLst>
                <a:ext uri="{FF2B5EF4-FFF2-40B4-BE49-F238E27FC236}">
                  <a16:creationId xmlns:a16="http://schemas.microsoft.com/office/drawing/2014/main" id="{B624873C-D742-4708-935B-1334B4F574E8}"/>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564601C1-22EE-44FE-8C13-93E046544B0C}"/>
                </a:ext>
              </a:extLst>
            </p:cNvPr>
            <p:cNvSpPr/>
            <p:nvPr/>
          </p:nvSpPr>
          <p:spPr>
            <a:xfrm>
              <a:off x="1894915" y="2328955"/>
              <a:ext cx="607821" cy="523220"/>
            </a:xfrm>
            <a:prstGeom prst="rect">
              <a:avLst/>
            </a:prstGeom>
          </p:spPr>
          <p:txBody>
            <a:bodyPr wrap="square">
              <a:spAutoFit/>
            </a:bodyPr>
            <a:lstStyle/>
            <a:p>
              <a:pPr algn="ctr"/>
              <a:r>
                <a:rPr lang="en-GB" sz="1400"/>
                <a:t>R</a:t>
              </a:r>
            </a:p>
            <a:p>
              <a:pPr algn="ctr"/>
              <a:r>
                <a:rPr lang="en-GB" sz="1400"/>
                <a:t>1:1</a:t>
              </a:r>
            </a:p>
          </p:txBody>
        </p:sp>
        <p:cxnSp>
          <p:nvCxnSpPr>
            <p:cNvPr id="25" name="Straight Connector 24">
              <a:extLst>
                <a:ext uri="{FF2B5EF4-FFF2-40B4-BE49-F238E27FC236}">
                  <a16:creationId xmlns:a16="http://schemas.microsoft.com/office/drawing/2014/main" id="{FC265B8C-7AFE-472B-9623-A1BE3D0A589B}"/>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F45DF9B-01C0-4705-B6EC-7A68C01A71D0}"/>
                </a:ext>
              </a:extLst>
            </p:cNvPr>
            <p:cNvSpPr/>
            <p:nvPr/>
          </p:nvSpPr>
          <p:spPr>
            <a:xfrm>
              <a:off x="2737207" y="3894198"/>
              <a:ext cx="389568" cy="461665"/>
            </a:xfrm>
            <a:prstGeom prst="rect">
              <a:avLst/>
            </a:prstGeom>
          </p:spPr>
          <p:txBody>
            <a:bodyPr wrap="square">
              <a:spAutoFit/>
            </a:bodyPr>
            <a:lstStyle/>
            <a:p>
              <a:pPr algn="ctr"/>
              <a:r>
                <a:rPr lang="en-GB" sz="1200"/>
                <a:t>2</a:t>
              </a:r>
            </a:p>
            <a:p>
              <a:pPr algn="ctr"/>
              <a:r>
                <a:rPr lang="en-GB" sz="1200"/>
                <a:t>0</a:t>
              </a:r>
            </a:p>
          </p:txBody>
        </p:sp>
        <p:cxnSp>
          <p:nvCxnSpPr>
            <p:cNvPr id="27" name="Straight Connector 26">
              <a:extLst>
                <a:ext uri="{FF2B5EF4-FFF2-40B4-BE49-F238E27FC236}">
                  <a16:creationId xmlns:a16="http://schemas.microsoft.com/office/drawing/2014/main" id="{14E905F7-1369-41D5-A488-D9A123F98288}"/>
                </a:ext>
              </a:extLst>
            </p:cNvPr>
            <p:cNvCxnSpPr/>
            <p:nvPr/>
          </p:nvCxnSpPr>
          <p:spPr>
            <a:xfrm>
              <a:off x="259603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EBC18CA3-0C16-4CD7-BA11-57BCA2D94DB9}"/>
                </a:ext>
              </a:extLst>
            </p:cNvPr>
            <p:cNvSpPr/>
            <p:nvPr/>
          </p:nvSpPr>
          <p:spPr>
            <a:xfrm>
              <a:off x="2408064" y="3894198"/>
              <a:ext cx="389568" cy="276999"/>
            </a:xfrm>
            <a:prstGeom prst="rect">
              <a:avLst/>
            </a:prstGeom>
          </p:spPr>
          <p:txBody>
            <a:bodyPr wrap="square">
              <a:spAutoFit/>
            </a:bodyPr>
            <a:lstStyle/>
            <a:p>
              <a:pPr algn="ctr"/>
              <a:r>
                <a:rPr lang="en-GB" sz="1200"/>
                <a:t>1</a:t>
              </a:r>
            </a:p>
          </p:txBody>
        </p:sp>
        <p:sp>
          <p:nvSpPr>
            <p:cNvPr id="29" name="Rectangle 28">
              <a:extLst>
                <a:ext uri="{FF2B5EF4-FFF2-40B4-BE49-F238E27FC236}">
                  <a16:creationId xmlns:a16="http://schemas.microsoft.com/office/drawing/2014/main" id="{EEAC3ACC-2D6D-49B1-8A5A-664ECB1794E4}"/>
                </a:ext>
              </a:extLst>
            </p:cNvPr>
            <p:cNvSpPr/>
            <p:nvPr/>
          </p:nvSpPr>
          <p:spPr>
            <a:xfrm>
              <a:off x="8183289" y="3894198"/>
              <a:ext cx="389568" cy="461665"/>
            </a:xfrm>
            <a:prstGeom prst="rect">
              <a:avLst/>
            </a:prstGeom>
          </p:spPr>
          <p:txBody>
            <a:bodyPr wrap="square">
              <a:spAutoFit/>
            </a:bodyPr>
            <a:lstStyle/>
            <a:p>
              <a:pPr algn="ctr"/>
              <a:r>
                <a:rPr lang="en-GB" sz="1200"/>
                <a:t>5</a:t>
              </a:r>
            </a:p>
            <a:p>
              <a:pPr algn="ctr"/>
              <a:r>
                <a:rPr lang="en-GB" sz="1200"/>
                <a:t>6</a:t>
              </a:r>
            </a:p>
          </p:txBody>
        </p:sp>
        <p:cxnSp>
          <p:nvCxnSpPr>
            <p:cNvPr id="30" name="Straight Connector 29">
              <a:extLst>
                <a:ext uri="{FF2B5EF4-FFF2-40B4-BE49-F238E27FC236}">
                  <a16:creationId xmlns:a16="http://schemas.microsoft.com/office/drawing/2014/main" id="{E79B9EA0-BF16-4AC0-BF7D-84D36D5A5918}"/>
                </a:ext>
              </a:extLst>
            </p:cNvPr>
            <p:cNvCxnSpPr>
              <a:cxnSpLocks/>
            </p:cNvCxnSpPr>
            <p:nvPr/>
          </p:nvCxnSpPr>
          <p:spPr>
            <a:xfrm>
              <a:off x="2596039" y="3825766"/>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494BC07F-A0FD-4AB9-B625-B702D671536F}"/>
                </a:ext>
              </a:extLst>
            </p:cNvPr>
            <p:cNvSpPr/>
            <p:nvPr/>
          </p:nvSpPr>
          <p:spPr>
            <a:xfrm>
              <a:off x="2992849" y="4370943"/>
              <a:ext cx="5829212" cy="461665"/>
            </a:xfrm>
            <a:prstGeom prst="rect">
              <a:avLst/>
            </a:prstGeom>
          </p:spPr>
          <p:txBody>
            <a:bodyPr wrap="square">
              <a:spAutoFit/>
            </a:bodyPr>
            <a:lstStyle/>
            <a:p>
              <a:r>
                <a:rPr lang="en-US" sz="1200"/>
                <a:t>14–18-day</a:t>
              </a:r>
            </a:p>
            <a:p>
              <a:r>
                <a:rPr lang="en-US" sz="1200"/>
                <a:t>BUD 80 </a:t>
              </a:r>
              <a:r>
                <a:rPr lang="en-US" sz="1200" err="1"/>
                <a:t>μg</a:t>
              </a:r>
              <a:r>
                <a:rPr lang="en-US" sz="1200"/>
                <a:t> + terbutaline 0.4 mg as needed</a:t>
              </a:r>
              <a:endParaRPr lang="en-GB" sz="1200"/>
            </a:p>
          </p:txBody>
        </p:sp>
        <p:sp>
          <p:nvSpPr>
            <p:cNvPr id="32" name="Rectangle 31">
              <a:extLst>
                <a:ext uri="{FF2B5EF4-FFF2-40B4-BE49-F238E27FC236}">
                  <a16:creationId xmlns:a16="http://schemas.microsoft.com/office/drawing/2014/main" id="{34766758-368D-4B81-AE6E-433CED02A3DC}"/>
                </a:ext>
              </a:extLst>
            </p:cNvPr>
            <p:cNvSpPr/>
            <p:nvPr/>
          </p:nvSpPr>
          <p:spPr>
            <a:xfrm>
              <a:off x="1271085" y="3429737"/>
              <a:ext cx="1561268" cy="276999"/>
            </a:xfrm>
            <a:prstGeom prst="rect">
              <a:avLst/>
            </a:prstGeom>
          </p:spPr>
          <p:txBody>
            <a:bodyPr wrap="square">
              <a:spAutoFit/>
            </a:bodyPr>
            <a:lstStyle/>
            <a:p>
              <a:pPr algn="r"/>
              <a:r>
                <a:rPr lang="en-GB" sz="1200"/>
                <a:t>Screening</a:t>
              </a:r>
            </a:p>
          </p:txBody>
        </p:sp>
        <p:cxnSp>
          <p:nvCxnSpPr>
            <p:cNvPr id="33" name="Straight Arrow Connector 32">
              <a:extLst>
                <a:ext uri="{FF2B5EF4-FFF2-40B4-BE49-F238E27FC236}">
                  <a16:creationId xmlns:a16="http://schemas.microsoft.com/office/drawing/2014/main" id="{8359D7B3-BFCD-434A-BAC5-1A41A9488131}"/>
                </a:ext>
              </a:extLst>
            </p:cNvPr>
            <p:cNvCxnSpPr>
              <a:cxnSpLocks/>
            </p:cNvCxnSpPr>
            <p:nvPr/>
          </p:nvCxnSpPr>
          <p:spPr>
            <a:xfrm>
              <a:off x="259603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4" name="Freeform: Shape 33">
            <a:extLst>
              <a:ext uri="{FF2B5EF4-FFF2-40B4-BE49-F238E27FC236}">
                <a16:creationId xmlns:a16="http://schemas.microsoft.com/office/drawing/2014/main" id="{C155B9D5-0128-418F-9BED-C87344945DD6}"/>
              </a:ext>
            </a:extLst>
          </p:cNvPr>
          <p:cNvSpPr/>
          <p:nvPr/>
        </p:nvSpPr>
        <p:spPr>
          <a:xfrm>
            <a:off x="2532555" y="4190363"/>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Freeform: Shape 34">
            <a:extLst>
              <a:ext uri="{FF2B5EF4-FFF2-40B4-BE49-F238E27FC236}">
                <a16:creationId xmlns:a16="http://schemas.microsoft.com/office/drawing/2014/main" id="{BCD44BF6-FD76-4625-A693-0B26F750D9C5}"/>
              </a:ext>
            </a:extLst>
          </p:cNvPr>
          <p:cNvSpPr/>
          <p:nvPr/>
        </p:nvSpPr>
        <p:spPr>
          <a:xfrm>
            <a:off x="2712864" y="4285816"/>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50219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41" name="Straight Connector 40">
            <a:extLst>
              <a:ext uri="{FF2B5EF4-FFF2-40B4-BE49-F238E27FC236}">
                <a16:creationId xmlns:a16="http://schemas.microsoft.com/office/drawing/2014/main" id="{C35EB0F2-84F0-4E18-A981-F1C5979A0488}"/>
              </a:ext>
            </a:extLst>
          </p:cNvPr>
          <p:cNvCxnSpPr>
            <a:cxnSpLocks/>
          </p:cNvCxnSpPr>
          <p:nvPr/>
        </p:nvCxnSpPr>
        <p:spPr>
          <a:xfrm>
            <a:off x="1214765" y="2488087"/>
            <a:ext cx="1762711"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3" name="Title 2"/>
          <p:cNvSpPr>
            <a:spLocks noGrp="1"/>
          </p:cNvSpPr>
          <p:nvPr>
            <p:ph type="title"/>
          </p:nvPr>
        </p:nvSpPr>
        <p:spPr/>
        <p:txBody>
          <a:bodyPr/>
          <a:lstStyle/>
          <a:p>
            <a:r>
              <a:rPr lang="en-GB"/>
              <a:t>STAY: study design </a:t>
            </a:r>
            <a:endParaRPr lang="en-CA"/>
          </a:p>
        </p:txBody>
      </p:sp>
      <p:sp>
        <p:nvSpPr>
          <p:cNvPr id="7" name="Text Placeholder 6"/>
          <p:cNvSpPr>
            <a:spLocks noGrp="1"/>
          </p:cNvSpPr>
          <p:nvPr>
            <p:ph type="body" sz="quarter" idx="13"/>
          </p:nvPr>
        </p:nvSpPr>
        <p:spPr>
          <a:xfrm>
            <a:off x="246986" y="4774745"/>
            <a:ext cx="8602768" cy="276999"/>
          </a:xfrm>
        </p:spPr>
        <p:txBody>
          <a:bodyPr/>
          <a:lstStyle/>
          <a:p>
            <a:r>
              <a:rPr lang="en-GB"/>
              <a:t>BID = twice daily; BUD = budesonide; FORM = formoterol; ICS = inhaled corticosteroid(s);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a:t>
            </a:r>
            <a:br>
              <a:rPr lang="en-GB"/>
            </a:br>
            <a:r>
              <a:rPr lang="da-DK"/>
              <a:t>O’Byrne PM, et al. </a:t>
            </a:r>
            <a:r>
              <a:rPr lang="da-DK" i="1"/>
              <a:t>Am J Respir Crit Care Med. </a:t>
            </a:r>
            <a:r>
              <a:rPr lang="da-DK"/>
              <a:t>2005;171:129-136.</a:t>
            </a:r>
            <a:endParaRPr lang="en-US"/>
          </a:p>
        </p:txBody>
      </p:sp>
      <p:sp>
        <p:nvSpPr>
          <p:cNvPr id="83" name="Title 2">
            <a:extLst>
              <a:ext uri="{FF2B5EF4-FFF2-40B4-BE49-F238E27FC236}">
                <a16:creationId xmlns:a16="http://schemas.microsoft.com/office/drawing/2014/main" id="{6F2151BF-D85A-47D7-95A5-79EE09A7217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algn="ctr"/>
            <a:r>
              <a:rPr lang="en-GB" sz="1400">
                <a:solidFill>
                  <a:srgbClr val="D0006F"/>
                </a:solidFill>
              </a:rPr>
              <a:t>STAY was a double-blind, randomised, parallel-group, multicentre study comparing three treatment groups (BUD/FORM as needed + maintenance, BUD/FORM maintenance + SABA as needed and BUD maintenance + SABA as needed)</a:t>
            </a:r>
          </a:p>
          <a:p>
            <a:pPr algn="ctr"/>
            <a:endParaRPr lang="en-GB" sz="1400">
              <a:solidFill>
                <a:srgbClr val="D0006F"/>
              </a:solidFill>
            </a:endParaRPr>
          </a:p>
        </p:txBody>
      </p:sp>
      <p:sp>
        <p:nvSpPr>
          <p:cNvPr id="9" name="Freeform: Shape 8">
            <a:extLst>
              <a:ext uri="{FF2B5EF4-FFF2-40B4-BE49-F238E27FC236}">
                <a16:creationId xmlns:a16="http://schemas.microsoft.com/office/drawing/2014/main" id="{7A28BBDE-4E53-4017-B6F2-F18F0AF6EB62}"/>
              </a:ext>
            </a:extLst>
          </p:cNvPr>
          <p:cNvSpPr/>
          <p:nvPr/>
        </p:nvSpPr>
        <p:spPr>
          <a:xfrm>
            <a:off x="2142276" y="1896047"/>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340C7F2B-10FA-43C0-AA73-744E787DADF4}"/>
              </a:ext>
            </a:extLst>
          </p:cNvPr>
          <p:cNvSpPr/>
          <p:nvPr/>
        </p:nvSpPr>
        <p:spPr>
          <a:xfrm>
            <a:off x="426639" y="2163947"/>
            <a:ext cx="1404000" cy="2373771"/>
          </a:xfrm>
          <a:prstGeom prst="rect">
            <a:avLst/>
          </a:prstGeom>
        </p:spPr>
        <p:txBody>
          <a:bodyPr wrap="square">
            <a:noAutofit/>
          </a:bodyPr>
          <a:lstStyle/>
          <a:p>
            <a:r>
              <a:rPr lang="en-GB" sz="1200"/>
              <a:t>2760</a:t>
            </a:r>
          </a:p>
          <a:p>
            <a:r>
              <a:rPr lang="en-GB" sz="1200"/>
              <a:t>patients</a:t>
            </a:r>
          </a:p>
          <a:p>
            <a:r>
              <a:rPr lang="en-GB" sz="1200"/>
              <a:t>randomised </a:t>
            </a:r>
            <a:br>
              <a:rPr lang="en-GB" sz="1200"/>
            </a:br>
            <a:br>
              <a:rPr lang="en-GB" sz="1200"/>
            </a:br>
            <a:r>
              <a:rPr lang="en-GB" sz="1200"/>
              <a:t>(included patients aged 4–11 years; note BUD/FORM anti-inflammatory reliever + maintenance is not approved for this age group)</a:t>
            </a:r>
          </a:p>
        </p:txBody>
      </p:sp>
      <p:cxnSp>
        <p:nvCxnSpPr>
          <p:cNvPr id="11" name="Straight Connector 10">
            <a:extLst>
              <a:ext uri="{FF2B5EF4-FFF2-40B4-BE49-F238E27FC236}">
                <a16:creationId xmlns:a16="http://schemas.microsoft.com/office/drawing/2014/main" id="{5816B6E5-95B8-49B7-BE05-3808C726F21D}"/>
              </a:ext>
            </a:extLst>
          </p:cNvPr>
          <p:cNvCxnSpPr/>
          <p:nvPr/>
        </p:nvCxnSpPr>
        <p:spPr>
          <a:xfrm>
            <a:off x="2855527" y="3708187"/>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73F2A2A-E251-444F-A825-726EE18D6760}"/>
              </a:ext>
            </a:extLst>
          </p:cNvPr>
          <p:cNvCxnSpPr/>
          <p:nvPr/>
        </p:nvCxnSpPr>
        <p:spPr>
          <a:xfrm>
            <a:off x="8311625"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E1DE3CD-598E-4384-8C76-B536F16A99F8}"/>
              </a:ext>
            </a:extLst>
          </p:cNvPr>
          <p:cNvCxnSpPr/>
          <p:nvPr/>
        </p:nvCxnSpPr>
        <p:spPr>
          <a:xfrm>
            <a:off x="5467565"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F7F27443-C06B-40A6-B920-CC0172E64EE8}"/>
              </a:ext>
            </a:extLst>
          </p:cNvPr>
          <p:cNvSpPr/>
          <p:nvPr/>
        </p:nvSpPr>
        <p:spPr>
          <a:xfrm>
            <a:off x="5272781" y="3776619"/>
            <a:ext cx="389568" cy="461665"/>
          </a:xfrm>
          <a:prstGeom prst="rect">
            <a:avLst/>
          </a:prstGeom>
        </p:spPr>
        <p:txBody>
          <a:bodyPr wrap="square">
            <a:spAutoFit/>
          </a:bodyPr>
          <a:lstStyle/>
          <a:p>
            <a:pPr algn="ctr"/>
            <a:r>
              <a:rPr lang="en-GB" sz="1200"/>
              <a:t>5</a:t>
            </a:r>
          </a:p>
          <a:p>
            <a:pPr algn="ctr"/>
            <a:r>
              <a:rPr lang="en-GB" sz="1200"/>
              <a:t>6</a:t>
            </a:r>
          </a:p>
        </p:txBody>
      </p:sp>
      <p:cxnSp>
        <p:nvCxnSpPr>
          <p:cNvPr id="15" name="Straight Connector 14">
            <a:extLst>
              <a:ext uri="{FF2B5EF4-FFF2-40B4-BE49-F238E27FC236}">
                <a16:creationId xmlns:a16="http://schemas.microsoft.com/office/drawing/2014/main" id="{CE9792F2-D1F7-41E7-A3E7-30062CB22AB3}"/>
              </a:ext>
            </a:extLst>
          </p:cNvPr>
          <p:cNvCxnSpPr/>
          <p:nvPr/>
        </p:nvCxnSpPr>
        <p:spPr>
          <a:xfrm>
            <a:off x="4074216"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0A4BAEC8-F8C9-4EA4-A7B7-D00484AF4CBA}"/>
              </a:ext>
            </a:extLst>
          </p:cNvPr>
          <p:cNvSpPr/>
          <p:nvPr/>
        </p:nvSpPr>
        <p:spPr>
          <a:xfrm>
            <a:off x="3879432" y="3776619"/>
            <a:ext cx="389568" cy="461665"/>
          </a:xfrm>
          <a:prstGeom prst="rect">
            <a:avLst/>
          </a:prstGeom>
        </p:spPr>
        <p:txBody>
          <a:bodyPr wrap="square">
            <a:spAutoFit/>
          </a:bodyPr>
          <a:lstStyle/>
          <a:p>
            <a:pPr algn="ctr"/>
            <a:r>
              <a:rPr lang="en-GB" sz="1200"/>
              <a:t>4</a:t>
            </a:r>
          </a:p>
          <a:p>
            <a:pPr algn="ctr"/>
            <a:r>
              <a:rPr lang="en-GB" sz="1200"/>
              <a:t>3</a:t>
            </a:r>
          </a:p>
        </p:txBody>
      </p:sp>
      <p:cxnSp>
        <p:nvCxnSpPr>
          <p:cNvPr id="17" name="Straight Connector 16">
            <a:extLst>
              <a:ext uri="{FF2B5EF4-FFF2-40B4-BE49-F238E27FC236}">
                <a16:creationId xmlns:a16="http://schemas.microsoft.com/office/drawing/2014/main" id="{AFFBCAF2-1BE3-4265-A2D8-34AF84779D70}"/>
              </a:ext>
            </a:extLst>
          </p:cNvPr>
          <p:cNvCxnSpPr/>
          <p:nvPr/>
        </p:nvCxnSpPr>
        <p:spPr>
          <a:xfrm>
            <a:off x="3223962"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5076806-0C23-4523-B865-F68BBF856B74}"/>
              </a:ext>
            </a:extLst>
          </p:cNvPr>
          <p:cNvSpPr/>
          <p:nvPr/>
        </p:nvSpPr>
        <p:spPr>
          <a:xfrm>
            <a:off x="3035987" y="3776619"/>
            <a:ext cx="389568" cy="461665"/>
          </a:xfrm>
          <a:prstGeom prst="rect">
            <a:avLst/>
          </a:prstGeom>
        </p:spPr>
        <p:txBody>
          <a:bodyPr wrap="square">
            <a:spAutoFit/>
          </a:bodyPr>
          <a:lstStyle/>
          <a:p>
            <a:pPr algn="ctr"/>
            <a:r>
              <a:rPr lang="en-GB" sz="1200"/>
              <a:t>3</a:t>
            </a:r>
          </a:p>
          <a:p>
            <a:pPr algn="ctr"/>
            <a:r>
              <a:rPr lang="en-GB" sz="1200"/>
              <a:t>1</a:t>
            </a:r>
          </a:p>
        </p:txBody>
      </p:sp>
      <p:sp>
        <p:nvSpPr>
          <p:cNvPr id="19" name="Rectangle 18">
            <a:extLst>
              <a:ext uri="{FF2B5EF4-FFF2-40B4-BE49-F238E27FC236}">
                <a16:creationId xmlns:a16="http://schemas.microsoft.com/office/drawing/2014/main" id="{C3A04368-40E0-435D-A9FE-F22A38CC1E91}"/>
              </a:ext>
            </a:extLst>
          </p:cNvPr>
          <p:cNvSpPr/>
          <p:nvPr/>
        </p:nvSpPr>
        <p:spPr>
          <a:xfrm>
            <a:off x="886271" y="3776619"/>
            <a:ext cx="1561268" cy="461665"/>
          </a:xfrm>
          <a:prstGeom prst="rect">
            <a:avLst/>
          </a:prstGeom>
        </p:spPr>
        <p:txBody>
          <a:bodyPr wrap="square">
            <a:spAutoFit/>
          </a:bodyPr>
          <a:lstStyle/>
          <a:p>
            <a:pPr algn="r"/>
            <a:r>
              <a:rPr lang="en-GB" sz="1200"/>
              <a:t>Visit</a:t>
            </a:r>
          </a:p>
          <a:p>
            <a:pPr algn="r"/>
            <a:r>
              <a:rPr lang="en-GB" sz="1200"/>
              <a:t>Months</a:t>
            </a:r>
          </a:p>
        </p:txBody>
      </p:sp>
      <p:sp>
        <p:nvSpPr>
          <p:cNvPr id="20" name="Rectangle 19">
            <a:extLst>
              <a:ext uri="{FF2B5EF4-FFF2-40B4-BE49-F238E27FC236}">
                <a16:creationId xmlns:a16="http://schemas.microsoft.com/office/drawing/2014/main" id="{A9E62913-6D6C-4451-A583-D93A57B36723}"/>
              </a:ext>
            </a:extLst>
          </p:cNvPr>
          <p:cNvSpPr/>
          <p:nvPr/>
        </p:nvSpPr>
        <p:spPr>
          <a:xfrm>
            <a:off x="2763052" y="3312158"/>
            <a:ext cx="1561268" cy="276999"/>
          </a:xfrm>
          <a:prstGeom prst="rect">
            <a:avLst/>
          </a:prstGeom>
        </p:spPr>
        <p:txBody>
          <a:bodyPr wrap="square">
            <a:spAutoFit/>
          </a:bodyPr>
          <a:lstStyle/>
          <a:p>
            <a:r>
              <a:rPr lang="en-GB" sz="1200"/>
              <a:t>Randomisation</a:t>
            </a:r>
          </a:p>
        </p:txBody>
      </p:sp>
      <p:cxnSp>
        <p:nvCxnSpPr>
          <p:cNvPr id="21" name="Straight Connector 20">
            <a:extLst>
              <a:ext uri="{FF2B5EF4-FFF2-40B4-BE49-F238E27FC236}">
                <a16:creationId xmlns:a16="http://schemas.microsoft.com/office/drawing/2014/main" id="{B339865F-CD36-49FD-83B3-5EB98BE1C419}"/>
              </a:ext>
            </a:extLst>
          </p:cNvPr>
          <p:cNvCxnSpPr>
            <a:cxnSpLocks/>
          </p:cNvCxnSpPr>
          <p:nvPr/>
        </p:nvCxnSpPr>
        <p:spPr>
          <a:xfrm>
            <a:off x="1186961" y="2484742"/>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22" name="Oval 21">
            <a:extLst>
              <a:ext uri="{FF2B5EF4-FFF2-40B4-BE49-F238E27FC236}">
                <a16:creationId xmlns:a16="http://schemas.microsoft.com/office/drawing/2014/main" id="{0D392D2D-EC15-4FDC-B63C-C283FC45B519}"/>
              </a:ext>
            </a:extLst>
          </p:cNvPr>
          <p:cNvSpPr/>
          <p:nvPr/>
        </p:nvSpPr>
        <p:spPr>
          <a:xfrm>
            <a:off x="1867788" y="2208292"/>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3" name="Rectangle 22">
            <a:extLst>
              <a:ext uri="{FF2B5EF4-FFF2-40B4-BE49-F238E27FC236}">
                <a16:creationId xmlns:a16="http://schemas.microsoft.com/office/drawing/2014/main" id="{A37B1703-DF1E-4A23-A162-DB26C3060F2F}"/>
              </a:ext>
            </a:extLst>
          </p:cNvPr>
          <p:cNvSpPr/>
          <p:nvPr/>
        </p:nvSpPr>
        <p:spPr>
          <a:xfrm>
            <a:off x="2855527" y="1669241"/>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BUD/FORM 80/4.5 µg (one inhalation BID) + </a:t>
            </a:r>
            <a:r>
              <a:rPr lang="en-US" sz="1200">
                <a:solidFill>
                  <a:schemeClr val="bg1"/>
                </a:solidFill>
              </a:rPr>
              <a:t>BUD/FORM 80/4.5 µg</a:t>
            </a:r>
          </a:p>
          <a:p>
            <a:pPr algn="ctr"/>
            <a:r>
              <a:rPr lang="en-US" sz="1200">
                <a:solidFill>
                  <a:schemeClr val="bg1"/>
                </a:solidFill>
              </a:rPr>
              <a:t>as needed (‘BUD/FORM as needed + maintenance’) n=925</a:t>
            </a:r>
            <a:endParaRPr lang="en-GB" sz="1200">
              <a:solidFill>
                <a:schemeClr val="bg1"/>
              </a:solidFill>
            </a:endParaRPr>
          </a:p>
        </p:txBody>
      </p:sp>
      <p:sp>
        <p:nvSpPr>
          <p:cNvPr id="24" name="Rectangle 23">
            <a:extLst>
              <a:ext uri="{FF2B5EF4-FFF2-40B4-BE49-F238E27FC236}">
                <a16:creationId xmlns:a16="http://schemas.microsoft.com/office/drawing/2014/main" id="{C5A792AB-1376-44F1-9031-4B5974B454B4}"/>
              </a:ext>
            </a:extLst>
          </p:cNvPr>
          <p:cNvSpPr/>
          <p:nvPr/>
        </p:nvSpPr>
        <p:spPr>
          <a:xfrm>
            <a:off x="2855527" y="2877931"/>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BUD 320 </a:t>
            </a:r>
            <a:r>
              <a:rPr lang="en-US" sz="1200" err="1"/>
              <a:t>μg</a:t>
            </a:r>
            <a:r>
              <a:rPr lang="en-US" sz="1200"/>
              <a:t> (one inhalation BID) + </a:t>
            </a:r>
            <a:r>
              <a:rPr lang="en-US" sz="1200">
                <a:solidFill>
                  <a:schemeClr val="bg1"/>
                </a:solidFill>
              </a:rPr>
              <a:t>terbutaline 0.4 mg as needed (‘BUD maintenance + SABA as needed’) n=926</a:t>
            </a:r>
            <a:endParaRPr lang="en-GB" sz="1200">
              <a:solidFill>
                <a:schemeClr val="bg1"/>
              </a:solidFill>
            </a:endParaRPr>
          </a:p>
        </p:txBody>
      </p:sp>
      <p:cxnSp>
        <p:nvCxnSpPr>
          <p:cNvPr id="25" name="Straight Arrow Connector 24">
            <a:extLst>
              <a:ext uri="{FF2B5EF4-FFF2-40B4-BE49-F238E27FC236}">
                <a16:creationId xmlns:a16="http://schemas.microsoft.com/office/drawing/2014/main" id="{1737FF37-7C4E-46AC-B385-C5A2024E4717}"/>
              </a:ext>
            </a:extLst>
          </p:cNvPr>
          <p:cNvCxnSpPr>
            <a:cxnSpLocks/>
          </p:cNvCxnSpPr>
          <p:nvPr/>
        </p:nvCxnSpPr>
        <p:spPr>
          <a:xfrm>
            <a:off x="2873658" y="3535788"/>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93FC060F-167A-487E-87DB-2A1C850818DD}"/>
              </a:ext>
            </a:extLst>
          </p:cNvPr>
          <p:cNvSpPr/>
          <p:nvPr/>
        </p:nvSpPr>
        <p:spPr>
          <a:xfrm>
            <a:off x="1829011" y="2211376"/>
            <a:ext cx="607821" cy="523220"/>
          </a:xfrm>
          <a:prstGeom prst="rect">
            <a:avLst/>
          </a:prstGeom>
        </p:spPr>
        <p:txBody>
          <a:bodyPr wrap="square">
            <a:spAutoFit/>
          </a:bodyPr>
          <a:lstStyle/>
          <a:p>
            <a:pPr algn="ctr"/>
            <a:r>
              <a:rPr lang="en-GB" sz="1400"/>
              <a:t>R</a:t>
            </a:r>
          </a:p>
          <a:p>
            <a:pPr algn="ctr"/>
            <a:r>
              <a:rPr lang="en-GB" sz="1400"/>
              <a:t>1:1:1</a:t>
            </a:r>
          </a:p>
        </p:txBody>
      </p:sp>
      <p:cxnSp>
        <p:nvCxnSpPr>
          <p:cNvPr id="27" name="Straight Connector 26">
            <a:extLst>
              <a:ext uri="{FF2B5EF4-FFF2-40B4-BE49-F238E27FC236}">
                <a16:creationId xmlns:a16="http://schemas.microsoft.com/office/drawing/2014/main" id="{A4062415-1391-4AA6-9880-6B64922F20DF}"/>
              </a:ext>
            </a:extLst>
          </p:cNvPr>
          <p:cNvCxnSpPr/>
          <p:nvPr/>
        </p:nvCxnSpPr>
        <p:spPr>
          <a:xfrm>
            <a:off x="2859278"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D3EF21C5-43E8-49AF-9D9A-D96F67FBE69E}"/>
              </a:ext>
            </a:extLst>
          </p:cNvPr>
          <p:cNvSpPr/>
          <p:nvPr/>
        </p:nvSpPr>
        <p:spPr>
          <a:xfrm>
            <a:off x="2671303" y="3776619"/>
            <a:ext cx="389568" cy="461665"/>
          </a:xfrm>
          <a:prstGeom prst="rect">
            <a:avLst/>
          </a:prstGeom>
        </p:spPr>
        <p:txBody>
          <a:bodyPr wrap="square">
            <a:spAutoFit/>
          </a:bodyPr>
          <a:lstStyle/>
          <a:p>
            <a:pPr algn="ctr"/>
            <a:r>
              <a:rPr lang="en-GB" sz="1200"/>
              <a:t>2</a:t>
            </a:r>
          </a:p>
          <a:p>
            <a:pPr algn="ctr"/>
            <a:r>
              <a:rPr lang="en-GB" sz="1200"/>
              <a:t>0</a:t>
            </a:r>
          </a:p>
        </p:txBody>
      </p:sp>
      <p:cxnSp>
        <p:nvCxnSpPr>
          <p:cNvPr id="29" name="Straight Connector 28">
            <a:extLst>
              <a:ext uri="{FF2B5EF4-FFF2-40B4-BE49-F238E27FC236}">
                <a16:creationId xmlns:a16="http://schemas.microsoft.com/office/drawing/2014/main" id="{673F8BC0-BB12-47A6-8B41-B68D9D41DC01}"/>
              </a:ext>
            </a:extLst>
          </p:cNvPr>
          <p:cNvCxnSpPr/>
          <p:nvPr/>
        </p:nvCxnSpPr>
        <p:spPr>
          <a:xfrm>
            <a:off x="2530135"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9C3F37CB-2180-4301-ACC2-837E709C0647}"/>
              </a:ext>
            </a:extLst>
          </p:cNvPr>
          <p:cNvSpPr/>
          <p:nvPr/>
        </p:nvSpPr>
        <p:spPr>
          <a:xfrm>
            <a:off x="2342160" y="3776619"/>
            <a:ext cx="389568" cy="276999"/>
          </a:xfrm>
          <a:prstGeom prst="rect">
            <a:avLst/>
          </a:prstGeom>
        </p:spPr>
        <p:txBody>
          <a:bodyPr wrap="square">
            <a:spAutoFit/>
          </a:bodyPr>
          <a:lstStyle/>
          <a:p>
            <a:pPr algn="ctr"/>
            <a:r>
              <a:rPr lang="en-GB" sz="1200"/>
              <a:t>1</a:t>
            </a:r>
          </a:p>
        </p:txBody>
      </p:sp>
      <p:sp>
        <p:nvSpPr>
          <p:cNvPr id="31" name="Rectangle 30">
            <a:extLst>
              <a:ext uri="{FF2B5EF4-FFF2-40B4-BE49-F238E27FC236}">
                <a16:creationId xmlns:a16="http://schemas.microsoft.com/office/drawing/2014/main" id="{2C4A337E-14AA-428B-911D-FE4E9D6E9DA9}"/>
              </a:ext>
            </a:extLst>
          </p:cNvPr>
          <p:cNvSpPr/>
          <p:nvPr/>
        </p:nvSpPr>
        <p:spPr>
          <a:xfrm>
            <a:off x="8117385" y="3776619"/>
            <a:ext cx="389568" cy="461665"/>
          </a:xfrm>
          <a:prstGeom prst="rect">
            <a:avLst/>
          </a:prstGeom>
        </p:spPr>
        <p:txBody>
          <a:bodyPr wrap="square">
            <a:spAutoFit/>
          </a:bodyPr>
          <a:lstStyle/>
          <a:p>
            <a:pPr algn="ctr"/>
            <a:r>
              <a:rPr lang="en-GB" sz="1200"/>
              <a:t>7 </a:t>
            </a:r>
          </a:p>
          <a:p>
            <a:pPr algn="ctr"/>
            <a:r>
              <a:rPr lang="en-GB" sz="1200"/>
              <a:t>12</a:t>
            </a:r>
          </a:p>
        </p:txBody>
      </p:sp>
      <p:cxnSp>
        <p:nvCxnSpPr>
          <p:cNvPr id="32" name="Straight Connector 31">
            <a:extLst>
              <a:ext uri="{FF2B5EF4-FFF2-40B4-BE49-F238E27FC236}">
                <a16:creationId xmlns:a16="http://schemas.microsoft.com/office/drawing/2014/main" id="{678189A3-535D-442B-9FDC-91D6227262AD}"/>
              </a:ext>
            </a:extLst>
          </p:cNvPr>
          <p:cNvCxnSpPr>
            <a:cxnSpLocks/>
          </p:cNvCxnSpPr>
          <p:nvPr/>
        </p:nvCxnSpPr>
        <p:spPr>
          <a:xfrm>
            <a:off x="2530135" y="3708187"/>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EE9BB132-3DFD-456D-AD8E-B16695E9AB0F}"/>
              </a:ext>
            </a:extLst>
          </p:cNvPr>
          <p:cNvSpPr/>
          <p:nvPr/>
        </p:nvSpPr>
        <p:spPr>
          <a:xfrm>
            <a:off x="2935273" y="4260724"/>
            <a:ext cx="3554018" cy="600164"/>
          </a:xfrm>
          <a:prstGeom prst="rect">
            <a:avLst/>
          </a:prstGeom>
        </p:spPr>
        <p:txBody>
          <a:bodyPr wrap="square">
            <a:spAutoFit/>
          </a:bodyPr>
          <a:lstStyle/>
          <a:p>
            <a:r>
              <a:rPr lang="en-GB" sz="1100"/>
              <a:t>2-week run-in period</a:t>
            </a:r>
            <a:br>
              <a:rPr lang="en-GB" sz="1100"/>
            </a:br>
            <a:r>
              <a:rPr lang="en-GB" sz="1100"/>
              <a:t>(≥12 inhalations [or ≥8 for children] of as-needed medication during the last 10 days of run in)</a:t>
            </a:r>
          </a:p>
        </p:txBody>
      </p:sp>
      <p:sp>
        <p:nvSpPr>
          <p:cNvPr id="34" name="Rectangle 33">
            <a:extLst>
              <a:ext uri="{FF2B5EF4-FFF2-40B4-BE49-F238E27FC236}">
                <a16:creationId xmlns:a16="http://schemas.microsoft.com/office/drawing/2014/main" id="{5A863A61-1755-4992-845A-73CD6AEF6CE4}"/>
              </a:ext>
            </a:extLst>
          </p:cNvPr>
          <p:cNvSpPr/>
          <p:nvPr/>
        </p:nvSpPr>
        <p:spPr>
          <a:xfrm>
            <a:off x="1205181" y="3312158"/>
            <a:ext cx="1561268" cy="276999"/>
          </a:xfrm>
          <a:prstGeom prst="rect">
            <a:avLst/>
          </a:prstGeom>
        </p:spPr>
        <p:txBody>
          <a:bodyPr wrap="square">
            <a:spAutoFit/>
          </a:bodyPr>
          <a:lstStyle/>
          <a:p>
            <a:pPr algn="r"/>
            <a:r>
              <a:rPr lang="en-GB" sz="1200"/>
              <a:t>Screening</a:t>
            </a:r>
          </a:p>
        </p:txBody>
      </p:sp>
      <p:cxnSp>
        <p:nvCxnSpPr>
          <p:cNvPr id="35" name="Straight Arrow Connector 34">
            <a:extLst>
              <a:ext uri="{FF2B5EF4-FFF2-40B4-BE49-F238E27FC236}">
                <a16:creationId xmlns:a16="http://schemas.microsoft.com/office/drawing/2014/main" id="{14A7A7FF-8C3E-4824-8B3E-495FB9FD9A2D}"/>
              </a:ext>
            </a:extLst>
          </p:cNvPr>
          <p:cNvCxnSpPr>
            <a:cxnSpLocks/>
          </p:cNvCxnSpPr>
          <p:nvPr/>
        </p:nvCxnSpPr>
        <p:spPr>
          <a:xfrm>
            <a:off x="2530135" y="3535788"/>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B38AF0E-98BD-4812-BEFA-4972F6CFCA99}"/>
              </a:ext>
            </a:extLst>
          </p:cNvPr>
          <p:cNvCxnSpPr/>
          <p:nvPr/>
        </p:nvCxnSpPr>
        <p:spPr>
          <a:xfrm>
            <a:off x="6903559" y="3710907"/>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6AA56061-162A-4C02-BD7E-9063AB6B8730}"/>
              </a:ext>
            </a:extLst>
          </p:cNvPr>
          <p:cNvSpPr/>
          <p:nvPr/>
        </p:nvSpPr>
        <p:spPr>
          <a:xfrm>
            <a:off x="6708775" y="3776619"/>
            <a:ext cx="389568" cy="461665"/>
          </a:xfrm>
          <a:prstGeom prst="rect">
            <a:avLst/>
          </a:prstGeom>
        </p:spPr>
        <p:txBody>
          <a:bodyPr wrap="square">
            <a:spAutoFit/>
          </a:bodyPr>
          <a:lstStyle/>
          <a:p>
            <a:pPr algn="ctr"/>
            <a:r>
              <a:rPr lang="en-GB" sz="1200"/>
              <a:t>6</a:t>
            </a:r>
          </a:p>
          <a:p>
            <a:pPr algn="ctr"/>
            <a:r>
              <a:rPr lang="en-GB" sz="1200"/>
              <a:t>9</a:t>
            </a:r>
          </a:p>
        </p:txBody>
      </p:sp>
      <p:sp>
        <p:nvSpPr>
          <p:cNvPr id="38" name="Freeform: Shape 37">
            <a:extLst>
              <a:ext uri="{FF2B5EF4-FFF2-40B4-BE49-F238E27FC236}">
                <a16:creationId xmlns:a16="http://schemas.microsoft.com/office/drawing/2014/main" id="{8C2F74DF-5B9F-4CDD-BB1A-B0F919CBB8EC}"/>
              </a:ext>
            </a:extLst>
          </p:cNvPr>
          <p:cNvSpPr/>
          <p:nvPr/>
        </p:nvSpPr>
        <p:spPr>
          <a:xfrm>
            <a:off x="2466651" y="4208656"/>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Freeform: Shape 38">
            <a:extLst>
              <a:ext uri="{FF2B5EF4-FFF2-40B4-BE49-F238E27FC236}">
                <a16:creationId xmlns:a16="http://schemas.microsoft.com/office/drawing/2014/main" id="{24E12523-02F5-46F2-B739-76334F3E3927}"/>
              </a:ext>
            </a:extLst>
          </p:cNvPr>
          <p:cNvSpPr/>
          <p:nvPr/>
        </p:nvSpPr>
        <p:spPr>
          <a:xfrm>
            <a:off x="2646960" y="4304109"/>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5651F20A-CB0D-4A9B-8C58-A9D6C105AED5}"/>
              </a:ext>
            </a:extLst>
          </p:cNvPr>
          <p:cNvSpPr/>
          <p:nvPr/>
        </p:nvSpPr>
        <p:spPr>
          <a:xfrm>
            <a:off x="2855527" y="2276931"/>
            <a:ext cx="5465380" cy="4518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a:t>BUD/FORM 80/4.5 µg (one inhalation BID) + </a:t>
            </a:r>
            <a:r>
              <a:rPr lang="en-US" sz="1200">
                <a:solidFill>
                  <a:schemeClr val="bg1"/>
                </a:solidFill>
              </a:rPr>
              <a:t>terbutaline 0.4 mg as needed </a:t>
            </a: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chemeClr val="bg1"/>
                </a:solidFill>
              </a:rPr>
              <a:t>BUD/FORM +</a:t>
            </a:r>
            <a:r>
              <a:rPr kumimoji="0" lang="en-US" sz="1200" b="0" i="0" u="none" strike="noStrike" kern="1200" cap="none" spc="0" normalizeH="0" baseline="0" noProof="0">
                <a:ln>
                  <a:noFill/>
                </a:ln>
                <a:solidFill>
                  <a:srgbClr val="FFFFFF"/>
                </a:solidFill>
                <a:effectLst/>
                <a:uLnTx/>
                <a:uFillTx/>
                <a:latin typeface="Arial"/>
                <a:ea typeface="+mn-ea"/>
                <a:cs typeface="+mn-cs"/>
              </a:rPr>
              <a:t> SABA as needed’) n=</a:t>
            </a:r>
            <a:r>
              <a:rPr lang="en-US" sz="1200">
                <a:solidFill>
                  <a:srgbClr val="FFFFFF"/>
                </a:solidFill>
                <a:latin typeface="Arial"/>
              </a:rPr>
              <a:t>909</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6231277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SMILE: study design </a:t>
            </a:r>
            <a:endParaRPr lang="en-CA"/>
          </a:p>
        </p:txBody>
      </p:sp>
      <p:sp>
        <p:nvSpPr>
          <p:cNvPr id="7" name="Text Placeholder 6"/>
          <p:cNvSpPr>
            <a:spLocks noGrp="1"/>
          </p:cNvSpPr>
          <p:nvPr>
            <p:ph type="body" sz="quarter" idx="13"/>
          </p:nvPr>
        </p:nvSpPr>
        <p:spPr>
          <a:xfrm>
            <a:off x="246986" y="4774745"/>
            <a:ext cx="8602768" cy="276999"/>
          </a:xfrm>
        </p:spPr>
        <p:txBody>
          <a:bodyPr/>
          <a:lstStyle/>
          <a:p>
            <a:r>
              <a:rPr lang="en-GB"/>
              <a:t>BID = twice daily; FORM = formoterol; LABA = long-acting </a:t>
            </a:r>
            <a:r>
              <a:rPr lang="en-GB">
                <a:sym typeface="Symbol" panose="05050102010706020507" pitchFamily="18" charset="2"/>
              </a:rPr>
              <a:t></a:t>
            </a:r>
            <a:r>
              <a:rPr lang="en-GB" baseline="-25000">
                <a:sym typeface="Symbol" panose="05050102010706020507" pitchFamily="18" charset="2"/>
              </a:rPr>
              <a:t>2</a:t>
            </a:r>
            <a:r>
              <a:rPr lang="en-GB"/>
              <a:t>-agonist;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a:t>
            </a:r>
            <a:br>
              <a:rPr lang="en-GB"/>
            </a:br>
            <a:r>
              <a:rPr lang="en-GB"/>
              <a:t>Rabe KF, et al. </a:t>
            </a:r>
            <a:r>
              <a:rPr lang="en-GB" i="1"/>
              <a:t>Lancet. </a:t>
            </a:r>
            <a:r>
              <a:rPr lang="en-GB"/>
              <a:t>2006;368:744-753.</a:t>
            </a:r>
          </a:p>
        </p:txBody>
      </p:sp>
      <p:sp>
        <p:nvSpPr>
          <p:cNvPr id="83" name="Title 2">
            <a:extLst>
              <a:ext uri="{FF2B5EF4-FFF2-40B4-BE49-F238E27FC236}">
                <a16:creationId xmlns:a16="http://schemas.microsoft.com/office/drawing/2014/main" id="{6F2151BF-D85A-47D7-95A5-79EE09A7217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algn="ctr"/>
            <a:r>
              <a:rPr lang="en-GB" sz="1400">
                <a:solidFill>
                  <a:srgbClr val="D0006F"/>
                </a:solidFill>
              </a:rPr>
              <a:t>SMILE was a 12-month, double-blind, randomised, multicentre, parallel-group study comparing the efficacy and safety of three reliever strategies (SABA as needed, LABA as needed and BUD/FORM as needed) in symptomatic patients receiving BUD/FORM maintenance therapy</a:t>
            </a:r>
          </a:p>
        </p:txBody>
      </p:sp>
      <p:cxnSp>
        <p:nvCxnSpPr>
          <p:cNvPr id="35" name="Straight Connector 34">
            <a:extLst>
              <a:ext uri="{FF2B5EF4-FFF2-40B4-BE49-F238E27FC236}">
                <a16:creationId xmlns:a16="http://schemas.microsoft.com/office/drawing/2014/main" id="{3ED738DA-EE4B-4317-A91B-222E375A6A2B}"/>
              </a:ext>
            </a:extLst>
          </p:cNvPr>
          <p:cNvCxnSpPr>
            <a:cxnSpLocks/>
          </p:cNvCxnSpPr>
          <p:nvPr/>
        </p:nvCxnSpPr>
        <p:spPr>
          <a:xfrm>
            <a:off x="1186961" y="2484742"/>
            <a:ext cx="1762711"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36" name="Rectangle 35">
            <a:extLst>
              <a:ext uri="{FF2B5EF4-FFF2-40B4-BE49-F238E27FC236}">
                <a16:creationId xmlns:a16="http://schemas.microsoft.com/office/drawing/2014/main" id="{C2CD25CC-59D3-44A1-9383-96BD08A55B93}"/>
              </a:ext>
            </a:extLst>
          </p:cNvPr>
          <p:cNvSpPr/>
          <p:nvPr/>
        </p:nvSpPr>
        <p:spPr>
          <a:xfrm>
            <a:off x="2855527" y="2273586"/>
            <a:ext cx="5465380" cy="45188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tx1"/>
                </a:solidFill>
              </a:rPr>
              <a:t>BUD/FORM</a:t>
            </a:r>
            <a:r>
              <a:rPr lang="en-US" sz="1200">
                <a:solidFill>
                  <a:schemeClr val="tx1"/>
                </a:solidFill>
              </a:rPr>
              <a:t> 160/4.5 µg (one inhalation BID) + terbutaline 0.4 mg</a:t>
            </a:r>
            <a:br>
              <a:rPr lang="en-US" sz="1200">
                <a:solidFill>
                  <a:schemeClr val="tx1"/>
                </a:solidFill>
              </a:rPr>
            </a:br>
            <a:r>
              <a:rPr lang="en-US" sz="1200">
                <a:solidFill>
                  <a:schemeClr val="tx1"/>
                </a:solidFill>
              </a:rPr>
              <a:t>as needed (‘</a:t>
            </a:r>
            <a:r>
              <a:rPr lang="en-GB" sz="1200">
                <a:solidFill>
                  <a:schemeClr val="tx1"/>
                </a:solidFill>
              </a:rPr>
              <a:t>BUD/FORM </a:t>
            </a:r>
            <a:r>
              <a:rPr lang="en-US" sz="1200">
                <a:solidFill>
                  <a:schemeClr val="tx1"/>
                </a:solidFill>
              </a:rPr>
              <a:t>maintenance + SABA as needed’) n=1141</a:t>
            </a:r>
            <a:endParaRPr lang="en-GB" sz="1200">
              <a:solidFill>
                <a:schemeClr val="tx1"/>
              </a:solidFill>
            </a:endParaRPr>
          </a:p>
        </p:txBody>
      </p:sp>
      <p:grpSp>
        <p:nvGrpSpPr>
          <p:cNvPr id="37" name="Group 36">
            <a:extLst>
              <a:ext uri="{FF2B5EF4-FFF2-40B4-BE49-F238E27FC236}">
                <a16:creationId xmlns:a16="http://schemas.microsoft.com/office/drawing/2014/main" id="{3A8C6263-4A94-4A00-91B7-C10AC5CABFE4}"/>
              </a:ext>
            </a:extLst>
          </p:cNvPr>
          <p:cNvGrpSpPr/>
          <p:nvPr/>
        </p:nvGrpSpPr>
        <p:grpSpPr>
          <a:xfrm>
            <a:off x="426639" y="1669241"/>
            <a:ext cx="8329518" cy="2953162"/>
            <a:chOff x="492543" y="1786820"/>
            <a:chExt cx="8329518" cy="2953162"/>
          </a:xfrm>
        </p:grpSpPr>
        <p:sp>
          <p:nvSpPr>
            <p:cNvPr id="38" name="Freeform: Shape 37">
              <a:extLst>
                <a:ext uri="{FF2B5EF4-FFF2-40B4-BE49-F238E27FC236}">
                  <a16:creationId xmlns:a16="http://schemas.microsoft.com/office/drawing/2014/main" id="{E70453DB-6221-484F-AFBD-B46011B7F278}"/>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92BA78BA-1D53-4C3B-AD94-ACDD04700A5A}"/>
                </a:ext>
              </a:extLst>
            </p:cNvPr>
            <p:cNvSpPr/>
            <p:nvPr/>
          </p:nvSpPr>
          <p:spPr>
            <a:xfrm>
              <a:off x="492543" y="2281527"/>
              <a:ext cx="1000112" cy="646331"/>
            </a:xfrm>
            <a:prstGeom prst="rect">
              <a:avLst/>
            </a:prstGeom>
          </p:spPr>
          <p:txBody>
            <a:bodyPr wrap="square">
              <a:spAutoFit/>
            </a:bodyPr>
            <a:lstStyle/>
            <a:p>
              <a:r>
                <a:rPr lang="en-GB" sz="1200"/>
                <a:t>3394</a:t>
              </a:r>
            </a:p>
            <a:p>
              <a:r>
                <a:rPr lang="en-GB" sz="1200"/>
                <a:t>patients</a:t>
              </a:r>
            </a:p>
            <a:p>
              <a:r>
                <a:rPr lang="en-GB" sz="1200"/>
                <a:t>randomised</a:t>
              </a:r>
            </a:p>
          </p:txBody>
        </p:sp>
        <p:cxnSp>
          <p:nvCxnSpPr>
            <p:cNvPr id="40" name="Straight Connector 39">
              <a:extLst>
                <a:ext uri="{FF2B5EF4-FFF2-40B4-BE49-F238E27FC236}">
                  <a16:creationId xmlns:a16="http://schemas.microsoft.com/office/drawing/2014/main" id="{91DCCB4C-6F72-416D-BCC0-38A39B3CBE80}"/>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3757A8F-4451-4731-87B8-0E0BAAEBDAE2}"/>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509E4A9-188F-44CD-ADE9-14AA0C72220B}"/>
                </a:ext>
              </a:extLst>
            </p:cNvPr>
            <p:cNvCxnSpPr/>
            <p:nvPr/>
          </p:nvCxnSpPr>
          <p:spPr>
            <a:xfrm>
              <a:off x="6553641"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4078C469-38C9-4C88-B1C6-570540C830E5}"/>
                </a:ext>
              </a:extLst>
            </p:cNvPr>
            <p:cNvSpPr/>
            <p:nvPr/>
          </p:nvSpPr>
          <p:spPr>
            <a:xfrm>
              <a:off x="6358857" y="3894198"/>
              <a:ext cx="389568" cy="461665"/>
            </a:xfrm>
            <a:prstGeom prst="rect">
              <a:avLst/>
            </a:prstGeom>
          </p:spPr>
          <p:txBody>
            <a:bodyPr wrap="square">
              <a:spAutoFit/>
            </a:bodyPr>
            <a:lstStyle/>
            <a:p>
              <a:pPr algn="ctr"/>
              <a:r>
                <a:rPr lang="en-GB" sz="1200"/>
                <a:t>5</a:t>
              </a:r>
            </a:p>
            <a:p>
              <a:pPr algn="ctr"/>
              <a:r>
                <a:rPr lang="en-GB" sz="1200"/>
                <a:t>8</a:t>
              </a:r>
            </a:p>
          </p:txBody>
        </p:sp>
        <p:cxnSp>
          <p:nvCxnSpPr>
            <p:cNvPr id="44" name="Straight Connector 43">
              <a:extLst>
                <a:ext uri="{FF2B5EF4-FFF2-40B4-BE49-F238E27FC236}">
                  <a16:creationId xmlns:a16="http://schemas.microsoft.com/office/drawing/2014/main" id="{1AB63067-17D0-43B7-B12B-7774B0E9C3A0}"/>
                </a:ext>
              </a:extLst>
            </p:cNvPr>
            <p:cNvCxnSpPr/>
            <p:nvPr/>
          </p:nvCxnSpPr>
          <p:spPr>
            <a:xfrm>
              <a:off x="4751388"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F65DBE1B-124B-431D-99A3-6A80C2CAACA9}"/>
                </a:ext>
              </a:extLst>
            </p:cNvPr>
            <p:cNvSpPr/>
            <p:nvPr/>
          </p:nvSpPr>
          <p:spPr>
            <a:xfrm>
              <a:off x="4556604" y="3894198"/>
              <a:ext cx="389568" cy="461665"/>
            </a:xfrm>
            <a:prstGeom prst="rect">
              <a:avLst/>
            </a:prstGeom>
          </p:spPr>
          <p:txBody>
            <a:bodyPr wrap="square">
              <a:spAutoFit/>
            </a:bodyPr>
            <a:lstStyle/>
            <a:p>
              <a:pPr algn="ctr"/>
              <a:r>
                <a:rPr lang="en-GB" sz="1200"/>
                <a:t>4</a:t>
              </a:r>
            </a:p>
            <a:p>
              <a:pPr algn="ctr"/>
              <a:r>
                <a:rPr lang="en-GB" sz="1200"/>
                <a:t>4</a:t>
              </a:r>
            </a:p>
          </p:txBody>
        </p:sp>
        <p:cxnSp>
          <p:nvCxnSpPr>
            <p:cNvPr id="46" name="Straight Connector 45">
              <a:extLst>
                <a:ext uri="{FF2B5EF4-FFF2-40B4-BE49-F238E27FC236}">
                  <a16:creationId xmlns:a16="http://schemas.microsoft.com/office/drawing/2014/main" id="{8F49B2A0-1A31-4E62-A0B0-C6F89AF4F9C8}"/>
                </a:ext>
              </a:extLst>
            </p:cNvPr>
            <p:cNvCxnSpPr/>
            <p:nvPr/>
          </p:nvCxnSpPr>
          <p:spPr>
            <a:xfrm>
              <a:off x="3381876"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295B96F4-7087-48BC-A5B5-FE0F98744B5E}"/>
                </a:ext>
              </a:extLst>
            </p:cNvPr>
            <p:cNvSpPr/>
            <p:nvPr/>
          </p:nvSpPr>
          <p:spPr>
            <a:xfrm>
              <a:off x="3193901" y="3894198"/>
              <a:ext cx="389568" cy="461665"/>
            </a:xfrm>
            <a:prstGeom prst="rect">
              <a:avLst/>
            </a:prstGeom>
          </p:spPr>
          <p:txBody>
            <a:bodyPr wrap="square">
              <a:spAutoFit/>
            </a:bodyPr>
            <a:lstStyle/>
            <a:p>
              <a:pPr algn="ctr"/>
              <a:r>
                <a:rPr lang="en-GB" sz="1200"/>
                <a:t>3</a:t>
              </a:r>
            </a:p>
            <a:p>
              <a:pPr algn="ctr"/>
              <a:r>
                <a:rPr lang="en-GB" sz="1200"/>
                <a:t>1</a:t>
              </a:r>
            </a:p>
          </p:txBody>
        </p:sp>
        <p:sp>
          <p:nvSpPr>
            <p:cNvPr id="48" name="Rectangle 47">
              <a:extLst>
                <a:ext uri="{FF2B5EF4-FFF2-40B4-BE49-F238E27FC236}">
                  <a16:creationId xmlns:a16="http://schemas.microsoft.com/office/drawing/2014/main" id="{FBC7AA7B-C7A8-40F0-8D5D-44D7AC63E7E2}"/>
                </a:ext>
              </a:extLst>
            </p:cNvPr>
            <p:cNvSpPr/>
            <p:nvPr/>
          </p:nvSpPr>
          <p:spPr>
            <a:xfrm>
              <a:off x="952175" y="3894198"/>
              <a:ext cx="1561268" cy="461665"/>
            </a:xfrm>
            <a:prstGeom prst="rect">
              <a:avLst/>
            </a:prstGeom>
          </p:spPr>
          <p:txBody>
            <a:bodyPr wrap="square">
              <a:spAutoFit/>
            </a:bodyPr>
            <a:lstStyle/>
            <a:p>
              <a:pPr algn="r"/>
              <a:r>
                <a:rPr lang="en-GB" sz="1200"/>
                <a:t>Visit</a:t>
              </a:r>
            </a:p>
            <a:p>
              <a:pPr algn="r"/>
              <a:r>
                <a:rPr lang="en-GB" sz="1200"/>
                <a:t>Months</a:t>
              </a:r>
            </a:p>
          </p:txBody>
        </p:sp>
        <p:sp>
          <p:nvSpPr>
            <p:cNvPr id="49" name="Rectangle 48">
              <a:extLst>
                <a:ext uri="{FF2B5EF4-FFF2-40B4-BE49-F238E27FC236}">
                  <a16:creationId xmlns:a16="http://schemas.microsoft.com/office/drawing/2014/main" id="{7FFAF9B4-61EC-4737-9018-D971DBFAEF72}"/>
                </a:ext>
              </a:extLst>
            </p:cNvPr>
            <p:cNvSpPr/>
            <p:nvPr/>
          </p:nvSpPr>
          <p:spPr>
            <a:xfrm>
              <a:off x="2828956" y="3429737"/>
              <a:ext cx="1561268" cy="276999"/>
            </a:xfrm>
            <a:prstGeom prst="rect">
              <a:avLst/>
            </a:prstGeom>
          </p:spPr>
          <p:txBody>
            <a:bodyPr wrap="square">
              <a:spAutoFit/>
            </a:bodyPr>
            <a:lstStyle/>
            <a:p>
              <a:r>
                <a:rPr lang="en-GB" sz="1200"/>
                <a:t>Randomisation</a:t>
              </a:r>
            </a:p>
          </p:txBody>
        </p:sp>
        <p:cxnSp>
          <p:nvCxnSpPr>
            <p:cNvPr id="50" name="Straight Connector 49">
              <a:extLst>
                <a:ext uri="{FF2B5EF4-FFF2-40B4-BE49-F238E27FC236}">
                  <a16:creationId xmlns:a16="http://schemas.microsoft.com/office/drawing/2014/main" id="{F0463043-596A-4ECA-879D-E6AE1097A7F9}"/>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51" name="Oval 50">
              <a:extLst>
                <a:ext uri="{FF2B5EF4-FFF2-40B4-BE49-F238E27FC236}">
                  <a16:creationId xmlns:a16="http://schemas.microsoft.com/office/drawing/2014/main" id="{41F45416-1D3A-4DD3-B6AA-C9CD15BBA277}"/>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2" name="Rectangle 51">
              <a:extLst>
                <a:ext uri="{FF2B5EF4-FFF2-40B4-BE49-F238E27FC236}">
                  <a16:creationId xmlns:a16="http://schemas.microsoft.com/office/drawing/2014/main" id="{CF608349-EDDE-42CC-904A-A39011263896}"/>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bg1"/>
                  </a:solidFill>
                </a:rPr>
                <a:t>BUD/FORM</a:t>
              </a:r>
              <a:r>
                <a:rPr lang="en-US" sz="1200">
                  <a:solidFill>
                    <a:schemeClr val="bg1"/>
                  </a:solidFill>
                </a:rPr>
                <a:t> 160/4.5 </a:t>
              </a:r>
              <a:r>
                <a:rPr lang="en-US" sz="1200"/>
                <a:t>µg (one inhalation BID) + </a:t>
              </a:r>
              <a:r>
                <a:rPr lang="en-GB" sz="1200">
                  <a:solidFill>
                    <a:schemeClr val="bg1"/>
                  </a:solidFill>
                </a:rPr>
                <a:t>BUD/FORM</a:t>
              </a:r>
              <a:r>
                <a:rPr lang="en-US" sz="1200"/>
                <a:t> 160/4.5 µg</a:t>
              </a:r>
            </a:p>
            <a:p>
              <a:pPr algn="ctr"/>
              <a:r>
                <a:rPr lang="en-US" sz="1200"/>
                <a:t>as needed (‘</a:t>
              </a:r>
              <a:r>
                <a:rPr lang="en-GB" sz="1200">
                  <a:solidFill>
                    <a:schemeClr val="bg1"/>
                  </a:solidFill>
                </a:rPr>
                <a:t>BUD/FORM</a:t>
              </a:r>
              <a:r>
                <a:rPr lang="en-US" sz="1200"/>
                <a:t> as needed + maintenance’) n=1113</a:t>
              </a:r>
              <a:endParaRPr lang="en-GB" sz="1200"/>
            </a:p>
          </p:txBody>
        </p:sp>
        <p:sp>
          <p:nvSpPr>
            <p:cNvPr id="53" name="Rectangle 52">
              <a:extLst>
                <a:ext uri="{FF2B5EF4-FFF2-40B4-BE49-F238E27FC236}">
                  <a16:creationId xmlns:a16="http://schemas.microsoft.com/office/drawing/2014/main" id="{91F3807C-84A8-4B75-9B10-A83BF4DAF19A}"/>
                </a:ext>
              </a:extLst>
            </p:cNvPr>
            <p:cNvSpPr/>
            <p:nvPr/>
          </p:nvSpPr>
          <p:spPr>
            <a:xfrm>
              <a:off x="2921431" y="2995510"/>
              <a:ext cx="5465380" cy="45188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tx1"/>
                  </a:solidFill>
                </a:rPr>
                <a:t>BUD/FORM </a:t>
              </a:r>
              <a:r>
                <a:rPr lang="en-US" sz="1200">
                  <a:solidFill>
                    <a:schemeClr val="tx1"/>
                  </a:solidFill>
                </a:rPr>
                <a:t>160/4.5 µg (one inhalation BID) + FORM 4.5 µg </a:t>
              </a:r>
              <a:br>
                <a:rPr lang="en-US" sz="1200">
                  <a:solidFill>
                    <a:schemeClr val="tx1"/>
                  </a:solidFill>
                </a:rPr>
              </a:br>
              <a:r>
                <a:rPr lang="en-US" sz="1200">
                  <a:solidFill>
                    <a:schemeClr val="tx1"/>
                  </a:solidFill>
                </a:rPr>
                <a:t>as needed (‘</a:t>
              </a:r>
              <a:r>
                <a:rPr lang="en-GB" sz="1200">
                  <a:solidFill>
                    <a:schemeClr val="tx1"/>
                  </a:solidFill>
                </a:rPr>
                <a:t>BUD/FORM </a:t>
              </a:r>
              <a:r>
                <a:rPr lang="en-US" sz="1200">
                  <a:solidFill>
                    <a:schemeClr val="tx1"/>
                  </a:solidFill>
                </a:rPr>
                <a:t>maintenance + LABA as needed’) n=1140</a:t>
              </a:r>
              <a:endParaRPr lang="en-GB" sz="1200">
                <a:solidFill>
                  <a:schemeClr val="tx1"/>
                </a:solidFill>
              </a:endParaRPr>
            </a:p>
          </p:txBody>
        </p:sp>
        <p:cxnSp>
          <p:nvCxnSpPr>
            <p:cNvPr id="54" name="Straight Arrow Connector 53">
              <a:extLst>
                <a:ext uri="{FF2B5EF4-FFF2-40B4-BE49-F238E27FC236}">
                  <a16:creationId xmlns:a16="http://schemas.microsoft.com/office/drawing/2014/main" id="{1DFF6378-2332-4941-8F4E-429BBACB7E1B}"/>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2C023888-6707-4B5B-8E06-E0C58EDC3C9E}"/>
                </a:ext>
              </a:extLst>
            </p:cNvPr>
            <p:cNvSpPr/>
            <p:nvPr/>
          </p:nvSpPr>
          <p:spPr>
            <a:xfrm>
              <a:off x="1894915" y="2328955"/>
              <a:ext cx="607821" cy="523220"/>
            </a:xfrm>
            <a:prstGeom prst="rect">
              <a:avLst/>
            </a:prstGeom>
          </p:spPr>
          <p:txBody>
            <a:bodyPr wrap="square">
              <a:spAutoFit/>
            </a:bodyPr>
            <a:lstStyle/>
            <a:p>
              <a:pPr algn="ctr"/>
              <a:r>
                <a:rPr lang="en-GB" sz="1400"/>
                <a:t>R</a:t>
              </a:r>
            </a:p>
            <a:p>
              <a:pPr algn="ctr"/>
              <a:r>
                <a:rPr lang="en-GB" sz="1400"/>
                <a:t>1:1:1</a:t>
              </a:r>
            </a:p>
          </p:txBody>
        </p:sp>
        <p:cxnSp>
          <p:nvCxnSpPr>
            <p:cNvPr id="56" name="Straight Connector 55">
              <a:extLst>
                <a:ext uri="{FF2B5EF4-FFF2-40B4-BE49-F238E27FC236}">
                  <a16:creationId xmlns:a16="http://schemas.microsoft.com/office/drawing/2014/main" id="{3F82E598-59FA-4933-B061-AD8353BF7560}"/>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95740EBE-4A98-410C-AA76-7513F1673333}"/>
                </a:ext>
              </a:extLst>
            </p:cNvPr>
            <p:cNvSpPr/>
            <p:nvPr/>
          </p:nvSpPr>
          <p:spPr>
            <a:xfrm>
              <a:off x="2737207" y="3894198"/>
              <a:ext cx="389568" cy="461665"/>
            </a:xfrm>
            <a:prstGeom prst="rect">
              <a:avLst/>
            </a:prstGeom>
          </p:spPr>
          <p:txBody>
            <a:bodyPr wrap="square">
              <a:spAutoFit/>
            </a:bodyPr>
            <a:lstStyle/>
            <a:p>
              <a:pPr algn="ctr"/>
              <a:r>
                <a:rPr lang="en-GB" sz="1200"/>
                <a:t>2</a:t>
              </a:r>
            </a:p>
            <a:p>
              <a:pPr algn="ctr"/>
              <a:r>
                <a:rPr lang="en-GB" sz="1200"/>
                <a:t>0</a:t>
              </a:r>
            </a:p>
          </p:txBody>
        </p:sp>
        <p:cxnSp>
          <p:nvCxnSpPr>
            <p:cNvPr id="58" name="Straight Connector 57">
              <a:extLst>
                <a:ext uri="{FF2B5EF4-FFF2-40B4-BE49-F238E27FC236}">
                  <a16:creationId xmlns:a16="http://schemas.microsoft.com/office/drawing/2014/main" id="{D1DF4711-CD57-4DB1-BDD3-4EDF14E65282}"/>
                </a:ext>
              </a:extLst>
            </p:cNvPr>
            <p:cNvCxnSpPr/>
            <p:nvPr/>
          </p:nvCxnSpPr>
          <p:spPr>
            <a:xfrm>
              <a:off x="259603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879BF4E4-3BA0-4B65-ABCF-492E115E3A8D}"/>
                </a:ext>
              </a:extLst>
            </p:cNvPr>
            <p:cNvSpPr/>
            <p:nvPr/>
          </p:nvSpPr>
          <p:spPr>
            <a:xfrm>
              <a:off x="2408064" y="3894198"/>
              <a:ext cx="389568" cy="276999"/>
            </a:xfrm>
            <a:prstGeom prst="rect">
              <a:avLst/>
            </a:prstGeom>
          </p:spPr>
          <p:txBody>
            <a:bodyPr wrap="square">
              <a:spAutoFit/>
            </a:bodyPr>
            <a:lstStyle/>
            <a:p>
              <a:pPr algn="ctr"/>
              <a:r>
                <a:rPr lang="en-GB" sz="1200"/>
                <a:t>1</a:t>
              </a:r>
            </a:p>
          </p:txBody>
        </p:sp>
        <p:sp>
          <p:nvSpPr>
            <p:cNvPr id="60" name="Rectangle 59">
              <a:extLst>
                <a:ext uri="{FF2B5EF4-FFF2-40B4-BE49-F238E27FC236}">
                  <a16:creationId xmlns:a16="http://schemas.microsoft.com/office/drawing/2014/main" id="{420533DA-DF52-4CA4-A80B-C65B8D8792B1}"/>
                </a:ext>
              </a:extLst>
            </p:cNvPr>
            <p:cNvSpPr/>
            <p:nvPr/>
          </p:nvSpPr>
          <p:spPr>
            <a:xfrm>
              <a:off x="8183289" y="3894198"/>
              <a:ext cx="389568" cy="461665"/>
            </a:xfrm>
            <a:prstGeom prst="rect">
              <a:avLst/>
            </a:prstGeom>
          </p:spPr>
          <p:txBody>
            <a:bodyPr wrap="square">
              <a:spAutoFit/>
            </a:bodyPr>
            <a:lstStyle/>
            <a:p>
              <a:pPr algn="ctr"/>
              <a:r>
                <a:rPr lang="en-GB" sz="1200"/>
                <a:t>6 </a:t>
              </a:r>
            </a:p>
            <a:p>
              <a:pPr algn="ctr"/>
              <a:r>
                <a:rPr lang="en-GB" sz="1200"/>
                <a:t>12</a:t>
              </a:r>
            </a:p>
          </p:txBody>
        </p:sp>
        <p:cxnSp>
          <p:nvCxnSpPr>
            <p:cNvPr id="61" name="Straight Connector 60">
              <a:extLst>
                <a:ext uri="{FF2B5EF4-FFF2-40B4-BE49-F238E27FC236}">
                  <a16:creationId xmlns:a16="http://schemas.microsoft.com/office/drawing/2014/main" id="{8B5B6E92-DB41-4352-B565-A0A34957FC55}"/>
                </a:ext>
              </a:extLst>
            </p:cNvPr>
            <p:cNvCxnSpPr>
              <a:cxnSpLocks/>
            </p:cNvCxnSpPr>
            <p:nvPr/>
          </p:nvCxnSpPr>
          <p:spPr>
            <a:xfrm>
              <a:off x="2596039" y="3825766"/>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481D3F13-A971-409C-A112-D3907D490FFA}"/>
                </a:ext>
              </a:extLst>
            </p:cNvPr>
            <p:cNvSpPr/>
            <p:nvPr/>
          </p:nvSpPr>
          <p:spPr>
            <a:xfrm>
              <a:off x="2992849" y="4278317"/>
              <a:ext cx="5829212" cy="461665"/>
            </a:xfrm>
            <a:prstGeom prst="rect">
              <a:avLst/>
            </a:prstGeom>
          </p:spPr>
          <p:txBody>
            <a:bodyPr wrap="square">
              <a:spAutoFit/>
            </a:bodyPr>
            <a:lstStyle/>
            <a:p>
              <a:r>
                <a:rPr lang="en-GB" sz="1200"/>
                <a:t>2-week run-in period</a:t>
              </a:r>
            </a:p>
            <a:p>
              <a:r>
                <a:rPr lang="en-GB" sz="1200"/>
                <a:t>BUD/FORM</a:t>
              </a:r>
              <a:r>
                <a:rPr lang="en-US" sz="1200"/>
                <a:t> 160/4.5 µg (one inhalation BID) </a:t>
              </a:r>
              <a:r>
                <a:rPr lang="en-GB" sz="1200"/>
                <a:t>+ terbutaline 0.4 mg as needed</a:t>
              </a:r>
            </a:p>
          </p:txBody>
        </p:sp>
        <p:sp>
          <p:nvSpPr>
            <p:cNvPr id="63" name="Rectangle 62">
              <a:extLst>
                <a:ext uri="{FF2B5EF4-FFF2-40B4-BE49-F238E27FC236}">
                  <a16:creationId xmlns:a16="http://schemas.microsoft.com/office/drawing/2014/main" id="{F22809B0-DDE2-4142-888B-1D4AB1599558}"/>
                </a:ext>
              </a:extLst>
            </p:cNvPr>
            <p:cNvSpPr/>
            <p:nvPr/>
          </p:nvSpPr>
          <p:spPr>
            <a:xfrm>
              <a:off x="1271085" y="3429737"/>
              <a:ext cx="1561268" cy="276999"/>
            </a:xfrm>
            <a:prstGeom prst="rect">
              <a:avLst/>
            </a:prstGeom>
          </p:spPr>
          <p:txBody>
            <a:bodyPr wrap="square">
              <a:spAutoFit/>
            </a:bodyPr>
            <a:lstStyle/>
            <a:p>
              <a:pPr algn="r"/>
              <a:r>
                <a:rPr lang="en-GB" sz="1200"/>
                <a:t>Screening</a:t>
              </a:r>
            </a:p>
          </p:txBody>
        </p:sp>
        <p:cxnSp>
          <p:nvCxnSpPr>
            <p:cNvPr id="64" name="Straight Arrow Connector 63">
              <a:extLst>
                <a:ext uri="{FF2B5EF4-FFF2-40B4-BE49-F238E27FC236}">
                  <a16:creationId xmlns:a16="http://schemas.microsoft.com/office/drawing/2014/main" id="{1BFD4431-9D18-4054-8B88-80C0D69990EB}"/>
                </a:ext>
              </a:extLst>
            </p:cNvPr>
            <p:cNvCxnSpPr>
              <a:cxnSpLocks/>
            </p:cNvCxnSpPr>
            <p:nvPr/>
          </p:nvCxnSpPr>
          <p:spPr>
            <a:xfrm>
              <a:off x="259603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5" name="Freeform: Shape 64">
            <a:extLst>
              <a:ext uri="{FF2B5EF4-FFF2-40B4-BE49-F238E27FC236}">
                <a16:creationId xmlns:a16="http://schemas.microsoft.com/office/drawing/2014/main" id="{37F169DE-ECE4-4188-A12C-FDE9D9250ACA}"/>
              </a:ext>
            </a:extLst>
          </p:cNvPr>
          <p:cNvSpPr/>
          <p:nvPr/>
        </p:nvSpPr>
        <p:spPr>
          <a:xfrm>
            <a:off x="2466651" y="4208656"/>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Freeform: Shape 65">
            <a:extLst>
              <a:ext uri="{FF2B5EF4-FFF2-40B4-BE49-F238E27FC236}">
                <a16:creationId xmlns:a16="http://schemas.microsoft.com/office/drawing/2014/main" id="{267E8382-9B29-40D9-AB74-9C9901F9CC64}"/>
              </a:ext>
            </a:extLst>
          </p:cNvPr>
          <p:cNvSpPr/>
          <p:nvPr/>
        </p:nvSpPr>
        <p:spPr>
          <a:xfrm>
            <a:off x="2646960" y="4304109"/>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219603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COMPASS: study design </a:t>
            </a:r>
            <a:endParaRPr lang="en-CA"/>
          </a:p>
        </p:txBody>
      </p:sp>
      <p:sp>
        <p:nvSpPr>
          <p:cNvPr id="7" name="Text Placeholder 6"/>
          <p:cNvSpPr>
            <a:spLocks noGrp="1"/>
          </p:cNvSpPr>
          <p:nvPr>
            <p:ph type="body" sz="quarter" idx="13"/>
          </p:nvPr>
        </p:nvSpPr>
        <p:spPr/>
        <p:txBody>
          <a:bodyPr/>
          <a:lstStyle/>
          <a:p>
            <a:r>
              <a:rPr lang="en-GB"/>
              <a:t>BID = twice daily; FLU = fluticasone; FORM = formoterol; ICS = inhaled corticosteroid(s);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 SAL = salmeterol.</a:t>
            </a:r>
            <a:br>
              <a:rPr lang="en-GB"/>
            </a:br>
            <a:r>
              <a:rPr lang="en-GB"/>
              <a:t>Kuna P, et al. </a:t>
            </a:r>
            <a:r>
              <a:rPr lang="en-GB" i="1"/>
              <a:t>Int J Clin </a:t>
            </a:r>
            <a:r>
              <a:rPr lang="en-GB" i="1" err="1"/>
              <a:t>Pract</a:t>
            </a:r>
            <a:r>
              <a:rPr lang="en-GB" i="1"/>
              <a:t>. </a:t>
            </a:r>
            <a:r>
              <a:rPr lang="en-GB"/>
              <a:t>2007;61:725-736.</a:t>
            </a:r>
          </a:p>
        </p:txBody>
      </p:sp>
      <p:sp>
        <p:nvSpPr>
          <p:cNvPr id="83" name="Title 2">
            <a:extLst>
              <a:ext uri="{FF2B5EF4-FFF2-40B4-BE49-F238E27FC236}">
                <a16:creationId xmlns:a16="http://schemas.microsoft.com/office/drawing/2014/main" id="{6F2151BF-D85A-47D7-95A5-79EE09A7217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kumimoji="0" lang="en-GB" sz="1400" b="1" i="0" u="none" strike="noStrike" kern="1200" cap="none" spc="0" normalizeH="0" baseline="0" noProof="0">
                <a:ln>
                  <a:noFill/>
                </a:ln>
                <a:solidFill>
                  <a:srgbClr val="D0006F"/>
                </a:solidFill>
                <a:effectLst/>
                <a:uLnTx/>
                <a:uFillTx/>
                <a:latin typeface="Arial"/>
                <a:ea typeface="+mj-ea"/>
                <a:cs typeface="+mj-cs"/>
              </a:rPr>
              <a:t>COMPASS was a 6-month, randomised, double-blind study comparing </a:t>
            </a:r>
            <a:r>
              <a:rPr lang="en-GB" sz="1400">
                <a:solidFill>
                  <a:srgbClr val="D0006F"/>
                </a:solidFill>
              </a:rPr>
              <a:t>BUD/FORM </a:t>
            </a:r>
            <a:r>
              <a:rPr kumimoji="0" lang="en-GB" sz="1400" b="1" i="0" u="none" strike="noStrike" kern="1200" cap="none" spc="0" normalizeH="0" baseline="0" noProof="0">
                <a:ln>
                  <a:noFill/>
                </a:ln>
                <a:solidFill>
                  <a:srgbClr val="D0006F"/>
                </a:solidFill>
                <a:effectLst/>
                <a:uLnTx/>
                <a:uFillTx/>
                <a:latin typeface="Arial"/>
                <a:ea typeface="+mj-ea"/>
                <a:cs typeface="+mj-cs"/>
              </a:rPr>
              <a:t>maintenance and reliever with </a:t>
            </a:r>
            <a:r>
              <a:rPr lang="en-GB" sz="1400">
                <a:solidFill>
                  <a:srgbClr val="D0006F"/>
                </a:solidFill>
              </a:rPr>
              <a:t>FLU/SAL </a:t>
            </a:r>
            <a:r>
              <a:rPr kumimoji="0" lang="en-GB" sz="1400" b="1" i="0" u="none" strike="noStrike" kern="1200" cap="none" spc="0" normalizeH="0" baseline="0" noProof="0">
                <a:ln>
                  <a:noFill/>
                </a:ln>
                <a:solidFill>
                  <a:srgbClr val="D0006F"/>
                </a:solidFill>
                <a:effectLst/>
                <a:uLnTx/>
                <a:uFillTx/>
                <a:latin typeface="Arial"/>
                <a:ea typeface="+mj-ea"/>
                <a:cs typeface="+mj-cs"/>
              </a:rPr>
              <a:t>maintenance + SABA as needed and with </a:t>
            </a:r>
            <a:r>
              <a:rPr lang="en-GB" sz="1400">
                <a:solidFill>
                  <a:srgbClr val="D0006F"/>
                </a:solidFill>
              </a:rPr>
              <a:t>BUD/FORM</a:t>
            </a:r>
            <a:r>
              <a:rPr kumimoji="0" lang="en-GB" sz="1400" b="1" i="0" u="none" strike="noStrike" kern="1200" cap="none" spc="0" normalizeH="0" baseline="0" noProof="0">
                <a:ln>
                  <a:noFill/>
                </a:ln>
                <a:solidFill>
                  <a:srgbClr val="D0006F"/>
                </a:solidFill>
                <a:effectLst/>
                <a:uLnTx/>
                <a:uFillTx/>
                <a:latin typeface="Arial"/>
                <a:ea typeface="+mj-ea"/>
                <a:cs typeface="+mj-cs"/>
              </a:rPr>
              <a:t> maintenance + SABA as needed</a:t>
            </a:r>
          </a:p>
        </p:txBody>
      </p:sp>
      <p:cxnSp>
        <p:nvCxnSpPr>
          <p:cNvPr id="8" name="Straight Connector 7">
            <a:extLst>
              <a:ext uri="{FF2B5EF4-FFF2-40B4-BE49-F238E27FC236}">
                <a16:creationId xmlns:a16="http://schemas.microsoft.com/office/drawing/2014/main" id="{36819010-DDE0-456C-8E58-C6BF6784F832}"/>
              </a:ext>
            </a:extLst>
          </p:cNvPr>
          <p:cNvCxnSpPr>
            <a:cxnSpLocks/>
          </p:cNvCxnSpPr>
          <p:nvPr/>
        </p:nvCxnSpPr>
        <p:spPr>
          <a:xfrm>
            <a:off x="1252865" y="2484742"/>
            <a:ext cx="1762711"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9" name="Rectangle 8">
            <a:extLst>
              <a:ext uri="{FF2B5EF4-FFF2-40B4-BE49-F238E27FC236}">
                <a16:creationId xmlns:a16="http://schemas.microsoft.com/office/drawing/2014/main" id="{BCA253C0-0769-4AD8-8DD3-02A128A7DDC2}"/>
              </a:ext>
            </a:extLst>
          </p:cNvPr>
          <p:cNvSpPr/>
          <p:nvPr/>
        </p:nvSpPr>
        <p:spPr>
          <a:xfrm>
            <a:off x="2931991" y="2271047"/>
            <a:ext cx="5465380" cy="45188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050">
                <a:solidFill>
                  <a:srgbClr val="000000"/>
                </a:solidFill>
              </a:rPr>
              <a:t>FLU/SAL 2</a:t>
            </a:r>
            <a:r>
              <a:rPr kumimoji="0" lang="en-US" sz="1050" b="0" i="0" u="none" strike="noStrike" kern="1200" cap="none" spc="0" normalizeH="0" baseline="0" noProof="0">
                <a:ln>
                  <a:noFill/>
                </a:ln>
                <a:solidFill>
                  <a:srgbClr val="000000"/>
                </a:solidFill>
                <a:effectLst/>
                <a:uLnTx/>
                <a:uFillTx/>
                <a:latin typeface="Arial"/>
                <a:ea typeface="+mn-ea"/>
                <a:cs typeface="+mn-cs"/>
              </a:rPr>
              <a:t>50/50 µg (via two inhalations BID) + terbutaline 0.4 mg</a:t>
            </a:r>
            <a:br>
              <a:rPr kumimoji="0" lang="en-US" sz="1050" b="0" i="0" u="none" strike="noStrike" kern="1200" cap="none" spc="0" normalizeH="0" baseline="0" noProof="0">
                <a:ln>
                  <a:noFill/>
                </a:ln>
                <a:solidFill>
                  <a:srgbClr val="000000"/>
                </a:solidFill>
                <a:effectLst/>
                <a:uLnTx/>
                <a:uFillTx/>
                <a:latin typeface="Arial"/>
                <a:ea typeface="+mn-ea"/>
                <a:cs typeface="+mn-cs"/>
              </a:rPr>
            </a:br>
            <a:r>
              <a:rPr kumimoji="0" lang="en-US" sz="1050" b="0" i="0" u="none" strike="noStrike" kern="1200" cap="none" spc="0" normalizeH="0" baseline="0" noProof="0">
                <a:ln>
                  <a:noFill/>
                </a:ln>
                <a:solidFill>
                  <a:srgbClr val="000000"/>
                </a:solidFill>
                <a:effectLst/>
                <a:uLnTx/>
                <a:uFillTx/>
                <a:latin typeface="Arial"/>
                <a:ea typeface="+mn-ea"/>
                <a:cs typeface="+mn-cs"/>
              </a:rPr>
              <a:t>as needed (‘</a:t>
            </a:r>
            <a:r>
              <a:rPr lang="en-US" sz="1050">
                <a:solidFill>
                  <a:srgbClr val="000000"/>
                </a:solidFill>
              </a:rPr>
              <a:t>FLU/SAL </a:t>
            </a:r>
            <a:r>
              <a:rPr kumimoji="0" lang="en-US" sz="1050" b="0" i="0" u="none" strike="noStrike" kern="1200" cap="none" spc="0" normalizeH="0" baseline="0" noProof="0">
                <a:ln>
                  <a:noFill/>
                </a:ln>
                <a:solidFill>
                  <a:srgbClr val="000000"/>
                </a:solidFill>
                <a:effectLst/>
                <a:uLnTx/>
                <a:uFillTx/>
                <a:latin typeface="Arial"/>
                <a:ea typeface="+mn-ea"/>
                <a:cs typeface="+mn-cs"/>
              </a:rPr>
              <a:t>maintenance + SABA as needed’) n=1123</a:t>
            </a:r>
            <a:endParaRPr kumimoji="0" lang="en-GB" sz="1050" b="0" i="0" u="none" strike="noStrike" kern="1200" cap="none" spc="0" normalizeH="0" baseline="0" noProof="0">
              <a:ln>
                <a:noFill/>
              </a:ln>
              <a:solidFill>
                <a:srgbClr val="000000"/>
              </a:solidFill>
              <a:effectLst/>
              <a:uLnTx/>
              <a:uFillTx/>
              <a:latin typeface="Arial"/>
              <a:ea typeface="+mn-ea"/>
              <a:cs typeface="+mn-cs"/>
            </a:endParaRPr>
          </a:p>
        </p:txBody>
      </p:sp>
      <p:grpSp>
        <p:nvGrpSpPr>
          <p:cNvPr id="10" name="Group 9">
            <a:extLst>
              <a:ext uri="{FF2B5EF4-FFF2-40B4-BE49-F238E27FC236}">
                <a16:creationId xmlns:a16="http://schemas.microsoft.com/office/drawing/2014/main" id="{E8733A94-3B9E-4677-A99D-F27336D985A4}"/>
              </a:ext>
            </a:extLst>
          </p:cNvPr>
          <p:cNvGrpSpPr/>
          <p:nvPr/>
        </p:nvGrpSpPr>
        <p:grpSpPr>
          <a:xfrm>
            <a:off x="492543" y="1669241"/>
            <a:ext cx="8329518" cy="2953162"/>
            <a:chOff x="492543" y="1786820"/>
            <a:chExt cx="8329518" cy="2953162"/>
          </a:xfrm>
        </p:grpSpPr>
        <p:sp>
          <p:nvSpPr>
            <p:cNvPr id="11" name="Freeform: Shape 10">
              <a:extLst>
                <a:ext uri="{FF2B5EF4-FFF2-40B4-BE49-F238E27FC236}">
                  <a16:creationId xmlns:a16="http://schemas.microsoft.com/office/drawing/2014/main" id="{F1FF2218-CACE-43CD-A999-984C586CB6B6}"/>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 name="Rectangle 11">
              <a:extLst>
                <a:ext uri="{FF2B5EF4-FFF2-40B4-BE49-F238E27FC236}">
                  <a16:creationId xmlns:a16="http://schemas.microsoft.com/office/drawing/2014/main" id="{379CF732-AE5C-484B-BED7-EBEB6333A5CF}"/>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3335</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3" name="Straight Connector 12">
              <a:extLst>
                <a:ext uri="{FF2B5EF4-FFF2-40B4-BE49-F238E27FC236}">
                  <a16:creationId xmlns:a16="http://schemas.microsoft.com/office/drawing/2014/main" id="{6BF77362-CC99-4A48-A502-9E3B6713710E}"/>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0C8DADC-6197-4BF9-816B-FA3798C5DB83}"/>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E929822-BEB4-47B4-8027-2C400F40314A}"/>
                </a:ext>
              </a:extLst>
            </p:cNvPr>
            <p:cNvCxnSpPr/>
            <p:nvPr/>
          </p:nvCxnSpPr>
          <p:spPr>
            <a:xfrm>
              <a:off x="6553641"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AAFE24F-DAED-4935-91A7-C0762F427351}"/>
                </a:ext>
              </a:extLst>
            </p:cNvPr>
            <p:cNvSpPr/>
            <p:nvPr/>
          </p:nvSpPr>
          <p:spPr>
            <a:xfrm>
              <a:off x="635885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16</a:t>
              </a:r>
            </a:p>
          </p:txBody>
        </p:sp>
        <p:cxnSp>
          <p:nvCxnSpPr>
            <p:cNvPr id="17" name="Straight Connector 16">
              <a:extLst>
                <a:ext uri="{FF2B5EF4-FFF2-40B4-BE49-F238E27FC236}">
                  <a16:creationId xmlns:a16="http://schemas.microsoft.com/office/drawing/2014/main" id="{93F15FCF-B5FE-4FB3-8263-662E2AB89CFF}"/>
                </a:ext>
              </a:extLst>
            </p:cNvPr>
            <p:cNvCxnSpPr/>
            <p:nvPr/>
          </p:nvCxnSpPr>
          <p:spPr>
            <a:xfrm>
              <a:off x="4751388"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2DB198ED-F9A0-4BFD-A349-8C5218BA1701}"/>
                </a:ext>
              </a:extLst>
            </p:cNvPr>
            <p:cNvSpPr/>
            <p:nvPr/>
          </p:nvSpPr>
          <p:spPr>
            <a:xfrm>
              <a:off x="4556604"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8</a:t>
              </a:r>
            </a:p>
          </p:txBody>
        </p:sp>
        <p:sp>
          <p:nvSpPr>
            <p:cNvPr id="19" name="Rectangle 18">
              <a:extLst>
                <a:ext uri="{FF2B5EF4-FFF2-40B4-BE49-F238E27FC236}">
                  <a16:creationId xmlns:a16="http://schemas.microsoft.com/office/drawing/2014/main" id="{8E370A3A-1671-4E91-A745-ABECC35EB441}"/>
                </a:ext>
              </a:extLst>
            </p:cNvPr>
            <p:cNvSpPr/>
            <p:nvPr/>
          </p:nvSpPr>
          <p:spPr>
            <a:xfrm>
              <a:off x="952175" y="389419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Weeks</a:t>
              </a:r>
            </a:p>
          </p:txBody>
        </p:sp>
        <p:sp>
          <p:nvSpPr>
            <p:cNvPr id="20" name="Rectangle 19">
              <a:extLst>
                <a:ext uri="{FF2B5EF4-FFF2-40B4-BE49-F238E27FC236}">
                  <a16:creationId xmlns:a16="http://schemas.microsoft.com/office/drawing/2014/main" id="{40DCA9FB-DCC2-438D-B9D4-4B3AD34514E0}"/>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cxnSp>
          <p:nvCxnSpPr>
            <p:cNvPr id="21" name="Straight Connector 20">
              <a:extLst>
                <a:ext uri="{FF2B5EF4-FFF2-40B4-BE49-F238E27FC236}">
                  <a16:creationId xmlns:a16="http://schemas.microsoft.com/office/drawing/2014/main" id="{17075C9B-5007-4A08-9A23-0F56D8D7181B}"/>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22" name="Oval 21">
              <a:extLst>
                <a:ext uri="{FF2B5EF4-FFF2-40B4-BE49-F238E27FC236}">
                  <a16:creationId xmlns:a16="http://schemas.microsoft.com/office/drawing/2014/main" id="{05B08C3C-0DB2-4F88-8B67-BFE562760754}"/>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3" name="Rectangle 22">
              <a:extLst>
                <a:ext uri="{FF2B5EF4-FFF2-40B4-BE49-F238E27FC236}">
                  <a16:creationId xmlns:a16="http://schemas.microsoft.com/office/drawing/2014/main" id="{ED79AF76-DAE7-4A2F-B312-2672A8CD8123}"/>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050">
                  <a:solidFill>
                    <a:srgbClr val="FFFFFF"/>
                  </a:solidFill>
                </a:rPr>
                <a:t>BUD/FORM </a:t>
              </a:r>
              <a:r>
                <a:rPr kumimoji="0" lang="en-US" sz="1050" b="0" i="0" u="none" strike="noStrike" kern="1200" cap="none" spc="0" normalizeH="0" baseline="0" noProof="0">
                  <a:ln>
                    <a:noFill/>
                  </a:ln>
                  <a:solidFill>
                    <a:srgbClr val="FFFFFF"/>
                  </a:solidFill>
                  <a:effectLst/>
                  <a:uLnTx/>
                  <a:uFillTx/>
                  <a:latin typeface="Arial"/>
                  <a:ea typeface="+mn-ea"/>
                  <a:cs typeface="+mn-cs"/>
                </a:rPr>
                <a:t>160/4.5 µg (one inhalation BID) + </a:t>
              </a:r>
              <a:r>
                <a:rPr lang="en-US" sz="1050">
                  <a:solidFill>
                    <a:srgbClr val="FFFFFF"/>
                  </a:solidFill>
                </a:rPr>
                <a:t>BUD/FORM </a:t>
              </a:r>
              <a:r>
                <a:rPr kumimoji="0" lang="en-US" sz="1050" b="0" i="0" u="none" strike="noStrike" kern="1200" cap="none" spc="0" normalizeH="0" baseline="0" noProof="0">
                  <a:ln>
                    <a:noFill/>
                  </a:ln>
                  <a:solidFill>
                    <a:srgbClr val="FFFFFF"/>
                  </a:solidFill>
                  <a:effectLst/>
                  <a:uLnTx/>
                  <a:uFillTx/>
                  <a:latin typeface="Arial"/>
                  <a:ea typeface="+mn-ea"/>
                  <a:cs typeface="+mn-cs"/>
                </a:rPr>
                <a:t>160/4.5 µg</a:t>
              </a:r>
            </a:p>
            <a:p>
              <a:pPr lvl="0" algn="ctr"/>
              <a:r>
                <a:rPr kumimoji="0" lang="en-US" sz="1050" b="0" i="0" u="none" strike="noStrike" kern="1200" cap="none" spc="0" normalizeH="0" baseline="0" noProof="0">
                  <a:ln>
                    <a:noFill/>
                  </a:ln>
                  <a:solidFill>
                    <a:srgbClr val="FFFFFF"/>
                  </a:solidFill>
                  <a:effectLst/>
                  <a:uLnTx/>
                  <a:uFillTx/>
                  <a:latin typeface="Arial"/>
                  <a:ea typeface="+mn-ea"/>
                  <a:cs typeface="+mn-cs"/>
                </a:rPr>
                <a:t>as needed (‘BUD/FORM</a:t>
              </a:r>
              <a:r>
                <a:rPr lang="en-US" sz="1050"/>
                <a:t> as needed + maintenance</a:t>
              </a:r>
              <a:r>
                <a:rPr kumimoji="0" lang="en-US" sz="1050" b="0" i="0" u="none" strike="noStrike" kern="1200" cap="none" spc="0" normalizeH="0" baseline="0" noProof="0">
                  <a:ln>
                    <a:noFill/>
                  </a:ln>
                  <a:solidFill>
                    <a:srgbClr val="FFFFFF"/>
                  </a:solidFill>
                  <a:effectLst/>
                  <a:uLnTx/>
                  <a:uFillTx/>
                  <a:latin typeface="Arial"/>
                  <a:ea typeface="+mn-ea"/>
                  <a:cs typeface="+mn-cs"/>
                </a:rPr>
                <a:t>’) n=1107</a:t>
              </a:r>
              <a:endParaRPr kumimoji="0" lang="en-GB" sz="1050" b="0" i="0" u="none" strike="noStrike" kern="1200" cap="none" spc="0" normalizeH="0" baseline="0" noProof="0">
                <a:ln>
                  <a:noFill/>
                </a:ln>
                <a:solidFill>
                  <a:srgbClr val="FFFFFF"/>
                </a:solidFill>
                <a:effectLst/>
                <a:uLnTx/>
                <a:uFillTx/>
                <a:latin typeface="Arial"/>
                <a:ea typeface="+mn-ea"/>
                <a:cs typeface="+mn-cs"/>
              </a:endParaRPr>
            </a:p>
          </p:txBody>
        </p:sp>
        <p:sp>
          <p:nvSpPr>
            <p:cNvPr id="24" name="Rectangle 23">
              <a:extLst>
                <a:ext uri="{FF2B5EF4-FFF2-40B4-BE49-F238E27FC236}">
                  <a16:creationId xmlns:a16="http://schemas.microsoft.com/office/drawing/2014/main" id="{73B6AAF8-C0A1-4194-9941-0149197B9336}"/>
                </a:ext>
              </a:extLst>
            </p:cNvPr>
            <p:cNvSpPr/>
            <p:nvPr/>
          </p:nvSpPr>
          <p:spPr>
            <a:xfrm>
              <a:off x="2921431" y="2995510"/>
              <a:ext cx="5465380" cy="45188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050">
                  <a:solidFill>
                    <a:schemeClr val="tx1"/>
                  </a:solidFill>
                </a:rPr>
                <a:t>BUD/FORM </a:t>
              </a:r>
              <a:r>
                <a:rPr kumimoji="0" lang="en-US" sz="1050" b="0" i="0" u="none" strike="noStrike" kern="1200" cap="none" spc="0" normalizeH="0" baseline="0" noProof="0">
                  <a:ln>
                    <a:noFill/>
                  </a:ln>
                  <a:solidFill>
                    <a:schemeClr val="tx1"/>
                  </a:solidFill>
                  <a:effectLst/>
                  <a:uLnTx/>
                  <a:uFillTx/>
                  <a:latin typeface="Arial"/>
                  <a:ea typeface="+mn-ea"/>
                  <a:cs typeface="+mn-cs"/>
                </a:rPr>
                <a:t>32</a:t>
              </a:r>
              <a:r>
                <a:rPr kumimoji="0" lang="en-US" sz="1050" b="0" i="0" u="none" strike="noStrike" kern="1200" cap="none" spc="0" normalizeH="0" baseline="0" noProof="0">
                  <a:ln>
                    <a:noFill/>
                  </a:ln>
                  <a:solidFill>
                    <a:srgbClr val="000000"/>
                  </a:solidFill>
                  <a:effectLst/>
                  <a:uLnTx/>
                  <a:uFillTx/>
                  <a:latin typeface="Arial"/>
                  <a:ea typeface="+mn-ea"/>
                  <a:cs typeface="+mn-cs"/>
                </a:rPr>
                <a:t>0/9 µg (one inhalation BID) + terbutaline 0.4 mg </a:t>
              </a:r>
              <a:br>
                <a:rPr kumimoji="0" lang="en-US" sz="1050" b="0" i="0" u="none" strike="noStrike" kern="1200" cap="none" spc="0" normalizeH="0" baseline="0" noProof="0">
                  <a:ln>
                    <a:noFill/>
                  </a:ln>
                  <a:solidFill>
                    <a:srgbClr val="000000"/>
                  </a:solidFill>
                  <a:effectLst/>
                  <a:uLnTx/>
                  <a:uFillTx/>
                  <a:latin typeface="Arial"/>
                  <a:ea typeface="+mn-ea"/>
                  <a:cs typeface="+mn-cs"/>
                </a:rPr>
              </a:br>
              <a:r>
                <a:rPr kumimoji="0" lang="en-US" sz="1050" b="0" i="0" u="none" strike="noStrike" kern="1200" cap="none" spc="0" normalizeH="0" baseline="0" noProof="0">
                  <a:ln>
                    <a:noFill/>
                  </a:ln>
                  <a:solidFill>
                    <a:srgbClr val="000000"/>
                  </a:solidFill>
                  <a:effectLst/>
                  <a:uLnTx/>
                  <a:uFillTx/>
                  <a:latin typeface="Arial"/>
                  <a:ea typeface="+mn-ea"/>
                  <a:cs typeface="+mn-cs"/>
                </a:rPr>
                <a:t>as needed (‘</a:t>
              </a:r>
              <a:r>
                <a:rPr lang="en-US" sz="1050">
                  <a:solidFill>
                    <a:srgbClr val="000000"/>
                  </a:solidFill>
                  <a:latin typeface="Arial"/>
                </a:rPr>
                <a:t>BUD/FORM</a:t>
              </a:r>
              <a:r>
                <a:rPr kumimoji="0" lang="en-US" sz="1050" b="0" i="0" u="none" strike="noStrike" kern="1200" cap="none" spc="0" normalizeH="0" baseline="0" noProof="0">
                  <a:ln>
                    <a:noFill/>
                  </a:ln>
                  <a:solidFill>
                    <a:srgbClr val="000000"/>
                  </a:solidFill>
                  <a:effectLst/>
                  <a:uLnTx/>
                  <a:uFillTx/>
                  <a:latin typeface="Arial"/>
                  <a:ea typeface="+mn-ea"/>
                  <a:cs typeface="+mn-cs"/>
                </a:rPr>
                <a:t> maintenance + SABA as needed’) n=1105</a:t>
              </a:r>
              <a:endParaRPr kumimoji="0" lang="en-GB" sz="1050" b="0" i="0" u="none" strike="noStrike" kern="1200" cap="none" spc="0" normalizeH="0" baseline="0" noProof="0">
                <a:ln>
                  <a:noFill/>
                </a:ln>
                <a:solidFill>
                  <a:srgbClr val="000000"/>
                </a:solidFill>
                <a:effectLst/>
                <a:uLnTx/>
                <a:uFillTx/>
                <a:latin typeface="Arial"/>
                <a:ea typeface="+mn-ea"/>
                <a:cs typeface="+mn-cs"/>
              </a:endParaRPr>
            </a:p>
          </p:txBody>
        </p:sp>
        <p:cxnSp>
          <p:nvCxnSpPr>
            <p:cNvPr id="25" name="Straight Arrow Connector 24">
              <a:extLst>
                <a:ext uri="{FF2B5EF4-FFF2-40B4-BE49-F238E27FC236}">
                  <a16:creationId xmlns:a16="http://schemas.microsoft.com/office/drawing/2014/main" id="{00B7BC99-EFDA-4ACC-9663-41708D6BD8E9}"/>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2A26AE9-F2AF-4A2C-A165-A9407725DAEE}"/>
                </a:ext>
              </a:extLst>
            </p:cNvPr>
            <p:cNvSpPr/>
            <p:nvPr/>
          </p:nvSpPr>
          <p:spPr>
            <a:xfrm>
              <a:off x="1894915" y="2328955"/>
              <a:ext cx="607821" cy="523220"/>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1:1:1</a:t>
              </a:r>
            </a:p>
          </p:txBody>
        </p:sp>
        <p:cxnSp>
          <p:nvCxnSpPr>
            <p:cNvPr id="27" name="Straight Connector 26">
              <a:extLst>
                <a:ext uri="{FF2B5EF4-FFF2-40B4-BE49-F238E27FC236}">
                  <a16:creationId xmlns:a16="http://schemas.microsoft.com/office/drawing/2014/main" id="{176FC929-B7B3-425B-90B2-1C30B5805865}"/>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AE92E72A-6B5E-4B6D-A565-B96CE9F9DEE7}"/>
                </a:ext>
              </a:extLst>
            </p:cNvPr>
            <p:cNvSpPr/>
            <p:nvPr/>
          </p:nvSpPr>
          <p:spPr>
            <a:xfrm>
              <a:off x="273720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0</a:t>
              </a:r>
            </a:p>
          </p:txBody>
        </p:sp>
        <p:cxnSp>
          <p:nvCxnSpPr>
            <p:cNvPr id="29" name="Straight Connector 28">
              <a:extLst>
                <a:ext uri="{FF2B5EF4-FFF2-40B4-BE49-F238E27FC236}">
                  <a16:creationId xmlns:a16="http://schemas.microsoft.com/office/drawing/2014/main" id="{04E6A4CC-861C-4348-9636-FF6C938505AA}"/>
                </a:ext>
              </a:extLst>
            </p:cNvPr>
            <p:cNvCxnSpPr/>
            <p:nvPr/>
          </p:nvCxnSpPr>
          <p:spPr>
            <a:xfrm>
              <a:off x="259603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6C70865E-8656-4830-AD9F-A0EF088F8BF7}"/>
                </a:ext>
              </a:extLst>
            </p:cNvPr>
            <p:cNvSpPr/>
            <p:nvPr/>
          </p:nvSpPr>
          <p:spPr>
            <a:xfrm>
              <a:off x="2408064"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a:t>
              </a:r>
            </a:p>
          </p:txBody>
        </p:sp>
        <p:sp>
          <p:nvSpPr>
            <p:cNvPr id="31" name="Rectangle 30">
              <a:extLst>
                <a:ext uri="{FF2B5EF4-FFF2-40B4-BE49-F238E27FC236}">
                  <a16:creationId xmlns:a16="http://schemas.microsoft.com/office/drawing/2014/main" id="{F7BAAAE4-8E94-485A-A897-2F63C71965DE}"/>
                </a:ext>
              </a:extLst>
            </p:cNvPr>
            <p:cNvSpPr/>
            <p:nvPr/>
          </p:nvSpPr>
          <p:spPr>
            <a:xfrm>
              <a:off x="8183289"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24</a:t>
              </a:r>
            </a:p>
          </p:txBody>
        </p:sp>
        <p:cxnSp>
          <p:nvCxnSpPr>
            <p:cNvPr id="32" name="Straight Connector 31">
              <a:extLst>
                <a:ext uri="{FF2B5EF4-FFF2-40B4-BE49-F238E27FC236}">
                  <a16:creationId xmlns:a16="http://schemas.microsoft.com/office/drawing/2014/main" id="{EB4170F4-8A40-4A8E-A0CF-2FA95C173CAB}"/>
                </a:ext>
              </a:extLst>
            </p:cNvPr>
            <p:cNvCxnSpPr>
              <a:cxnSpLocks/>
            </p:cNvCxnSpPr>
            <p:nvPr/>
          </p:nvCxnSpPr>
          <p:spPr>
            <a:xfrm>
              <a:off x="2596039" y="3825766"/>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D239F8B6-96BF-4319-8463-8F9BA0D13B19}"/>
                </a:ext>
              </a:extLst>
            </p:cNvPr>
            <p:cNvSpPr/>
            <p:nvPr/>
          </p:nvSpPr>
          <p:spPr>
            <a:xfrm>
              <a:off x="2992849" y="4278317"/>
              <a:ext cx="5829212"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2-week run-in period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ICS (existing dose) + terbutaline 0.4 mg as needed</a:t>
              </a:r>
            </a:p>
          </p:txBody>
        </p:sp>
        <p:sp>
          <p:nvSpPr>
            <p:cNvPr id="34" name="Rectangle 33">
              <a:extLst>
                <a:ext uri="{FF2B5EF4-FFF2-40B4-BE49-F238E27FC236}">
                  <a16:creationId xmlns:a16="http://schemas.microsoft.com/office/drawing/2014/main" id="{931D931B-2E47-4ACC-8624-122B0228273B}"/>
                </a:ext>
              </a:extLst>
            </p:cNvPr>
            <p:cNvSpPr/>
            <p:nvPr/>
          </p:nvSpPr>
          <p:spPr>
            <a:xfrm>
              <a:off x="1271085" y="3429737"/>
              <a:ext cx="1561268" cy="276999"/>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Screening</a:t>
              </a:r>
            </a:p>
          </p:txBody>
        </p:sp>
        <p:cxnSp>
          <p:nvCxnSpPr>
            <p:cNvPr id="35" name="Straight Arrow Connector 34">
              <a:extLst>
                <a:ext uri="{FF2B5EF4-FFF2-40B4-BE49-F238E27FC236}">
                  <a16:creationId xmlns:a16="http://schemas.microsoft.com/office/drawing/2014/main" id="{81AD15B7-12BA-49BF-A0A7-55070F322ABC}"/>
                </a:ext>
              </a:extLst>
            </p:cNvPr>
            <p:cNvCxnSpPr>
              <a:cxnSpLocks/>
            </p:cNvCxnSpPr>
            <p:nvPr/>
          </p:nvCxnSpPr>
          <p:spPr>
            <a:xfrm>
              <a:off x="259603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6" name="Freeform: Shape 35">
            <a:extLst>
              <a:ext uri="{FF2B5EF4-FFF2-40B4-BE49-F238E27FC236}">
                <a16:creationId xmlns:a16="http://schemas.microsoft.com/office/drawing/2014/main" id="{9EC87682-DBA2-46D1-88A7-26225294DFE5}"/>
              </a:ext>
            </a:extLst>
          </p:cNvPr>
          <p:cNvSpPr/>
          <p:nvPr/>
        </p:nvSpPr>
        <p:spPr>
          <a:xfrm>
            <a:off x="2532555" y="4208656"/>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37" name="Freeform: Shape 36">
            <a:extLst>
              <a:ext uri="{FF2B5EF4-FFF2-40B4-BE49-F238E27FC236}">
                <a16:creationId xmlns:a16="http://schemas.microsoft.com/office/drawing/2014/main" id="{572A09F5-F5C8-48AE-B3AD-8F301C521D19}"/>
              </a:ext>
            </a:extLst>
          </p:cNvPr>
          <p:cNvSpPr/>
          <p:nvPr/>
        </p:nvSpPr>
        <p:spPr>
          <a:xfrm>
            <a:off x="2712864" y="4304109"/>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4121658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AHEAD: study design </a:t>
            </a:r>
            <a:endParaRPr lang="en-CA"/>
          </a:p>
        </p:txBody>
      </p:sp>
      <p:sp>
        <p:nvSpPr>
          <p:cNvPr id="7" name="Text Placeholder 6"/>
          <p:cNvSpPr>
            <a:spLocks noGrp="1"/>
          </p:cNvSpPr>
          <p:nvPr>
            <p:ph type="body" sz="quarter" idx="13"/>
          </p:nvPr>
        </p:nvSpPr>
        <p:spPr>
          <a:xfrm>
            <a:off x="246986" y="4774744"/>
            <a:ext cx="8602768" cy="276999"/>
          </a:xfrm>
        </p:spPr>
        <p:txBody>
          <a:bodyPr/>
          <a:lstStyle/>
          <a:p>
            <a:r>
              <a:rPr lang="en-GB"/>
              <a:t>BID = twice daily; FLU = fluticasone; FORM = formoterol; ICS = inhaled corticosteroid(s); LABA = long-acting </a:t>
            </a:r>
            <a:r>
              <a:rPr lang="en-GB">
                <a:sym typeface="Symbol" panose="05050102010706020507" pitchFamily="18" charset="2"/>
              </a:rPr>
              <a:t></a:t>
            </a:r>
            <a:r>
              <a:rPr lang="en-GB" baseline="-25000">
                <a:sym typeface="Symbol" panose="05050102010706020507" pitchFamily="18" charset="2"/>
              </a:rPr>
              <a:t>2</a:t>
            </a:r>
            <a:r>
              <a:rPr lang="en-GB"/>
              <a:t>-agonist; R = randomised; SABA = short-acting </a:t>
            </a:r>
            <a:r>
              <a:rPr lang="en-GB">
                <a:sym typeface="Symbol" panose="05050102010706020507" pitchFamily="18" charset="2"/>
              </a:rPr>
              <a:t></a:t>
            </a:r>
            <a:r>
              <a:rPr lang="en-GB" baseline="-25000">
                <a:sym typeface="Symbol" panose="05050102010706020507" pitchFamily="18" charset="2"/>
              </a:rPr>
              <a:t>2</a:t>
            </a:r>
            <a:r>
              <a:rPr lang="en-GB"/>
              <a:t>-agonist; SAL = salmeterol.</a:t>
            </a:r>
            <a:br>
              <a:rPr lang="en-GB"/>
            </a:br>
            <a:r>
              <a:rPr lang="en-GB"/>
              <a:t>Bousquet J, et al. </a:t>
            </a:r>
            <a:r>
              <a:rPr lang="en-GB" i="1"/>
              <a:t>Respir Med. </a:t>
            </a:r>
            <a:r>
              <a:rPr lang="en-GB"/>
              <a:t>2007;101:2437-2446.</a:t>
            </a:r>
          </a:p>
        </p:txBody>
      </p:sp>
      <p:sp>
        <p:nvSpPr>
          <p:cNvPr id="6" name="Title 2">
            <a:extLst>
              <a:ext uri="{FF2B5EF4-FFF2-40B4-BE49-F238E27FC236}">
                <a16:creationId xmlns:a16="http://schemas.microsoft.com/office/drawing/2014/main" id="{CE883134-B720-4D6C-953A-C522550FBD4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kumimoji="0" lang="en-GB" sz="1400" b="1" i="0" u="none" strike="noStrike" kern="1200" cap="none" spc="0" normalizeH="0" baseline="0" noProof="0">
                <a:ln>
                  <a:noFill/>
                </a:ln>
                <a:solidFill>
                  <a:srgbClr val="D0006F"/>
                </a:solidFill>
                <a:effectLst/>
                <a:uLnTx/>
                <a:uFillTx/>
                <a:latin typeface="Arial"/>
                <a:ea typeface="+mj-ea"/>
                <a:cs typeface="+mj-cs"/>
              </a:rPr>
              <a:t>AHEAD was a 6-month, randomised, double-blind, parallel-group study comparing </a:t>
            </a:r>
            <a:r>
              <a:rPr lang="en-GB" sz="1400">
                <a:solidFill>
                  <a:srgbClr val="D0006F"/>
                </a:solidFill>
              </a:rPr>
              <a:t>BUD/FORM  </a:t>
            </a:r>
            <a:r>
              <a:rPr kumimoji="0" lang="en-GB" sz="1400" b="1" i="0" u="none" strike="noStrike" kern="1200" cap="none" spc="0" normalizeH="0" baseline="0" noProof="0">
                <a:ln>
                  <a:noFill/>
                </a:ln>
                <a:solidFill>
                  <a:srgbClr val="D0006F"/>
                </a:solidFill>
                <a:effectLst/>
                <a:uLnTx/>
                <a:uFillTx/>
                <a:latin typeface="Arial"/>
                <a:ea typeface="+mj-ea"/>
                <a:cs typeface="+mj-cs"/>
              </a:rPr>
              <a:t>maintenance and reliever therapy with high-dose </a:t>
            </a:r>
            <a:r>
              <a:rPr lang="en-GB" sz="1400">
                <a:solidFill>
                  <a:srgbClr val="D0006F"/>
                </a:solidFill>
              </a:rPr>
              <a:t>FLU/SAL </a:t>
            </a:r>
            <a:r>
              <a:rPr kumimoji="0" lang="en-GB" sz="1400" b="1" i="0" u="none" strike="noStrike" kern="1200" cap="none" spc="0" normalizeH="0" baseline="0" noProof="0">
                <a:ln>
                  <a:noFill/>
                </a:ln>
                <a:solidFill>
                  <a:srgbClr val="D0006F"/>
                </a:solidFill>
                <a:effectLst/>
                <a:uLnTx/>
                <a:uFillTx/>
                <a:latin typeface="Arial"/>
                <a:ea typeface="+mj-ea"/>
                <a:cs typeface="+mj-cs"/>
              </a:rPr>
              <a:t>maintenance </a:t>
            </a:r>
            <a:br>
              <a:rPr kumimoji="0" lang="en-GB" sz="1400" b="1" i="0" u="none" strike="noStrike" kern="1200" cap="none" spc="0" normalizeH="0" baseline="0" noProof="0">
                <a:ln>
                  <a:noFill/>
                </a:ln>
                <a:solidFill>
                  <a:srgbClr val="D0006F"/>
                </a:solidFill>
                <a:effectLst/>
                <a:uLnTx/>
                <a:uFillTx/>
                <a:latin typeface="Arial"/>
                <a:ea typeface="+mj-ea"/>
                <a:cs typeface="+mj-cs"/>
              </a:rPr>
            </a:br>
            <a:r>
              <a:rPr kumimoji="0" lang="en-GB" sz="1400" b="1" i="0" u="none" strike="noStrike" kern="1200" cap="none" spc="0" normalizeH="0" baseline="0" noProof="0">
                <a:ln>
                  <a:noFill/>
                </a:ln>
                <a:solidFill>
                  <a:srgbClr val="D0006F"/>
                </a:solidFill>
                <a:effectLst/>
                <a:uLnTx/>
                <a:uFillTx/>
                <a:latin typeface="Arial"/>
                <a:ea typeface="+mj-ea"/>
                <a:cs typeface="+mj-cs"/>
              </a:rPr>
              <a:t>(500/50 µg BID) + SABA as needed</a:t>
            </a:r>
          </a:p>
        </p:txBody>
      </p:sp>
      <p:cxnSp>
        <p:nvCxnSpPr>
          <p:cNvPr id="9" name="Straight Connector 8">
            <a:extLst>
              <a:ext uri="{FF2B5EF4-FFF2-40B4-BE49-F238E27FC236}">
                <a16:creationId xmlns:a16="http://schemas.microsoft.com/office/drawing/2014/main" id="{C008FA3F-082F-4740-B3C3-DE4F0CC84E30}"/>
              </a:ext>
            </a:extLst>
          </p:cNvPr>
          <p:cNvCxnSpPr>
            <a:cxnSpLocks/>
          </p:cNvCxnSpPr>
          <p:nvPr/>
        </p:nvCxnSpPr>
        <p:spPr>
          <a:xfrm>
            <a:off x="1252865" y="2466449"/>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nvGrpSpPr>
          <p:cNvPr id="10" name="Group 9">
            <a:extLst>
              <a:ext uri="{FF2B5EF4-FFF2-40B4-BE49-F238E27FC236}">
                <a16:creationId xmlns:a16="http://schemas.microsoft.com/office/drawing/2014/main" id="{681DC2F9-B0F2-4822-8D79-B55B0D5509E2}"/>
              </a:ext>
            </a:extLst>
          </p:cNvPr>
          <p:cNvGrpSpPr/>
          <p:nvPr/>
        </p:nvGrpSpPr>
        <p:grpSpPr>
          <a:xfrm>
            <a:off x="492543" y="1650948"/>
            <a:ext cx="8329518" cy="2953162"/>
            <a:chOff x="492543" y="1786820"/>
            <a:chExt cx="8329518" cy="2953162"/>
          </a:xfrm>
        </p:grpSpPr>
        <p:sp>
          <p:nvSpPr>
            <p:cNvPr id="11" name="Freeform: Shape 10">
              <a:extLst>
                <a:ext uri="{FF2B5EF4-FFF2-40B4-BE49-F238E27FC236}">
                  <a16:creationId xmlns:a16="http://schemas.microsoft.com/office/drawing/2014/main" id="{BFA326E2-67F9-44F3-896A-86299E8A5620}"/>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2" name="Rectangle 11">
              <a:extLst>
                <a:ext uri="{FF2B5EF4-FFF2-40B4-BE49-F238E27FC236}">
                  <a16:creationId xmlns:a16="http://schemas.microsoft.com/office/drawing/2014/main" id="{B5197BA4-8D8C-4077-BEF5-43654F238522}"/>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2309</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3" name="Straight Connector 12">
              <a:extLst>
                <a:ext uri="{FF2B5EF4-FFF2-40B4-BE49-F238E27FC236}">
                  <a16:creationId xmlns:a16="http://schemas.microsoft.com/office/drawing/2014/main" id="{51135D2C-581D-48EF-86C6-348495AD23B4}"/>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1AAC18B-72FD-48BA-BDE6-DB912024DB22}"/>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53FA83E-35CB-4036-AC14-86F0BB0C963A}"/>
                </a:ext>
              </a:extLst>
            </p:cNvPr>
            <p:cNvCxnSpPr/>
            <p:nvPr/>
          </p:nvCxnSpPr>
          <p:spPr>
            <a:xfrm>
              <a:off x="5611247"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BE26439B-6E76-4CBA-A0DC-CF313657AEF7}"/>
                </a:ext>
              </a:extLst>
            </p:cNvPr>
            <p:cNvSpPr/>
            <p:nvPr/>
          </p:nvSpPr>
          <p:spPr>
            <a:xfrm>
              <a:off x="5416463"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13</a:t>
              </a:r>
            </a:p>
          </p:txBody>
        </p:sp>
        <p:cxnSp>
          <p:nvCxnSpPr>
            <p:cNvPr id="17" name="Straight Connector 16">
              <a:extLst>
                <a:ext uri="{FF2B5EF4-FFF2-40B4-BE49-F238E27FC236}">
                  <a16:creationId xmlns:a16="http://schemas.microsoft.com/office/drawing/2014/main" id="{DF2D7DA4-A7ED-4F02-BFC9-4051F0437885}"/>
                </a:ext>
              </a:extLst>
            </p:cNvPr>
            <p:cNvCxnSpPr/>
            <p:nvPr/>
          </p:nvCxnSpPr>
          <p:spPr>
            <a:xfrm>
              <a:off x="3792654"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9C46D80-516F-4743-B317-B0E736CE0893}"/>
                </a:ext>
              </a:extLst>
            </p:cNvPr>
            <p:cNvSpPr/>
            <p:nvPr/>
          </p:nvSpPr>
          <p:spPr>
            <a:xfrm>
              <a:off x="3604679"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p:txBody>
        </p:sp>
        <p:sp>
          <p:nvSpPr>
            <p:cNvPr id="19" name="Rectangle 18">
              <a:extLst>
                <a:ext uri="{FF2B5EF4-FFF2-40B4-BE49-F238E27FC236}">
                  <a16:creationId xmlns:a16="http://schemas.microsoft.com/office/drawing/2014/main" id="{69855545-3624-4108-8B14-7C3CCD029368}"/>
                </a:ext>
              </a:extLst>
            </p:cNvPr>
            <p:cNvSpPr/>
            <p:nvPr/>
          </p:nvSpPr>
          <p:spPr>
            <a:xfrm>
              <a:off x="952175" y="389419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Weeks</a:t>
              </a:r>
            </a:p>
          </p:txBody>
        </p:sp>
        <p:sp>
          <p:nvSpPr>
            <p:cNvPr id="20" name="Rectangle 19">
              <a:extLst>
                <a:ext uri="{FF2B5EF4-FFF2-40B4-BE49-F238E27FC236}">
                  <a16:creationId xmlns:a16="http://schemas.microsoft.com/office/drawing/2014/main" id="{437ED7E0-C01F-4C80-AD46-577FD78A06BD}"/>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cxnSp>
          <p:nvCxnSpPr>
            <p:cNvPr id="21" name="Straight Connector 20">
              <a:extLst>
                <a:ext uri="{FF2B5EF4-FFF2-40B4-BE49-F238E27FC236}">
                  <a16:creationId xmlns:a16="http://schemas.microsoft.com/office/drawing/2014/main" id="{D759F548-3F17-4F9A-999B-F787980ADC53}"/>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22" name="Oval 21">
              <a:extLst>
                <a:ext uri="{FF2B5EF4-FFF2-40B4-BE49-F238E27FC236}">
                  <a16:creationId xmlns:a16="http://schemas.microsoft.com/office/drawing/2014/main" id="{ABB69C8E-E4F6-45E0-805C-AA1F46E2C494}"/>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3" name="Rectangle 22">
              <a:extLst>
                <a:ext uri="{FF2B5EF4-FFF2-40B4-BE49-F238E27FC236}">
                  <a16:creationId xmlns:a16="http://schemas.microsoft.com/office/drawing/2014/main" id="{189CBAD8-6B2B-4FCF-87C0-16092678C1F7}"/>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050">
                  <a:solidFill>
                    <a:srgbClr val="FFFFFF"/>
                  </a:solidFill>
                </a:rPr>
                <a:t>BUD/FORM </a:t>
              </a:r>
              <a:r>
                <a:rPr kumimoji="0" lang="en-US" sz="1050" b="0" i="0" u="none" strike="noStrike" kern="1200" cap="none" spc="0" normalizeH="0" baseline="0" noProof="0">
                  <a:ln>
                    <a:noFill/>
                  </a:ln>
                  <a:solidFill>
                    <a:srgbClr val="FFFFFF"/>
                  </a:solidFill>
                  <a:effectLst/>
                  <a:uLnTx/>
                  <a:uFillTx/>
                  <a:latin typeface="Arial"/>
                  <a:ea typeface="+mn-ea"/>
                  <a:cs typeface="+mn-cs"/>
                </a:rPr>
                <a:t>320/9 µg (via two inhalations BID) + </a:t>
              </a:r>
              <a:r>
                <a:rPr lang="en-US" sz="1050">
                  <a:solidFill>
                    <a:srgbClr val="FFFFFF"/>
                  </a:solidFill>
                </a:rPr>
                <a:t>BUD/FORM </a:t>
              </a:r>
              <a:r>
                <a:rPr kumimoji="0" lang="en-US" sz="1050" b="0" i="0" u="none" strike="noStrike" kern="1200" cap="none" spc="0" normalizeH="0" baseline="0" noProof="0">
                  <a:ln>
                    <a:noFill/>
                  </a:ln>
                  <a:solidFill>
                    <a:srgbClr val="FFFFFF"/>
                  </a:solidFill>
                  <a:effectLst/>
                  <a:uLnTx/>
                  <a:uFillTx/>
                  <a:latin typeface="Arial"/>
                  <a:ea typeface="+mn-ea"/>
                  <a:cs typeface="+mn-cs"/>
                </a:rPr>
                <a:t>160/4.5 µg</a:t>
              </a:r>
            </a:p>
            <a:p>
              <a:pPr lvl="0" algn="ctr"/>
              <a:r>
                <a:rPr kumimoji="0" lang="en-US" sz="1050" b="0" i="0" u="none" strike="noStrike" kern="1200" cap="none" spc="0" normalizeH="0" baseline="0" noProof="0">
                  <a:ln>
                    <a:noFill/>
                  </a:ln>
                  <a:solidFill>
                    <a:srgbClr val="FFFFFF"/>
                  </a:solidFill>
                  <a:effectLst/>
                  <a:uLnTx/>
                  <a:uFillTx/>
                  <a:latin typeface="Arial"/>
                  <a:ea typeface="+mn-ea"/>
                  <a:cs typeface="+mn-cs"/>
                </a:rPr>
                <a:t>as needed (‘</a:t>
              </a:r>
              <a:r>
                <a:rPr lang="en-US" sz="1050">
                  <a:solidFill>
                    <a:srgbClr val="FFFFFF"/>
                  </a:solidFill>
                </a:rPr>
                <a:t>BUD/FORM</a:t>
              </a:r>
              <a:r>
                <a:rPr lang="en-US" sz="1050"/>
                <a:t> as needed + maintenance</a:t>
              </a:r>
              <a:r>
                <a:rPr kumimoji="0" lang="en-US" sz="1050" b="0" i="0" u="none" strike="noStrike" kern="1200" cap="none" spc="0" normalizeH="0" baseline="0" noProof="0">
                  <a:ln>
                    <a:noFill/>
                  </a:ln>
                  <a:solidFill>
                    <a:srgbClr val="FFFFFF"/>
                  </a:solidFill>
                  <a:effectLst/>
                  <a:uLnTx/>
                  <a:uFillTx/>
                  <a:latin typeface="Arial"/>
                  <a:ea typeface="+mn-ea"/>
                  <a:cs typeface="+mn-cs"/>
                </a:rPr>
                <a:t>’) n=1154</a:t>
              </a:r>
              <a:endParaRPr kumimoji="0" lang="en-GB" sz="1050" b="0" i="0" u="none" strike="noStrike" kern="1200" cap="none" spc="0" normalizeH="0" baseline="0" noProof="0">
                <a:ln>
                  <a:noFill/>
                </a:ln>
                <a:solidFill>
                  <a:srgbClr val="FFFFFF"/>
                </a:solidFill>
                <a:effectLst/>
                <a:uLnTx/>
                <a:uFillTx/>
                <a:latin typeface="Arial"/>
                <a:ea typeface="+mn-ea"/>
                <a:cs typeface="+mn-cs"/>
              </a:endParaRPr>
            </a:p>
          </p:txBody>
        </p:sp>
        <p:sp>
          <p:nvSpPr>
            <p:cNvPr id="24" name="Rectangle 23">
              <a:extLst>
                <a:ext uri="{FF2B5EF4-FFF2-40B4-BE49-F238E27FC236}">
                  <a16:creationId xmlns:a16="http://schemas.microsoft.com/office/drawing/2014/main" id="{C178FEAD-183A-4213-845C-AD84F686C311}"/>
                </a:ext>
              </a:extLst>
            </p:cNvPr>
            <p:cNvSpPr/>
            <p:nvPr/>
          </p:nvSpPr>
          <p:spPr>
            <a:xfrm>
              <a:off x="2921431" y="2995510"/>
              <a:ext cx="5465380" cy="45188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100">
                  <a:solidFill>
                    <a:srgbClr val="000000"/>
                  </a:solidFill>
                </a:rPr>
                <a:t>FLU/SAL </a:t>
              </a:r>
              <a:r>
                <a:rPr kumimoji="0" lang="en-US" sz="1100" b="0" i="0" u="none" strike="noStrike" kern="1200" cap="none" spc="0" normalizeH="0" baseline="0" noProof="0">
                  <a:ln>
                    <a:noFill/>
                  </a:ln>
                  <a:solidFill>
                    <a:srgbClr val="000000"/>
                  </a:solidFill>
                  <a:effectLst/>
                  <a:uLnTx/>
                  <a:uFillTx/>
                  <a:latin typeface="Arial"/>
                  <a:ea typeface="+mn-ea"/>
                  <a:cs typeface="+mn-cs"/>
                </a:rPr>
                <a:t>500/50 µg (via one inhalation BID) + terbutaline 0.4 mg</a:t>
              </a:r>
              <a:br>
                <a:rPr kumimoji="0" lang="en-US" sz="1100" b="0" i="0" u="none" strike="noStrike" kern="1200" cap="none" spc="0" normalizeH="0" baseline="0" noProof="0">
                  <a:ln>
                    <a:noFill/>
                  </a:ln>
                  <a:solidFill>
                    <a:srgbClr val="000000"/>
                  </a:solidFill>
                  <a:effectLst/>
                  <a:uLnTx/>
                  <a:uFillTx/>
                  <a:latin typeface="Arial"/>
                  <a:ea typeface="+mn-ea"/>
                  <a:cs typeface="+mn-cs"/>
                </a:rPr>
              </a:br>
              <a:r>
                <a:rPr kumimoji="0" lang="en-US" sz="1100" b="0" i="0" u="none" strike="noStrike" kern="1200" cap="none" spc="0" normalizeH="0" baseline="0" noProof="0">
                  <a:ln>
                    <a:noFill/>
                  </a:ln>
                  <a:solidFill>
                    <a:srgbClr val="000000"/>
                  </a:solidFill>
                  <a:effectLst/>
                  <a:uLnTx/>
                  <a:uFillTx/>
                  <a:latin typeface="Arial"/>
                  <a:ea typeface="+mn-ea"/>
                  <a:cs typeface="+mn-cs"/>
                </a:rPr>
                <a:t>as needed (‘</a:t>
              </a:r>
              <a:r>
                <a:rPr lang="en-US" sz="1100">
                  <a:solidFill>
                    <a:srgbClr val="000000"/>
                  </a:solidFill>
                </a:rPr>
                <a:t>FLU/SAL </a:t>
              </a:r>
              <a:r>
                <a:rPr kumimoji="0" lang="en-US" sz="1100" b="0" i="0" u="none" strike="noStrike" kern="1200" cap="none" spc="0" normalizeH="0" baseline="0" noProof="0">
                  <a:ln>
                    <a:noFill/>
                  </a:ln>
                  <a:solidFill>
                    <a:srgbClr val="000000"/>
                  </a:solidFill>
                  <a:effectLst/>
                  <a:uLnTx/>
                  <a:uFillTx/>
                  <a:latin typeface="Arial"/>
                  <a:ea typeface="+mn-ea"/>
                  <a:cs typeface="+mn-cs"/>
                </a:rPr>
                <a:t>maintenance + SABA as needed’) n=1155</a:t>
              </a:r>
              <a:endParaRPr kumimoji="0" lang="en-GB" sz="1100" b="0" i="0" u="none" strike="noStrike" kern="1200" cap="none" spc="0" normalizeH="0" baseline="0" noProof="0">
                <a:ln>
                  <a:noFill/>
                </a:ln>
                <a:solidFill>
                  <a:srgbClr val="000000"/>
                </a:solidFill>
                <a:effectLst/>
                <a:uLnTx/>
                <a:uFillTx/>
                <a:latin typeface="Arial"/>
                <a:ea typeface="+mn-ea"/>
                <a:cs typeface="+mn-cs"/>
              </a:endParaRPr>
            </a:p>
          </p:txBody>
        </p:sp>
        <p:cxnSp>
          <p:nvCxnSpPr>
            <p:cNvPr id="25" name="Straight Arrow Connector 24">
              <a:extLst>
                <a:ext uri="{FF2B5EF4-FFF2-40B4-BE49-F238E27FC236}">
                  <a16:creationId xmlns:a16="http://schemas.microsoft.com/office/drawing/2014/main" id="{5E526270-B4F7-4486-8B12-A21EA01B585E}"/>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304A9F20-3B70-47CB-8244-18F812BFA7AC}"/>
                </a:ext>
              </a:extLst>
            </p:cNvPr>
            <p:cNvSpPr/>
            <p:nvPr/>
          </p:nvSpPr>
          <p:spPr>
            <a:xfrm>
              <a:off x="1894915" y="2328955"/>
              <a:ext cx="607821" cy="523220"/>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1:1</a:t>
              </a:r>
            </a:p>
          </p:txBody>
        </p:sp>
        <p:cxnSp>
          <p:nvCxnSpPr>
            <p:cNvPr id="27" name="Straight Connector 26">
              <a:extLst>
                <a:ext uri="{FF2B5EF4-FFF2-40B4-BE49-F238E27FC236}">
                  <a16:creationId xmlns:a16="http://schemas.microsoft.com/office/drawing/2014/main" id="{DCDE3488-507C-475B-A241-858BE4D914C5}"/>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B5F16DB5-DAE3-4BFC-9C6B-62354EAEB166}"/>
                </a:ext>
              </a:extLst>
            </p:cNvPr>
            <p:cNvSpPr/>
            <p:nvPr/>
          </p:nvSpPr>
          <p:spPr>
            <a:xfrm>
              <a:off x="273720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0</a:t>
              </a:r>
            </a:p>
          </p:txBody>
        </p:sp>
        <p:cxnSp>
          <p:nvCxnSpPr>
            <p:cNvPr id="29" name="Straight Connector 28">
              <a:extLst>
                <a:ext uri="{FF2B5EF4-FFF2-40B4-BE49-F238E27FC236}">
                  <a16:creationId xmlns:a16="http://schemas.microsoft.com/office/drawing/2014/main" id="{63B0D9F8-E7E2-4EA2-B383-33B60FA02982}"/>
                </a:ext>
              </a:extLst>
            </p:cNvPr>
            <p:cNvCxnSpPr/>
            <p:nvPr/>
          </p:nvCxnSpPr>
          <p:spPr>
            <a:xfrm>
              <a:off x="259603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B5EEF9A-BCD7-444B-86A1-592457D37841}"/>
                </a:ext>
              </a:extLst>
            </p:cNvPr>
            <p:cNvSpPr/>
            <p:nvPr/>
          </p:nvSpPr>
          <p:spPr>
            <a:xfrm>
              <a:off x="2408064"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a:t>
              </a:r>
            </a:p>
          </p:txBody>
        </p:sp>
        <p:sp>
          <p:nvSpPr>
            <p:cNvPr id="31" name="Rectangle 30">
              <a:extLst>
                <a:ext uri="{FF2B5EF4-FFF2-40B4-BE49-F238E27FC236}">
                  <a16:creationId xmlns:a16="http://schemas.microsoft.com/office/drawing/2014/main" id="{0EB9A46D-3177-431C-BF49-FD224366B511}"/>
                </a:ext>
              </a:extLst>
            </p:cNvPr>
            <p:cNvSpPr/>
            <p:nvPr/>
          </p:nvSpPr>
          <p:spPr>
            <a:xfrm>
              <a:off x="8183289"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26</a:t>
              </a:r>
            </a:p>
          </p:txBody>
        </p:sp>
        <p:cxnSp>
          <p:nvCxnSpPr>
            <p:cNvPr id="32" name="Straight Connector 31">
              <a:extLst>
                <a:ext uri="{FF2B5EF4-FFF2-40B4-BE49-F238E27FC236}">
                  <a16:creationId xmlns:a16="http://schemas.microsoft.com/office/drawing/2014/main" id="{A0855780-135D-464C-ACC3-41D38D061537}"/>
                </a:ext>
              </a:extLst>
            </p:cNvPr>
            <p:cNvCxnSpPr>
              <a:cxnSpLocks/>
            </p:cNvCxnSpPr>
            <p:nvPr/>
          </p:nvCxnSpPr>
          <p:spPr>
            <a:xfrm>
              <a:off x="2596039" y="3825766"/>
              <a:ext cx="422342"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370F1A67-0F4F-415E-9783-89831F4E3F5A}"/>
                </a:ext>
              </a:extLst>
            </p:cNvPr>
            <p:cNvSpPr/>
            <p:nvPr/>
          </p:nvSpPr>
          <p:spPr>
            <a:xfrm>
              <a:off x="2992849" y="4278317"/>
              <a:ext cx="5829212"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2-week run-in period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ICS (existing dose) + existing dose of LABA, if used, terbutaline 0.4 mg as needed</a:t>
              </a:r>
            </a:p>
          </p:txBody>
        </p:sp>
        <p:sp>
          <p:nvSpPr>
            <p:cNvPr id="34" name="Rectangle 33">
              <a:extLst>
                <a:ext uri="{FF2B5EF4-FFF2-40B4-BE49-F238E27FC236}">
                  <a16:creationId xmlns:a16="http://schemas.microsoft.com/office/drawing/2014/main" id="{FED2B032-E949-40CE-8A48-06DEAB6184A9}"/>
                </a:ext>
              </a:extLst>
            </p:cNvPr>
            <p:cNvSpPr/>
            <p:nvPr/>
          </p:nvSpPr>
          <p:spPr>
            <a:xfrm>
              <a:off x="1271085" y="3429737"/>
              <a:ext cx="1561268" cy="276999"/>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Screening</a:t>
              </a:r>
            </a:p>
          </p:txBody>
        </p:sp>
        <p:cxnSp>
          <p:nvCxnSpPr>
            <p:cNvPr id="35" name="Straight Arrow Connector 34">
              <a:extLst>
                <a:ext uri="{FF2B5EF4-FFF2-40B4-BE49-F238E27FC236}">
                  <a16:creationId xmlns:a16="http://schemas.microsoft.com/office/drawing/2014/main" id="{EED4BAA6-B31B-45F4-9486-0168E0861B65}"/>
                </a:ext>
              </a:extLst>
            </p:cNvPr>
            <p:cNvCxnSpPr>
              <a:cxnSpLocks/>
            </p:cNvCxnSpPr>
            <p:nvPr/>
          </p:nvCxnSpPr>
          <p:spPr>
            <a:xfrm>
              <a:off x="259603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6" name="Freeform: Shape 35">
            <a:extLst>
              <a:ext uri="{FF2B5EF4-FFF2-40B4-BE49-F238E27FC236}">
                <a16:creationId xmlns:a16="http://schemas.microsoft.com/office/drawing/2014/main" id="{6293CF59-F6CA-4CE7-9077-1A43D17763A2}"/>
              </a:ext>
            </a:extLst>
          </p:cNvPr>
          <p:cNvSpPr/>
          <p:nvPr/>
        </p:nvSpPr>
        <p:spPr>
          <a:xfrm>
            <a:off x="2532555" y="4190363"/>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37" name="Freeform: Shape 36">
            <a:extLst>
              <a:ext uri="{FF2B5EF4-FFF2-40B4-BE49-F238E27FC236}">
                <a16:creationId xmlns:a16="http://schemas.microsoft.com/office/drawing/2014/main" id="{B974C7C2-F078-4F68-8F9D-028BB792F82C}"/>
              </a:ext>
            </a:extLst>
          </p:cNvPr>
          <p:cNvSpPr/>
          <p:nvPr/>
        </p:nvSpPr>
        <p:spPr>
          <a:xfrm>
            <a:off x="2712864" y="4285816"/>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1728613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SYGMA 1: study design </a:t>
            </a:r>
            <a:endParaRPr lang="en-CA"/>
          </a:p>
        </p:txBody>
      </p:sp>
      <p:sp>
        <p:nvSpPr>
          <p:cNvPr id="7" name="Text Placeholder 6"/>
          <p:cNvSpPr>
            <a:spLocks noGrp="1"/>
          </p:cNvSpPr>
          <p:nvPr>
            <p:ph type="body" sz="quarter" idx="13"/>
          </p:nvPr>
        </p:nvSpPr>
        <p:spPr/>
        <p:txBody>
          <a:bodyPr/>
          <a:lstStyle/>
          <a:p>
            <a:br>
              <a:rPr lang="en-GB"/>
            </a:br>
            <a:r>
              <a:rPr lang="en-GB"/>
              <a:t>*Delivered dose. </a:t>
            </a:r>
          </a:p>
          <a:p>
            <a:r>
              <a:rPr lang="en-GB"/>
              <a:t>BID = twice daily; BUD = budesonide; FORM = formoterol; R = randomised; SYGMA = </a:t>
            </a:r>
            <a:r>
              <a:rPr lang="en-GB" err="1"/>
              <a:t>SYmbicort</a:t>
            </a:r>
            <a:r>
              <a:rPr lang="en-GB"/>
              <a:t> Given as needed in Mild Asthma.</a:t>
            </a:r>
          </a:p>
          <a:p>
            <a:r>
              <a:rPr lang="en-GB"/>
              <a:t>O’Byrne PM, et al. Article and supplementary material. </a:t>
            </a:r>
            <a:r>
              <a:rPr lang="en-GB" i="1"/>
              <a:t>N </a:t>
            </a:r>
            <a:r>
              <a:rPr lang="en-GB" i="1" err="1"/>
              <a:t>Engl</a:t>
            </a:r>
            <a:r>
              <a:rPr lang="en-GB" i="1"/>
              <a:t> J Med. </a:t>
            </a:r>
            <a:r>
              <a:rPr lang="en-GB"/>
              <a:t>2018;378:1865-1876.</a:t>
            </a:r>
            <a:endParaRPr lang="en-US"/>
          </a:p>
        </p:txBody>
      </p:sp>
      <p:sp>
        <p:nvSpPr>
          <p:cNvPr id="6" name="Title 2">
            <a:extLst>
              <a:ext uri="{FF2B5EF4-FFF2-40B4-BE49-F238E27FC236}">
                <a16:creationId xmlns:a16="http://schemas.microsoft.com/office/drawing/2014/main" id="{CE883134-B720-4D6C-953A-C522550FBD4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kumimoji="0" lang="en-GB" sz="1400" b="1" i="0" u="none" strike="noStrike" kern="1200" cap="none" spc="0" normalizeH="0" baseline="0" noProof="0">
                <a:ln>
                  <a:noFill/>
                </a:ln>
                <a:solidFill>
                  <a:srgbClr val="D0006F"/>
                </a:solidFill>
                <a:effectLst/>
                <a:uLnTx/>
                <a:uFillTx/>
                <a:latin typeface="Arial"/>
                <a:ea typeface="+mj-ea"/>
                <a:cs typeface="+mj-cs"/>
              </a:rPr>
              <a:t>SYGMA 1 was a 52-week, double-blind, randomised, multicentre, parallel-group Phase 3 trial comparing the efficacy and safety of </a:t>
            </a:r>
            <a:r>
              <a:rPr lang="en-GB" sz="1400">
                <a:solidFill>
                  <a:srgbClr val="D0006F"/>
                </a:solidFill>
              </a:rPr>
              <a:t>BUD/FORM used </a:t>
            </a:r>
            <a:r>
              <a:rPr kumimoji="0" lang="en-GB" sz="1400" b="1" i="0" u="none" strike="noStrike" kern="1200" cap="none" spc="0" normalizeH="0" baseline="0" noProof="0">
                <a:ln>
                  <a:noFill/>
                </a:ln>
                <a:solidFill>
                  <a:srgbClr val="D0006F"/>
                </a:solidFill>
                <a:effectLst/>
                <a:uLnTx/>
                <a:uFillTx/>
                <a:latin typeface="Arial"/>
                <a:ea typeface="+mj-ea"/>
                <a:cs typeface="+mj-cs"/>
              </a:rPr>
              <a:t>as needed with either terbutaline as needed or with BUD maintenance BID + terbutaline as needed</a:t>
            </a:r>
          </a:p>
        </p:txBody>
      </p:sp>
      <p:cxnSp>
        <p:nvCxnSpPr>
          <p:cNvPr id="8" name="Straight Connector 7">
            <a:extLst>
              <a:ext uri="{FF2B5EF4-FFF2-40B4-BE49-F238E27FC236}">
                <a16:creationId xmlns:a16="http://schemas.microsoft.com/office/drawing/2014/main" id="{03DA2D5D-3A25-420C-899A-FBE4474126B7}"/>
              </a:ext>
            </a:extLst>
          </p:cNvPr>
          <p:cNvCxnSpPr>
            <a:cxnSpLocks/>
          </p:cNvCxnSpPr>
          <p:nvPr/>
        </p:nvCxnSpPr>
        <p:spPr>
          <a:xfrm>
            <a:off x="1252865" y="2526187"/>
            <a:ext cx="1762711"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10" name="Rectangle 9">
            <a:extLst>
              <a:ext uri="{FF2B5EF4-FFF2-40B4-BE49-F238E27FC236}">
                <a16:creationId xmlns:a16="http://schemas.microsoft.com/office/drawing/2014/main" id="{9B3E9FD2-24B1-4796-AD7C-A9D08C569D7B}"/>
              </a:ext>
            </a:extLst>
          </p:cNvPr>
          <p:cNvSpPr/>
          <p:nvPr/>
        </p:nvSpPr>
        <p:spPr>
          <a:xfrm>
            <a:off x="2921431" y="2315031"/>
            <a:ext cx="5465380" cy="4518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a:solidFill>
                  <a:srgbClr val="FFFFFF"/>
                </a:solidFill>
                <a:latin typeface="Arial"/>
              </a:rPr>
              <a:t>P</a:t>
            </a:r>
            <a:r>
              <a:rPr kumimoji="0" lang="en-US" sz="1200" b="0" i="0" u="none" strike="noStrike" kern="1200" cap="none" spc="0" normalizeH="0" baseline="0" noProof="0" err="1">
                <a:ln>
                  <a:noFill/>
                </a:ln>
                <a:solidFill>
                  <a:srgbClr val="FFFFFF"/>
                </a:solidFill>
                <a:effectLst/>
                <a:uLnTx/>
                <a:uFillTx/>
                <a:latin typeface="Arial"/>
                <a:ea typeface="+mn-ea"/>
                <a:cs typeface="+mn-cs"/>
              </a:rPr>
              <a:t>lacebo</a:t>
            </a:r>
            <a:r>
              <a:rPr kumimoji="0" lang="en-US" sz="1200" b="0" i="0" u="none" strike="noStrike" kern="1200" cap="none" spc="0" normalizeH="0" baseline="0" noProof="0">
                <a:ln>
                  <a:noFill/>
                </a:ln>
                <a:solidFill>
                  <a:srgbClr val="FFFFFF"/>
                </a:solidFill>
                <a:effectLst/>
                <a:uLnTx/>
                <a:uFillTx/>
                <a:latin typeface="Arial"/>
                <a:ea typeface="+mn-ea"/>
                <a:cs typeface="+mn-cs"/>
              </a:rPr>
              <a:t> BID + terbutaline 0.4 mg* as needed</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(‘terbutaline as needed’) n=1277</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grpSp>
        <p:nvGrpSpPr>
          <p:cNvPr id="11" name="Group 10">
            <a:extLst>
              <a:ext uri="{FF2B5EF4-FFF2-40B4-BE49-F238E27FC236}">
                <a16:creationId xmlns:a16="http://schemas.microsoft.com/office/drawing/2014/main" id="{079F0458-CC15-4309-AFB7-4D2DD8114D47}"/>
              </a:ext>
            </a:extLst>
          </p:cNvPr>
          <p:cNvGrpSpPr/>
          <p:nvPr/>
        </p:nvGrpSpPr>
        <p:grpSpPr>
          <a:xfrm>
            <a:off x="492543" y="1647295"/>
            <a:ext cx="8569274" cy="3156537"/>
            <a:chOff x="492543" y="1786820"/>
            <a:chExt cx="8569274" cy="3156537"/>
          </a:xfrm>
        </p:grpSpPr>
        <p:sp>
          <p:nvSpPr>
            <p:cNvPr id="12" name="Freeform: Shape 11">
              <a:extLst>
                <a:ext uri="{FF2B5EF4-FFF2-40B4-BE49-F238E27FC236}">
                  <a16:creationId xmlns:a16="http://schemas.microsoft.com/office/drawing/2014/main" id="{6AA507DB-3143-4FFD-A02A-E54019BEB3B5}"/>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3" name="Rectangle 12">
              <a:extLst>
                <a:ext uri="{FF2B5EF4-FFF2-40B4-BE49-F238E27FC236}">
                  <a16:creationId xmlns:a16="http://schemas.microsoft.com/office/drawing/2014/main" id="{680DA88C-070D-4595-B38F-D5335E4D3DBF}"/>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3849</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4" name="Straight Connector 13">
              <a:extLst>
                <a:ext uri="{FF2B5EF4-FFF2-40B4-BE49-F238E27FC236}">
                  <a16:creationId xmlns:a16="http://schemas.microsoft.com/office/drawing/2014/main" id="{1ADD1608-5B2D-4729-AD0E-28F907DE1D39}"/>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F49D4A3-4CFD-4841-A587-CB562D85D3E8}"/>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CDC1847-1138-4785-8CB9-5054B68551FC}"/>
                </a:ext>
              </a:extLst>
            </p:cNvPr>
            <p:cNvCxnSpPr/>
            <p:nvPr/>
          </p:nvCxnSpPr>
          <p:spPr>
            <a:xfrm>
              <a:off x="6840538"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323A1E6F-80C3-4715-88C9-ED2B9419B550}"/>
                </a:ext>
              </a:extLst>
            </p:cNvPr>
            <p:cNvSpPr/>
            <p:nvPr/>
          </p:nvSpPr>
          <p:spPr>
            <a:xfrm>
              <a:off x="6645754"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7</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40</a:t>
              </a:r>
            </a:p>
          </p:txBody>
        </p:sp>
        <p:cxnSp>
          <p:nvCxnSpPr>
            <p:cNvPr id="18" name="Straight Connector 17">
              <a:extLst>
                <a:ext uri="{FF2B5EF4-FFF2-40B4-BE49-F238E27FC236}">
                  <a16:creationId xmlns:a16="http://schemas.microsoft.com/office/drawing/2014/main" id="{EA797CED-BC35-4C41-BBB0-8C7AE950408F}"/>
                </a:ext>
              </a:extLst>
            </p:cNvPr>
            <p:cNvCxnSpPr/>
            <p:nvPr/>
          </p:nvCxnSpPr>
          <p:spPr>
            <a:xfrm>
              <a:off x="4519020"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7CA9A20-E29F-42DE-9B78-1859B989782C}"/>
                </a:ext>
              </a:extLst>
            </p:cNvPr>
            <p:cNvSpPr/>
            <p:nvPr/>
          </p:nvSpPr>
          <p:spPr>
            <a:xfrm>
              <a:off x="4324236"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16</a:t>
              </a:r>
            </a:p>
          </p:txBody>
        </p:sp>
        <p:sp>
          <p:nvSpPr>
            <p:cNvPr id="20" name="Rectangle 19">
              <a:extLst>
                <a:ext uri="{FF2B5EF4-FFF2-40B4-BE49-F238E27FC236}">
                  <a16:creationId xmlns:a16="http://schemas.microsoft.com/office/drawing/2014/main" id="{360588CA-2FE3-415C-83CE-04981746E7C1}"/>
                </a:ext>
              </a:extLst>
            </p:cNvPr>
            <p:cNvSpPr/>
            <p:nvPr/>
          </p:nvSpPr>
          <p:spPr>
            <a:xfrm>
              <a:off x="543719" y="389419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Weeks</a:t>
              </a:r>
            </a:p>
          </p:txBody>
        </p:sp>
        <p:sp>
          <p:nvSpPr>
            <p:cNvPr id="21" name="Rectangle 20">
              <a:extLst>
                <a:ext uri="{FF2B5EF4-FFF2-40B4-BE49-F238E27FC236}">
                  <a16:creationId xmlns:a16="http://schemas.microsoft.com/office/drawing/2014/main" id="{5C9100DD-C14B-49C0-A1FF-11DF098DC30A}"/>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sp>
          <p:nvSpPr>
            <p:cNvPr id="22" name="Oval 21">
              <a:extLst>
                <a:ext uri="{FF2B5EF4-FFF2-40B4-BE49-F238E27FC236}">
                  <a16:creationId xmlns:a16="http://schemas.microsoft.com/office/drawing/2014/main" id="{DF4874CB-A537-496A-B912-67A7F792A6D4}"/>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23" name="Rectangle 22">
              <a:extLst>
                <a:ext uri="{FF2B5EF4-FFF2-40B4-BE49-F238E27FC236}">
                  <a16:creationId xmlns:a16="http://schemas.microsoft.com/office/drawing/2014/main" id="{0884D994-A18E-463F-ABAD-F9285CD5AFE3}"/>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a:solidFill>
                    <a:srgbClr val="FFFFFF"/>
                  </a:solidFill>
                  <a:latin typeface="Arial"/>
                </a:rPr>
                <a:t>P</a:t>
              </a:r>
              <a:r>
                <a:rPr kumimoji="0" lang="en-US" sz="1200" b="0" i="0" u="none" strike="noStrike" kern="1200" cap="none" spc="0" normalizeH="0" baseline="0" noProof="0" err="1">
                  <a:ln>
                    <a:noFill/>
                  </a:ln>
                  <a:solidFill>
                    <a:srgbClr val="FFFFFF"/>
                  </a:solidFill>
                  <a:effectLst/>
                  <a:uLnTx/>
                  <a:uFillTx/>
                  <a:latin typeface="Arial"/>
                  <a:ea typeface="+mn-ea"/>
                  <a:cs typeface="+mn-cs"/>
                </a:rPr>
                <a:t>lacebo</a:t>
              </a:r>
              <a:r>
                <a:rPr kumimoji="0" lang="en-US" sz="1200" b="0" i="0" u="none" strike="noStrike" kern="1200" cap="none" spc="0" normalizeH="0" baseline="0" noProof="0">
                  <a:ln>
                    <a:noFill/>
                  </a:ln>
                  <a:solidFill>
                    <a:srgbClr val="FFFFFF"/>
                  </a:solidFill>
                  <a:effectLst/>
                  <a:uLnTx/>
                  <a:uFillTx/>
                  <a:latin typeface="Arial"/>
                  <a:ea typeface="+mn-ea"/>
                  <a:cs typeface="+mn-cs"/>
                </a:rPr>
                <a:t> BID + </a:t>
              </a: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160/4.5 µg* as needed</a:t>
              </a:r>
            </a:p>
            <a:p>
              <a:pPr lvl="0" algn="ctr">
                <a:defRPr/>
              </a:pP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rPr>
                <a:t>BUD/FORM </a:t>
              </a:r>
              <a:r>
                <a:rPr kumimoji="0" lang="en-US" sz="1200" b="0" i="0" u="none" strike="noStrike" kern="1200" cap="none" spc="0" normalizeH="0" baseline="0" noProof="0">
                  <a:ln>
                    <a:noFill/>
                  </a:ln>
                  <a:solidFill>
                    <a:srgbClr val="FFFFFF"/>
                  </a:solidFill>
                  <a:effectLst/>
                  <a:uLnTx/>
                  <a:uFillTx/>
                  <a:latin typeface="Arial"/>
                  <a:ea typeface="+mn-ea"/>
                  <a:cs typeface="+mn-cs"/>
                </a:rPr>
                <a:t>as needed’) n=1277</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
          <p:nvSpPr>
            <p:cNvPr id="24" name="Rectangle 23">
              <a:extLst>
                <a:ext uri="{FF2B5EF4-FFF2-40B4-BE49-F238E27FC236}">
                  <a16:creationId xmlns:a16="http://schemas.microsoft.com/office/drawing/2014/main" id="{D671B9E2-90BF-46BA-8981-6E3C540A1C1E}"/>
                </a:ext>
              </a:extLst>
            </p:cNvPr>
            <p:cNvSpPr/>
            <p:nvPr/>
          </p:nvSpPr>
          <p:spPr>
            <a:xfrm>
              <a:off x="2921431" y="2995510"/>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a:solidFill>
                    <a:srgbClr val="FFFFFF"/>
                  </a:solidFill>
                  <a:latin typeface="Arial"/>
                </a:rPr>
                <a:t>BUD</a:t>
              </a:r>
              <a:r>
                <a:rPr kumimoji="0" lang="en-US" sz="1200" b="0" i="0" u="none" strike="noStrike" kern="1200" cap="none" spc="0" normalizeH="0" baseline="0" noProof="0">
                  <a:ln>
                    <a:noFill/>
                  </a:ln>
                  <a:solidFill>
                    <a:srgbClr val="FFFFFF"/>
                  </a:solidFill>
                  <a:effectLst/>
                  <a:uLnTx/>
                  <a:uFillTx/>
                  <a:latin typeface="Arial"/>
                  <a:ea typeface="+mn-ea"/>
                  <a:cs typeface="+mn-cs"/>
                </a:rPr>
                <a:t> 200 </a:t>
              </a:r>
              <a:r>
                <a:rPr kumimoji="0" lang="en-US" sz="1200" b="0" i="0" u="none" strike="noStrike" kern="1200" cap="none" spc="0" normalizeH="0" baseline="0" noProof="0" err="1">
                  <a:ln>
                    <a:noFill/>
                  </a:ln>
                  <a:solidFill>
                    <a:srgbClr val="FFFFFF"/>
                  </a:solidFill>
                  <a:effectLst/>
                  <a:uLnTx/>
                  <a:uFillTx/>
                  <a:latin typeface="Arial"/>
                  <a:ea typeface="+mn-ea"/>
                  <a:cs typeface="+mn-cs"/>
                </a:rPr>
                <a:t>μg</a:t>
              </a:r>
              <a:r>
                <a:rPr kumimoji="0" lang="en-US" sz="1200" b="0" i="0" u="none" strike="noStrike" kern="1200" cap="none" spc="0" normalizeH="0" baseline="0" noProof="0">
                  <a:ln>
                    <a:noFill/>
                  </a:ln>
                  <a:solidFill>
                    <a:srgbClr val="FFFFFF"/>
                  </a:solidFill>
                  <a:effectLst/>
                  <a:uLnTx/>
                  <a:uFillTx/>
                  <a:latin typeface="Arial"/>
                  <a:ea typeface="+mn-ea"/>
                  <a:cs typeface="+mn-cs"/>
                </a:rPr>
                <a:t> BID + terbutaline 0.4 mg* as needed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latin typeface="Arial"/>
                </a:rPr>
                <a:t>BUD</a:t>
              </a:r>
              <a:r>
                <a:rPr kumimoji="0" lang="en-US" sz="1200" b="0" i="0" u="none" strike="noStrike" kern="1200" cap="none" spc="0" normalizeH="0" baseline="0" noProof="0">
                  <a:ln>
                    <a:noFill/>
                  </a:ln>
                  <a:solidFill>
                    <a:srgbClr val="FFFFFF"/>
                  </a:solidFill>
                  <a:effectLst/>
                  <a:uLnTx/>
                  <a:uFillTx/>
                  <a:latin typeface="Arial"/>
                  <a:ea typeface="+mn-ea"/>
                  <a:cs typeface="+mn-cs"/>
                </a:rPr>
                <a:t> maintenance’) n=1282</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cxnSp>
          <p:nvCxnSpPr>
            <p:cNvPr id="25" name="Straight Arrow Connector 24">
              <a:extLst>
                <a:ext uri="{FF2B5EF4-FFF2-40B4-BE49-F238E27FC236}">
                  <a16:creationId xmlns:a16="http://schemas.microsoft.com/office/drawing/2014/main" id="{25171F1F-81F7-4530-988A-C6730CC58FD5}"/>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E96295E-5D20-40F9-A679-7CF567B17EFE}"/>
                </a:ext>
              </a:extLst>
            </p:cNvPr>
            <p:cNvSpPr/>
            <p:nvPr/>
          </p:nvSpPr>
          <p:spPr>
            <a:xfrm>
              <a:off x="1894915" y="2328955"/>
              <a:ext cx="607821" cy="523220"/>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1:1:1</a:t>
              </a:r>
            </a:p>
          </p:txBody>
        </p:sp>
        <p:cxnSp>
          <p:nvCxnSpPr>
            <p:cNvPr id="27" name="Straight Connector 26">
              <a:extLst>
                <a:ext uri="{FF2B5EF4-FFF2-40B4-BE49-F238E27FC236}">
                  <a16:creationId xmlns:a16="http://schemas.microsoft.com/office/drawing/2014/main" id="{AF2BE1D8-C8A0-4180-BC35-C7AD501C33A8}"/>
                </a:ext>
              </a:extLst>
            </p:cNvPr>
            <p:cNvCxnSpPr/>
            <p:nvPr/>
          </p:nvCxnSpPr>
          <p:spPr>
            <a:xfrm>
              <a:off x="292518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CAF3088C-D2FB-471C-BAA6-5011D0F3CD28}"/>
                </a:ext>
              </a:extLst>
            </p:cNvPr>
            <p:cNvSpPr/>
            <p:nvPr/>
          </p:nvSpPr>
          <p:spPr>
            <a:xfrm>
              <a:off x="273720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0</a:t>
              </a:r>
            </a:p>
          </p:txBody>
        </p:sp>
        <p:cxnSp>
          <p:nvCxnSpPr>
            <p:cNvPr id="29" name="Straight Connector 28">
              <a:extLst>
                <a:ext uri="{FF2B5EF4-FFF2-40B4-BE49-F238E27FC236}">
                  <a16:creationId xmlns:a16="http://schemas.microsoft.com/office/drawing/2014/main" id="{A7185DE4-9B3A-48BC-BA0E-64955A04C3EB}"/>
                </a:ext>
              </a:extLst>
            </p:cNvPr>
            <p:cNvCxnSpPr/>
            <p:nvPr/>
          </p:nvCxnSpPr>
          <p:spPr>
            <a:xfrm>
              <a:off x="2536221"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5E14F7A-6DA7-40D1-95D8-CF4B432B2E99}"/>
                </a:ext>
              </a:extLst>
            </p:cNvPr>
            <p:cNvSpPr/>
            <p:nvPr/>
          </p:nvSpPr>
          <p:spPr>
            <a:xfrm>
              <a:off x="2348246"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a:t>
              </a:r>
            </a:p>
          </p:txBody>
        </p:sp>
        <p:sp>
          <p:nvSpPr>
            <p:cNvPr id="31" name="Rectangle 30">
              <a:extLst>
                <a:ext uri="{FF2B5EF4-FFF2-40B4-BE49-F238E27FC236}">
                  <a16:creationId xmlns:a16="http://schemas.microsoft.com/office/drawing/2014/main" id="{6FD10E3A-8905-4417-8BF4-72753035E886}"/>
                </a:ext>
              </a:extLst>
            </p:cNvPr>
            <p:cNvSpPr/>
            <p:nvPr/>
          </p:nvSpPr>
          <p:spPr>
            <a:xfrm>
              <a:off x="8183288" y="3894198"/>
              <a:ext cx="878529"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Follow up</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54</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srgbClr val="000000"/>
                </a:solidFill>
                <a:effectLst/>
                <a:uLnTx/>
                <a:uFillTx/>
                <a:latin typeface="Arial"/>
                <a:ea typeface="+mn-ea"/>
                <a:cs typeface="+mn-cs"/>
              </a:endParaRPr>
            </a:p>
          </p:txBody>
        </p:sp>
        <p:cxnSp>
          <p:nvCxnSpPr>
            <p:cNvPr id="32" name="Straight Connector 31">
              <a:extLst>
                <a:ext uri="{FF2B5EF4-FFF2-40B4-BE49-F238E27FC236}">
                  <a16:creationId xmlns:a16="http://schemas.microsoft.com/office/drawing/2014/main" id="{17AC33A2-1EA6-4B23-893C-700814192AFB}"/>
                </a:ext>
              </a:extLst>
            </p:cNvPr>
            <p:cNvCxnSpPr>
              <a:cxnSpLocks/>
            </p:cNvCxnSpPr>
            <p:nvPr/>
          </p:nvCxnSpPr>
          <p:spPr>
            <a:xfrm>
              <a:off x="2124075" y="3825766"/>
              <a:ext cx="894306"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CE3D5ACC-609E-4B3B-96A6-3BA6F39186B7}"/>
                </a:ext>
              </a:extLst>
            </p:cNvPr>
            <p:cNvSpPr/>
            <p:nvPr/>
          </p:nvSpPr>
          <p:spPr>
            <a:xfrm>
              <a:off x="2992849" y="4228622"/>
              <a:ext cx="5829212"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2–4 week run-in period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Only terbutaline 0.4 mg as needed</a:t>
              </a:r>
            </a:p>
          </p:txBody>
        </p:sp>
        <p:sp>
          <p:nvSpPr>
            <p:cNvPr id="34" name="Rectangle 33">
              <a:extLst>
                <a:ext uri="{FF2B5EF4-FFF2-40B4-BE49-F238E27FC236}">
                  <a16:creationId xmlns:a16="http://schemas.microsoft.com/office/drawing/2014/main" id="{D51816AD-6735-4D60-8550-BEEF36491B11}"/>
                </a:ext>
              </a:extLst>
            </p:cNvPr>
            <p:cNvSpPr/>
            <p:nvPr/>
          </p:nvSpPr>
          <p:spPr>
            <a:xfrm>
              <a:off x="801915" y="3429737"/>
              <a:ext cx="1561268" cy="276999"/>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Screening</a:t>
              </a:r>
            </a:p>
          </p:txBody>
        </p:sp>
        <p:cxnSp>
          <p:nvCxnSpPr>
            <p:cNvPr id="35" name="Straight Arrow Connector 34">
              <a:extLst>
                <a:ext uri="{FF2B5EF4-FFF2-40B4-BE49-F238E27FC236}">
                  <a16:creationId xmlns:a16="http://schemas.microsoft.com/office/drawing/2014/main" id="{AFC02A19-AD09-4892-8B88-B9D0DCAEA3F1}"/>
                </a:ext>
              </a:extLst>
            </p:cNvPr>
            <p:cNvCxnSpPr>
              <a:cxnSpLocks/>
            </p:cNvCxnSpPr>
            <p:nvPr/>
          </p:nvCxnSpPr>
          <p:spPr>
            <a:xfrm>
              <a:off x="2126869"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83D272C-ACB7-4B43-A815-D3958552E918}"/>
                </a:ext>
              </a:extLst>
            </p:cNvPr>
            <p:cNvCxnSpPr/>
            <p:nvPr/>
          </p:nvCxnSpPr>
          <p:spPr>
            <a:xfrm>
              <a:off x="5652787"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FE7078B9-8546-46EB-A0C5-FBC68116CF79}"/>
                </a:ext>
              </a:extLst>
            </p:cNvPr>
            <p:cNvSpPr/>
            <p:nvPr/>
          </p:nvSpPr>
          <p:spPr>
            <a:xfrm>
              <a:off x="5458003"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6</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28</a:t>
              </a:r>
            </a:p>
          </p:txBody>
        </p:sp>
        <p:cxnSp>
          <p:nvCxnSpPr>
            <p:cNvPr id="38" name="Straight Connector 37">
              <a:extLst>
                <a:ext uri="{FF2B5EF4-FFF2-40B4-BE49-F238E27FC236}">
                  <a16:creationId xmlns:a16="http://schemas.microsoft.com/office/drawing/2014/main" id="{6BFAEE4F-2B59-4208-AF69-2C6C0FCE48A1}"/>
                </a:ext>
              </a:extLst>
            </p:cNvPr>
            <p:cNvCxnSpPr/>
            <p:nvPr/>
          </p:nvCxnSpPr>
          <p:spPr>
            <a:xfrm>
              <a:off x="334121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AD0EEF19-2566-497F-8C41-23AC497A3AB4}"/>
                </a:ext>
              </a:extLst>
            </p:cNvPr>
            <p:cNvSpPr/>
            <p:nvPr/>
          </p:nvSpPr>
          <p:spPr>
            <a:xfrm>
              <a:off x="315323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p:txBody>
        </p:sp>
        <p:sp>
          <p:nvSpPr>
            <p:cNvPr id="40" name="Rectangle 39">
              <a:extLst>
                <a:ext uri="{FF2B5EF4-FFF2-40B4-BE49-F238E27FC236}">
                  <a16:creationId xmlns:a16="http://schemas.microsoft.com/office/drawing/2014/main" id="{A2B3A211-D962-4867-BC01-9853B1E2100F}"/>
                </a:ext>
              </a:extLst>
            </p:cNvPr>
            <p:cNvSpPr/>
            <p:nvPr/>
          </p:nvSpPr>
          <p:spPr>
            <a:xfrm>
              <a:off x="1929763"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a:t>
              </a:r>
            </a:p>
          </p:txBody>
        </p:sp>
        <p:cxnSp>
          <p:nvCxnSpPr>
            <p:cNvPr id="41" name="Straight Connector 40">
              <a:extLst>
                <a:ext uri="{FF2B5EF4-FFF2-40B4-BE49-F238E27FC236}">
                  <a16:creationId xmlns:a16="http://schemas.microsoft.com/office/drawing/2014/main" id="{F109BE9B-AF52-4E02-8BF0-C16CFC98CB55}"/>
                </a:ext>
              </a:extLst>
            </p:cNvPr>
            <p:cNvCxnSpPr/>
            <p:nvPr/>
          </p:nvCxnSpPr>
          <p:spPr>
            <a:xfrm>
              <a:off x="2130147"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C0E4D8FA-5A9C-45A0-A335-C14CDFA9BC8F}"/>
                </a:ext>
              </a:extLst>
            </p:cNvPr>
            <p:cNvSpPr/>
            <p:nvPr/>
          </p:nvSpPr>
          <p:spPr>
            <a:xfrm>
              <a:off x="2739016" y="4666358"/>
              <a:ext cx="5829212"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Electronic diary and inhaler monitor</a:t>
              </a:r>
            </a:p>
          </p:txBody>
        </p:sp>
        <p:cxnSp>
          <p:nvCxnSpPr>
            <p:cNvPr id="43" name="Straight Connector 42">
              <a:extLst>
                <a:ext uri="{FF2B5EF4-FFF2-40B4-BE49-F238E27FC236}">
                  <a16:creationId xmlns:a16="http://schemas.microsoft.com/office/drawing/2014/main" id="{7B9BDFF1-77F5-4F48-ADC1-8FBF83701A18}"/>
                </a:ext>
              </a:extLst>
            </p:cNvPr>
            <p:cNvCxnSpPr/>
            <p:nvPr/>
          </p:nvCxnSpPr>
          <p:spPr>
            <a:xfrm>
              <a:off x="8137056"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ECFCBF25-D6BA-4E8D-B001-E8B765C64785}"/>
                </a:ext>
              </a:extLst>
            </p:cNvPr>
            <p:cNvSpPr/>
            <p:nvPr/>
          </p:nvSpPr>
          <p:spPr>
            <a:xfrm>
              <a:off x="7942272"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8</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52</a:t>
              </a:r>
            </a:p>
          </p:txBody>
        </p:sp>
        <p:cxnSp>
          <p:nvCxnSpPr>
            <p:cNvPr id="45" name="Straight Connector 44">
              <a:extLst>
                <a:ext uri="{FF2B5EF4-FFF2-40B4-BE49-F238E27FC236}">
                  <a16:creationId xmlns:a16="http://schemas.microsoft.com/office/drawing/2014/main" id="{FFD7664E-0EC0-46E6-863B-CF4191D6BD21}"/>
                </a:ext>
              </a:extLst>
            </p:cNvPr>
            <p:cNvCxnSpPr>
              <a:cxnSpLocks/>
            </p:cNvCxnSpPr>
            <p:nvPr/>
          </p:nvCxnSpPr>
          <p:spPr>
            <a:xfrm>
              <a:off x="2532555" y="4674875"/>
              <a:ext cx="5854256"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3E01439-6F6B-47DF-8F3B-2CE391B5FD93}"/>
                </a:ext>
              </a:extLst>
            </p:cNvPr>
            <p:cNvCxnSpPr/>
            <p:nvPr/>
          </p:nvCxnSpPr>
          <p:spPr>
            <a:xfrm>
              <a:off x="8377529" y="4597211"/>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FB9672D-E280-4F6B-8C0D-FB22C53C0451}"/>
                </a:ext>
              </a:extLst>
            </p:cNvPr>
            <p:cNvCxnSpPr/>
            <p:nvPr/>
          </p:nvCxnSpPr>
          <p:spPr>
            <a:xfrm>
              <a:off x="2536221" y="4597211"/>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7CC6675-01FA-4C08-9E65-74DBDE034DE4}"/>
                </a:ext>
              </a:extLst>
            </p:cNvPr>
            <p:cNvCxnSpPr>
              <a:cxnSpLocks/>
            </p:cNvCxnSpPr>
            <p:nvPr/>
          </p:nvCxnSpPr>
          <p:spPr>
            <a:xfrm>
              <a:off x="5658896" y="4675215"/>
              <a:ext cx="0" cy="48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9" name="Freeform: Shape 48">
            <a:extLst>
              <a:ext uri="{FF2B5EF4-FFF2-40B4-BE49-F238E27FC236}">
                <a16:creationId xmlns:a16="http://schemas.microsoft.com/office/drawing/2014/main" id="{38D26FCA-703F-4754-B774-CC876C3CD0D9}"/>
              </a:ext>
            </a:extLst>
          </p:cNvPr>
          <p:cNvSpPr/>
          <p:nvPr/>
        </p:nvSpPr>
        <p:spPr>
          <a:xfrm>
            <a:off x="2532555" y="4162550"/>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50" name="Freeform: Shape 49">
            <a:extLst>
              <a:ext uri="{FF2B5EF4-FFF2-40B4-BE49-F238E27FC236}">
                <a16:creationId xmlns:a16="http://schemas.microsoft.com/office/drawing/2014/main" id="{CB1E18FF-EE57-41A1-8328-C694624C3AED}"/>
              </a:ext>
            </a:extLst>
          </p:cNvPr>
          <p:cNvSpPr/>
          <p:nvPr/>
        </p:nvSpPr>
        <p:spPr>
          <a:xfrm>
            <a:off x="2712864" y="4258003"/>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51" name="Rectangle 50">
            <a:extLst>
              <a:ext uri="{FF2B5EF4-FFF2-40B4-BE49-F238E27FC236}">
                <a16:creationId xmlns:a16="http://schemas.microsoft.com/office/drawing/2014/main" id="{071DBEBD-B807-4159-BD80-75840E8292CB}"/>
              </a:ext>
            </a:extLst>
          </p:cNvPr>
          <p:cNvSpPr/>
          <p:nvPr/>
        </p:nvSpPr>
        <p:spPr>
          <a:xfrm>
            <a:off x="2078566" y="4468"/>
            <a:ext cx="6918311" cy="17962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without mild asthma included within the local label to Remove Slide or make Reactive Only</a:t>
            </a:r>
          </a:p>
        </p:txBody>
      </p:sp>
    </p:spTree>
    <p:extLst>
      <p:ext uri="{BB962C8B-B14F-4D97-AF65-F5344CB8AC3E}">
        <p14:creationId xmlns:p14="http://schemas.microsoft.com/office/powerpoint/2010/main" val="22027356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SYGMA 2: study design </a:t>
            </a:r>
            <a:endParaRPr lang="en-CA"/>
          </a:p>
        </p:txBody>
      </p:sp>
      <p:sp>
        <p:nvSpPr>
          <p:cNvPr id="7" name="Text Placeholder 6"/>
          <p:cNvSpPr>
            <a:spLocks noGrp="1"/>
          </p:cNvSpPr>
          <p:nvPr>
            <p:ph type="body" sz="quarter" idx="13"/>
          </p:nvPr>
        </p:nvSpPr>
        <p:spPr/>
        <p:txBody>
          <a:bodyPr/>
          <a:lstStyle/>
          <a:p>
            <a:r>
              <a:rPr lang="en-GB"/>
              <a:t>*Delivered dose. </a:t>
            </a:r>
          </a:p>
          <a:p>
            <a:r>
              <a:rPr lang="en-GB"/>
              <a:t>BID = twice daily; BUD = budesonide; FORM = formoterol; R = randomised; SYGMA = </a:t>
            </a:r>
            <a:r>
              <a:rPr lang="en-GB" err="1"/>
              <a:t>SYmbicort</a:t>
            </a:r>
            <a:r>
              <a:rPr lang="en-GB"/>
              <a:t> Given as needed in Mild Asthma.</a:t>
            </a:r>
          </a:p>
          <a:p>
            <a:r>
              <a:rPr lang="en-GB"/>
              <a:t>Bateman ED, et al. Article and supplementary material. </a:t>
            </a:r>
            <a:r>
              <a:rPr lang="en-GB" i="1"/>
              <a:t>N </a:t>
            </a:r>
            <a:r>
              <a:rPr lang="en-GB" i="1" err="1"/>
              <a:t>Engl</a:t>
            </a:r>
            <a:r>
              <a:rPr lang="en-GB" i="1"/>
              <a:t> J Med. </a:t>
            </a:r>
            <a:r>
              <a:rPr lang="en-GB"/>
              <a:t>2018;378:1877-1887.</a:t>
            </a:r>
            <a:endParaRPr lang="en-US"/>
          </a:p>
        </p:txBody>
      </p:sp>
      <p:sp>
        <p:nvSpPr>
          <p:cNvPr id="6" name="Title 2">
            <a:extLst>
              <a:ext uri="{FF2B5EF4-FFF2-40B4-BE49-F238E27FC236}">
                <a16:creationId xmlns:a16="http://schemas.microsoft.com/office/drawing/2014/main" id="{CE883134-B720-4D6C-953A-C522550FBD4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kumimoji="0" lang="en-GB" sz="1400" b="1" i="0" u="none" strike="noStrike" kern="1200" cap="none" spc="0" normalizeH="0" baseline="0" noProof="0">
                <a:ln>
                  <a:noFill/>
                </a:ln>
                <a:solidFill>
                  <a:srgbClr val="D0006F"/>
                </a:solidFill>
                <a:effectLst/>
                <a:uLnTx/>
                <a:uFillTx/>
                <a:latin typeface="Arial"/>
                <a:ea typeface="+mj-ea"/>
                <a:cs typeface="+mj-cs"/>
              </a:rPr>
              <a:t>SYGMA 2 was a 52-week, double-blind, randomised, multicentre, parallel-group Phase 3 trial comparing the efficacy and safety of </a:t>
            </a:r>
            <a:r>
              <a:rPr lang="en-GB" sz="1400">
                <a:solidFill>
                  <a:srgbClr val="D0006F"/>
                </a:solidFill>
              </a:rPr>
              <a:t>BUD/FORM </a:t>
            </a:r>
            <a:r>
              <a:rPr kumimoji="0" lang="en-GB" sz="1400" b="1" i="0" u="none" strike="noStrike" kern="1200" cap="none" spc="0" normalizeH="0" baseline="0" noProof="0">
                <a:ln>
                  <a:noFill/>
                </a:ln>
                <a:solidFill>
                  <a:srgbClr val="D0006F"/>
                </a:solidFill>
                <a:effectLst/>
                <a:uLnTx/>
                <a:uFillTx/>
                <a:latin typeface="Arial"/>
                <a:ea typeface="+mj-ea"/>
                <a:cs typeface="+mj-cs"/>
              </a:rPr>
              <a:t>used as needed with </a:t>
            </a:r>
            <a:r>
              <a:rPr lang="en-GB" sz="1400">
                <a:solidFill>
                  <a:srgbClr val="D0006F"/>
                </a:solidFill>
                <a:latin typeface="Arial"/>
              </a:rPr>
              <a:t>BUD</a:t>
            </a:r>
            <a:r>
              <a:rPr kumimoji="0" lang="en-GB" sz="1400" b="1" i="0" u="none" strike="noStrike" kern="1200" cap="none" spc="0" normalizeH="0" baseline="0" noProof="0">
                <a:ln>
                  <a:noFill/>
                </a:ln>
                <a:solidFill>
                  <a:srgbClr val="D0006F"/>
                </a:solidFill>
                <a:effectLst/>
                <a:uLnTx/>
                <a:uFillTx/>
                <a:latin typeface="Arial"/>
                <a:ea typeface="+mj-ea"/>
                <a:cs typeface="+mj-cs"/>
              </a:rPr>
              <a:t> maintenance BID + terbutaline as needed</a:t>
            </a:r>
            <a:endParaRPr kumimoji="0" lang="en-GB" sz="1400" b="1" i="0" u="none" strike="noStrike" kern="1200" cap="none" spc="0" normalizeH="0" baseline="30000" noProof="0">
              <a:ln>
                <a:noFill/>
              </a:ln>
              <a:solidFill>
                <a:srgbClr val="D0006F"/>
              </a:solidFill>
              <a:effectLst/>
              <a:uLnTx/>
              <a:uFillTx/>
              <a:latin typeface="Arial"/>
              <a:ea typeface="+mj-ea"/>
              <a:cs typeface="+mj-cs"/>
            </a:endParaRPr>
          </a:p>
          <a:p>
            <a:pPr marL="0" marR="0" lvl="0" indent="0" algn="l" defTabSz="914378" rtl="0" eaLnBrk="1" fontAlgn="auto" latinLnBrk="0" hangingPunct="1">
              <a:lnSpc>
                <a:spcPct val="90000"/>
              </a:lnSpc>
              <a:spcBef>
                <a:spcPct val="0"/>
              </a:spcBef>
              <a:spcAft>
                <a:spcPts val="0"/>
              </a:spcAft>
              <a:buClrTx/>
              <a:buSzTx/>
              <a:buFontTx/>
              <a:buNone/>
              <a:tabLst/>
              <a:defRPr/>
            </a:pPr>
            <a:endParaRPr kumimoji="0" lang="en-GB" sz="1400" b="1" i="0" u="none" strike="noStrike" kern="1200" cap="none" spc="0" normalizeH="0" baseline="0" noProof="0">
              <a:ln>
                <a:noFill/>
              </a:ln>
              <a:solidFill>
                <a:srgbClr val="D0006F"/>
              </a:solidFill>
              <a:effectLst/>
              <a:uLnTx/>
              <a:uFillTx/>
              <a:latin typeface="Arial"/>
              <a:ea typeface="+mj-ea"/>
              <a:cs typeface="+mj-cs"/>
            </a:endParaRPr>
          </a:p>
        </p:txBody>
      </p:sp>
      <p:grpSp>
        <p:nvGrpSpPr>
          <p:cNvPr id="9" name="Group 8">
            <a:extLst>
              <a:ext uri="{FF2B5EF4-FFF2-40B4-BE49-F238E27FC236}">
                <a16:creationId xmlns:a16="http://schemas.microsoft.com/office/drawing/2014/main" id="{56E76675-EA08-428F-98F0-89D5346AB0E4}"/>
              </a:ext>
            </a:extLst>
          </p:cNvPr>
          <p:cNvGrpSpPr/>
          <p:nvPr/>
        </p:nvGrpSpPr>
        <p:grpSpPr>
          <a:xfrm>
            <a:off x="425409" y="1669241"/>
            <a:ext cx="8718591" cy="2953162"/>
            <a:chOff x="454518" y="1786820"/>
            <a:chExt cx="8718591" cy="2953162"/>
          </a:xfrm>
        </p:grpSpPr>
        <p:sp>
          <p:nvSpPr>
            <p:cNvPr id="10" name="Freeform: Shape 9">
              <a:extLst>
                <a:ext uri="{FF2B5EF4-FFF2-40B4-BE49-F238E27FC236}">
                  <a16:creationId xmlns:a16="http://schemas.microsoft.com/office/drawing/2014/main" id="{1825CE47-6F82-4D5D-AB1F-327FA46FF2EB}"/>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ectangle 10">
              <a:extLst>
                <a:ext uri="{FF2B5EF4-FFF2-40B4-BE49-F238E27FC236}">
                  <a16:creationId xmlns:a16="http://schemas.microsoft.com/office/drawing/2014/main" id="{6440E354-13C7-423C-8D44-2C1F3D07980F}"/>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4215</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2" name="Straight Connector 11">
              <a:extLst>
                <a:ext uri="{FF2B5EF4-FFF2-40B4-BE49-F238E27FC236}">
                  <a16:creationId xmlns:a16="http://schemas.microsoft.com/office/drawing/2014/main" id="{11961D01-3286-4CC9-8AF3-43506387ADF1}"/>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B14AC3C-07CB-4B56-8A7B-277BEFDC6545}"/>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183E06DC-6B68-408F-8029-30B7AE173B40}"/>
                </a:ext>
              </a:extLst>
            </p:cNvPr>
            <p:cNvSpPr/>
            <p:nvPr/>
          </p:nvSpPr>
          <p:spPr>
            <a:xfrm>
              <a:off x="8231296" y="3894198"/>
              <a:ext cx="941813"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Follow up</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54</a:t>
              </a:r>
            </a:p>
          </p:txBody>
        </p:sp>
        <p:cxnSp>
          <p:nvCxnSpPr>
            <p:cNvPr id="15" name="Straight Connector 14">
              <a:extLst>
                <a:ext uri="{FF2B5EF4-FFF2-40B4-BE49-F238E27FC236}">
                  <a16:creationId xmlns:a16="http://schemas.microsoft.com/office/drawing/2014/main" id="{D58DA7F5-1923-4007-8A8D-DDBF84E072F6}"/>
                </a:ext>
              </a:extLst>
            </p:cNvPr>
            <p:cNvCxnSpPr/>
            <p:nvPr/>
          </p:nvCxnSpPr>
          <p:spPr>
            <a:xfrm>
              <a:off x="7179386"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C61D90C-C3FD-4F1A-9168-EDAB4FDB1834}"/>
                </a:ext>
              </a:extLst>
            </p:cNvPr>
            <p:cNvSpPr/>
            <p:nvPr/>
          </p:nvSpPr>
          <p:spPr>
            <a:xfrm>
              <a:off x="6984602"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42</a:t>
              </a:r>
            </a:p>
          </p:txBody>
        </p:sp>
        <p:cxnSp>
          <p:nvCxnSpPr>
            <p:cNvPr id="17" name="Straight Connector 16">
              <a:extLst>
                <a:ext uri="{FF2B5EF4-FFF2-40B4-BE49-F238E27FC236}">
                  <a16:creationId xmlns:a16="http://schemas.microsoft.com/office/drawing/2014/main" id="{B681AC16-A7FB-4271-9487-D7D224829053}"/>
                </a:ext>
              </a:extLst>
            </p:cNvPr>
            <p:cNvCxnSpPr/>
            <p:nvPr/>
          </p:nvCxnSpPr>
          <p:spPr>
            <a:xfrm>
              <a:off x="6362174"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1070683-42DA-4E83-996F-BC2D530ADC18}"/>
                </a:ext>
              </a:extLst>
            </p:cNvPr>
            <p:cNvSpPr/>
            <p:nvPr/>
          </p:nvSpPr>
          <p:spPr>
            <a:xfrm>
              <a:off x="6167390"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34</a:t>
              </a:r>
            </a:p>
          </p:txBody>
        </p:sp>
        <p:cxnSp>
          <p:nvCxnSpPr>
            <p:cNvPr id="19" name="Straight Connector 18">
              <a:extLst>
                <a:ext uri="{FF2B5EF4-FFF2-40B4-BE49-F238E27FC236}">
                  <a16:creationId xmlns:a16="http://schemas.microsoft.com/office/drawing/2014/main" id="{D60979EC-8CD6-4AF1-A640-D8FADF3AEF46}"/>
                </a:ext>
              </a:extLst>
            </p:cNvPr>
            <p:cNvCxnSpPr/>
            <p:nvPr/>
          </p:nvCxnSpPr>
          <p:spPr>
            <a:xfrm>
              <a:off x="5433378"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9A9DC6AA-5E93-47A6-A40A-455CAD7B06D6}"/>
                </a:ext>
              </a:extLst>
            </p:cNvPr>
            <p:cNvSpPr/>
            <p:nvPr/>
          </p:nvSpPr>
          <p:spPr>
            <a:xfrm>
              <a:off x="5238594"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srgbClr val="000000"/>
                </a:solidFill>
                <a:effectLst/>
                <a:uLnTx/>
                <a:uFillTx/>
                <a:latin typeface="Arial"/>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25</a:t>
              </a:r>
            </a:p>
          </p:txBody>
        </p:sp>
        <p:cxnSp>
          <p:nvCxnSpPr>
            <p:cNvPr id="21" name="Straight Connector 20">
              <a:extLst>
                <a:ext uri="{FF2B5EF4-FFF2-40B4-BE49-F238E27FC236}">
                  <a16:creationId xmlns:a16="http://schemas.microsoft.com/office/drawing/2014/main" id="{9EB14FCA-6400-4709-AC73-2EE96D87259A}"/>
                </a:ext>
              </a:extLst>
            </p:cNvPr>
            <p:cNvCxnSpPr/>
            <p:nvPr/>
          </p:nvCxnSpPr>
          <p:spPr>
            <a:xfrm>
              <a:off x="464219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9E7EE99-C0B2-45D5-AECB-5B8160B27FFC}"/>
                </a:ext>
              </a:extLst>
            </p:cNvPr>
            <p:cNvSpPr/>
            <p:nvPr/>
          </p:nvSpPr>
          <p:spPr>
            <a:xfrm>
              <a:off x="4447408"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17</a:t>
              </a:r>
            </a:p>
          </p:txBody>
        </p:sp>
        <p:cxnSp>
          <p:nvCxnSpPr>
            <p:cNvPr id="23" name="Straight Connector 22">
              <a:extLst>
                <a:ext uri="{FF2B5EF4-FFF2-40B4-BE49-F238E27FC236}">
                  <a16:creationId xmlns:a16="http://schemas.microsoft.com/office/drawing/2014/main" id="{9273D848-BD57-4A8F-8849-F7065822857D}"/>
                </a:ext>
              </a:extLst>
            </p:cNvPr>
            <p:cNvCxnSpPr/>
            <p:nvPr/>
          </p:nvCxnSpPr>
          <p:spPr>
            <a:xfrm>
              <a:off x="3718181"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DA66D86-1D46-4C0C-8489-22FB71E0C678}"/>
                </a:ext>
              </a:extLst>
            </p:cNvPr>
            <p:cNvSpPr/>
            <p:nvPr/>
          </p:nvSpPr>
          <p:spPr>
            <a:xfrm>
              <a:off x="3523397"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8</a:t>
              </a:r>
            </a:p>
          </p:txBody>
        </p:sp>
        <p:cxnSp>
          <p:nvCxnSpPr>
            <p:cNvPr id="25" name="Straight Connector 24">
              <a:extLst>
                <a:ext uri="{FF2B5EF4-FFF2-40B4-BE49-F238E27FC236}">
                  <a16:creationId xmlns:a16="http://schemas.microsoft.com/office/drawing/2014/main" id="{20E01D1D-5773-4DD7-B5E4-DB3D8B0629E7}"/>
                </a:ext>
              </a:extLst>
            </p:cNvPr>
            <p:cNvCxnSpPr/>
            <p:nvPr/>
          </p:nvCxnSpPr>
          <p:spPr>
            <a:xfrm>
              <a:off x="2927500"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77B5D0B5-F847-419B-84D8-859FCFA2A2A6}"/>
                </a:ext>
              </a:extLst>
            </p:cNvPr>
            <p:cNvSpPr/>
            <p:nvPr/>
          </p:nvSpPr>
          <p:spPr>
            <a:xfrm>
              <a:off x="273952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0</a:t>
              </a:r>
            </a:p>
          </p:txBody>
        </p:sp>
        <p:sp>
          <p:nvSpPr>
            <p:cNvPr id="27" name="Rectangle 26">
              <a:extLst>
                <a:ext uri="{FF2B5EF4-FFF2-40B4-BE49-F238E27FC236}">
                  <a16:creationId xmlns:a16="http://schemas.microsoft.com/office/drawing/2014/main" id="{4CA2BFA2-333E-4BB4-BE57-3387BD097311}"/>
                </a:ext>
              </a:extLst>
            </p:cNvPr>
            <p:cNvSpPr/>
            <p:nvPr/>
          </p:nvSpPr>
          <p:spPr>
            <a:xfrm>
              <a:off x="454518" y="389419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a:t>
              </a:r>
            </a:p>
          </p:txBody>
        </p:sp>
        <p:sp>
          <p:nvSpPr>
            <p:cNvPr id="28" name="Rectangle 27">
              <a:extLst>
                <a:ext uri="{FF2B5EF4-FFF2-40B4-BE49-F238E27FC236}">
                  <a16:creationId xmlns:a16="http://schemas.microsoft.com/office/drawing/2014/main" id="{182472D7-E133-4876-8E73-E738312C27E3}"/>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cxnSp>
          <p:nvCxnSpPr>
            <p:cNvPr id="29" name="Straight Connector 28">
              <a:extLst>
                <a:ext uri="{FF2B5EF4-FFF2-40B4-BE49-F238E27FC236}">
                  <a16:creationId xmlns:a16="http://schemas.microsoft.com/office/drawing/2014/main" id="{9302A19F-D5B0-48F3-A348-D616C19582DC}"/>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30" name="Oval 29">
              <a:extLst>
                <a:ext uri="{FF2B5EF4-FFF2-40B4-BE49-F238E27FC236}">
                  <a16:creationId xmlns:a16="http://schemas.microsoft.com/office/drawing/2014/main" id="{9107DF2B-FCF3-43B5-9008-74B34BB6FDE7}"/>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31" name="Rectangle 30">
              <a:extLst>
                <a:ext uri="{FF2B5EF4-FFF2-40B4-BE49-F238E27FC236}">
                  <a16:creationId xmlns:a16="http://schemas.microsoft.com/office/drawing/2014/main" id="{340A1147-CB79-4775-B7D9-D7E2870073E4}"/>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a:solidFill>
                    <a:srgbClr val="FFFFFF"/>
                  </a:solidFill>
                  <a:latin typeface="Arial"/>
                </a:rPr>
                <a:t>P</a:t>
              </a:r>
              <a:r>
                <a:rPr kumimoji="0" lang="en-US" sz="1200" b="0" i="0" u="none" strike="noStrike" kern="1200" cap="none" spc="0" normalizeH="0" baseline="0" noProof="0" err="1">
                  <a:ln>
                    <a:noFill/>
                  </a:ln>
                  <a:solidFill>
                    <a:srgbClr val="FFFFFF"/>
                  </a:solidFill>
                  <a:effectLst/>
                  <a:uLnTx/>
                  <a:uFillTx/>
                  <a:latin typeface="Arial"/>
                  <a:ea typeface="+mn-ea"/>
                  <a:cs typeface="+mn-cs"/>
                </a:rPr>
                <a:t>lacebo</a:t>
              </a:r>
              <a:r>
                <a:rPr kumimoji="0" lang="en-US" sz="1200" b="0" i="0" u="none" strike="noStrike" kern="1200" cap="none" spc="0" normalizeH="0" baseline="0" noProof="0">
                  <a:ln>
                    <a:noFill/>
                  </a:ln>
                  <a:solidFill>
                    <a:srgbClr val="FFFFFF"/>
                  </a:solidFill>
                  <a:effectLst/>
                  <a:uLnTx/>
                  <a:uFillTx/>
                  <a:latin typeface="Arial"/>
                  <a:ea typeface="+mn-ea"/>
                  <a:cs typeface="+mn-cs"/>
                </a:rPr>
                <a:t> BID + </a:t>
              </a: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160/4.5 µg* as needed </a:t>
              </a:r>
              <a:br>
                <a:rPr kumimoji="0" lang="en-US" sz="1200" b="0" i="0" u="none" strike="noStrike" kern="1200" cap="none" spc="0" normalizeH="0" baseline="0" noProof="0">
                  <a:ln>
                    <a:noFill/>
                  </a:ln>
                  <a:solidFill>
                    <a:srgbClr val="FFFFFF"/>
                  </a:solidFill>
                  <a:effectLst/>
                  <a:uLnTx/>
                  <a:uFillTx/>
                  <a:latin typeface="Arial"/>
                  <a:ea typeface="+mn-ea"/>
                  <a:cs typeface="+mn-cs"/>
                </a:rPr>
              </a:b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as needed’) n=2089 </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
          <p:nvSpPr>
            <p:cNvPr id="32" name="Rectangle 31">
              <a:extLst>
                <a:ext uri="{FF2B5EF4-FFF2-40B4-BE49-F238E27FC236}">
                  <a16:creationId xmlns:a16="http://schemas.microsoft.com/office/drawing/2014/main" id="{CCF0DEE9-B188-421D-BFDB-CF12DE48F574}"/>
                </a:ext>
              </a:extLst>
            </p:cNvPr>
            <p:cNvSpPr/>
            <p:nvPr/>
          </p:nvSpPr>
          <p:spPr>
            <a:xfrm>
              <a:off x="2921431" y="2995510"/>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BUD 200 </a:t>
              </a:r>
              <a:r>
                <a:rPr kumimoji="0" lang="en-US" sz="1200" b="0" i="0" u="none" strike="noStrike" kern="1200" cap="none" spc="0" normalizeH="0" baseline="0" noProof="0" err="1">
                  <a:ln>
                    <a:noFill/>
                  </a:ln>
                  <a:solidFill>
                    <a:srgbClr val="FFFFFF"/>
                  </a:solidFill>
                  <a:effectLst/>
                  <a:uLnTx/>
                  <a:uFillTx/>
                  <a:latin typeface="Arial"/>
                  <a:ea typeface="+mn-ea"/>
                  <a:cs typeface="+mn-cs"/>
                </a:rPr>
                <a:t>μg</a:t>
              </a:r>
              <a:r>
                <a:rPr kumimoji="0" lang="en-US" sz="1200" b="0" i="0" u="none" strike="noStrike" kern="1200" cap="none" spc="0" normalizeH="0" baseline="0" noProof="0">
                  <a:ln>
                    <a:noFill/>
                  </a:ln>
                  <a:solidFill>
                    <a:srgbClr val="FFFFFF"/>
                  </a:solidFill>
                  <a:effectLst/>
                  <a:uLnTx/>
                  <a:uFillTx/>
                  <a:latin typeface="Arial"/>
                  <a:ea typeface="+mn-ea"/>
                  <a:cs typeface="+mn-cs"/>
                </a:rPr>
                <a:t> BID + terbutaline 0.4 mg* as needed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latin typeface="Arial"/>
                </a:rPr>
                <a:t>BUD</a:t>
              </a:r>
              <a:r>
                <a:rPr kumimoji="0" lang="en-US" sz="1200" b="0" i="0" u="none" strike="noStrike" kern="1200" cap="none" spc="0" normalizeH="0" baseline="0" noProof="0">
                  <a:ln>
                    <a:noFill/>
                  </a:ln>
                  <a:solidFill>
                    <a:srgbClr val="FFFFFF"/>
                  </a:solidFill>
                  <a:effectLst/>
                  <a:uLnTx/>
                  <a:uFillTx/>
                  <a:latin typeface="Arial"/>
                  <a:ea typeface="+mn-ea"/>
                  <a:cs typeface="+mn-cs"/>
                </a:rPr>
                <a:t> maintenance’) n=2087</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cxnSp>
          <p:nvCxnSpPr>
            <p:cNvPr id="33" name="Straight Arrow Connector 32">
              <a:extLst>
                <a:ext uri="{FF2B5EF4-FFF2-40B4-BE49-F238E27FC236}">
                  <a16:creationId xmlns:a16="http://schemas.microsoft.com/office/drawing/2014/main" id="{A15158B8-6922-4FF1-8BBF-D592C9813A47}"/>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21746563-551A-4E82-9E5F-CB5E1DFB74CA}"/>
                </a:ext>
              </a:extLst>
            </p:cNvPr>
            <p:cNvSpPr/>
            <p:nvPr/>
          </p:nvSpPr>
          <p:spPr>
            <a:xfrm>
              <a:off x="1967743" y="2328955"/>
              <a:ext cx="484713" cy="523220"/>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1:1</a:t>
              </a:r>
            </a:p>
          </p:txBody>
        </p:sp>
        <p:cxnSp>
          <p:nvCxnSpPr>
            <p:cNvPr id="35" name="Straight Connector 34">
              <a:extLst>
                <a:ext uri="{FF2B5EF4-FFF2-40B4-BE49-F238E27FC236}">
                  <a16:creationId xmlns:a16="http://schemas.microsoft.com/office/drawing/2014/main" id="{04AD9CE9-1DB1-43F3-99CE-F2595F6B32FF}"/>
                </a:ext>
              </a:extLst>
            </p:cNvPr>
            <p:cNvCxnSpPr/>
            <p:nvPr/>
          </p:nvCxnSpPr>
          <p:spPr>
            <a:xfrm>
              <a:off x="2535614"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37E68DA9-5F92-4FCA-84D0-5F22251E2127}"/>
                </a:ext>
              </a:extLst>
            </p:cNvPr>
            <p:cNvSpPr/>
            <p:nvPr/>
          </p:nvSpPr>
          <p:spPr>
            <a:xfrm>
              <a:off x="2347639"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a:t>
              </a:r>
            </a:p>
          </p:txBody>
        </p:sp>
        <p:cxnSp>
          <p:nvCxnSpPr>
            <p:cNvPr id="37" name="Straight Connector 36">
              <a:extLst>
                <a:ext uri="{FF2B5EF4-FFF2-40B4-BE49-F238E27FC236}">
                  <a16:creationId xmlns:a16="http://schemas.microsoft.com/office/drawing/2014/main" id="{0A4B1084-FFBF-4100-9A67-BCBA1BE615CF}"/>
                </a:ext>
              </a:extLst>
            </p:cNvPr>
            <p:cNvCxnSpPr/>
            <p:nvPr/>
          </p:nvCxnSpPr>
          <p:spPr>
            <a:xfrm>
              <a:off x="2103535"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A417323D-20A9-46EF-BA99-4B2B41DA6F13}"/>
                </a:ext>
              </a:extLst>
            </p:cNvPr>
            <p:cNvSpPr/>
            <p:nvPr/>
          </p:nvSpPr>
          <p:spPr>
            <a:xfrm>
              <a:off x="1915560"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a:t>
              </a:r>
            </a:p>
          </p:txBody>
        </p:sp>
        <p:cxnSp>
          <p:nvCxnSpPr>
            <p:cNvPr id="39" name="Straight Connector 38">
              <a:extLst>
                <a:ext uri="{FF2B5EF4-FFF2-40B4-BE49-F238E27FC236}">
                  <a16:creationId xmlns:a16="http://schemas.microsoft.com/office/drawing/2014/main" id="{E0CE132F-C26A-415A-9F52-91C7404E1211}"/>
                </a:ext>
              </a:extLst>
            </p:cNvPr>
            <p:cNvCxnSpPr/>
            <p:nvPr/>
          </p:nvCxnSpPr>
          <p:spPr>
            <a:xfrm>
              <a:off x="814191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E26DDEE5-B536-4D92-B800-B39A9E219A39}"/>
                </a:ext>
              </a:extLst>
            </p:cNvPr>
            <p:cNvSpPr/>
            <p:nvPr/>
          </p:nvSpPr>
          <p:spPr>
            <a:xfrm>
              <a:off x="7947128"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6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52</a:t>
              </a:r>
            </a:p>
          </p:txBody>
        </p:sp>
        <p:cxnSp>
          <p:nvCxnSpPr>
            <p:cNvPr id="41" name="Straight Connector 40">
              <a:extLst>
                <a:ext uri="{FF2B5EF4-FFF2-40B4-BE49-F238E27FC236}">
                  <a16:creationId xmlns:a16="http://schemas.microsoft.com/office/drawing/2014/main" id="{97AF2237-EB7B-4B8C-8E13-00D12E7802D8}"/>
                </a:ext>
              </a:extLst>
            </p:cNvPr>
            <p:cNvCxnSpPr>
              <a:cxnSpLocks/>
            </p:cNvCxnSpPr>
            <p:nvPr/>
          </p:nvCxnSpPr>
          <p:spPr>
            <a:xfrm>
              <a:off x="2094057" y="3825766"/>
              <a:ext cx="924324"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767C9573-6B65-41F2-9F41-778068DAFD45}"/>
                </a:ext>
              </a:extLst>
            </p:cNvPr>
            <p:cNvSpPr/>
            <p:nvPr/>
          </p:nvSpPr>
          <p:spPr>
            <a:xfrm>
              <a:off x="2992849" y="4278317"/>
              <a:ext cx="3659544" cy="46166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2–4 week run-in period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Only terbutaline 0.4 mg* as needed</a:t>
              </a:r>
            </a:p>
          </p:txBody>
        </p:sp>
        <p:sp>
          <p:nvSpPr>
            <p:cNvPr id="43" name="Rectangle 42">
              <a:extLst>
                <a:ext uri="{FF2B5EF4-FFF2-40B4-BE49-F238E27FC236}">
                  <a16:creationId xmlns:a16="http://schemas.microsoft.com/office/drawing/2014/main" id="{FA5F2F9C-8705-49D4-9D26-8C2BD1054741}"/>
                </a:ext>
              </a:extLst>
            </p:cNvPr>
            <p:cNvSpPr/>
            <p:nvPr/>
          </p:nvSpPr>
          <p:spPr>
            <a:xfrm>
              <a:off x="199547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Screening</a:t>
              </a:r>
            </a:p>
          </p:txBody>
        </p:sp>
        <p:cxnSp>
          <p:nvCxnSpPr>
            <p:cNvPr id="44" name="Straight Arrow Connector 43">
              <a:extLst>
                <a:ext uri="{FF2B5EF4-FFF2-40B4-BE49-F238E27FC236}">
                  <a16:creationId xmlns:a16="http://schemas.microsoft.com/office/drawing/2014/main" id="{9438650A-9830-43A0-939A-DADE03F9AE2E}"/>
                </a:ext>
              </a:extLst>
            </p:cNvPr>
            <p:cNvCxnSpPr>
              <a:cxnSpLocks/>
            </p:cNvCxnSpPr>
            <p:nvPr/>
          </p:nvCxnSpPr>
          <p:spPr>
            <a:xfrm>
              <a:off x="210608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45" name="Graphic 44" descr="Speaker phone">
            <a:extLst>
              <a:ext uri="{FF2B5EF4-FFF2-40B4-BE49-F238E27FC236}">
                <a16:creationId xmlns:a16="http://schemas.microsoft.com/office/drawing/2014/main" id="{A75CAA5F-DF00-4833-A265-3FB8D1108E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8795" y="3845176"/>
            <a:ext cx="142471" cy="142471"/>
          </a:xfrm>
          <a:prstGeom prst="rect">
            <a:avLst/>
          </a:prstGeom>
        </p:spPr>
      </p:pic>
      <p:pic>
        <p:nvPicPr>
          <p:cNvPr id="46" name="Graphic 45" descr="Speaker phone">
            <a:extLst>
              <a:ext uri="{FF2B5EF4-FFF2-40B4-BE49-F238E27FC236}">
                <a16:creationId xmlns:a16="http://schemas.microsoft.com/office/drawing/2014/main" id="{88D1FC1D-C59D-4A8D-9DBB-27B172C436A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44356" y="3845176"/>
            <a:ext cx="142471" cy="142471"/>
          </a:xfrm>
          <a:prstGeom prst="rect">
            <a:avLst/>
          </a:prstGeom>
        </p:spPr>
      </p:pic>
      <p:pic>
        <p:nvPicPr>
          <p:cNvPr id="47" name="Graphic 46" descr="Speaker phone">
            <a:extLst>
              <a:ext uri="{FF2B5EF4-FFF2-40B4-BE49-F238E27FC236}">
                <a16:creationId xmlns:a16="http://schemas.microsoft.com/office/drawing/2014/main" id="{76D91D5B-3A38-48F2-93F8-54B3491F6D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84667" y="3845176"/>
            <a:ext cx="142471" cy="142471"/>
          </a:xfrm>
          <a:prstGeom prst="rect">
            <a:avLst/>
          </a:prstGeom>
        </p:spPr>
      </p:pic>
      <p:sp>
        <p:nvSpPr>
          <p:cNvPr id="48" name="Freeform: Shape 47">
            <a:extLst>
              <a:ext uri="{FF2B5EF4-FFF2-40B4-BE49-F238E27FC236}">
                <a16:creationId xmlns:a16="http://schemas.microsoft.com/office/drawing/2014/main" id="{2052EEAB-6A43-48CF-864E-5EF5D1B93398}"/>
              </a:ext>
            </a:extLst>
          </p:cNvPr>
          <p:cNvSpPr/>
          <p:nvPr/>
        </p:nvSpPr>
        <p:spPr>
          <a:xfrm>
            <a:off x="2503446" y="4208656"/>
            <a:ext cx="381361" cy="95340"/>
          </a:xfrm>
          <a:custGeom>
            <a:avLst/>
            <a:gdLst>
              <a:gd name="connsiteX0" fmla="*/ 0 w 381361"/>
              <a:gd name="connsiteY0" fmla="*/ 0 h 95340"/>
              <a:gd name="connsiteX1" fmla="*/ 0 w 381361"/>
              <a:gd name="connsiteY1" fmla="*/ 95340 h 95340"/>
              <a:gd name="connsiteX2" fmla="*/ 381361 w 381361"/>
              <a:gd name="connsiteY2" fmla="*/ 95340 h 95340"/>
              <a:gd name="connsiteX3" fmla="*/ 381361 w 381361"/>
              <a:gd name="connsiteY3" fmla="*/ 0 h 95340"/>
            </a:gdLst>
            <a:ahLst/>
            <a:cxnLst>
              <a:cxn ang="0">
                <a:pos x="connsiteX0" y="connsiteY0"/>
              </a:cxn>
              <a:cxn ang="0">
                <a:pos x="connsiteX1" y="connsiteY1"/>
              </a:cxn>
              <a:cxn ang="0">
                <a:pos x="connsiteX2" y="connsiteY2"/>
              </a:cxn>
              <a:cxn ang="0">
                <a:pos x="connsiteX3" y="connsiteY3"/>
              </a:cxn>
            </a:cxnLst>
            <a:rect l="l" t="t" r="r" b="b"/>
            <a:pathLst>
              <a:path w="381361" h="95340">
                <a:moveTo>
                  <a:pt x="0" y="0"/>
                </a:moveTo>
                <a:lnTo>
                  <a:pt x="0" y="95340"/>
                </a:lnTo>
                <a:lnTo>
                  <a:pt x="381361" y="95340"/>
                </a:lnTo>
                <a:lnTo>
                  <a:pt x="381361" y="0"/>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49" name="Freeform: Shape 48">
            <a:extLst>
              <a:ext uri="{FF2B5EF4-FFF2-40B4-BE49-F238E27FC236}">
                <a16:creationId xmlns:a16="http://schemas.microsoft.com/office/drawing/2014/main" id="{F4BD544C-19D6-4D31-8841-8AF752FF5115}"/>
              </a:ext>
            </a:extLst>
          </p:cNvPr>
          <p:cNvSpPr/>
          <p:nvPr/>
        </p:nvSpPr>
        <p:spPr>
          <a:xfrm>
            <a:off x="2683755" y="4304109"/>
            <a:ext cx="338025" cy="99674"/>
          </a:xfrm>
          <a:custGeom>
            <a:avLst/>
            <a:gdLst>
              <a:gd name="connsiteX0" fmla="*/ 0 w 338025"/>
              <a:gd name="connsiteY0" fmla="*/ 0 h 99674"/>
              <a:gd name="connsiteX1" fmla="*/ 0 w 338025"/>
              <a:gd name="connsiteY1" fmla="*/ 99674 h 99674"/>
              <a:gd name="connsiteX2" fmla="*/ 338025 w 338025"/>
              <a:gd name="connsiteY2" fmla="*/ 99674 h 99674"/>
            </a:gdLst>
            <a:ahLst/>
            <a:cxnLst>
              <a:cxn ang="0">
                <a:pos x="connsiteX0" y="connsiteY0"/>
              </a:cxn>
              <a:cxn ang="0">
                <a:pos x="connsiteX1" y="connsiteY1"/>
              </a:cxn>
              <a:cxn ang="0">
                <a:pos x="connsiteX2" y="connsiteY2"/>
              </a:cxn>
            </a:cxnLst>
            <a:rect l="l" t="t" r="r" b="b"/>
            <a:pathLst>
              <a:path w="338025" h="99674">
                <a:moveTo>
                  <a:pt x="0" y="0"/>
                </a:moveTo>
                <a:lnTo>
                  <a:pt x="0" y="99674"/>
                </a:lnTo>
                <a:lnTo>
                  <a:pt x="338025" y="99674"/>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010CB59D-C99B-437C-9515-537B9B999A39}"/>
              </a:ext>
            </a:extLst>
          </p:cNvPr>
          <p:cNvSpPr/>
          <p:nvPr/>
        </p:nvSpPr>
        <p:spPr>
          <a:xfrm>
            <a:off x="2078566" y="4468"/>
            <a:ext cx="6918311" cy="17962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without mild asthma included within the local label to Remove Slide or make Reactive Only</a:t>
            </a:r>
          </a:p>
        </p:txBody>
      </p:sp>
    </p:spTree>
    <p:extLst>
      <p:ext uri="{BB962C8B-B14F-4D97-AF65-F5344CB8AC3E}">
        <p14:creationId xmlns:p14="http://schemas.microsoft.com/office/powerpoint/2010/main" val="29975776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Novel START: study design </a:t>
            </a:r>
            <a:endParaRPr lang="en-CA"/>
          </a:p>
        </p:txBody>
      </p:sp>
      <p:sp>
        <p:nvSpPr>
          <p:cNvPr id="7" name="Text Placeholder 6"/>
          <p:cNvSpPr>
            <a:spLocks noGrp="1"/>
          </p:cNvSpPr>
          <p:nvPr>
            <p:ph type="body" sz="quarter" idx="13"/>
          </p:nvPr>
        </p:nvSpPr>
        <p:spPr/>
        <p:txBody>
          <a:bodyPr/>
          <a:lstStyle/>
          <a:p>
            <a:r>
              <a:rPr lang="en-GB"/>
              <a:t>*Metered dose.</a:t>
            </a:r>
          </a:p>
          <a:p>
            <a:r>
              <a:rPr lang="en-GB"/>
              <a:t>BID = twice daily; BUD = budesonide; FORM = formoterol; R = randomised.</a:t>
            </a:r>
          </a:p>
          <a:p>
            <a:r>
              <a:rPr lang="en-GB"/>
              <a:t>Beasley R, et al. Article and supplementary material. </a:t>
            </a:r>
            <a:r>
              <a:rPr lang="en-GB" i="1"/>
              <a:t>N Engl J Med. </a:t>
            </a:r>
            <a:r>
              <a:rPr lang="en-GB"/>
              <a:t>2019;380:2020-2030.</a:t>
            </a:r>
            <a:endParaRPr lang="en-US"/>
          </a:p>
        </p:txBody>
      </p:sp>
      <p:sp>
        <p:nvSpPr>
          <p:cNvPr id="6" name="Title 2">
            <a:extLst>
              <a:ext uri="{FF2B5EF4-FFF2-40B4-BE49-F238E27FC236}">
                <a16:creationId xmlns:a16="http://schemas.microsoft.com/office/drawing/2014/main" id="{CE883134-B720-4D6C-953A-C522550FBD4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kumimoji="0" lang="en-GB" sz="1400" b="1" i="0" u="none" strike="noStrike" kern="1200" cap="none" spc="0" normalizeH="0" baseline="0" noProof="0">
                <a:ln>
                  <a:noFill/>
                </a:ln>
                <a:solidFill>
                  <a:srgbClr val="D0006F"/>
                </a:solidFill>
                <a:effectLst/>
                <a:uLnTx/>
                <a:uFillTx/>
                <a:latin typeface="Arial"/>
                <a:ea typeface="+mj-ea"/>
                <a:cs typeface="+mj-cs"/>
              </a:rPr>
              <a:t>Novel START was a 52-week, randomised, open-label, multicentre, parallel-group, controlled, Phase 3 study comparing </a:t>
            </a:r>
            <a:r>
              <a:rPr lang="en-GB" sz="1400">
                <a:solidFill>
                  <a:srgbClr val="D0006F"/>
                </a:solidFill>
              </a:rPr>
              <a:t>BUD/FORM </a:t>
            </a:r>
            <a:r>
              <a:rPr kumimoji="0" lang="en-GB" sz="1400" b="1" i="0" u="none" strike="noStrike" kern="1200" cap="none" spc="0" normalizeH="0" baseline="0" noProof="0">
                <a:ln>
                  <a:noFill/>
                </a:ln>
                <a:solidFill>
                  <a:srgbClr val="D0006F"/>
                </a:solidFill>
                <a:effectLst/>
                <a:uLnTx/>
                <a:uFillTx/>
                <a:latin typeface="Arial"/>
                <a:ea typeface="+mj-ea"/>
                <a:cs typeface="+mj-cs"/>
              </a:rPr>
              <a:t>used as needed with </a:t>
            </a:r>
            <a:r>
              <a:rPr kumimoji="0" lang="en-GB" sz="1400" b="1" i="0" u="none" strike="noStrike" kern="1200" cap="none" spc="0" normalizeH="0" baseline="0" noProof="0" err="1">
                <a:ln>
                  <a:noFill/>
                </a:ln>
                <a:solidFill>
                  <a:srgbClr val="D0006F"/>
                </a:solidFill>
                <a:effectLst/>
                <a:uLnTx/>
                <a:uFillTx/>
                <a:latin typeface="Arial"/>
                <a:ea typeface="+mj-ea"/>
                <a:cs typeface="+mj-cs"/>
              </a:rPr>
              <a:t>albuterol</a:t>
            </a:r>
            <a:r>
              <a:rPr kumimoji="0" lang="en-GB" sz="1400" b="1" i="0" u="none" strike="noStrike" kern="1200" cap="none" spc="0" normalizeH="0" baseline="0" noProof="0">
                <a:ln>
                  <a:noFill/>
                </a:ln>
                <a:solidFill>
                  <a:srgbClr val="D0006F"/>
                </a:solidFill>
                <a:effectLst/>
                <a:uLnTx/>
                <a:uFillTx/>
                <a:latin typeface="Arial"/>
                <a:ea typeface="+mj-ea"/>
                <a:cs typeface="+mj-cs"/>
              </a:rPr>
              <a:t> as needed (with and without BUD maintenance) in patients with mild asthma</a:t>
            </a:r>
            <a:endParaRPr kumimoji="0" lang="en-GB" sz="1400" b="1" i="0" u="none" strike="noStrike" kern="1200" cap="none" spc="0" normalizeH="0" baseline="30000" noProof="0">
              <a:ln>
                <a:noFill/>
              </a:ln>
              <a:solidFill>
                <a:srgbClr val="D0006F"/>
              </a:solidFill>
              <a:effectLst/>
              <a:uLnTx/>
              <a:uFillTx/>
              <a:latin typeface="Arial"/>
              <a:ea typeface="+mj-ea"/>
              <a:cs typeface="+mj-cs"/>
            </a:endParaRPr>
          </a:p>
          <a:p>
            <a:pPr marL="0" marR="0" lvl="0" indent="0" algn="l" defTabSz="914378" rtl="0" eaLnBrk="1" fontAlgn="auto" latinLnBrk="0" hangingPunct="1">
              <a:lnSpc>
                <a:spcPct val="90000"/>
              </a:lnSpc>
              <a:spcBef>
                <a:spcPct val="0"/>
              </a:spcBef>
              <a:spcAft>
                <a:spcPts val="0"/>
              </a:spcAft>
              <a:buClrTx/>
              <a:buSzTx/>
              <a:buFontTx/>
              <a:buNone/>
              <a:tabLst/>
              <a:defRPr/>
            </a:pPr>
            <a:endParaRPr kumimoji="0" lang="en-GB" sz="1400" b="1" i="0" u="none" strike="noStrike" kern="1200" cap="none" spc="0" normalizeH="0" baseline="0" noProof="0">
              <a:ln>
                <a:noFill/>
              </a:ln>
              <a:solidFill>
                <a:srgbClr val="D0006F"/>
              </a:solidFill>
              <a:effectLst/>
              <a:uLnTx/>
              <a:uFillTx/>
              <a:latin typeface="Arial"/>
              <a:ea typeface="+mj-ea"/>
              <a:cs typeface="+mj-cs"/>
            </a:endParaRPr>
          </a:p>
        </p:txBody>
      </p:sp>
      <p:grpSp>
        <p:nvGrpSpPr>
          <p:cNvPr id="8" name="Group 7">
            <a:extLst>
              <a:ext uri="{FF2B5EF4-FFF2-40B4-BE49-F238E27FC236}">
                <a16:creationId xmlns:a16="http://schemas.microsoft.com/office/drawing/2014/main" id="{A9698395-97AF-450F-BF33-161466BA5734}"/>
              </a:ext>
            </a:extLst>
          </p:cNvPr>
          <p:cNvGrpSpPr/>
          <p:nvPr/>
        </p:nvGrpSpPr>
        <p:grpSpPr>
          <a:xfrm>
            <a:off x="492543" y="1784372"/>
            <a:ext cx="8079770" cy="2569043"/>
            <a:chOff x="492543" y="1786820"/>
            <a:chExt cx="8079770" cy="2569043"/>
          </a:xfrm>
        </p:grpSpPr>
        <p:sp>
          <p:nvSpPr>
            <p:cNvPr id="10" name="Freeform: Shape 9">
              <a:extLst>
                <a:ext uri="{FF2B5EF4-FFF2-40B4-BE49-F238E27FC236}">
                  <a16:creationId xmlns:a16="http://schemas.microsoft.com/office/drawing/2014/main" id="{DA2778AA-F778-44EC-8E8B-620110A8A1DF}"/>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ectangle 10">
              <a:extLst>
                <a:ext uri="{FF2B5EF4-FFF2-40B4-BE49-F238E27FC236}">
                  <a16:creationId xmlns:a16="http://schemas.microsoft.com/office/drawing/2014/main" id="{8932F287-649E-4A09-BE7F-6EDEA53AFD55}"/>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675</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2" name="Straight Connector 11">
              <a:extLst>
                <a:ext uri="{FF2B5EF4-FFF2-40B4-BE49-F238E27FC236}">
                  <a16:creationId xmlns:a16="http://schemas.microsoft.com/office/drawing/2014/main" id="{8B14C193-DF1C-4D9C-B6B3-F1C0B44CB916}"/>
                </a:ext>
              </a:extLst>
            </p:cNvPr>
            <p:cNvCxnSpPr/>
            <p:nvPr/>
          </p:nvCxnSpPr>
          <p:spPr>
            <a:xfrm>
              <a:off x="2921431" y="3825766"/>
              <a:ext cx="546538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590ABB3-BD64-4CF8-AF3D-7C79539DDA81}"/>
                </a:ext>
              </a:extLst>
            </p:cNvPr>
            <p:cNvCxnSpPr/>
            <p:nvPr/>
          </p:nvCxnSpPr>
          <p:spPr>
            <a:xfrm>
              <a:off x="83775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092A1B35-2904-414F-A577-D4BADCC3C402}"/>
                </a:ext>
              </a:extLst>
            </p:cNvPr>
            <p:cNvSpPr/>
            <p:nvPr/>
          </p:nvSpPr>
          <p:spPr>
            <a:xfrm>
              <a:off x="818274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7</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52</a:t>
              </a:r>
            </a:p>
          </p:txBody>
        </p:sp>
        <p:cxnSp>
          <p:nvCxnSpPr>
            <p:cNvPr id="15" name="Straight Connector 14">
              <a:extLst>
                <a:ext uri="{FF2B5EF4-FFF2-40B4-BE49-F238E27FC236}">
                  <a16:creationId xmlns:a16="http://schemas.microsoft.com/office/drawing/2014/main" id="{8B2D13CB-A244-4471-96BC-A7872AF93073}"/>
                </a:ext>
              </a:extLst>
            </p:cNvPr>
            <p:cNvCxnSpPr/>
            <p:nvPr/>
          </p:nvCxnSpPr>
          <p:spPr>
            <a:xfrm>
              <a:off x="73234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761A4421-91E3-4506-A86F-0EC30D5B5C85}"/>
                </a:ext>
              </a:extLst>
            </p:cNvPr>
            <p:cNvSpPr/>
            <p:nvPr/>
          </p:nvSpPr>
          <p:spPr>
            <a:xfrm>
              <a:off x="712864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6</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42</a:t>
              </a:r>
            </a:p>
          </p:txBody>
        </p:sp>
        <p:cxnSp>
          <p:nvCxnSpPr>
            <p:cNvPr id="17" name="Straight Connector 16">
              <a:extLst>
                <a:ext uri="{FF2B5EF4-FFF2-40B4-BE49-F238E27FC236}">
                  <a16:creationId xmlns:a16="http://schemas.microsoft.com/office/drawing/2014/main" id="{569BF76B-0A9B-4C63-BB5D-F644D37ADD7F}"/>
                </a:ext>
              </a:extLst>
            </p:cNvPr>
            <p:cNvCxnSpPr/>
            <p:nvPr/>
          </p:nvCxnSpPr>
          <p:spPr>
            <a:xfrm>
              <a:off x="627694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516137FB-D874-45F3-934E-47F3B62A931F}"/>
                </a:ext>
              </a:extLst>
            </p:cNvPr>
            <p:cNvSpPr/>
            <p:nvPr/>
          </p:nvSpPr>
          <p:spPr>
            <a:xfrm>
              <a:off x="608216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32</a:t>
              </a:r>
            </a:p>
          </p:txBody>
        </p:sp>
        <p:cxnSp>
          <p:nvCxnSpPr>
            <p:cNvPr id="19" name="Straight Connector 18">
              <a:extLst>
                <a:ext uri="{FF2B5EF4-FFF2-40B4-BE49-F238E27FC236}">
                  <a16:creationId xmlns:a16="http://schemas.microsoft.com/office/drawing/2014/main" id="{4F90BC83-CCD0-41C5-96C6-510A06C05B40}"/>
                </a:ext>
              </a:extLst>
            </p:cNvPr>
            <p:cNvCxnSpPr/>
            <p:nvPr/>
          </p:nvCxnSpPr>
          <p:spPr>
            <a:xfrm>
              <a:off x="523808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6BB466B-0690-4F61-BFDA-4C748568F09E}"/>
                </a:ext>
              </a:extLst>
            </p:cNvPr>
            <p:cNvSpPr/>
            <p:nvPr/>
          </p:nvSpPr>
          <p:spPr>
            <a:xfrm>
              <a:off x="504330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22</a:t>
              </a:r>
            </a:p>
          </p:txBody>
        </p:sp>
        <p:cxnSp>
          <p:nvCxnSpPr>
            <p:cNvPr id="21" name="Straight Connector 20">
              <a:extLst>
                <a:ext uri="{FF2B5EF4-FFF2-40B4-BE49-F238E27FC236}">
                  <a16:creationId xmlns:a16="http://schemas.microsoft.com/office/drawing/2014/main" id="{2EAB97FB-34F7-4308-87F2-9B9467926FC8}"/>
                </a:ext>
              </a:extLst>
            </p:cNvPr>
            <p:cNvCxnSpPr/>
            <p:nvPr/>
          </p:nvCxnSpPr>
          <p:spPr>
            <a:xfrm>
              <a:off x="419414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58DCEDA-942E-41E2-BB5B-B5CEC7B6189A}"/>
                </a:ext>
              </a:extLst>
            </p:cNvPr>
            <p:cNvSpPr/>
            <p:nvPr/>
          </p:nvSpPr>
          <p:spPr>
            <a:xfrm>
              <a:off x="399936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12</a:t>
              </a:r>
            </a:p>
          </p:txBody>
        </p:sp>
        <p:cxnSp>
          <p:nvCxnSpPr>
            <p:cNvPr id="23" name="Straight Connector 22">
              <a:extLst>
                <a:ext uri="{FF2B5EF4-FFF2-40B4-BE49-F238E27FC236}">
                  <a16:creationId xmlns:a16="http://schemas.microsoft.com/office/drawing/2014/main" id="{1ECB0167-B7EC-4253-AE8F-E2C43CE7C3D8}"/>
                </a:ext>
              </a:extLst>
            </p:cNvPr>
            <p:cNvCxnSpPr/>
            <p:nvPr/>
          </p:nvCxnSpPr>
          <p:spPr>
            <a:xfrm>
              <a:off x="3564229"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7D599017-3F13-4EB7-9B41-6BBD6D9AE78E}"/>
                </a:ext>
              </a:extLst>
            </p:cNvPr>
            <p:cNvSpPr/>
            <p:nvPr/>
          </p:nvSpPr>
          <p:spPr>
            <a:xfrm>
              <a:off x="336944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6</a:t>
              </a:r>
            </a:p>
          </p:txBody>
        </p:sp>
        <p:cxnSp>
          <p:nvCxnSpPr>
            <p:cNvPr id="25" name="Straight Connector 24">
              <a:extLst>
                <a:ext uri="{FF2B5EF4-FFF2-40B4-BE49-F238E27FC236}">
                  <a16:creationId xmlns:a16="http://schemas.microsoft.com/office/drawing/2014/main" id="{DB6BDB28-0FF9-4527-918D-5D6FBB3CB5BB}"/>
                </a:ext>
              </a:extLst>
            </p:cNvPr>
            <p:cNvCxnSpPr/>
            <p:nvPr/>
          </p:nvCxnSpPr>
          <p:spPr>
            <a:xfrm>
              <a:off x="2927500"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4DC2AC0-19BD-4B83-92E8-8E12C7E9CA7C}"/>
                </a:ext>
              </a:extLst>
            </p:cNvPr>
            <p:cNvSpPr/>
            <p:nvPr/>
          </p:nvSpPr>
          <p:spPr>
            <a:xfrm>
              <a:off x="2739525" y="3894198"/>
              <a:ext cx="389568" cy="461665"/>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1</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0</a:t>
              </a:r>
            </a:p>
          </p:txBody>
        </p:sp>
        <p:sp>
          <p:nvSpPr>
            <p:cNvPr id="27" name="Rectangle 26">
              <a:extLst>
                <a:ext uri="{FF2B5EF4-FFF2-40B4-BE49-F238E27FC236}">
                  <a16:creationId xmlns:a16="http://schemas.microsoft.com/office/drawing/2014/main" id="{0A8FCA63-DEC9-4306-B4EE-30D1884B6403}"/>
                </a:ext>
              </a:extLst>
            </p:cNvPr>
            <p:cNvSpPr/>
            <p:nvPr/>
          </p:nvSpPr>
          <p:spPr>
            <a:xfrm>
              <a:off x="1252865" y="389419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a:t>
              </a:r>
            </a:p>
          </p:txBody>
        </p:sp>
        <p:sp>
          <p:nvSpPr>
            <p:cNvPr id="28" name="Rectangle 27">
              <a:extLst>
                <a:ext uri="{FF2B5EF4-FFF2-40B4-BE49-F238E27FC236}">
                  <a16:creationId xmlns:a16="http://schemas.microsoft.com/office/drawing/2014/main" id="{D36480B2-463B-4FDF-9742-C5172EDC1715}"/>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cxnSp>
          <p:nvCxnSpPr>
            <p:cNvPr id="29" name="Straight Connector 28">
              <a:extLst>
                <a:ext uri="{FF2B5EF4-FFF2-40B4-BE49-F238E27FC236}">
                  <a16:creationId xmlns:a16="http://schemas.microsoft.com/office/drawing/2014/main" id="{309DFAD7-F310-4EEA-B72E-FE8D48CB87F2}"/>
                </a:ext>
              </a:extLst>
            </p:cNvPr>
            <p:cNvCxnSpPr>
              <a:cxnSpLocks/>
            </p:cNvCxnSpPr>
            <p:nvPr/>
          </p:nvCxnSpPr>
          <p:spPr>
            <a:xfrm>
              <a:off x="1252865" y="2602321"/>
              <a:ext cx="1762711"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30" name="Oval 29">
              <a:extLst>
                <a:ext uri="{FF2B5EF4-FFF2-40B4-BE49-F238E27FC236}">
                  <a16:creationId xmlns:a16="http://schemas.microsoft.com/office/drawing/2014/main" id="{57F8D6FA-F540-4AC5-98F7-DAFC18B39BDC}"/>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a:ln>
                    <a:noFill/>
                  </a:ln>
                  <a:solidFill>
                    <a:srgbClr val="000000"/>
                  </a:solidFill>
                  <a:effectLst/>
                  <a:uLnTx/>
                  <a:uFillTx/>
                  <a:latin typeface="Arial"/>
                  <a:ea typeface="+mn-ea"/>
                  <a:cs typeface="+mn-cs"/>
                </a:rPr>
                <a:t>R</a:t>
              </a:r>
            </a:p>
          </p:txBody>
        </p:sp>
        <p:sp>
          <p:nvSpPr>
            <p:cNvPr id="31" name="Rectangle 30">
              <a:extLst>
                <a:ext uri="{FF2B5EF4-FFF2-40B4-BE49-F238E27FC236}">
                  <a16:creationId xmlns:a16="http://schemas.microsoft.com/office/drawing/2014/main" id="{10F9294D-B100-4BE4-8AC3-B5419F932BDF}"/>
                </a:ext>
              </a:extLst>
            </p:cNvPr>
            <p:cNvSpPr/>
            <p:nvPr/>
          </p:nvSpPr>
          <p:spPr>
            <a:xfrm>
              <a:off x="2921431" y="1786820"/>
              <a:ext cx="5465380"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200/6 µg* as needed (one inhalation)</a:t>
              </a:r>
            </a:p>
            <a:p>
              <a:pPr lvl="0" algn="ctr">
                <a:defRPr/>
              </a:pP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rPr>
                <a:t>BUD/FORM </a:t>
              </a:r>
              <a:r>
                <a:rPr kumimoji="0" lang="en-US" sz="1200" b="0" i="0" u="none" strike="noStrike" kern="1200" cap="none" spc="0" normalizeH="0" baseline="0" noProof="0">
                  <a:ln>
                    <a:noFill/>
                  </a:ln>
                  <a:solidFill>
                    <a:srgbClr val="FFFFFF"/>
                  </a:solidFill>
                  <a:effectLst/>
                  <a:uLnTx/>
                  <a:uFillTx/>
                  <a:latin typeface="Arial"/>
                  <a:ea typeface="+mn-ea"/>
                  <a:cs typeface="+mn-cs"/>
                </a:rPr>
                <a:t>as needed’) n=222</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
          <p:nvSpPr>
            <p:cNvPr id="32" name="Rectangle 31">
              <a:extLst>
                <a:ext uri="{FF2B5EF4-FFF2-40B4-BE49-F238E27FC236}">
                  <a16:creationId xmlns:a16="http://schemas.microsoft.com/office/drawing/2014/main" id="{86E5AEE6-2955-4904-B14C-0E6B017C669D}"/>
                </a:ext>
              </a:extLst>
            </p:cNvPr>
            <p:cNvSpPr/>
            <p:nvPr/>
          </p:nvSpPr>
          <p:spPr>
            <a:xfrm>
              <a:off x="2921431" y="2391165"/>
              <a:ext cx="5465380" cy="4518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Albuterol 100 µg as needed (two inhalations)</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(‘albuterol as needed’) n=226</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
          <p:nvSpPr>
            <p:cNvPr id="33" name="Rectangle 32">
              <a:extLst>
                <a:ext uri="{FF2B5EF4-FFF2-40B4-BE49-F238E27FC236}">
                  <a16:creationId xmlns:a16="http://schemas.microsoft.com/office/drawing/2014/main" id="{71D33ABC-634D-4540-B0A2-6FEBCE75BCBA}"/>
                </a:ext>
              </a:extLst>
            </p:cNvPr>
            <p:cNvSpPr/>
            <p:nvPr/>
          </p:nvSpPr>
          <p:spPr>
            <a:xfrm>
              <a:off x="2921431" y="2995510"/>
              <a:ext cx="5465380"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BUD 200 </a:t>
              </a:r>
              <a:r>
                <a:rPr kumimoji="0" lang="en-US" sz="1200" b="0" i="0" u="none" strike="noStrike" kern="1200" cap="none" spc="0" normalizeH="0" baseline="0" noProof="0" err="1">
                  <a:ln>
                    <a:noFill/>
                  </a:ln>
                  <a:solidFill>
                    <a:srgbClr val="FFFFFF"/>
                  </a:solidFill>
                  <a:effectLst/>
                  <a:uLnTx/>
                  <a:uFillTx/>
                  <a:latin typeface="Arial"/>
                  <a:ea typeface="+mn-ea"/>
                  <a:cs typeface="+mn-cs"/>
                </a:rPr>
                <a:t>μg</a:t>
              </a:r>
              <a:r>
                <a:rPr kumimoji="0" lang="en-US" sz="1200" b="0" i="0" u="none" strike="noStrike" kern="1200" cap="none" spc="0" normalizeH="0" baseline="0" noProof="0">
                  <a:ln>
                    <a:noFill/>
                  </a:ln>
                  <a:solidFill>
                    <a:srgbClr val="FFFFFF"/>
                  </a:solidFill>
                  <a:effectLst/>
                  <a:uLnTx/>
                  <a:uFillTx/>
                  <a:latin typeface="Arial"/>
                  <a:ea typeface="+mn-ea"/>
                  <a:cs typeface="+mn-cs"/>
                </a:rPr>
                <a:t> (one inhalation BID) + albuterol 100 µg as needed (two inhalations) (‘BUD maintenance’) n=227</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cxnSp>
          <p:nvCxnSpPr>
            <p:cNvPr id="34" name="Straight Arrow Connector 33">
              <a:extLst>
                <a:ext uri="{FF2B5EF4-FFF2-40B4-BE49-F238E27FC236}">
                  <a16:creationId xmlns:a16="http://schemas.microsoft.com/office/drawing/2014/main" id="{2A4DBE42-514E-48E7-9136-676DCC4F108D}"/>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B9742C03-3BA3-4C1A-BC12-15EB2D42DF64}"/>
              </a:ext>
            </a:extLst>
          </p:cNvPr>
          <p:cNvSpPr/>
          <p:nvPr/>
        </p:nvSpPr>
        <p:spPr>
          <a:xfrm>
            <a:off x="2078566" y="4468"/>
            <a:ext cx="6918311" cy="17962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without mild asthma included within the local label to Remove Slide or make Reactive Only</a:t>
            </a:r>
          </a:p>
        </p:txBody>
      </p:sp>
    </p:spTree>
    <p:extLst>
      <p:ext uri="{BB962C8B-B14F-4D97-AF65-F5344CB8AC3E}">
        <p14:creationId xmlns:p14="http://schemas.microsoft.com/office/powerpoint/2010/main" val="33465277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a:t>PRACTICAL: study design </a:t>
            </a:r>
            <a:endParaRPr lang="en-CA"/>
          </a:p>
        </p:txBody>
      </p:sp>
      <p:sp>
        <p:nvSpPr>
          <p:cNvPr id="7" name="Text Placeholder 6"/>
          <p:cNvSpPr>
            <a:spLocks noGrp="1"/>
          </p:cNvSpPr>
          <p:nvPr>
            <p:ph type="body" sz="quarter" idx="13"/>
          </p:nvPr>
        </p:nvSpPr>
        <p:spPr/>
        <p:txBody>
          <a:bodyPr/>
          <a:lstStyle/>
          <a:p>
            <a:r>
              <a:rPr lang="en-GB"/>
              <a:t>*metered dose. </a:t>
            </a:r>
          </a:p>
          <a:p>
            <a:r>
              <a:rPr lang="en-GB"/>
              <a:t>BID = twice daily; BUD = budesonide; FORM = formoterol; R = randomised; SYGMA = </a:t>
            </a:r>
            <a:r>
              <a:rPr lang="en-GB" err="1"/>
              <a:t>SYmbicort</a:t>
            </a:r>
            <a:r>
              <a:rPr lang="en-GB"/>
              <a:t> Given as needed in Mild Asthma.</a:t>
            </a:r>
          </a:p>
          <a:p>
            <a:r>
              <a:rPr lang="en-GB"/>
              <a:t>Hardy J, et al. </a:t>
            </a:r>
            <a:r>
              <a:rPr lang="en-GB" i="1"/>
              <a:t>Lancet</a:t>
            </a:r>
            <a:r>
              <a:rPr lang="en-GB"/>
              <a:t>. 2019 (ahead of print)</a:t>
            </a:r>
            <a:endParaRPr lang="en-US"/>
          </a:p>
        </p:txBody>
      </p:sp>
      <p:sp>
        <p:nvSpPr>
          <p:cNvPr id="6" name="Title 2">
            <a:extLst>
              <a:ext uri="{FF2B5EF4-FFF2-40B4-BE49-F238E27FC236}">
                <a16:creationId xmlns:a16="http://schemas.microsoft.com/office/drawing/2014/main" id="{CE883134-B720-4D6C-953A-C522550FBD4F}"/>
              </a:ext>
            </a:extLst>
          </p:cNvPr>
          <p:cNvSpPr txBox="1">
            <a:spLocks/>
          </p:cNvSpPr>
          <p:nvPr/>
        </p:nvSpPr>
        <p:spPr>
          <a:xfrm>
            <a:off x="284980" y="864916"/>
            <a:ext cx="8415337" cy="383381"/>
          </a:xfrm>
          <a:prstGeom prst="rect">
            <a:avLst/>
          </a:prstGeom>
        </p:spPr>
        <p:txBody>
          <a:bodyPr vert="horz" lIns="91440" tIns="45720" rIns="91440" bIns="45720" rtlCol="0" anchor="t">
            <a:noAutofit/>
          </a:bodyPr>
          <a:lstStyle>
            <a:lvl1pPr algn="l" defTabSz="914378" rtl="0" eaLnBrk="1" latinLnBrk="0" hangingPunct="1">
              <a:lnSpc>
                <a:spcPct val="90000"/>
              </a:lnSpc>
              <a:spcBef>
                <a:spcPct val="0"/>
              </a:spcBef>
              <a:buNone/>
              <a:defRPr sz="3200" b="1" kern="1200">
                <a:solidFill>
                  <a:schemeClr val="tx1"/>
                </a:solidFill>
                <a:latin typeface="+mj-lt"/>
                <a:ea typeface="+mj-ea"/>
                <a:cs typeface="+mj-cs"/>
              </a:defRPr>
            </a:lvl1pPr>
          </a:lstStyle>
          <a:p>
            <a:pPr lvl="0" algn="ctr">
              <a:defRPr/>
            </a:pPr>
            <a:r>
              <a:rPr lang="en-GB" sz="1400">
                <a:solidFill>
                  <a:srgbClr val="D0006F"/>
                </a:solidFill>
                <a:latin typeface="Arial"/>
              </a:rPr>
              <a:t>PRACTICAL</a:t>
            </a:r>
            <a:r>
              <a:rPr kumimoji="0" lang="en-GB" sz="1400" b="1" i="0" u="none" strike="noStrike" kern="1200" cap="none" spc="0" normalizeH="0" baseline="0" noProof="0">
                <a:ln>
                  <a:noFill/>
                </a:ln>
                <a:solidFill>
                  <a:srgbClr val="D0006F"/>
                </a:solidFill>
                <a:effectLst/>
                <a:uLnTx/>
                <a:uFillTx/>
                <a:latin typeface="Arial"/>
                <a:ea typeface="+mj-ea"/>
                <a:cs typeface="+mj-cs"/>
              </a:rPr>
              <a:t> was a 52-week</a:t>
            </a:r>
            <a:r>
              <a:rPr lang="en-GB" sz="1400">
                <a:solidFill>
                  <a:srgbClr val="D0006F"/>
                </a:solidFill>
                <a:latin typeface="Arial"/>
              </a:rPr>
              <a:t>, </a:t>
            </a:r>
            <a:r>
              <a:rPr kumimoji="0" lang="en-GB" sz="1400" b="1" i="0" u="none" strike="noStrike" kern="1200" cap="none" spc="0" normalizeH="0" baseline="0" noProof="0">
                <a:ln>
                  <a:noFill/>
                </a:ln>
                <a:solidFill>
                  <a:srgbClr val="D0006F"/>
                </a:solidFill>
                <a:effectLst/>
                <a:uLnTx/>
                <a:uFillTx/>
                <a:latin typeface="Arial"/>
                <a:ea typeface="+mj-ea"/>
                <a:cs typeface="+mj-cs"/>
              </a:rPr>
              <a:t>randomised, multicentre, parallel-group, open-label trial comparing the efficacy and safety of </a:t>
            </a:r>
            <a:r>
              <a:rPr lang="en-GB" sz="1400">
                <a:solidFill>
                  <a:srgbClr val="D0006F"/>
                </a:solidFill>
              </a:rPr>
              <a:t>BUD/FORM </a:t>
            </a:r>
            <a:r>
              <a:rPr kumimoji="0" lang="en-GB" sz="1400" b="1" i="0" u="none" strike="noStrike" kern="1200" cap="none" spc="0" normalizeH="0" baseline="0" noProof="0">
                <a:ln>
                  <a:noFill/>
                </a:ln>
                <a:solidFill>
                  <a:srgbClr val="D0006F"/>
                </a:solidFill>
                <a:effectLst/>
                <a:uLnTx/>
                <a:uFillTx/>
                <a:latin typeface="Arial"/>
                <a:ea typeface="+mj-ea"/>
                <a:cs typeface="+mj-cs"/>
              </a:rPr>
              <a:t>used as needed with </a:t>
            </a:r>
            <a:r>
              <a:rPr lang="en-GB" sz="1400">
                <a:solidFill>
                  <a:srgbClr val="D0006F"/>
                </a:solidFill>
                <a:latin typeface="Arial"/>
              </a:rPr>
              <a:t>BUD</a:t>
            </a:r>
            <a:r>
              <a:rPr kumimoji="0" lang="en-GB" sz="1400" b="1" i="0" u="none" strike="noStrike" kern="1200" cap="none" spc="0" normalizeH="0" baseline="0" noProof="0">
                <a:ln>
                  <a:noFill/>
                </a:ln>
                <a:solidFill>
                  <a:srgbClr val="D0006F"/>
                </a:solidFill>
                <a:effectLst/>
                <a:uLnTx/>
                <a:uFillTx/>
                <a:latin typeface="Arial"/>
                <a:ea typeface="+mj-ea"/>
                <a:cs typeface="+mj-cs"/>
              </a:rPr>
              <a:t> maintenance BID + terbutaline as needed in adult patients with mild-to-moderate asthma</a:t>
            </a:r>
            <a:endParaRPr kumimoji="0" lang="en-GB" sz="1400" b="1" i="0" u="none" strike="noStrike" kern="1200" cap="none" spc="0" normalizeH="0" baseline="30000" noProof="0">
              <a:ln>
                <a:noFill/>
              </a:ln>
              <a:solidFill>
                <a:srgbClr val="D0006F"/>
              </a:solidFill>
              <a:effectLst/>
              <a:uLnTx/>
              <a:uFillTx/>
              <a:latin typeface="Arial"/>
              <a:ea typeface="+mj-ea"/>
              <a:cs typeface="+mj-cs"/>
            </a:endParaRPr>
          </a:p>
          <a:p>
            <a:pPr marL="0" marR="0" lvl="0" indent="0" algn="l" defTabSz="914378" rtl="0" eaLnBrk="1" fontAlgn="auto" latinLnBrk="0" hangingPunct="1">
              <a:lnSpc>
                <a:spcPct val="90000"/>
              </a:lnSpc>
              <a:spcBef>
                <a:spcPct val="0"/>
              </a:spcBef>
              <a:spcAft>
                <a:spcPts val="0"/>
              </a:spcAft>
              <a:buClrTx/>
              <a:buSzTx/>
              <a:buFontTx/>
              <a:buNone/>
              <a:tabLst/>
              <a:defRPr/>
            </a:pPr>
            <a:endParaRPr kumimoji="0" lang="en-GB" sz="1400" b="1" i="0" u="none" strike="noStrike" kern="1200" cap="none" spc="0" normalizeH="0" baseline="0" noProof="0">
              <a:ln>
                <a:noFill/>
              </a:ln>
              <a:solidFill>
                <a:srgbClr val="D0006F"/>
              </a:solidFill>
              <a:effectLst/>
              <a:uLnTx/>
              <a:uFillTx/>
              <a:latin typeface="Arial"/>
              <a:ea typeface="+mj-ea"/>
              <a:cs typeface="+mj-cs"/>
            </a:endParaRPr>
          </a:p>
        </p:txBody>
      </p:sp>
      <p:grpSp>
        <p:nvGrpSpPr>
          <p:cNvPr id="9" name="Group 8">
            <a:extLst>
              <a:ext uri="{FF2B5EF4-FFF2-40B4-BE49-F238E27FC236}">
                <a16:creationId xmlns:a16="http://schemas.microsoft.com/office/drawing/2014/main" id="{56E76675-EA08-428F-98F0-89D5346AB0E4}"/>
              </a:ext>
            </a:extLst>
          </p:cNvPr>
          <p:cNvGrpSpPr/>
          <p:nvPr/>
        </p:nvGrpSpPr>
        <p:grpSpPr>
          <a:xfrm>
            <a:off x="463434" y="1669241"/>
            <a:ext cx="8046946" cy="2416163"/>
            <a:chOff x="492543" y="1786820"/>
            <a:chExt cx="8046946" cy="2416163"/>
          </a:xfrm>
        </p:grpSpPr>
        <p:sp>
          <p:nvSpPr>
            <p:cNvPr id="10" name="Freeform: Shape 9">
              <a:extLst>
                <a:ext uri="{FF2B5EF4-FFF2-40B4-BE49-F238E27FC236}">
                  <a16:creationId xmlns:a16="http://schemas.microsoft.com/office/drawing/2014/main" id="{1825CE47-6F82-4D5D-AB1F-327FA46FF2EB}"/>
                </a:ext>
              </a:extLst>
            </p:cNvPr>
            <p:cNvSpPr/>
            <p:nvPr/>
          </p:nvSpPr>
          <p:spPr>
            <a:xfrm>
              <a:off x="2208180" y="2013626"/>
              <a:ext cx="807396" cy="1201591"/>
            </a:xfrm>
            <a:custGeom>
              <a:avLst/>
              <a:gdLst>
                <a:gd name="connsiteX0" fmla="*/ 787941 w 807396"/>
                <a:gd name="connsiteY0" fmla="*/ 0 h 1225685"/>
                <a:gd name="connsiteX1" fmla="*/ 0 w 807396"/>
                <a:gd name="connsiteY1" fmla="*/ 0 h 1225685"/>
                <a:gd name="connsiteX2" fmla="*/ 0 w 807396"/>
                <a:gd name="connsiteY2" fmla="*/ 1225685 h 1225685"/>
                <a:gd name="connsiteX3" fmla="*/ 807396 w 807396"/>
                <a:gd name="connsiteY3" fmla="*/ 1225685 h 1225685"/>
              </a:gdLst>
              <a:ahLst/>
              <a:cxnLst>
                <a:cxn ang="0">
                  <a:pos x="connsiteX0" y="connsiteY0"/>
                </a:cxn>
                <a:cxn ang="0">
                  <a:pos x="connsiteX1" y="connsiteY1"/>
                </a:cxn>
                <a:cxn ang="0">
                  <a:pos x="connsiteX2" y="connsiteY2"/>
                </a:cxn>
                <a:cxn ang="0">
                  <a:pos x="connsiteX3" y="connsiteY3"/>
                </a:cxn>
              </a:cxnLst>
              <a:rect l="l" t="t" r="r" b="b"/>
              <a:pathLst>
                <a:path w="807396" h="1225685">
                  <a:moveTo>
                    <a:pt x="787941" y="0"/>
                  </a:moveTo>
                  <a:lnTo>
                    <a:pt x="0" y="0"/>
                  </a:lnTo>
                  <a:lnTo>
                    <a:pt x="0" y="1225685"/>
                  </a:lnTo>
                  <a:lnTo>
                    <a:pt x="807396" y="1225685"/>
                  </a:ln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ectangle 10">
              <a:extLst>
                <a:ext uri="{FF2B5EF4-FFF2-40B4-BE49-F238E27FC236}">
                  <a16:creationId xmlns:a16="http://schemas.microsoft.com/office/drawing/2014/main" id="{6440E354-13C7-423C-8D44-2C1F3D07980F}"/>
                </a:ext>
              </a:extLst>
            </p:cNvPr>
            <p:cNvSpPr/>
            <p:nvPr/>
          </p:nvSpPr>
          <p:spPr>
            <a:xfrm>
              <a:off x="492543" y="2281527"/>
              <a:ext cx="1000112" cy="64633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890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patients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randomised</a:t>
              </a:r>
            </a:p>
          </p:txBody>
        </p:sp>
        <p:cxnSp>
          <p:nvCxnSpPr>
            <p:cNvPr id="12" name="Straight Connector 11">
              <a:extLst>
                <a:ext uri="{FF2B5EF4-FFF2-40B4-BE49-F238E27FC236}">
                  <a16:creationId xmlns:a16="http://schemas.microsoft.com/office/drawing/2014/main" id="{11961D01-3286-4CC9-8AF3-43506387ADF1}"/>
                </a:ext>
              </a:extLst>
            </p:cNvPr>
            <p:cNvCxnSpPr/>
            <p:nvPr/>
          </p:nvCxnSpPr>
          <p:spPr>
            <a:xfrm>
              <a:off x="2919505" y="3825766"/>
              <a:ext cx="54252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681AC16-A7FB-4271-9487-D7D224829053}"/>
                </a:ext>
              </a:extLst>
            </p:cNvPr>
            <p:cNvCxnSpPr/>
            <p:nvPr/>
          </p:nvCxnSpPr>
          <p:spPr>
            <a:xfrm>
              <a:off x="7251174"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1070683-42DA-4E83-996F-BC2D530ADC18}"/>
                </a:ext>
              </a:extLst>
            </p:cNvPr>
            <p:cNvSpPr/>
            <p:nvPr/>
          </p:nvSpPr>
          <p:spPr>
            <a:xfrm>
              <a:off x="7069090"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a:solidFill>
                    <a:srgbClr val="000000"/>
                  </a:solidFill>
                  <a:latin typeface="Arial"/>
                </a:rPr>
                <a:t>40</a:t>
              </a:r>
              <a:endParaRPr kumimoji="0" lang="en-GB" sz="1200" b="0" i="0" u="none" strike="noStrike" kern="1200" cap="none" spc="0" normalizeH="0" baseline="0" noProof="0">
                <a:ln>
                  <a:noFill/>
                </a:ln>
                <a:solidFill>
                  <a:srgbClr val="000000"/>
                </a:solidFill>
                <a:effectLst/>
                <a:uLnTx/>
                <a:uFillTx/>
                <a:latin typeface="Arial"/>
                <a:ea typeface="+mn-ea"/>
                <a:cs typeface="+mn-cs"/>
              </a:endParaRPr>
            </a:p>
          </p:txBody>
        </p:sp>
        <p:cxnSp>
          <p:nvCxnSpPr>
            <p:cNvPr id="19" name="Straight Connector 18">
              <a:extLst>
                <a:ext uri="{FF2B5EF4-FFF2-40B4-BE49-F238E27FC236}">
                  <a16:creationId xmlns:a16="http://schemas.microsoft.com/office/drawing/2014/main" id="{D60979EC-8CD6-4AF1-A640-D8FADF3AEF46}"/>
                </a:ext>
              </a:extLst>
            </p:cNvPr>
            <p:cNvCxnSpPr/>
            <p:nvPr/>
          </p:nvCxnSpPr>
          <p:spPr>
            <a:xfrm>
              <a:off x="5979478"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9A9DC6AA-5E93-47A6-A40A-455CAD7B06D6}"/>
                </a:ext>
              </a:extLst>
            </p:cNvPr>
            <p:cNvSpPr/>
            <p:nvPr/>
          </p:nvSpPr>
          <p:spPr>
            <a:xfrm>
              <a:off x="5797394"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28</a:t>
              </a:r>
            </a:p>
          </p:txBody>
        </p:sp>
        <p:cxnSp>
          <p:nvCxnSpPr>
            <p:cNvPr id="21" name="Straight Connector 20">
              <a:extLst>
                <a:ext uri="{FF2B5EF4-FFF2-40B4-BE49-F238E27FC236}">
                  <a16:creationId xmlns:a16="http://schemas.microsoft.com/office/drawing/2014/main" id="{9EB14FCA-6400-4709-AC73-2EE96D87259A}"/>
                </a:ext>
              </a:extLst>
            </p:cNvPr>
            <p:cNvCxnSpPr/>
            <p:nvPr/>
          </p:nvCxnSpPr>
          <p:spPr>
            <a:xfrm>
              <a:off x="4921592"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9E7EE99-C0B2-45D5-AECB-5B8160B27FFC}"/>
                </a:ext>
              </a:extLst>
            </p:cNvPr>
            <p:cNvSpPr/>
            <p:nvPr/>
          </p:nvSpPr>
          <p:spPr>
            <a:xfrm>
              <a:off x="4726808"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a:solidFill>
                    <a:srgbClr val="000000"/>
                  </a:solidFill>
                  <a:latin typeface="Arial"/>
                </a:rPr>
                <a:t>16</a:t>
              </a:r>
              <a:endParaRPr kumimoji="0" lang="en-GB" sz="1200" b="0" i="0" u="none" strike="noStrike" kern="1200" cap="none" spc="0" normalizeH="0" baseline="0" noProof="0">
                <a:ln>
                  <a:noFill/>
                </a:ln>
                <a:solidFill>
                  <a:srgbClr val="000000"/>
                </a:solidFill>
                <a:effectLst/>
                <a:uLnTx/>
                <a:uFillTx/>
                <a:latin typeface="Arial"/>
                <a:ea typeface="+mn-ea"/>
                <a:cs typeface="+mn-cs"/>
              </a:endParaRPr>
            </a:p>
          </p:txBody>
        </p:sp>
        <p:cxnSp>
          <p:nvCxnSpPr>
            <p:cNvPr id="23" name="Straight Connector 22">
              <a:extLst>
                <a:ext uri="{FF2B5EF4-FFF2-40B4-BE49-F238E27FC236}">
                  <a16:creationId xmlns:a16="http://schemas.microsoft.com/office/drawing/2014/main" id="{9273D848-BD57-4A8F-8849-F7065822857D}"/>
                </a:ext>
              </a:extLst>
            </p:cNvPr>
            <p:cNvCxnSpPr/>
            <p:nvPr/>
          </p:nvCxnSpPr>
          <p:spPr>
            <a:xfrm>
              <a:off x="3718181"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DA66D86-1D46-4C0C-8489-22FB71E0C678}"/>
                </a:ext>
              </a:extLst>
            </p:cNvPr>
            <p:cNvSpPr/>
            <p:nvPr/>
          </p:nvSpPr>
          <p:spPr>
            <a:xfrm>
              <a:off x="3523397"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 </a:t>
              </a:r>
              <a:r>
                <a:rPr lang="en-GB" sz="1200">
                  <a:solidFill>
                    <a:srgbClr val="000000"/>
                  </a:solidFill>
                  <a:latin typeface="Arial"/>
                </a:rPr>
                <a:t>4</a:t>
              </a:r>
              <a:endParaRPr kumimoji="0" lang="en-GB" sz="1200" b="0" i="0" u="none" strike="noStrike" kern="1200" cap="none" spc="0" normalizeH="0" baseline="0" noProof="0">
                <a:ln>
                  <a:noFill/>
                </a:ln>
                <a:solidFill>
                  <a:srgbClr val="000000"/>
                </a:solidFill>
                <a:effectLst/>
                <a:uLnTx/>
                <a:uFillTx/>
                <a:latin typeface="Arial"/>
                <a:ea typeface="+mn-ea"/>
                <a:cs typeface="+mn-cs"/>
              </a:endParaRPr>
            </a:p>
          </p:txBody>
        </p:sp>
        <p:cxnSp>
          <p:nvCxnSpPr>
            <p:cNvPr id="25" name="Straight Connector 24">
              <a:extLst>
                <a:ext uri="{FF2B5EF4-FFF2-40B4-BE49-F238E27FC236}">
                  <a16:creationId xmlns:a16="http://schemas.microsoft.com/office/drawing/2014/main" id="{20E01D1D-5773-4DD7-B5E4-DB3D8B0629E7}"/>
                </a:ext>
              </a:extLst>
            </p:cNvPr>
            <p:cNvCxnSpPr/>
            <p:nvPr/>
          </p:nvCxnSpPr>
          <p:spPr>
            <a:xfrm>
              <a:off x="2927500" y="382848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77B5D0B5-F847-419B-84D8-859FCFA2A2A6}"/>
                </a:ext>
              </a:extLst>
            </p:cNvPr>
            <p:cNvSpPr/>
            <p:nvPr/>
          </p:nvSpPr>
          <p:spPr>
            <a:xfrm>
              <a:off x="2739525" y="389419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a:solidFill>
                    <a:srgbClr val="000000"/>
                  </a:solidFill>
                  <a:latin typeface="Arial"/>
                </a:rPr>
                <a:t>0</a:t>
              </a:r>
              <a:endParaRPr kumimoji="0" lang="en-GB" sz="1200" b="0" i="0" u="none" strike="noStrike" kern="1200" cap="none" spc="0" normalizeH="0" baseline="0" noProof="0">
                <a:ln>
                  <a:noFill/>
                </a:ln>
                <a:solidFill>
                  <a:srgbClr val="000000"/>
                </a:solidFill>
                <a:effectLst/>
                <a:uLnTx/>
                <a:uFillTx/>
                <a:latin typeface="Arial"/>
                <a:ea typeface="+mn-ea"/>
                <a:cs typeface="+mn-cs"/>
              </a:endParaRPr>
            </a:p>
          </p:txBody>
        </p:sp>
        <p:sp>
          <p:nvSpPr>
            <p:cNvPr id="27" name="Rectangle 26">
              <a:extLst>
                <a:ext uri="{FF2B5EF4-FFF2-40B4-BE49-F238E27FC236}">
                  <a16:creationId xmlns:a16="http://schemas.microsoft.com/office/drawing/2014/main" id="{4CA2BFA2-333E-4BB4-BE57-3387BD097311}"/>
                </a:ext>
              </a:extLst>
            </p:cNvPr>
            <p:cNvSpPr/>
            <p:nvPr/>
          </p:nvSpPr>
          <p:spPr>
            <a:xfrm>
              <a:off x="948666" y="3741318"/>
              <a:ext cx="1561268" cy="461665"/>
            </a:xfrm>
            <a:prstGeom prst="rect">
              <a:avLst/>
            </a:prstGeom>
          </p:spPr>
          <p:txBody>
            <a:bodyPr wrap="square">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Visit</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Week</a:t>
              </a:r>
            </a:p>
          </p:txBody>
        </p:sp>
        <p:sp>
          <p:nvSpPr>
            <p:cNvPr id="28" name="Rectangle 27">
              <a:extLst>
                <a:ext uri="{FF2B5EF4-FFF2-40B4-BE49-F238E27FC236}">
                  <a16:creationId xmlns:a16="http://schemas.microsoft.com/office/drawing/2014/main" id="{182472D7-E133-4876-8E73-E738312C27E3}"/>
                </a:ext>
              </a:extLst>
            </p:cNvPr>
            <p:cNvSpPr/>
            <p:nvPr/>
          </p:nvSpPr>
          <p:spPr>
            <a:xfrm>
              <a:off x="2828956" y="3429737"/>
              <a:ext cx="1561268" cy="27699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a:ln>
                    <a:noFill/>
                  </a:ln>
                  <a:solidFill>
                    <a:srgbClr val="000000"/>
                  </a:solidFill>
                  <a:effectLst/>
                  <a:uLnTx/>
                  <a:uFillTx/>
                  <a:latin typeface="Arial"/>
                  <a:ea typeface="+mn-ea"/>
                  <a:cs typeface="+mn-cs"/>
                </a:rPr>
                <a:t>Randomisation</a:t>
              </a:r>
            </a:p>
          </p:txBody>
        </p:sp>
        <p:cxnSp>
          <p:nvCxnSpPr>
            <p:cNvPr id="29" name="Straight Connector 28">
              <a:extLst>
                <a:ext uri="{FF2B5EF4-FFF2-40B4-BE49-F238E27FC236}">
                  <a16:creationId xmlns:a16="http://schemas.microsoft.com/office/drawing/2014/main" id="{9302A19F-D5B0-48F3-A348-D616C19582DC}"/>
                </a:ext>
              </a:extLst>
            </p:cNvPr>
            <p:cNvCxnSpPr>
              <a:cxnSpLocks/>
            </p:cNvCxnSpPr>
            <p:nvPr/>
          </p:nvCxnSpPr>
          <p:spPr>
            <a:xfrm>
              <a:off x="1252865" y="2602321"/>
              <a:ext cx="955315" cy="0"/>
            </a:xfrm>
            <a:prstGeom prst="lin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sp>
          <p:nvSpPr>
            <p:cNvPr id="30" name="Oval 29">
              <a:extLst>
                <a:ext uri="{FF2B5EF4-FFF2-40B4-BE49-F238E27FC236}">
                  <a16:creationId xmlns:a16="http://schemas.microsoft.com/office/drawing/2014/main" id="{9107DF2B-FCF3-43B5-9008-74B34BB6FDE7}"/>
                </a:ext>
              </a:extLst>
            </p:cNvPr>
            <p:cNvSpPr/>
            <p:nvPr/>
          </p:nvSpPr>
          <p:spPr>
            <a:xfrm>
              <a:off x="1933692" y="2325871"/>
              <a:ext cx="552901" cy="55290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Arial"/>
                <a:ea typeface="+mn-ea"/>
                <a:cs typeface="+mn-cs"/>
              </a:endParaRPr>
            </a:p>
          </p:txBody>
        </p:sp>
        <p:sp>
          <p:nvSpPr>
            <p:cNvPr id="31" name="Rectangle 30">
              <a:extLst>
                <a:ext uri="{FF2B5EF4-FFF2-40B4-BE49-F238E27FC236}">
                  <a16:creationId xmlns:a16="http://schemas.microsoft.com/office/drawing/2014/main" id="{340A1147-CB79-4775-B7D9-D7E2870073E4}"/>
                </a:ext>
              </a:extLst>
            </p:cNvPr>
            <p:cNvSpPr/>
            <p:nvPr/>
          </p:nvSpPr>
          <p:spPr>
            <a:xfrm>
              <a:off x="2921431" y="1786820"/>
              <a:ext cx="5423274" cy="4518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a:t>
              </a:r>
              <a:r>
                <a:rPr lang="en-US" sz="1200">
                  <a:solidFill>
                    <a:srgbClr val="FFFFFF"/>
                  </a:solidFill>
                  <a:latin typeface="Arial"/>
                </a:rPr>
                <a:t>200</a:t>
              </a:r>
              <a:r>
                <a:rPr kumimoji="0" lang="en-US" sz="1200" b="0" i="0" u="none" strike="noStrike" kern="1200" cap="none" spc="0" normalizeH="0" baseline="0" noProof="0">
                  <a:ln>
                    <a:noFill/>
                  </a:ln>
                  <a:solidFill>
                    <a:srgbClr val="FFFFFF"/>
                  </a:solidFill>
                  <a:effectLst/>
                  <a:uLnTx/>
                  <a:uFillTx/>
                  <a:latin typeface="Arial"/>
                  <a:ea typeface="+mn-ea"/>
                  <a:cs typeface="+mn-cs"/>
                </a:rPr>
                <a:t>/6 µg* as needed </a:t>
              </a:r>
              <a:br>
                <a:rPr kumimoji="0" lang="en-US" sz="1200" b="0" i="0" u="none" strike="noStrike" kern="1200" cap="none" spc="0" normalizeH="0" baseline="0" noProof="0">
                  <a:ln>
                    <a:noFill/>
                  </a:ln>
                  <a:solidFill>
                    <a:srgbClr val="FFFFFF"/>
                  </a:solidFill>
                  <a:effectLst/>
                  <a:uLnTx/>
                  <a:uFillTx/>
                  <a:latin typeface="Arial"/>
                  <a:ea typeface="+mn-ea"/>
                  <a:cs typeface="+mn-cs"/>
                </a:rPr>
              </a:b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rPr>
                <a:t>BUD/FORM</a:t>
              </a:r>
              <a:r>
                <a:rPr kumimoji="0" lang="en-US" sz="1200" b="0" i="0" u="none" strike="noStrike" kern="1200" cap="none" spc="0" normalizeH="0" baseline="0" noProof="0">
                  <a:ln>
                    <a:noFill/>
                  </a:ln>
                  <a:solidFill>
                    <a:srgbClr val="FFFFFF"/>
                  </a:solidFill>
                  <a:effectLst/>
                  <a:uLnTx/>
                  <a:uFillTx/>
                  <a:latin typeface="Arial"/>
                  <a:ea typeface="+mn-ea"/>
                  <a:cs typeface="+mn-cs"/>
                </a:rPr>
                <a:t> as needed’) n=</a:t>
              </a:r>
              <a:r>
                <a:rPr lang="en-US" sz="1200">
                  <a:solidFill>
                    <a:srgbClr val="FFFFFF"/>
                  </a:solidFill>
                  <a:latin typeface="Arial"/>
                </a:rPr>
                <a:t>437</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sp>
          <p:nvSpPr>
            <p:cNvPr id="32" name="Rectangle 31">
              <a:extLst>
                <a:ext uri="{FF2B5EF4-FFF2-40B4-BE49-F238E27FC236}">
                  <a16:creationId xmlns:a16="http://schemas.microsoft.com/office/drawing/2014/main" id="{CCF0DEE9-B188-421D-BFDB-CF12DE48F574}"/>
                </a:ext>
              </a:extLst>
            </p:cNvPr>
            <p:cNvSpPr/>
            <p:nvPr/>
          </p:nvSpPr>
          <p:spPr>
            <a:xfrm>
              <a:off x="2921431" y="2995510"/>
              <a:ext cx="5416695" cy="4518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200" b="0" i="0" u="none" strike="noStrike" kern="1200" cap="none" spc="0" normalizeH="0" baseline="0" noProof="0">
                  <a:ln>
                    <a:noFill/>
                  </a:ln>
                  <a:solidFill>
                    <a:srgbClr val="FFFFFF"/>
                  </a:solidFill>
                  <a:effectLst/>
                  <a:uLnTx/>
                  <a:uFillTx/>
                  <a:latin typeface="Arial"/>
                  <a:ea typeface="+mn-ea"/>
                  <a:cs typeface="+mn-cs"/>
                </a:rPr>
                <a:t>BUD 200 </a:t>
              </a:r>
              <a:r>
                <a:rPr kumimoji="0" lang="en-US" sz="1200" b="0" i="0" u="none" strike="noStrike" kern="1200" cap="none" spc="0" normalizeH="0" baseline="0" noProof="0" err="1">
                  <a:ln>
                    <a:noFill/>
                  </a:ln>
                  <a:solidFill>
                    <a:srgbClr val="FFFFFF"/>
                  </a:solidFill>
                  <a:effectLst/>
                  <a:uLnTx/>
                  <a:uFillTx/>
                  <a:latin typeface="Arial"/>
                  <a:ea typeface="+mn-ea"/>
                  <a:cs typeface="+mn-cs"/>
                </a:rPr>
                <a:t>μg</a:t>
              </a:r>
              <a:r>
                <a:rPr kumimoji="0" lang="en-US" sz="1200" b="0" i="0" u="none" strike="noStrike" kern="1200" cap="none" spc="0" normalizeH="0" baseline="0" noProof="0">
                  <a:ln>
                    <a:noFill/>
                  </a:ln>
                  <a:solidFill>
                    <a:srgbClr val="FFFFFF"/>
                  </a:solidFill>
                  <a:effectLst/>
                  <a:uLnTx/>
                  <a:uFillTx/>
                  <a:latin typeface="Arial"/>
                  <a:ea typeface="+mn-ea"/>
                  <a:cs typeface="+mn-cs"/>
                </a:rPr>
                <a:t> BID + terbutaline </a:t>
              </a:r>
              <a:r>
                <a:rPr lang="en-US" sz="1200">
                  <a:solidFill>
                    <a:srgbClr val="FFFFFF"/>
                  </a:solidFill>
                  <a:latin typeface="Arial"/>
                </a:rPr>
                <a:t>250</a:t>
              </a:r>
              <a:r>
                <a:rPr lang="en-US" sz="1200">
                  <a:solidFill>
                    <a:srgbClr val="FFFFFF"/>
                  </a:solidFill>
                </a:rPr>
                <a:t> </a:t>
              </a:r>
              <a:r>
                <a:rPr lang="en-US" sz="1200" err="1">
                  <a:solidFill>
                    <a:srgbClr val="FFFFFF"/>
                  </a:solidFill>
                </a:rPr>
                <a:t>μg</a:t>
              </a:r>
              <a:r>
                <a:rPr lang="en-US" sz="1200">
                  <a:solidFill>
                    <a:srgbClr val="FFFFFF"/>
                  </a:solidFill>
                </a:rPr>
                <a:t>* </a:t>
              </a:r>
              <a:r>
                <a:rPr kumimoji="0" lang="en-US" sz="1200" b="0" i="0" u="none" strike="noStrike" kern="1200" cap="none" spc="0" normalizeH="0" baseline="0" noProof="0">
                  <a:ln>
                    <a:noFill/>
                  </a:ln>
                  <a:solidFill>
                    <a:srgbClr val="FFFFFF"/>
                  </a:solidFill>
                  <a:effectLst/>
                  <a:uLnTx/>
                  <a:uFillTx/>
                  <a:latin typeface="Arial"/>
                  <a:ea typeface="+mn-ea"/>
                  <a:cs typeface="+mn-cs"/>
                </a:rPr>
                <a:t>as needed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a:t>
              </a:r>
              <a:r>
                <a:rPr lang="en-US" sz="1200">
                  <a:solidFill>
                    <a:srgbClr val="FFFFFF"/>
                  </a:solidFill>
                  <a:latin typeface="Arial"/>
                </a:rPr>
                <a:t>BUD</a:t>
              </a:r>
              <a:r>
                <a:rPr kumimoji="0" lang="en-US" sz="1200" b="0" i="0" u="none" strike="noStrike" kern="1200" cap="none" spc="0" normalizeH="0" baseline="0" noProof="0">
                  <a:ln>
                    <a:noFill/>
                  </a:ln>
                  <a:solidFill>
                    <a:srgbClr val="FFFFFF"/>
                  </a:solidFill>
                  <a:effectLst/>
                  <a:uLnTx/>
                  <a:uFillTx/>
                  <a:latin typeface="Arial"/>
                  <a:ea typeface="+mn-ea"/>
                  <a:cs typeface="+mn-cs"/>
                </a:rPr>
                <a:t> maintenance’) n=</a:t>
              </a:r>
              <a:r>
                <a:rPr lang="en-US" sz="1200">
                  <a:solidFill>
                    <a:srgbClr val="FFFFFF"/>
                  </a:solidFill>
                  <a:latin typeface="Arial"/>
                </a:rPr>
                <a:t>448</a:t>
              </a:r>
              <a:endParaRPr kumimoji="0" lang="en-GB" sz="1200" b="0" i="0" u="none" strike="noStrike" kern="1200" cap="none" spc="0" normalizeH="0" baseline="0" noProof="0">
                <a:ln>
                  <a:noFill/>
                </a:ln>
                <a:solidFill>
                  <a:srgbClr val="FFFFFF"/>
                </a:solidFill>
                <a:effectLst/>
                <a:uLnTx/>
                <a:uFillTx/>
                <a:latin typeface="Arial"/>
                <a:ea typeface="+mn-ea"/>
                <a:cs typeface="+mn-cs"/>
              </a:endParaRPr>
            </a:p>
          </p:txBody>
        </p:sp>
        <p:cxnSp>
          <p:nvCxnSpPr>
            <p:cNvPr id="33" name="Straight Arrow Connector 32">
              <a:extLst>
                <a:ext uri="{FF2B5EF4-FFF2-40B4-BE49-F238E27FC236}">
                  <a16:creationId xmlns:a16="http://schemas.microsoft.com/office/drawing/2014/main" id="{A15158B8-6922-4FF1-8BBF-D592C9813A47}"/>
                </a:ext>
              </a:extLst>
            </p:cNvPr>
            <p:cNvCxnSpPr>
              <a:cxnSpLocks/>
            </p:cNvCxnSpPr>
            <p:nvPr/>
          </p:nvCxnSpPr>
          <p:spPr>
            <a:xfrm>
              <a:off x="2939562" y="3653367"/>
              <a:ext cx="0" cy="14038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21746563-551A-4E82-9E5F-CB5E1DFB74CA}"/>
                </a:ext>
              </a:extLst>
            </p:cNvPr>
            <p:cNvSpPr/>
            <p:nvPr/>
          </p:nvSpPr>
          <p:spPr>
            <a:xfrm>
              <a:off x="1967743" y="2328955"/>
              <a:ext cx="484713" cy="523220"/>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R</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a:ln>
                    <a:noFill/>
                  </a:ln>
                  <a:solidFill>
                    <a:srgbClr val="000000"/>
                  </a:solidFill>
                  <a:effectLst/>
                  <a:uLnTx/>
                  <a:uFillTx/>
                  <a:latin typeface="Arial"/>
                  <a:ea typeface="+mn-ea"/>
                  <a:cs typeface="+mn-cs"/>
                </a:rPr>
                <a:t>1:1</a:t>
              </a:r>
            </a:p>
          </p:txBody>
        </p:sp>
        <p:cxnSp>
          <p:nvCxnSpPr>
            <p:cNvPr id="39" name="Straight Connector 38">
              <a:extLst>
                <a:ext uri="{FF2B5EF4-FFF2-40B4-BE49-F238E27FC236}">
                  <a16:creationId xmlns:a16="http://schemas.microsoft.com/office/drawing/2014/main" id="{E0CE132F-C26A-415A-9F52-91C7404E1211}"/>
                </a:ext>
              </a:extLst>
            </p:cNvPr>
            <p:cNvCxnSpPr/>
            <p:nvPr/>
          </p:nvCxnSpPr>
          <p:spPr>
            <a:xfrm>
              <a:off x="8338127" y="3825766"/>
              <a:ext cx="0" cy="847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E26DDEE5-B536-4D92-B800-B39A9E219A39}"/>
                </a:ext>
              </a:extLst>
            </p:cNvPr>
            <p:cNvSpPr/>
            <p:nvPr/>
          </p:nvSpPr>
          <p:spPr>
            <a:xfrm>
              <a:off x="8149921" y="3888338"/>
              <a:ext cx="389568" cy="276999"/>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000000"/>
                  </a:solidFill>
                  <a:effectLst/>
                  <a:uLnTx/>
                  <a:uFillTx/>
                  <a:latin typeface="Arial"/>
                  <a:ea typeface="+mn-ea"/>
                  <a:cs typeface="+mn-cs"/>
                </a:rPr>
                <a:t>52</a:t>
              </a:r>
            </a:p>
          </p:txBody>
        </p:sp>
      </p:grpSp>
      <p:sp>
        <p:nvSpPr>
          <p:cNvPr id="50" name="Rectangle 49">
            <a:extLst>
              <a:ext uri="{FF2B5EF4-FFF2-40B4-BE49-F238E27FC236}">
                <a16:creationId xmlns:a16="http://schemas.microsoft.com/office/drawing/2014/main" id="{010CB59D-C99B-437C-9515-537B9B999A39}"/>
              </a:ext>
            </a:extLst>
          </p:cNvPr>
          <p:cNvSpPr/>
          <p:nvPr/>
        </p:nvSpPr>
        <p:spPr>
          <a:xfrm>
            <a:off x="2078566" y="4468"/>
            <a:ext cx="6918311" cy="17962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t>Markets without mild asthma included within the local label to Remove Slide or make Reactive Only</a:t>
            </a:r>
          </a:p>
        </p:txBody>
      </p:sp>
    </p:spTree>
    <p:extLst>
      <p:ext uri="{BB962C8B-B14F-4D97-AF65-F5344CB8AC3E}">
        <p14:creationId xmlns:p14="http://schemas.microsoft.com/office/powerpoint/2010/main" val="3749530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D7BEFE-A2E8-4BD9-A221-076CFFF5852B}"/>
              </a:ext>
            </a:extLst>
          </p:cNvPr>
          <p:cNvSpPr>
            <a:spLocks noGrp="1"/>
          </p:cNvSpPr>
          <p:nvPr>
            <p:ph type="title"/>
          </p:nvPr>
        </p:nvSpPr>
        <p:spPr/>
        <p:txBody>
          <a:bodyPr/>
          <a:lstStyle/>
          <a:p>
            <a:r>
              <a:rPr lang="en-US" sz="2000"/>
              <a:t>Patients with asthma of all ages and severities are at risk</a:t>
            </a:r>
            <a:br>
              <a:rPr lang="en-US" sz="2000"/>
            </a:br>
            <a:r>
              <a:rPr lang="en-US" sz="2000"/>
              <a:t>of exacerbations</a:t>
            </a:r>
          </a:p>
        </p:txBody>
      </p:sp>
      <p:sp>
        <p:nvSpPr>
          <p:cNvPr id="12" name="Text Placeholder 11">
            <a:extLst>
              <a:ext uri="{FF2B5EF4-FFF2-40B4-BE49-F238E27FC236}">
                <a16:creationId xmlns:a16="http://schemas.microsoft.com/office/drawing/2014/main" id="{516D207F-1FBF-45DA-991E-B722B3F2D47C}"/>
              </a:ext>
            </a:extLst>
          </p:cNvPr>
          <p:cNvSpPr>
            <a:spLocks noGrp="1"/>
          </p:cNvSpPr>
          <p:nvPr>
            <p:ph type="body" sz="quarter" idx="13"/>
          </p:nvPr>
        </p:nvSpPr>
        <p:spPr/>
        <p:txBody>
          <a:bodyPr/>
          <a:lstStyle/>
          <a:p>
            <a:r>
              <a:rPr lang="en-GB" altLang="en-US"/>
              <a:t>*Symbicort maintenance therapy is not indicated for the treatment of asthma in patients aged &lt;6 years. Symbicort prescribed as reliever + maintenance is not indicated for the treatment of asthma in patients aged &lt;12 years. </a:t>
            </a:r>
            <a:br>
              <a:rPr lang="en-GB" altLang="en-US"/>
            </a:br>
            <a:r>
              <a:rPr lang="en-GB" altLang="en-US"/>
              <a:t>A population-based cohort study, from April 2007 and September 2015, used linked primary and secondary care electronic healthcare records of 424,326 patients with asthma; over 60% of the total study population had mild asthma (BTS Step 1/2).</a:t>
            </a:r>
            <a:br>
              <a:rPr lang="en-GB" altLang="en-US"/>
            </a:br>
            <a:r>
              <a:rPr lang="en-GB" altLang="en-US"/>
              <a:t>BTS = British Thoracic Society.</a:t>
            </a:r>
          </a:p>
          <a:p>
            <a:r>
              <a:rPr lang="en-GB" altLang="en-US"/>
              <a:t>1. Bloom CI, et al. </a:t>
            </a:r>
            <a:r>
              <a:rPr lang="en-GB" altLang="en-US" i="1"/>
              <a:t>Thorax</a:t>
            </a:r>
            <a:r>
              <a:rPr lang="en-GB" altLang="en-US"/>
              <a:t>. 2018;73:313-320;  2</a:t>
            </a:r>
            <a:r>
              <a:rPr lang="en-US" altLang="en-US"/>
              <a:t>. O’Byrne PM, et al. </a:t>
            </a:r>
            <a:r>
              <a:rPr lang="en-US" altLang="en-US" i="1"/>
              <a:t>Am J Resp </a:t>
            </a:r>
            <a:r>
              <a:rPr lang="en-US" altLang="en-US" i="1" err="1"/>
              <a:t>Crit</a:t>
            </a:r>
            <a:r>
              <a:rPr lang="en-US" altLang="en-US" i="1"/>
              <a:t> Care Med. </a:t>
            </a:r>
            <a:r>
              <a:rPr lang="en-US" altLang="en-US"/>
              <a:t>2001;164:1392-1397; 3. Price D, et al. </a:t>
            </a:r>
            <a:r>
              <a:rPr lang="en-US" altLang="en-US" i="1"/>
              <a:t>NPJ Prim Care Resp Med. </a:t>
            </a:r>
            <a:r>
              <a:rPr lang="en-US" altLang="en-US"/>
              <a:t>2014;24:14009; 4. </a:t>
            </a:r>
            <a:r>
              <a:rPr lang="en-US" altLang="en-US" err="1"/>
              <a:t>Suruki</a:t>
            </a:r>
            <a:r>
              <a:rPr lang="en-US" altLang="en-US"/>
              <a:t> RY, et al. </a:t>
            </a:r>
            <a:r>
              <a:rPr lang="en-US" altLang="en-US" i="1"/>
              <a:t>BMC </a:t>
            </a:r>
            <a:r>
              <a:rPr lang="en-US" altLang="en-US" i="1" err="1"/>
              <a:t>Pulm</a:t>
            </a:r>
            <a:r>
              <a:rPr lang="en-US" altLang="en-US" i="1"/>
              <a:t> Med. </a:t>
            </a:r>
            <a:r>
              <a:rPr lang="en-US" altLang="en-US"/>
              <a:t>2017;17:74; 5. O’Byrne PM, et al. </a:t>
            </a:r>
            <a:r>
              <a:rPr lang="en-US" altLang="en-US" i="1"/>
              <a:t>N </a:t>
            </a:r>
            <a:r>
              <a:rPr lang="en-US" altLang="en-US" i="1" err="1"/>
              <a:t>Engl</a:t>
            </a:r>
            <a:r>
              <a:rPr lang="en-US" altLang="en-US" i="1"/>
              <a:t> J Med</a:t>
            </a:r>
            <a:r>
              <a:rPr lang="en-US" altLang="en-US"/>
              <a:t>. 2018;378:1865-1876; 6. Bateman ED, et al. </a:t>
            </a:r>
            <a:r>
              <a:rPr lang="en-US" altLang="en-US" i="1"/>
              <a:t>N </a:t>
            </a:r>
            <a:r>
              <a:rPr lang="en-US" altLang="en-US" i="1" err="1"/>
              <a:t>Engl</a:t>
            </a:r>
            <a:r>
              <a:rPr lang="en-US" altLang="en-US" i="1"/>
              <a:t> J Med. </a:t>
            </a:r>
            <a:r>
              <a:rPr lang="en-US" altLang="en-US"/>
              <a:t>2018;378:1877</a:t>
            </a:r>
            <a:r>
              <a:rPr lang="en-GB" altLang="en-US"/>
              <a:t>-</a:t>
            </a:r>
            <a:r>
              <a:rPr lang="en-US" altLang="en-US"/>
              <a:t>1887.</a:t>
            </a:r>
            <a:endParaRPr lang="en-GB"/>
          </a:p>
        </p:txBody>
      </p:sp>
      <p:sp>
        <p:nvSpPr>
          <p:cNvPr id="22" name="Slide Number Placeholder 21">
            <a:extLst>
              <a:ext uri="{FF2B5EF4-FFF2-40B4-BE49-F238E27FC236}">
                <a16:creationId xmlns:a16="http://schemas.microsoft.com/office/drawing/2014/main" id="{689A7067-BA7C-4D27-8727-625F777561E7}"/>
              </a:ext>
            </a:extLst>
          </p:cNvPr>
          <p:cNvSpPr>
            <a:spLocks noGrp="1"/>
          </p:cNvSpPr>
          <p:nvPr>
            <p:ph type="sldNum" sz="quarter" idx="4"/>
          </p:nvPr>
        </p:nvSpPr>
        <p:spPr/>
        <p:txBody>
          <a:bodyPr/>
          <a:lstStyle/>
          <a:p>
            <a:fld id="{AD33B3E9-81E5-4A7D-BEBF-6D21691F4D11}" type="slidenum">
              <a:rPr lang="en-GB" smtClean="0"/>
              <a:pPr/>
              <a:t>6</a:t>
            </a:fld>
            <a:endParaRPr lang="en-GB"/>
          </a:p>
        </p:txBody>
      </p:sp>
      <p:sp>
        <p:nvSpPr>
          <p:cNvPr id="7" name="TextBox 10">
            <a:extLst>
              <a:ext uri="{FF2B5EF4-FFF2-40B4-BE49-F238E27FC236}">
                <a16:creationId xmlns:a16="http://schemas.microsoft.com/office/drawing/2014/main" id="{D3156073-AD79-6048-AABE-07062EEDAF46}"/>
              </a:ext>
            </a:extLst>
          </p:cNvPr>
          <p:cNvSpPr txBox="1">
            <a:spLocks noChangeArrowheads="1"/>
          </p:cNvSpPr>
          <p:nvPr/>
        </p:nvSpPr>
        <p:spPr bwMode="auto">
          <a:xfrm>
            <a:off x="518385" y="867180"/>
            <a:ext cx="8141590" cy="246221"/>
          </a:xfrm>
          <a:prstGeom prst="rect">
            <a:avLst/>
          </a:prstGeom>
          <a:noFill/>
          <a:ln>
            <a:noFill/>
          </a:ln>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defTabSz="457154" eaLnBrk="1" hangingPunct="1">
              <a:defRPr/>
            </a:pPr>
            <a:r>
              <a:rPr lang="en-GB" sz="1000" b="1">
                <a:latin typeface="Arial" panose="020B0604020202020204" pitchFamily="34" charset="0"/>
                <a:ea typeface="ＭＳ Ｐゴシック" charset="0"/>
                <a:cs typeface="Arial" panose="020B0604020202020204" pitchFamily="34" charset="0"/>
              </a:rPr>
              <a:t>Time to first asthma exacerbation during follow up by age groups and severities</a:t>
            </a:r>
            <a:r>
              <a:rPr lang="en-GB" sz="1000" b="1" baseline="30000">
                <a:latin typeface="Arial" panose="020B0604020202020204" pitchFamily="34" charset="0"/>
                <a:ea typeface="ＭＳ Ｐゴシック" charset="0"/>
                <a:cs typeface="Arial" panose="020B0604020202020204" pitchFamily="34" charset="0"/>
              </a:rPr>
              <a:t>1</a:t>
            </a:r>
          </a:p>
        </p:txBody>
      </p:sp>
      <p:sp>
        <p:nvSpPr>
          <p:cNvPr id="301" name="TextBox 300">
            <a:extLst>
              <a:ext uri="{FF2B5EF4-FFF2-40B4-BE49-F238E27FC236}">
                <a16:creationId xmlns:a16="http://schemas.microsoft.com/office/drawing/2014/main" id="{F7F10234-52AF-4513-975C-303C89F06B97}"/>
              </a:ext>
            </a:extLst>
          </p:cNvPr>
          <p:cNvSpPr txBox="1"/>
          <p:nvPr/>
        </p:nvSpPr>
        <p:spPr>
          <a:xfrm>
            <a:off x="4420865" y="3318884"/>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4</a:t>
            </a:r>
          </a:p>
        </p:txBody>
      </p:sp>
      <p:grpSp>
        <p:nvGrpSpPr>
          <p:cNvPr id="302" name="Group 301">
            <a:extLst>
              <a:ext uri="{FF2B5EF4-FFF2-40B4-BE49-F238E27FC236}">
                <a16:creationId xmlns:a16="http://schemas.microsoft.com/office/drawing/2014/main" id="{83E58338-6E93-4D9B-A323-6EEA7458A316}"/>
              </a:ext>
            </a:extLst>
          </p:cNvPr>
          <p:cNvGrpSpPr/>
          <p:nvPr/>
        </p:nvGrpSpPr>
        <p:grpSpPr>
          <a:xfrm>
            <a:off x="360156" y="3731821"/>
            <a:ext cx="8363546" cy="288259"/>
            <a:chOff x="892571" y="5475730"/>
            <a:chExt cx="11151384" cy="288259"/>
          </a:xfrm>
        </p:grpSpPr>
        <p:cxnSp>
          <p:nvCxnSpPr>
            <p:cNvPr id="303" name="Straight Connector 302">
              <a:extLst>
                <a:ext uri="{FF2B5EF4-FFF2-40B4-BE49-F238E27FC236}">
                  <a16:creationId xmlns:a16="http://schemas.microsoft.com/office/drawing/2014/main" id="{92623ABF-7CBE-4281-8972-89E26E60303A}"/>
                </a:ext>
              </a:extLst>
            </p:cNvPr>
            <p:cNvCxnSpPr>
              <a:cxnSpLocks/>
            </p:cNvCxnSpPr>
            <p:nvPr/>
          </p:nvCxnSpPr>
          <p:spPr>
            <a:xfrm>
              <a:off x="892571" y="5591378"/>
              <a:ext cx="270749" cy="0"/>
            </a:xfrm>
            <a:prstGeom prst="line">
              <a:avLst/>
            </a:prstGeom>
            <a:ln w="25400">
              <a:solidFill>
                <a:srgbClr val="D0006F"/>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8FA799FC-F703-47B5-B3A0-9B43E6B9C12D}"/>
                </a:ext>
              </a:extLst>
            </p:cNvPr>
            <p:cNvCxnSpPr>
              <a:cxnSpLocks/>
            </p:cNvCxnSpPr>
            <p:nvPr/>
          </p:nvCxnSpPr>
          <p:spPr>
            <a:xfrm>
              <a:off x="2028742" y="5591378"/>
              <a:ext cx="270749"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B2697F96-6A72-420C-AC42-155A27419B6F}"/>
                </a:ext>
              </a:extLst>
            </p:cNvPr>
            <p:cNvCxnSpPr>
              <a:cxnSpLocks/>
            </p:cNvCxnSpPr>
            <p:nvPr/>
          </p:nvCxnSpPr>
          <p:spPr>
            <a:xfrm>
              <a:off x="4397713" y="5591378"/>
              <a:ext cx="270749"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B4A41A3C-0EC0-49EE-B714-F96EC83CEC38}"/>
                </a:ext>
              </a:extLst>
            </p:cNvPr>
            <p:cNvCxnSpPr>
              <a:cxnSpLocks/>
            </p:cNvCxnSpPr>
            <p:nvPr/>
          </p:nvCxnSpPr>
          <p:spPr>
            <a:xfrm>
              <a:off x="3229715" y="5591378"/>
              <a:ext cx="270749"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ECF01C05-13B2-4D36-AEC7-5A4EF20FD503}"/>
                </a:ext>
              </a:extLst>
            </p:cNvPr>
            <p:cNvCxnSpPr>
              <a:cxnSpLocks/>
            </p:cNvCxnSpPr>
            <p:nvPr/>
          </p:nvCxnSpPr>
          <p:spPr>
            <a:xfrm>
              <a:off x="5596708" y="5591378"/>
              <a:ext cx="270749" cy="0"/>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77F6DAF8-D090-44A5-AB1D-866CC32B6605}"/>
                </a:ext>
              </a:extLst>
            </p:cNvPr>
            <p:cNvCxnSpPr>
              <a:cxnSpLocks/>
            </p:cNvCxnSpPr>
            <p:nvPr/>
          </p:nvCxnSpPr>
          <p:spPr>
            <a:xfrm>
              <a:off x="6767431" y="5591378"/>
              <a:ext cx="270749" cy="0"/>
            </a:xfrm>
            <a:prstGeom prst="line">
              <a:avLst/>
            </a:prstGeom>
            <a:ln w="25400">
              <a:solidFill>
                <a:srgbClr val="C4D600"/>
              </a:solidFill>
            </a:ln>
          </p:spPr>
          <p:style>
            <a:lnRef idx="1">
              <a:schemeClr val="accent1"/>
            </a:lnRef>
            <a:fillRef idx="0">
              <a:schemeClr val="accent1"/>
            </a:fillRef>
            <a:effectRef idx="0">
              <a:schemeClr val="accent1"/>
            </a:effectRef>
            <a:fontRef idx="minor">
              <a:schemeClr val="tx1"/>
            </a:fontRef>
          </p:style>
        </p:cxnSp>
        <p:sp>
          <p:nvSpPr>
            <p:cNvPr id="309" name="TextBox 308">
              <a:extLst>
                <a:ext uri="{FF2B5EF4-FFF2-40B4-BE49-F238E27FC236}">
                  <a16:creationId xmlns:a16="http://schemas.microsoft.com/office/drawing/2014/main" id="{6230B6B4-398E-4D17-8208-3A954D5E2671}"/>
                </a:ext>
              </a:extLst>
            </p:cNvPr>
            <p:cNvSpPr txBox="1"/>
            <p:nvPr/>
          </p:nvSpPr>
          <p:spPr>
            <a:xfrm>
              <a:off x="1094504" y="5493146"/>
              <a:ext cx="1150289"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6</a:t>
              </a:r>
            </a:p>
          </p:txBody>
        </p:sp>
        <p:sp>
          <p:nvSpPr>
            <p:cNvPr id="310" name="TextBox 309">
              <a:extLst>
                <a:ext uri="{FF2B5EF4-FFF2-40B4-BE49-F238E27FC236}">
                  <a16:creationId xmlns:a16="http://schemas.microsoft.com/office/drawing/2014/main" id="{88F10C76-768C-4973-95A6-BEB1E09FF06C}"/>
                </a:ext>
              </a:extLst>
            </p:cNvPr>
            <p:cNvSpPr txBox="1"/>
            <p:nvPr/>
          </p:nvSpPr>
          <p:spPr>
            <a:xfrm>
              <a:off x="2244794" y="5493146"/>
              <a:ext cx="1185528"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5</a:t>
              </a:r>
            </a:p>
          </p:txBody>
        </p:sp>
        <p:sp>
          <p:nvSpPr>
            <p:cNvPr id="311" name="TextBox 310">
              <a:extLst>
                <a:ext uri="{FF2B5EF4-FFF2-40B4-BE49-F238E27FC236}">
                  <a16:creationId xmlns:a16="http://schemas.microsoft.com/office/drawing/2014/main" id="{408A64F6-9C22-492B-BA53-A7AC0044B410}"/>
                </a:ext>
              </a:extLst>
            </p:cNvPr>
            <p:cNvSpPr txBox="1"/>
            <p:nvPr/>
          </p:nvSpPr>
          <p:spPr>
            <a:xfrm>
              <a:off x="3430322" y="5493146"/>
              <a:ext cx="1150289"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4</a:t>
              </a:r>
            </a:p>
          </p:txBody>
        </p:sp>
        <p:sp>
          <p:nvSpPr>
            <p:cNvPr id="312" name="TextBox 311">
              <a:extLst>
                <a:ext uri="{FF2B5EF4-FFF2-40B4-BE49-F238E27FC236}">
                  <a16:creationId xmlns:a16="http://schemas.microsoft.com/office/drawing/2014/main" id="{26203400-2A62-4326-BF3D-11918F005AE2}"/>
                </a:ext>
              </a:extLst>
            </p:cNvPr>
            <p:cNvSpPr txBox="1"/>
            <p:nvPr/>
          </p:nvSpPr>
          <p:spPr>
            <a:xfrm>
              <a:off x="4601196" y="5493146"/>
              <a:ext cx="1146241"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3</a:t>
              </a:r>
            </a:p>
          </p:txBody>
        </p:sp>
        <p:sp>
          <p:nvSpPr>
            <p:cNvPr id="313" name="TextBox 312">
              <a:extLst>
                <a:ext uri="{FF2B5EF4-FFF2-40B4-BE49-F238E27FC236}">
                  <a16:creationId xmlns:a16="http://schemas.microsoft.com/office/drawing/2014/main" id="{7C652B40-743C-4EBA-8471-8D6895208AEB}"/>
                </a:ext>
              </a:extLst>
            </p:cNvPr>
            <p:cNvSpPr txBox="1"/>
            <p:nvPr/>
          </p:nvSpPr>
          <p:spPr>
            <a:xfrm>
              <a:off x="5804930" y="5493146"/>
              <a:ext cx="1055833"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2</a:t>
              </a:r>
            </a:p>
          </p:txBody>
        </p:sp>
        <p:sp>
          <p:nvSpPr>
            <p:cNvPr id="314" name="TextBox 313">
              <a:extLst>
                <a:ext uri="{FF2B5EF4-FFF2-40B4-BE49-F238E27FC236}">
                  <a16:creationId xmlns:a16="http://schemas.microsoft.com/office/drawing/2014/main" id="{55A50A51-A386-4144-8BC1-35BCCCB417F7}"/>
                </a:ext>
              </a:extLst>
            </p:cNvPr>
            <p:cNvSpPr txBox="1"/>
            <p:nvPr/>
          </p:nvSpPr>
          <p:spPr>
            <a:xfrm>
              <a:off x="6964943" y="5493146"/>
              <a:ext cx="1055833"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BTS Step 1</a:t>
              </a:r>
            </a:p>
          </p:txBody>
        </p:sp>
        <p:cxnSp>
          <p:nvCxnSpPr>
            <p:cNvPr id="315" name="Straight Connector 314">
              <a:extLst>
                <a:ext uri="{FF2B5EF4-FFF2-40B4-BE49-F238E27FC236}">
                  <a16:creationId xmlns:a16="http://schemas.microsoft.com/office/drawing/2014/main" id="{997029C3-4B33-4C46-92E0-3964CAB4105E}"/>
                </a:ext>
              </a:extLst>
            </p:cNvPr>
            <p:cNvCxnSpPr>
              <a:cxnSpLocks/>
            </p:cNvCxnSpPr>
            <p:nvPr/>
          </p:nvCxnSpPr>
          <p:spPr>
            <a:xfrm>
              <a:off x="7933214" y="5591378"/>
              <a:ext cx="326165" cy="0"/>
            </a:xfrm>
            <a:prstGeom prst="line">
              <a:avLst/>
            </a:prstGeom>
            <a:ln w="254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316" name="TextBox 315">
              <a:extLst>
                <a:ext uri="{FF2B5EF4-FFF2-40B4-BE49-F238E27FC236}">
                  <a16:creationId xmlns:a16="http://schemas.microsoft.com/office/drawing/2014/main" id="{20DA0843-3D5D-4BD3-8ED1-B4071FF7564B}"/>
                </a:ext>
              </a:extLst>
            </p:cNvPr>
            <p:cNvSpPr txBox="1"/>
            <p:nvPr/>
          </p:nvSpPr>
          <p:spPr>
            <a:xfrm>
              <a:off x="8194503" y="5475730"/>
              <a:ext cx="3849452" cy="27084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Median time to first exacerbation for patients in BTS Step 4</a:t>
              </a:r>
            </a:p>
          </p:txBody>
        </p:sp>
      </p:grpSp>
      <p:sp>
        <p:nvSpPr>
          <p:cNvPr id="317" name="TextBox 316">
            <a:extLst>
              <a:ext uri="{FF2B5EF4-FFF2-40B4-BE49-F238E27FC236}">
                <a16:creationId xmlns:a16="http://schemas.microsoft.com/office/drawing/2014/main" id="{7D6435F1-07C5-46EA-9550-8271D2E23D22}"/>
              </a:ext>
            </a:extLst>
          </p:cNvPr>
          <p:cNvSpPr txBox="1"/>
          <p:nvPr/>
        </p:nvSpPr>
        <p:spPr>
          <a:xfrm>
            <a:off x="6211250" y="1175932"/>
            <a:ext cx="2151741" cy="203133"/>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latin typeface="Arial"/>
              </a:rPr>
              <a:t>55 years of age and older (n=113,575)</a:t>
            </a:r>
          </a:p>
        </p:txBody>
      </p:sp>
      <p:sp>
        <p:nvSpPr>
          <p:cNvPr id="318" name="TextBox 317">
            <a:extLst>
              <a:ext uri="{FF2B5EF4-FFF2-40B4-BE49-F238E27FC236}">
                <a16:creationId xmlns:a16="http://schemas.microsoft.com/office/drawing/2014/main" id="{DC7FB973-DC6F-42C1-8255-071336162B9B}"/>
              </a:ext>
            </a:extLst>
          </p:cNvPr>
          <p:cNvSpPr txBox="1"/>
          <p:nvPr/>
        </p:nvSpPr>
        <p:spPr>
          <a:xfrm>
            <a:off x="954041" y="3304337"/>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a:t>
            </a:r>
          </a:p>
        </p:txBody>
      </p:sp>
      <p:sp>
        <p:nvSpPr>
          <p:cNvPr id="319" name="TextBox 318">
            <a:extLst>
              <a:ext uri="{FF2B5EF4-FFF2-40B4-BE49-F238E27FC236}">
                <a16:creationId xmlns:a16="http://schemas.microsoft.com/office/drawing/2014/main" id="{15ECCBA5-0341-457E-BBC3-A51BB16DBCDF}"/>
              </a:ext>
            </a:extLst>
          </p:cNvPr>
          <p:cNvSpPr txBox="1"/>
          <p:nvPr/>
        </p:nvSpPr>
        <p:spPr>
          <a:xfrm>
            <a:off x="1406416" y="3309142"/>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2</a:t>
            </a:r>
          </a:p>
        </p:txBody>
      </p:sp>
      <p:sp>
        <p:nvSpPr>
          <p:cNvPr id="320" name="TextBox 319">
            <a:extLst>
              <a:ext uri="{FF2B5EF4-FFF2-40B4-BE49-F238E27FC236}">
                <a16:creationId xmlns:a16="http://schemas.microsoft.com/office/drawing/2014/main" id="{768AF549-FF23-42FA-A534-05490760C714}"/>
              </a:ext>
            </a:extLst>
          </p:cNvPr>
          <p:cNvSpPr txBox="1"/>
          <p:nvPr/>
        </p:nvSpPr>
        <p:spPr>
          <a:xfrm>
            <a:off x="1853380" y="3309142"/>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4</a:t>
            </a:r>
          </a:p>
        </p:txBody>
      </p:sp>
      <p:sp>
        <p:nvSpPr>
          <p:cNvPr id="321" name="TextBox 320">
            <a:extLst>
              <a:ext uri="{FF2B5EF4-FFF2-40B4-BE49-F238E27FC236}">
                <a16:creationId xmlns:a16="http://schemas.microsoft.com/office/drawing/2014/main" id="{C53E3CB8-3205-4116-8F76-11A84175AEDB}"/>
              </a:ext>
            </a:extLst>
          </p:cNvPr>
          <p:cNvSpPr txBox="1"/>
          <p:nvPr/>
        </p:nvSpPr>
        <p:spPr>
          <a:xfrm>
            <a:off x="2300343" y="3309142"/>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6</a:t>
            </a:r>
          </a:p>
        </p:txBody>
      </p:sp>
      <p:sp>
        <p:nvSpPr>
          <p:cNvPr id="322" name="TextBox 321">
            <a:extLst>
              <a:ext uri="{FF2B5EF4-FFF2-40B4-BE49-F238E27FC236}">
                <a16:creationId xmlns:a16="http://schemas.microsoft.com/office/drawing/2014/main" id="{F754F9B0-E433-4881-89F5-744A101F3982}"/>
              </a:ext>
            </a:extLst>
          </p:cNvPr>
          <p:cNvSpPr txBox="1"/>
          <p:nvPr/>
        </p:nvSpPr>
        <p:spPr>
          <a:xfrm>
            <a:off x="2756887" y="3309142"/>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8</a:t>
            </a:r>
          </a:p>
        </p:txBody>
      </p:sp>
      <p:cxnSp>
        <p:nvCxnSpPr>
          <p:cNvPr id="323" name="Straight Connector 322">
            <a:extLst>
              <a:ext uri="{FF2B5EF4-FFF2-40B4-BE49-F238E27FC236}">
                <a16:creationId xmlns:a16="http://schemas.microsoft.com/office/drawing/2014/main" id="{EF9E6ABB-CE8F-4A0B-9196-DBB557596A22}"/>
              </a:ext>
            </a:extLst>
          </p:cNvPr>
          <p:cNvCxnSpPr/>
          <p:nvPr/>
        </p:nvCxnSpPr>
        <p:spPr>
          <a:xfrm>
            <a:off x="1059652" y="1468652"/>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BB6E5A0C-35D9-4F36-8130-AED3B0F46E1A}"/>
              </a:ext>
            </a:extLst>
          </p:cNvPr>
          <p:cNvCxnSpPr/>
          <p:nvPr/>
        </p:nvCxnSpPr>
        <p:spPr>
          <a:xfrm>
            <a:off x="1059652" y="1929983"/>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5C5A88F2-0B6B-4CD1-A05F-ADFEE7A840CB}"/>
              </a:ext>
            </a:extLst>
          </p:cNvPr>
          <p:cNvCxnSpPr/>
          <p:nvPr/>
        </p:nvCxnSpPr>
        <p:spPr>
          <a:xfrm>
            <a:off x="1059652" y="2387183"/>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308CDD38-A755-4022-86C0-A805E389C70F}"/>
              </a:ext>
            </a:extLst>
          </p:cNvPr>
          <p:cNvCxnSpPr/>
          <p:nvPr/>
        </p:nvCxnSpPr>
        <p:spPr>
          <a:xfrm>
            <a:off x="1059652" y="2844383"/>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430BE3B2-778A-41F0-A37F-BE0E8E8519BC}"/>
              </a:ext>
            </a:extLst>
          </p:cNvPr>
          <p:cNvCxnSpPr/>
          <p:nvPr/>
        </p:nvCxnSpPr>
        <p:spPr>
          <a:xfrm>
            <a:off x="6204529" y="1434223"/>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5BEA3B38-AC7A-423B-9F1C-B378E4BFCA0E}"/>
              </a:ext>
            </a:extLst>
          </p:cNvPr>
          <p:cNvCxnSpPr/>
          <p:nvPr/>
        </p:nvCxnSpPr>
        <p:spPr>
          <a:xfrm>
            <a:off x="6204529" y="1902440"/>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14F17614-C371-4FA9-96D8-095D8ECBA2F3}"/>
              </a:ext>
            </a:extLst>
          </p:cNvPr>
          <p:cNvCxnSpPr/>
          <p:nvPr/>
        </p:nvCxnSpPr>
        <p:spPr>
          <a:xfrm>
            <a:off x="6204529" y="2378919"/>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E076F4D-23A5-4005-9307-BC3D7219726C}"/>
              </a:ext>
            </a:extLst>
          </p:cNvPr>
          <p:cNvCxnSpPr/>
          <p:nvPr/>
        </p:nvCxnSpPr>
        <p:spPr>
          <a:xfrm>
            <a:off x="6204529" y="2849891"/>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F2B8FFD8-38C3-4026-8B87-BD74C2293755}"/>
              </a:ext>
            </a:extLst>
          </p:cNvPr>
          <p:cNvCxnSpPr>
            <a:cxnSpLocks/>
          </p:cNvCxnSpPr>
          <p:nvPr/>
        </p:nvCxnSpPr>
        <p:spPr>
          <a:xfrm>
            <a:off x="6204529" y="3315915"/>
            <a:ext cx="196100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7F309356-2761-489C-8A0B-F29B79E50508}"/>
              </a:ext>
            </a:extLst>
          </p:cNvPr>
          <p:cNvCxnSpPr>
            <a:cxnSpLocks/>
          </p:cNvCxnSpPr>
          <p:nvPr/>
        </p:nvCxnSpPr>
        <p:spPr>
          <a:xfrm>
            <a:off x="1059652" y="3315354"/>
            <a:ext cx="196100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77CAE1E4-74E1-4A06-8C70-DA13843C7B88}"/>
              </a:ext>
            </a:extLst>
          </p:cNvPr>
          <p:cNvCxnSpPr/>
          <p:nvPr/>
        </p:nvCxnSpPr>
        <p:spPr>
          <a:xfrm>
            <a:off x="2877435" y="331702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4716D8F8-6EF6-4187-8038-810C5C1C90C0}"/>
              </a:ext>
            </a:extLst>
          </p:cNvPr>
          <p:cNvCxnSpPr>
            <a:cxnSpLocks/>
          </p:cNvCxnSpPr>
          <p:nvPr/>
        </p:nvCxnSpPr>
        <p:spPr>
          <a:xfrm>
            <a:off x="2427379" y="331702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DA690795-5109-4390-B6E2-6378DDE930C2}"/>
              </a:ext>
            </a:extLst>
          </p:cNvPr>
          <p:cNvCxnSpPr/>
          <p:nvPr/>
        </p:nvCxnSpPr>
        <p:spPr>
          <a:xfrm>
            <a:off x="1977322" y="331702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CA2873E6-46C5-4319-946C-6EE9B8F8415D}"/>
              </a:ext>
            </a:extLst>
          </p:cNvPr>
          <p:cNvCxnSpPr/>
          <p:nvPr/>
        </p:nvCxnSpPr>
        <p:spPr>
          <a:xfrm>
            <a:off x="1520122" y="331702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EF44EB92-08FA-4298-AB6C-3035BC41DA2C}"/>
              </a:ext>
            </a:extLst>
          </p:cNvPr>
          <p:cNvCxnSpPr/>
          <p:nvPr/>
        </p:nvCxnSpPr>
        <p:spPr>
          <a:xfrm>
            <a:off x="1074197" y="331702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886E8BF6-2378-4757-9487-D2E6D7E0363C}"/>
              </a:ext>
            </a:extLst>
          </p:cNvPr>
          <p:cNvCxnSpPr/>
          <p:nvPr/>
        </p:nvCxnSpPr>
        <p:spPr>
          <a:xfrm>
            <a:off x="6213716" y="3313678"/>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A2492B55-5DD7-4EC7-BBF5-17F3C32990AF}"/>
              </a:ext>
            </a:extLst>
          </p:cNvPr>
          <p:cNvCxnSpPr/>
          <p:nvPr/>
        </p:nvCxnSpPr>
        <p:spPr>
          <a:xfrm>
            <a:off x="6663773" y="331801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35FF727-8949-4D21-BB41-1F0687B8569D}"/>
              </a:ext>
            </a:extLst>
          </p:cNvPr>
          <p:cNvCxnSpPr/>
          <p:nvPr/>
        </p:nvCxnSpPr>
        <p:spPr>
          <a:xfrm>
            <a:off x="7122758" y="331801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8B2FA899-978E-482B-ADF6-F1E2DA2A4B28}"/>
              </a:ext>
            </a:extLst>
          </p:cNvPr>
          <p:cNvCxnSpPr/>
          <p:nvPr/>
        </p:nvCxnSpPr>
        <p:spPr>
          <a:xfrm>
            <a:off x="7576387" y="3318012"/>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B9858A1B-7DDE-4193-9EED-C13E23911D61}"/>
              </a:ext>
            </a:extLst>
          </p:cNvPr>
          <p:cNvCxnSpPr>
            <a:cxnSpLocks/>
          </p:cNvCxnSpPr>
          <p:nvPr/>
        </p:nvCxnSpPr>
        <p:spPr>
          <a:xfrm>
            <a:off x="8037158" y="3319439"/>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343" name="TextBox 342">
            <a:extLst>
              <a:ext uri="{FF2B5EF4-FFF2-40B4-BE49-F238E27FC236}">
                <a16:creationId xmlns:a16="http://schemas.microsoft.com/office/drawing/2014/main" id="{290F1516-D4C1-4E7B-9B72-8D5BE3044929}"/>
              </a:ext>
            </a:extLst>
          </p:cNvPr>
          <p:cNvSpPr txBox="1"/>
          <p:nvPr/>
        </p:nvSpPr>
        <p:spPr>
          <a:xfrm>
            <a:off x="2964501" y="1386316"/>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1.00</a:t>
            </a:r>
          </a:p>
        </p:txBody>
      </p:sp>
      <p:sp>
        <p:nvSpPr>
          <p:cNvPr id="344" name="TextBox 343">
            <a:extLst>
              <a:ext uri="{FF2B5EF4-FFF2-40B4-BE49-F238E27FC236}">
                <a16:creationId xmlns:a16="http://schemas.microsoft.com/office/drawing/2014/main" id="{B3AAD788-A958-4875-B2EA-A66F8CAED0EE}"/>
              </a:ext>
            </a:extLst>
          </p:cNvPr>
          <p:cNvSpPr txBox="1"/>
          <p:nvPr/>
        </p:nvSpPr>
        <p:spPr>
          <a:xfrm>
            <a:off x="8118958" y="1348787"/>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1.00</a:t>
            </a:r>
          </a:p>
        </p:txBody>
      </p:sp>
      <p:sp>
        <p:nvSpPr>
          <p:cNvPr id="345" name="TextBox 344">
            <a:extLst>
              <a:ext uri="{FF2B5EF4-FFF2-40B4-BE49-F238E27FC236}">
                <a16:creationId xmlns:a16="http://schemas.microsoft.com/office/drawing/2014/main" id="{1A81C8B2-E946-4D68-A087-E1F21F8B047B}"/>
              </a:ext>
            </a:extLst>
          </p:cNvPr>
          <p:cNvSpPr txBox="1"/>
          <p:nvPr/>
        </p:nvSpPr>
        <p:spPr>
          <a:xfrm>
            <a:off x="2961089" y="1848720"/>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0.75</a:t>
            </a:r>
          </a:p>
        </p:txBody>
      </p:sp>
      <p:sp>
        <p:nvSpPr>
          <p:cNvPr id="346" name="TextBox 345">
            <a:extLst>
              <a:ext uri="{FF2B5EF4-FFF2-40B4-BE49-F238E27FC236}">
                <a16:creationId xmlns:a16="http://schemas.microsoft.com/office/drawing/2014/main" id="{8477128C-506D-4EC0-8ED1-DD5EE0553048}"/>
              </a:ext>
            </a:extLst>
          </p:cNvPr>
          <p:cNvSpPr txBox="1"/>
          <p:nvPr/>
        </p:nvSpPr>
        <p:spPr>
          <a:xfrm>
            <a:off x="8118958" y="1823516"/>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0.75</a:t>
            </a:r>
          </a:p>
        </p:txBody>
      </p:sp>
      <p:sp>
        <p:nvSpPr>
          <p:cNvPr id="347" name="TextBox 346">
            <a:extLst>
              <a:ext uri="{FF2B5EF4-FFF2-40B4-BE49-F238E27FC236}">
                <a16:creationId xmlns:a16="http://schemas.microsoft.com/office/drawing/2014/main" id="{F58CE957-5933-417D-AE69-78CBAD8C033C}"/>
              </a:ext>
            </a:extLst>
          </p:cNvPr>
          <p:cNvSpPr txBox="1"/>
          <p:nvPr/>
        </p:nvSpPr>
        <p:spPr>
          <a:xfrm>
            <a:off x="2961088" y="2304847"/>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0.50</a:t>
            </a:r>
          </a:p>
        </p:txBody>
      </p:sp>
      <p:sp>
        <p:nvSpPr>
          <p:cNvPr id="348" name="TextBox 347">
            <a:extLst>
              <a:ext uri="{FF2B5EF4-FFF2-40B4-BE49-F238E27FC236}">
                <a16:creationId xmlns:a16="http://schemas.microsoft.com/office/drawing/2014/main" id="{4AFAEF35-135D-4FD2-BAE8-E9A7F56A57FA}"/>
              </a:ext>
            </a:extLst>
          </p:cNvPr>
          <p:cNvSpPr txBox="1"/>
          <p:nvPr/>
        </p:nvSpPr>
        <p:spPr>
          <a:xfrm>
            <a:off x="8114560" y="2304523"/>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0.50</a:t>
            </a:r>
          </a:p>
        </p:txBody>
      </p:sp>
      <p:sp>
        <p:nvSpPr>
          <p:cNvPr id="349" name="TextBox 348">
            <a:extLst>
              <a:ext uri="{FF2B5EF4-FFF2-40B4-BE49-F238E27FC236}">
                <a16:creationId xmlns:a16="http://schemas.microsoft.com/office/drawing/2014/main" id="{CAADB69B-8CC8-47BB-A337-F0CA8DE330D8}"/>
              </a:ext>
            </a:extLst>
          </p:cNvPr>
          <p:cNvSpPr txBox="1"/>
          <p:nvPr/>
        </p:nvSpPr>
        <p:spPr>
          <a:xfrm>
            <a:off x="2964501" y="2760731"/>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0.25</a:t>
            </a:r>
          </a:p>
        </p:txBody>
      </p:sp>
      <p:sp>
        <p:nvSpPr>
          <p:cNvPr id="350" name="TextBox 349">
            <a:extLst>
              <a:ext uri="{FF2B5EF4-FFF2-40B4-BE49-F238E27FC236}">
                <a16:creationId xmlns:a16="http://schemas.microsoft.com/office/drawing/2014/main" id="{3E189787-2324-440F-A239-5CD284F8BBD7}"/>
              </a:ext>
            </a:extLst>
          </p:cNvPr>
          <p:cNvSpPr txBox="1"/>
          <p:nvPr/>
        </p:nvSpPr>
        <p:spPr>
          <a:xfrm>
            <a:off x="8118958" y="2760731"/>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0.25</a:t>
            </a:r>
          </a:p>
        </p:txBody>
      </p:sp>
      <p:sp>
        <p:nvSpPr>
          <p:cNvPr id="351" name="TextBox 350">
            <a:extLst>
              <a:ext uri="{FF2B5EF4-FFF2-40B4-BE49-F238E27FC236}">
                <a16:creationId xmlns:a16="http://schemas.microsoft.com/office/drawing/2014/main" id="{6AEB8B75-399B-47E1-B6D0-3F32E6DD2A82}"/>
              </a:ext>
            </a:extLst>
          </p:cNvPr>
          <p:cNvSpPr txBox="1"/>
          <p:nvPr/>
        </p:nvSpPr>
        <p:spPr>
          <a:xfrm>
            <a:off x="2964499" y="3222783"/>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0.00</a:t>
            </a:r>
          </a:p>
        </p:txBody>
      </p:sp>
      <p:sp>
        <p:nvSpPr>
          <p:cNvPr id="352" name="TextBox 351">
            <a:extLst>
              <a:ext uri="{FF2B5EF4-FFF2-40B4-BE49-F238E27FC236}">
                <a16:creationId xmlns:a16="http://schemas.microsoft.com/office/drawing/2014/main" id="{60FCCE86-821C-41F3-A951-63F6A0F03F91}"/>
              </a:ext>
            </a:extLst>
          </p:cNvPr>
          <p:cNvSpPr txBox="1"/>
          <p:nvPr/>
        </p:nvSpPr>
        <p:spPr>
          <a:xfrm>
            <a:off x="8118958" y="3221248"/>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0.00</a:t>
            </a:r>
          </a:p>
        </p:txBody>
      </p:sp>
      <p:sp>
        <p:nvSpPr>
          <p:cNvPr id="353" name="Freeform: Shape 352">
            <a:extLst>
              <a:ext uri="{FF2B5EF4-FFF2-40B4-BE49-F238E27FC236}">
                <a16:creationId xmlns:a16="http://schemas.microsoft.com/office/drawing/2014/main" id="{BE6C0094-B026-4231-B01F-0F25B3F19323}"/>
              </a:ext>
            </a:extLst>
          </p:cNvPr>
          <p:cNvSpPr/>
          <p:nvPr/>
        </p:nvSpPr>
        <p:spPr>
          <a:xfrm>
            <a:off x="1059652" y="1468652"/>
            <a:ext cx="255406" cy="1825077"/>
          </a:xfrm>
          <a:custGeom>
            <a:avLst/>
            <a:gdLst>
              <a:gd name="connsiteX0" fmla="*/ 9928 w 340541"/>
              <a:gd name="connsiteY0" fmla="*/ 2433436 h 2433436"/>
              <a:gd name="connsiteX1" fmla="*/ 12906 w 340541"/>
              <a:gd name="connsiteY1" fmla="*/ 2218984 h 2433436"/>
              <a:gd name="connsiteX2" fmla="*/ 18863 w 340541"/>
              <a:gd name="connsiteY2" fmla="*/ 2013467 h 2433436"/>
              <a:gd name="connsiteX3" fmla="*/ 21842 w 340541"/>
              <a:gd name="connsiteY3" fmla="*/ 2001553 h 2433436"/>
              <a:gd name="connsiteX4" fmla="*/ 24820 w 340541"/>
              <a:gd name="connsiteY4" fmla="*/ 1983682 h 2433436"/>
              <a:gd name="connsiteX5" fmla="*/ 27799 w 340541"/>
              <a:gd name="connsiteY5" fmla="*/ 1885391 h 2433436"/>
              <a:gd name="connsiteX6" fmla="*/ 30777 w 340541"/>
              <a:gd name="connsiteY6" fmla="*/ 1855606 h 2433436"/>
              <a:gd name="connsiteX7" fmla="*/ 36734 w 340541"/>
              <a:gd name="connsiteY7" fmla="*/ 1775187 h 2433436"/>
              <a:gd name="connsiteX8" fmla="*/ 39713 w 340541"/>
              <a:gd name="connsiteY8" fmla="*/ 1721574 h 2433436"/>
              <a:gd name="connsiteX9" fmla="*/ 45670 w 340541"/>
              <a:gd name="connsiteY9" fmla="*/ 1477337 h 2433436"/>
              <a:gd name="connsiteX10" fmla="*/ 45670 w 340541"/>
              <a:gd name="connsiteY10" fmla="*/ 1295648 h 2433436"/>
              <a:gd name="connsiteX11" fmla="*/ 48648 w 340541"/>
              <a:gd name="connsiteY11" fmla="*/ 1274799 h 2433436"/>
              <a:gd name="connsiteX12" fmla="*/ 51627 w 340541"/>
              <a:gd name="connsiteY12" fmla="*/ 1239057 h 2433436"/>
              <a:gd name="connsiteX13" fmla="*/ 57584 w 340541"/>
              <a:gd name="connsiteY13" fmla="*/ 1218207 h 2433436"/>
              <a:gd name="connsiteX14" fmla="*/ 60562 w 340541"/>
              <a:gd name="connsiteY14" fmla="*/ 1161616 h 2433436"/>
              <a:gd name="connsiteX15" fmla="*/ 66519 w 340541"/>
              <a:gd name="connsiteY15" fmla="*/ 1110981 h 2433436"/>
              <a:gd name="connsiteX16" fmla="*/ 72476 w 340541"/>
              <a:gd name="connsiteY16" fmla="*/ 1102046 h 2433436"/>
              <a:gd name="connsiteX17" fmla="*/ 75455 w 340541"/>
              <a:gd name="connsiteY17" fmla="*/ 1015669 h 2433436"/>
              <a:gd name="connsiteX18" fmla="*/ 81412 w 340541"/>
              <a:gd name="connsiteY18" fmla="*/ 985884 h 2433436"/>
              <a:gd name="connsiteX19" fmla="*/ 84390 w 340541"/>
              <a:gd name="connsiteY19" fmla="*/ 908443 h 2433436"/>
              <a:gd name="connsiteX20" fmla="*/ 93326 w 340541"/>
              <a:gd name="connsiteY20" fmla="*/ 914400 h 2433436"/>
              <a:gd name="connsiteX21" fmla="*/ 102261 w 340541"/>
              <a:gd name="connsiteY21" fmla="*/ 911421 h 2433436"/>
              <a:gd name="connsiteX22" fmla="*/ 105240 w 340541"/>
              <a:gd name="connsiteY22" fmla="*/ 902486 h 2433436"/>
              <a:gd name="connsiteX23" fmla="*/ 108218 w 340541"/>
              <a:gd name="connsiteY23" fmla="*/ 836959 h 2433436"/>
              <a:gd name="connsiteX24" fmla="*/ 111197 w 340541"/>
              <a:gd name="connsiteY24" fmla="*/ 819088 h 2433436"/>
              <a:gd name="connsiteX25" fmla="*/ 114175 w 340541"/>
              <a:gd name="connsiteY25" fmla="*/ 798238 h 2433436"/>
              <a:gd name="connsiteX26" fmla="*/ 117154 w 340541"/>
              <a:gd name="connsiteY26" fmla="*/ 783346 h 2433436"/>
              <a:gd name="connsiteX27" fmla="*/ 129068 w 340541"/>
              <a:gd name="connsiteY27" fmla="*/ 780367 h 2433436"/>
              <a:gd name="connsiteX28" fmla="*/ 140982 w 340541"/>
              <a:gd name="connsiteY28" fmla="*/ 661227 h 2433436"/>
              <a:gd name="connsiteX29" fmla="*/ 152896 w 340541"/>
              <a:gd name="connsiteY29" fmla="*/ 658249 h 2433436"/>
              <a:gd name="connsiteX30" fmla="*/ 161831 w 340541"/>
              <a:gd name="connsiteY30" fmla="*/ 625485 h 2433436"/>
              <a:gd name="connsiteX31" fmla="*/ 164810 w 340541"/>
              <a:gd name="connsiteY31" fmla="*/ 601657 h 2433436"/>
              <a:gd name="connsiteX32" fmla="*/ 167788 w 340541"/>
              <a:gd name="connsiteY32" fmla="*/ 545066 h 2433436"/>
              <a:gd name="connsiteX33" fmla="*/ 170767 w 340541"/>
              <a:gd name="connsiteY33" fmla="*/ 533152 h 2433436"/>
              <a:gd name="connsiteX34" fmla="*/ 179702 w 340541"/>
              <a:gd name="connsiteY34" fmla="*/ 527195 h 2433436"/>
              <a:gd name="connsiteX35" fmla="*/ 185659 w 340541"/>
              <a:gd name="connsiteY35" fmla="*/ 464646 h 2433436"/>
              <a:gd name="connsiteX36" fmla="*/ 191616 w 340541"/>
              <a:gd name="connsiteY36" fmla="*/ 411033 h 2433436"/>
              <a:gd name="connsiteX37" fmla="*/ 197573 w 340541"/>
              <a:gd name="connsiteY37" fmla="*/ 402098 h 2433436"/>
              <a:gd name="connsiteX38" fmla="*/ 200552 w 340541"/>
              <a:gd name="connsiteY38" fmla="*/ 351463 h 2433436"/>
              <a:gd name="connsiteX39" fmla="*/ 203530 w 340541"/>
              <a:gd name="connsiteY39" fmla="*/ 330614 h 2433436"/>
              <a:gd name="connsiteX40" fmla="*/ 206509 w 340541"/>
              <a:gd name="connsiteY40" fmla="*/ 288915 h 2433436"/>
              <a:gd name="connsiteX41" fmla="*/ 230337 w 340541"/>
              <a:gd name="connsiteY41" fmla="*/ 285936 h 2433436"/>
              <a:gd name="connsiteX42" fmla="*/ 239272 w 340541"/>
              <a:gd name="connsiteY42" fmla="*/ 282958 h 2433436"/>
              <a:gd name="connsiteX43" fmla="*/ 248208 w 340541"/>
              <a:gd name="connsiteY43" fmla="*/ 232323 h 2433436"/>
              <a:gd name="connsiteX44" fmla="*/ 251186 w 340541"/>
              <a:gd name="connsiteY44" fmla="*/ 214452 h 2433436"/>
              <a:gd name="connsiteX45" fmla="*/ 254165 w 340541"/>
              <a:gd name="connsiteY45" fmla="*/ 190624 h 2433436"/>
              <a:gd name="connsiteX46" fmla="*/ 257143 w 340541"/>
              <a:gd name="connsiteY46" fmla="*/ 151904 h 2433436"/>
              <a:gd name="connsiteX47" fmla="*/ 334584 w 340541"/>
              <a:gd name="connsiteY47" fmla="*/ 151904 h 2433436"/>
              <a:gd name="connsiteX48" fmla="*/ 337563 w 340541"/>
              <a:gd name="connsiteY48" fmla="*/ 137011 h 2433436"/>
              <a:gd name="connsiteX49" fmla="*/ 340541 w 340541"/>
              <a:gd name="connsiteY49" fmla="*/ 128076 h 2433436"/>
              <a:gd name="connsiteX50" fmla="*/ 337563 w 340541"/>
              <a:gd name="connsiteY50" fmla="*/ 11914 h 2433436"/>
              <a:gd name="connsiteX51" fmla="*/ 334584 w 340541"/>
              <a:gd name="connsiteY51" fmla="*/ 2978 h 2433436"/>
              <a:gd name="connsiteX52" fmla="*/ 325649 w 340541"/>
              <a:gd name="connsiteY52" fmla="*/ 0 h 243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0541" h="2433436">
                <a:moveTo>
                  <a:pt x="9928" y="2433436"/>
                </a:moveTo>
                <a:cubicBezTo>
                  <a:pt x="2860" y="2362764"/>
                  <a:pt x="-9742" y="2286937"/>
                  <a:pt x="12906" y="2218984"/>
                </a:cubicBezTo>
                <a:cubicBezTo>
                  <a:pt x="13254" y="2200218"/>
                  <a:pt x="13128" y="2067949"/>
                  <a:pt x="18863" y="2013467"/>
                </a:cubicBezTo>
                <a:cubicBezTo>
                  <a:pt x="19292" y="2009396"/>
                  <a:pt x="21039" y="2005567"/>
                  <a:pt x="21842" y="2001553"/>
                </a:cubicBezTo>
                <a:cubicBezTo>
                  <a:pt x="23026" y="1995631"/>
                  <a:pt x="23827" y="1989639"/>
                  <a:pt x="24820" y="1983682"/>
                </a:cubicBezTo>
                <a:cubicBezTo>
                  <a:pt x="25813" y="1950918"/>
                  <a:pt x="26276" y="1918134"/>
                  <a:pt x="27799" y="1885391"/>
                </a:cubicBezTo>
                <a:cubicBezTo>
                  <a:pt x="28263" y="1875424"/>
                  <a:pt x="30135" y="1865563"/>
                  <a:pt x="30777" y="1855606"/>
                </a:cubicBezTo>
                <a:cubicBezTo>
                  <a:pt x="35933" y="1775684"/>
                  <a:pt x="29778" y="1816929"/>
                  <a:pt x="36734" y="1775187"/>
                </a:cubicBezTo>
                <a:cubicBezTo>
                  <a:pt x="37727" y="1757316"/>
                  <a:pt x="39297" y="1739468"/>
                  <a:pt x="39713" y="1721574"/>
                </a:cubicBezTo>
                <a:cubicBezTo>
                  <a:pt x="45641" y="1466680"/>
                  <a:pt x="37313" y="1594314"/>
                  <a:pt x="45670" y="1477337"/>
                </a:cubicBezTo>
                <a:cubicBezTo>
                  <a:pt x="43099" y="1384796"/>
                  <a:pt x="40499" y="1378385"/>
                  <a:pt x="45670" y="1295648"/>
                </a:cubicBezTo>
                <a:cubicBezTo>
                  <a:pt x="46108" y="1288641"/>
                  <a:pt x="47913" y="1281781"/>
                  <a:pt x="48648" y="1274799"/>
                </a:cubicBezTo>
                <a:cubicBezTo>
                  <a:pt x="49900" y="1262909"/>
                  <a:pt x="50144" y="1250920"/>
                  <a:pt x="51627" y="1239057"/>
                </a:cubicBezTo>
                <a:cubicBezTo>
                  <a:pt x="52376" y="1233068"/>
                  <a:pt x="55604" y="1224145"/>
                  <a:pt x="57584" y="1218207"/>
                </a:cubicBezTo>
                <a:cubicBezTo>
                  <a:pt x="58577" y="1199343"/>
                  <a:pt x="59346" y="1180467"/>
                  <a:pt x="60562" y="1161616"/>
                </a:cubicBezTo>
                <a:cubicBezTo>
                  <a:pt x="60748" y="1158736"/>
                  <a:pt x="62558" y="1121545"/>
                  <a:pt x="66519" y="1110981"/>
                </a:cubicBezTo>
                <a:cubicBezTo>
                  <a:pt x="67776" y="1107629"/>
                  <a:pt x="70490" y="1105024"/>
                  <a:pt x="72476" y="1102046"/>
                </a:cubicBezTo>
                <a:cubicBezTo>
                  <a:pt x="73469" y="1073254"/>
                  <a:pt x="73245" y="1044394"/>
                  <a:pt x="75455" y="1015669"/>
                </a:cubicBezTo>
                <a:cubicBezTo>
                  <a:pt x="76232" y="1005574"/>
                  <a:pt x="81412" y="985884"/>
                  <a:pt x="81412" y="985884"/>
                </a:cubicBezTo>
                <a:cubicBezTo>
                  <a:pt x="82405" y="960070"/>
                  <a:pt x="80143" y="933924"/>
                  <a:pt x="84390" y="908443"/>
                </a:cubicBezTo>
                <a:cubicBezTo>
                  <a:pt x="84979" y="904912"/>
                  <a:pt x="89795" y="913812"/>
                  <a:pt x="93326" y="914400"/>
                </a:cubicBezTo>
                <a:cubicBezTo>
                  <a:pt x="96423" y="914916"/>
                  <a:pt x="99283" y="912414"/>
                  <a:pt x="102261" y="911421"/>
                </a:cubicBezTo>
                <a:cubicBezTo>
                  <a:pt x="103254" y="908443"/>
                  <a:pt x="104990" y="905616"/>
                  <a:pt x="105240" y="902486"/>
                </a:cubicBezTo>
                <a:cubicBezTo>
                  <a:pt x="106984" y="880691"/>
                  <a:pt x="106660" y="858768"/>
                  <a:pt x="108218" y="836959"/>
                </a:cubicBezTo>
                <a:cubicBezTo>
                  <a:pt x="108648" y="830935"/>
                  <a:pt x="110279" y="825057"/>
                  <a:pt x="111197" y="819088"/>
                </a:cubicBezTo>
                <a:cubicBezTo>
                  <a:pt x="112265" y="812149"/>
                  <a:pt x="113021" y="805163"/>
                  <a:pt x="114175" y="798238"/>
                </a:cubicBezTo>
                <a:cubicBezTo>
                  <a:pt x="115007" y="793245"/>
                  <a:pt x="113913" y="787235"/>
                  <a:pt x="117154" y="783346"/>
                </a:cubicBezTo>
                <a:cubicBezTo>
                  <a:pt x="119775" y="780201"/>
                  <a:pt x="125097" y="781360"/>
                  <a:pt x="129068" y="780367"/>
                </a:cubicBezTo>
                <a:cubicBezTo>
                  <a:pt x="131433" y="688125"/>
                  <a:pt x="95357" y="674262"/>
                  <a:pt x="140982" y="661227"/>
                </a:cubicBezTo>
                <a:cubicBezTo>
                  <a:pt x="144918" y="660102"/>
                  <a:pt x="148925" y="659242"/>
                  <a:pt x="152896" y="658249"/>
                </a:cubicBezTo>
                <a:cubicBezTo>
                  <a:pt x="156401" y="647731"/>
                  <a:pt x="160488" y="636230"/>
                  <a:pt x="161831" y="625485"/>
                </a:cubicBezTo>
                <a:lnTo>
                  <a:pt x="164810" y="601657"/>
                </a:lnTo>
                <a:cubicBezTo>
                  <a:pt x="165803" y="582793"/>
                  <a:pt x="166152" y="563885"/>
                  <a:pt x="167788" y="545066"/>
                </a:cubicBezTo>
                <a:cubicBezTo>
                  <a:pt x="168143" y="540988"/>
                  <a:pt x="168496" y="536558"/>
                  <a:pt x="170767" y="533152"/>
                </a:cubicBezTo>
                <a:cubicBezTo>
                  <a:pt x="172753" y="530174"/>
                  <a:pt x="176724" y="529181"/>
                  <a:pt x="179702" y="527195"/>
                </a:cubicBezTo>
                <a:cubicBezTo>
                  <a:pt x="181688" y="506345"/>
                  <a:pt x="183641" y="485493"/>
                  <a:pt x="185659" y="464646"/>
                </a:cubicBezTo>
                <a:cubicBezTo>
                  <a:pt x="185828" y="462896"/>
                  <a:pt x="190294" y="415882"/>
                  <a:pt x="191616" y="411033"/>
                </a:cubicBezTo>
                <a:cubicBezTo>
                  <a:pt x="192558" y="407580"/>
                  <a:pt x="195587" y="405076"/>
                  <a:pt x="197573" y="402098"/>
                </a:cubicBezTo>
                <a:cubicBezTo>
                  <a:pt x="198566" y="385220"/>
                  <a:pt x="199148" y="368312"/>
                  <a:pt x="200552" y="351463"/>
                </a:cubicBezTo>
                <a:cubicBezTo>
                  <a:pt x="201135" y="344467"/>
                  <a:pt x="202864" y="337603"/>
                  <a:pt x="203530" y="330614"/>
                </a:cubicBezTo>
                <a:cubicBezTo>
                  <a:pt x="204851" y="316742"/>
                  <a:pt x="199339" y="300864"/>
                  <a:pt x="206509" y="288915"/>
                </a:cubicBezTo>
                <a:cubicBezTo>
                  <a:pt x="210627" y="282051"/>
                  <a:pt x="222394" y="286929"/>
                  <a:pt x="230337" y="285936"/>
                </a:cubicBezTo>
                <a:cubicBezTo>
                  <a:pt x="233315" y="284943"/>
                  <a:pt x="236821" y="284919"/>
                  <a:pt x="239272" y="282958"/>
                </a:cubicBezTo>
                <a:cubicBezTo>
                  <a:pt x="252278" y="272553"/>
                  <a:pt x="247623" y="238177"/>
                  <a:pt x="248208" y="232323"/>
                </a:cubicBezTo>
                <a:cubicBezTo>
                  <a:pt x="248809" y="226314"/>
                  <a:pt x="250332" y="220430"/>
                  <a:pt x="251186" y="214452"/>
                </a:cubicBezTo>
                <a:cubicBezTo>
                  <a:pt x="252318" y="206528"/>
                  <a:pt x="253406" y="198592"/>
                  <a:pt x="254165" y="190624"/>
                </a:cubicBezTo>
                <a:cubicBezTo>
                  <a:pt x="255392" y="177738"/>
                  <a:pt x="256150" y="164811"/>
                  <a:pt x="257143" y="151904"/>
                </a:cubicBezTo>
                <a:cubicBezTo>
                  <a:pt x="283488" y="155667"/>
                  <a:pt x="306512" y="160326"/>
                  <a:pt x="334584" y="151904"/>
                </a:cubicBezTo>
                <a:cubicBezTo>
                  <a:pt x="339433" y="150449"/>
                  <a:pt x="336335" y="141923"/>
                  <a:pt x="337563" y="137011"/>
                </a:cubicBezTo>
                <a:cubicBezTo>
                  <a:pt x="338324" y="133965"/>
                  <a:pt x="339548" y="131054"/>
                  <a:pt x="340541" y="128076"/>
                </a:cubicBezTo>
                <a:cubicBezTo>
                  <a:pt x="339548" y="89355"/>
                  <a:pt x="339405" y="50604"/>
                  <a:pt x="337563" y="11914"/>
                </a:cubicBezTo>
                <a:cubicBezTo>
                  <a:pt x="337414" y="8778"/>
                  <a:pt x="336804" y="5198"/>
                  <a:pt x="334584" y="2978"/>
                </a:cubicBezTo>
                <a:cubicBezTo>
                  <a:pt x="332364" y="758"/>
                  <a:pt x="325649" y="0"/>
                  <a:pt x="325649" y="0"/>
                </a:cubicBezTo>
              </a:path>
            </a:pathLst>
          </a:custGeom>
          <a:noFill/>
          <a:ln w="31750">
            <a:solidFill>
              <a:srgbClr val="D0006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4" name="Freeform: Shape 353">
            <a:extLst>
              <a:ext uri="{FF2B5EF4-FFF2-40B4-BE49-F238E27FC236}">
                <a16:creationId xmlns:a16="http://schemas.microsoft.com/office/drawing/2014/main" id="{1AC7940E-00D6-4F6D-9EF5-94C524B2E6E6}"/>
              </a:ext>
            </a:extLst>
          </p:cNvPr>
          <p:cNvSpPr/>
          <p:nvPr/>
        </p:nvSpPr>
        <p:spPr>
          <a:xfrm>
            <a:off x="1074197" y="2128767"/>
            <a:ext cx="1912199" cy="1154914"/>
          </a:xfrm>
          <a:custGeom>
            <a:avLst/>
            <a:gdLst>
              <a:gd name="connsiteX0" fmla="*/ 0 w 2549598"/>
              <a:gd name="connsiteY0" fmla="*/ 1539886 h 1539886"/>
              <a:gd name="connsiteX1" fmla="*/ 2979 w 2549598"/>
              <a:gd name="connsiteY1" fmla="*/ 1513079 h 1539886"/>
              <a:gd name="connsiteX2" fmla="*/ 11914 w 2549598"/>
              <a:gd name="connsiteY2" fmla="*/ 1495208 h 1539886"/>
              <a:gd name="connsiteX3" fmla="*/ 17871 w 2549598"/>
              <a:gd name="connsiteY3" fmla="*/ 1477337 h 1539886"/>
              <a:gd name="connsiteX4" fmla="*/ 23828 w 2549598"/>
              <a:gd name="connsiteY4" fmla="*/ 1459466 h 1539886"/>
              <a:gd name="connsiteX5" fmla="*/ 26807 w 2549598"/>
              <a:gd name="connsiteY5" fmla="*/ 1450531 h 1539886"/>
              <a:gd name="connsiteX6" fmla="*/ 29785 w 2549598"/>
              <a:gd name="connsiteY6" fmla="*/ 1438617 h 1539886"/>
              <a:gd name="connsiteX7" fmla="*/ 35742 w 2549598"/>
              <a:gd name="connsiteY7" fmla="*/ 1420746 h 1539886"/>
              <a:gd name="connsiteX8" fmla="*/ 38721 w 2549598"/>
              <a:gd name="connsiteY8" fmla="*/ 1408832 h 1539886"/>
              <a:gd name="connsiteX9" fmla="*/ 44678 w 2549598"/>
              <a:gd name="connsiteY9" fmla="*/ 1390961 h 1539886"/>
              <a:gd name="connsiteX10" fmla="*/ 53613 w 2549598"/>
              <a:gd name="connsiteY10" fmla="*/ 1364154 h 1539886"/>
              <a:gd name="connsiteX11" fmla="*/ 59570 w 2549598"/>
              <a:gd name="connsiteY11" fmla="*/ 1346283 h 1539886"/>
              <a:gd name="connsiteX12" fmla="*/ 62549 w 2549598"/>
              <a:gd name="connsiteY12" fmla="*/ 1337348 h 1539886"/>
              <a:gd name="connsiteX13" fmla="*/ 68506 w 2549598"/>
              <a:gd name="connsiteY13" fmla="*/ 1328412 h 1539886"/>
              <a:gd name="connsiteX14" fmla="*/ 74463 w 2549598"/>
              <a:gd name="connsiteY14" fmla="*/ 1310541 h 1539886"/>
              <a:gd name="connsiteX15" fmla="*/ 77441 w 2549598"/>
              <a:gd name="connsiteY15" fmla="*/ 1301606 h 1539886"/>
              <a:gd name="connsiteX16" fmla="*/ 83398 w 2549598"/>
              <a:gd name="connsiteY16" fmla="*/ 1292670 h 1539886"/>
              <a:gd name="connsiteX17" fmla="*/ 89355 w 2549598"/>
              <a:gd name="connsiteY17" fmla="*/ 1274799 h 1539886"/>
              <a:gd name="connsiteX18" fmla="*/ 92334 w 2549598"/>
              <a:gd name="connsiteY18" fmla="*/ 1265864 h 1539886"/>
              <a:gd name="connsiteX19" fmla="*/ 95312 w 2549598"/>
              <a:gd name="connsiteY19" fmla="*/ 1256928 h 1539886"/>
              <a:gd name="connsiteX20" fmla="*/ 101269 w 2549598"/>
              <a:gd name="connsiteY20" fmla="*/ 1247993 h 1539886"/>
              <a:gd name="connsiteX21" fmla="*/ 107226 w 2549598"/>
              <a:gd name="connsiteY21" fmla="*/ 1230122 h 1539886"/>
              <a:gd name="connsiteX22" fmla="*/ 113183 w 2549598"/>
              <a:gd name="connsiteY22" fmla="*/ 1212251 h 1539886"/>
              <a:gd name="connsiteX23" fmla="*/ 116162 w 2549598"/>
              <a:gd name="connsiteY23" fmla="*/ 1203315 h 1539886"/>
              <a:gd name="connsiteX24" fmla="*/ 122119 w 2549598"/>
              <a:gd name="connsiteY24" fmla="*/ 1194380 h 1539886"/>
              <a:gd name="connsiteX25" fmla="*/ 131054 w 2549598"/>
              <a:gd name="connsiteY25" fmla="*/ 1167573 h 1539886"/>
              <a:gd name="connsiteX26" fmla="*/ 134033 w 2549598"/>
              <a:gd name="connsiteY26" fmla="*/ 1158638 h 1539886"/>
              <a:gd name="connsiteX27" fmla="*/ 139990 w 2549598"/>
              <a:gd name="connsiteY27" fmla="*/ 1149702 h 1539886"/>
              <a:gd name="connsiteX28" fmla="*/ 148925 w 2549598"/>
              <a:gd name="connsiteY28" fmla="*/ 1122896 h 1539886"/>
              <a:gd name="connsiteX29" fmla="*/ 151904 w 2549598"/>
              <a:gd name="connsiteY29" fmla="*/ 1113960 h 1539886"/>
              <a:gd name="connsiteX30" fmla="*/ 157861 w 2549598"/>
              <a:gd name="connsiteY30" fmla="*/ 1105025 h 1539886"/>
              <a:gd name="connsiteX31" fmla="*/ 166796 w 2549598"/>
              <a:gd name="connsiteY31" fmla="*/ 1087154 h 1539886"/>
              <a:gd name="connsiteX32" fmla="*/ 172753 w 2549598"/>
              <a:gd name="connsiteY32" fmla="*/ 1069283 h 1539886"/>
              <a:gd name="connsiteX33" fmla="*/ 178710 w 2549598"/>
              <a:gd name="connsiteY33" fmla="*/ 1051411 h 1539886"/>
              <a:gd name="connsiteX34" fmla="*/ 181689 w 2549598"/>
              <a:gd name="connsiteY34" fmla="*/ 1042476 h 1539886"/>
              <a:gd name="connsiteX35" fmla="*/ 187646 w 2549598"/>
              <a:gd name="connsiteY35" fmla="*/ 1033540 h 1539886"/>
              <a:gd name="connsiteX36" fmla="*/ 196581 w 2549598"/>
              <a:gd name="connsiteY36" fmla="*/ 1015669 h 1539886"/>
              <a:gd name="connsiteX37" fmla="*/ 205517 w 2549598"/>
              <a:gd name="connsiteY37" fmla="*/ 997798 h 1539886"/>
              <a:gd name="connsiteX38" fmla="*/ 214452 w 2549598"/>
              <a:gd name="connsiteY38" fmla="*/ 979927 h 1539886"/>
              <a:gd name="connsiteX39" fmla="*/ 217431 w 2549598"/>
              <a:gd name="connsiteY39" fmla="*/ 970992 h 1539886"/>
              <a:gd name="connsiteX40" fmla="*/ 226366 w 2549598"/>
              <a:gd name="connsiteY40" fmla="*/ 965035 h 1539886"/>
              <a:gd name="connsiteX41" fmla="*/ 250194 w 2549598"/>
              <a:gd name="connsiteY41" fmla="*/ 956099 h 1539886"/>
              <a:gd name="connsiteX42" fmla="*/ 256151 w 2549598"/>
              <a:gd name="connsiteY42" fmla="*/ 947164 h 1539886"/>
              <a:gd name="connsiteX43" fmla="*/ 265087 w 2549598"/>
              <a:gd name="connsiteY43" fmla="*/ 941207 h 1539886"/>
              <a:gd name="connsiteX44" fmla="*/ 268065 w 2549598"/>
              <a:gd name="connsiteY44" fmla="*/ 932271 h 1539886"/>
              <a:gd name="connsiteX45" fmla="*/ 285936 w 2549598"/>
              <a:gd name="connsiteY45" fmla="*/ 920357 h 1539886"/>
              <a:gd name="connsiteX46" fmla="*/ 294872 w 2549598"/>
              <a:gd name="connsiteY46" fmla="*/ 911422 h 1539886"/>
              <a:gd name="connsiteX47" fmla="*/ 312743 w 2549598"/>
              <a:gd name="connsiteY47" fmla="*/ 899508 h 1539886"/>
              <a:gd name="connsiteX48" fmla="*/ 318700 w 2549598"/>
              <a:gd name="connsiteY48" fmla="*/ 890572 h 1539886"/>
              <a:gd name="connsiteX49" fmla="*/ 327635 w 2549598"/>
              <a:gd name="connsiteY49" fmla="*/ 884615 h 1539886"/>
              <a:gd name="connsiteX50" fmla="*/ 339549 w 2549598"/>
              <a:gd name="connsiteY50" fmla="*/ 866744 h 1539886"/>
              <a:gd name="connsiteX51" fmla="*/ 345506 w 2549598"/>
              <a:gd name="connsiteY51" fmla="*/ 857809 h 1539886"/>
              <a:gd name="connsiteX52" fmla="*/ 348485 w 2549598"/>
              <a:gd name="connsiteY52" fmla="*/ 848873 h 1539886"/>
              <a:gd name="connsiteX53" fmla="*/ 357420 w 2549598"/>
              <a:gd name="connsiteY53" fmla="*/ 839938 h 1539886"/>
              <a:gd name="connsiteX54" fmla="*/ 363377 w 2549598"/>
              <a:gd name="connsiteY54" fmla="*/ 831002 h 1539886"/>
              <a:gd name="connsiteX55" fmla="*/ 390184 w 2549598"/>
              <a:gd name="connsiteY55" fmla="*/ 807174 h 1539886"/>
              <a:gd name="connsiteX56" fmla="*/ 411033 w 2549598"/>
              <a:gd name="connsiteY56" fmla="*/ 786325 h 1539886"/>
              <a:gd name="connsiteX57" fmla="*/ 419969 w 2549598"/>
              <a:gd name="connsiteY57" fmla="*/ 777389 h 1539886"/>
              <a:gd name="connsiteX58" fmla="*/ 425926 w 2549598"/>
              <a:gd name="connsiteY58" fmla="*/ 768454 h 1539886"/>
              <a:gd name="connsiteX59" fmla="*/ 434861 w 2549598"/>
              <a:gd name="connsiteY59" fmla="*/ 762497 h 1539886"/>
              <a:gd name="connsiteX60" fmla="*/ 452732 w 2549598"/>
              <a:gd name="connsiteY60" fmla="*/ 732712 h 1539886"/>
              <a:gd name="connsiteX61" fmla="*/ 458689 w 2549598"/>
              <a:gd name="connsiteY61" fmla="*/ 723776 h 1539886"/>
              <a:gd name="connsiteX62" fmla="*/ 467625 w 2549598"/>
              <a:gd name="connsiteY62" fmla="*/ 717819 h 1539886"/>
              <a:gd name="connsiteX63" fmla="*/ 485496 w 2549598"/>
              <a:gd name="connsiteY63" fmla="*/ 691013 h 1539886"/>
              <a:gd name="connsiteX64" fmla="*/ 491453 w 2549598"/>
              <a:gd name="connsiteY64" fmla="*/ 682077 h 1539886"/>
              <a:gd name="connsiteX65" fmla="*/ 500388 w 2549598"/>
              <a:gd name="connsiteY65" fmla="*/ 664206 h 1539886"/>
              <a:gd name="connsiteX66" fmla="*/ 518259 w 2549598"/>
              <a:gd name="connsiteY66" fmla="*/ 658249 h 1539886"/>
              <a:gd name="connsiteX67" fmla="*/ 527195 w 2549598"/>
              <a:gd name="connsiteY67" fmla="*/ 652292 h 1539886"/>
              <a:gd name="connsiteX68" fmla="*/ 533152 w 2549598"/>
              <a:gd name="connsiteY68" fmla="*/ 643357 h 1539886"/>
              <a:gd name="connsiteX69" fmla="*/ 542087 w 2549598"/>
              <a:gd name="connsiteY69" fmla="*/ 640378 h 1539886"/>
              <a:gd name="connsiteX70" fmla="*/ 559958 w 2549598"/>
              <a:gd name="connsiteY70" fmla="*/ 628464 h 1539886"/>
              <a:gd name="connsiteX71" fmla="*/ 586765 w 2549598"/>
              <a:gd name="connsiteY71" fmla="*/ 610593 h 1539886"/>
              <a:gd name="connsiteX72" fmla="*/ 595700 w 2549598"/>
              <a:gd name="connsiteY72" fmla="*/ 604636 h 1539886"/>
              <a:gd name="connsiteX73" fmla="*/ 604636 w 2549598"/>
              <a:gd name="connsiteY73" fmla="*/ 601658 h 1539886"/>
              <a:gd name="connsiteX74" fmla="*/ 658249 w 2549598"/>
              <a:gd name="connsiteY74" fmla="*/ 565916 h 1539886"/>
              <a:gd name="connsiteX75" fmla="*/ 667184 w 2549598"/>
              <a:gd name="connsiteY75" fmla="*/ 559959 h 1539886"/>
              <a:gd name="connsiteX76" fmla="*/ 685055 w 2549598"/>
              <a:gd name="connsiteY76" fmla="*/ 554002 h 1539886"/>
              <a:gd name="connsiteX77" fmla="*/ 702926 w 2549598"/>
              <a:gd name="connsiteY77" fmla="*/ 545066 h 1539886"/>
              <a:gd name="connsiteX78" fmla="*/ 711862 w 2549598"/>
              <a:gd name="connsiteY78" fmla="*/ 539109 h 1539886"/>
              <a:gd name="connsiteX79" fmla="*/ 732712 w 2549598"/>
              <a:gd name="connsiteY79" fmla="*/ 533152 h 1539886"/>
              <a:gd name="connsiteX80" fmla="*/ 741647 w 2549598"/>
              <a:gd name="connsiteY80" fmla="*/ 524217 h 1539886"/>
              <a:gd name="connsiteX81" fmla="*/ 747604 w 2549598"/>
              <a:gd name="connsiteY81" fmla="*/ 515281 h 1539886"/>
              <a:gd name="connsiteX82" fmla="*/ 756540 w 2549598"/>
              <a:gd name="connsiteY82" fmla="*/ 512303 h 1539886"/>
              <a:gd name="connsiteX83" fmla="*/ 777389 w 2549598"/>
              <a:gd name="connsiteY83" fmla="*/ 509324 h 1539886"/>
              <a:gd name="connsiteX84" fmla="*/ 786325 w 2549598"/>
              <a:gd name="connsiteY84" fmla="*/ 503367 h 1539886"/>
              <a:gd name="connsiteX85" fmla="*/ 804196 w 2549598"/>
              <a:gd name="connsiteY85" fmla="*/ 497410 h 1539886"/>
              <a:gd name="connsiteX86" fmla="*/ 813131 w 2549598"/>
              <a:gd name="connsiteY86" fmla="*/ 488475 h 1539886"/>
              <a:gd name="connsiteX87" fmla="*/ 819088 w 2549598"/>
              <a:gd name="connsiteY87" fmla="*/ 479539 h 1539886"/>
              <a:gd name="connsiteX88" fmla="*/ 836959 w 2549598"/>
              <a:gd name="connsiteY88" fmla="*/ 464647 h 1539886"/>
              <a:gd name="connsiteX89" fmla="*/ 851852 w 2549598"/>
              <a:gd name="connsiteY89" fmla="*/ 452733 h 1539886"/>
              <a:gd name="connsiteX90" fmla="*/ 869723 w 2549598"/>
              <a:gd name="connsiteY90" fmla="*/ 443797 h 1539886"/>
              <a:gd name="connsiteX91" fmla="*/ 878658 w 2549598"/>
              <a:gd name="connsiteY91" fmla="*/ 437840 h 1539886"/>
              <a:gd name="connsiteX92" fmla="*/ 908443 w 2549598"/>
              <a:gd name="connsiteY92" fmla="*/ 434862 h 1539886"/>
              <a:gd name="connsiteX93" fmla="*/ 929293 w 2549598"/>
              <a:gd name="connsiteY93" fmla="*/ 428905 h 1539886"/>
              <a:gd name="connsiteX94" fmla="*/ 956099 w 2549598"/>
              <a:gd name="connsiteY94" fmla="*/ 419969 h 1539886"/>
              <a:gd name="connsiteX95" fmla="*/ 973970 w 2549598"/>
              <a:gd name="connsiteY95" fmla="*/ 414012 h 1539886"/>
              <a:gd name="connsiteX96" fmla="*/ 994820 w 2549598"/>
              <a:gd name="connsiteY96" fmla="*/ 405077 h 1539886"/>
              <a:gd name="connsiteX97" fmla="*/ 1003755 w 2549598"/>
              <a:gd name="connsiteY97" fmla="*/ 399120 h 1539886"/>
              <a:gd name="connsiteX98" fmla="*/ 1021626 w 2549598"/>
              <a:gd name="connsiteY98" fmla="*/ 393163 h 1539886"/>
              <a:gd name="connsiteX99" fmla="*/ 1048433 w 2549598"/>
              <a:gd name="connsiteY99" fmla="*/ 387206 h 1539886"/>
              <a:gd name="connsiteX100" fmla="*/ 1066304 w 2549598"/>
              <a:gd name="connsiteY100" fmla="*/ 381249 h 1539886"/>
              <a:gd name="connsiteX101" fmla="*/ 1081196 w 2549598"/>
              <a:gd name="connsiteY101" fmla="*/ 369335 h 1539886"/>
              <a:gd name="connsiteX102" fmla="*/ 1090132 w 2549598"/>
              <a:gd name="connsiteY102" fmla="*/ 363378 h 1539886"/>
              <a:gd name="connsiteX103" fmla="*/ 1099067 w 2549598"/>
              <a:gd name="connsiteY103" fmla="*/ 360399 h 1539886"/>
              <a:gd name="connsiteX104" fmla="*/ 1122895 w 2549598"/>
              <a:gd name="connsiteY104" fmla="*/ 354442 h 1539886"/>
              <a:gd name="connsiteX105" fmla="*/ 1131831 w 2549598"/>
              <a:gd name="connsiteY105" fmla="*/ 351464 h 1539886"/>
              <a:gd name="connsiteX106" fmla="*/ 1170551 w 2549598"/>
              <a:gd name="connsiteY106" fmla="*/ 348485 h 1539886"/>
              <a:gd name="connsiteX107" fmla="*/ 1203315 w 2549598"/>
              <a:gd name="connsiteY107" fmla="*/ 339550 h 1539886"/>
              <a:gd name="connsiteX108" fmla="*/ 1203315 w 2549598"/>
              <a:gd name="connsiteY108" fmla="*/ 339550 h 1539886"/>
              <a:gd name="connsiteX109" fmla="*/ 1233100 w 2549598"/>
              <a:gd name="connsiteY109" fmla="*/ 330614 h 1539886"/>
              <a:gd name="connsiteX110" fmla="*/ 1250971 w 2549598"/>
              <a:gd name="connsiteY110" fmla="*/ 324657 h 1539886"/>
              <a:gd name="connsiteX111" fmla="*/ 1259906 w 2549598"/>
              <a:gd name="connsiteY111" fmla="*/ 318700 h 1539886"/>
              <a:gd name="connsiteX112" fmla="*/ 1283734 w 2549598"/>
              <a:gd name="connsiteY112" fmla="*/ 312743 h 1539886"/>
              <a:gd name="connsiteX113" fmla="*/ 1292670 w 2549598"/>
              <a:gd name="connsiteY113" fmla="*/ 303808 h 1539886"/>
              <a:gd name="connsiteX114" fmla="*/ 1301605 w 2549598"/>
              <a:gd name="connsiteY114" fmla="*/ 300829 h 1539886"/>
              <a:gd name="connsiteX115" fmla="*/ 1328412 w 2549598"/>
              <a:gd name="connsiteY115" fmla="*/ 297851 h 1539886"/>
              <a:gd name="connsiteX116" fmla="*/ 1355218 w 2549598"/>
              <a:gd name="connsiteY116" fmla="*/ 288915 h 1539886"/>
              <a:gd name="connsiteX117" fmla="*/ 1364154 w 2549598"/>
              <a:gd name="connsiteY117" fmla="*/ 285937 h 1539886"/>
              <a:gd name="connsiteX118" fmla="*/ 1373089 w 2549598"/>
              <a:gd name="connsiteY118" fmla="*/ 282958 h 1539886"/>
              <a:gd name="connsiteX119" fmla="*/ 1387982 w 2549598"/>
              <a:gd name="connsiteY119" fmla="*/ 279980 h 1539886"/>
              <a:gd name="connsiteX120" fmla="*/ 1405853 w 2549598"/>
              <a:gd name="connsiteY120" fmla="*/ 274023 h 1539886"/>
              <a:gd name="connsiteX121" fmla="*/ 1450530 w 2549598"/>
              <a:gd name="connsiteY121" fmla="*/ 262109 h 1539886"/>
              <a:gd name="connsiteX122" fmla="*/ 1468401 w 2549598"/>
              <a:gd name="connsiteY122" fmla="*/ 256152 h 1539886"/>
              <a:gd name="connsiteX123" fmla="*/ 1477337 w 2549598"/>
              <a:gd name="connsiteY123" fmla="*/ 253173 h 1539886"/>
              <a:gd name="connsiteX124" fmla="*/ 1507122 w 2549598"/>
              <a:gd name="connsiteY124" fmla="*/ 250195 h 1539886"/>
              <a:gd name="connsiteX125" fmla="*/ 1533928 w 2549598"/>
              <a:gd name="connsiteY125" fmla="*/ 241259 h 1539886"/>
              <a:gd name="connsiteX126" fmla="*/ 1542864 w 2549598"/>
              <a:gd name="connsiteY126" fmla="*/ 238281 h 1539886"/>
              <a:gd name="connsiteX127" fmla="*/ 1551799 w 2549598"/>
              <a:gd name="connsiteY127" fmla="*/ 235302 h 1539886"/>
              <a:gd name="connsiteX128" fmla="*/ 1617326 w 2549598"/>
              <a:gd name="connsiteY128" fmla="*/ 226367 h 1539886"/>
              <a:gd name="connsiteX129" fmla="*/ 1635198 w 2549598"/>
              <a:gd name="connsiteY129" fmla="*/ 220410 h 1539886"/>
              <a:gd name="connsiteX130" fmla="*/ 1644133 w 2549598"/>
              <a:gd name="connsiteY130" fmla="*/ 217431 h 1539886"/>
              <a:gd name="connsiteX131" fmla="*/ 1670940 w 2549598"/>
              <a:gd name="connsiteY131" fmla="*/ 211474 h 1539886"/>
              <a:gd name="connsiteX132" fmla="*/ 1682854 w 2549598"/>
              <a:gd name="connsiteY132" fmla="*/ 193603 h 1539886"/>
              <a:gd name="connsiteX133" fmla="*/ 1691789 w 2549598"/>
              <a:gd name="connsiteY133" fmla="*/ 187646 h 1539886"/>
              <a:gd name="connsiteX134" fmla="*/ 1709660 w 2549598"/>
              <a:gd name="connsiteY134" fmla="*/ 181689 h 1539886"/>
              <a:gd name="connsiteX135" fmla="*/ 1718596 w 2549598"/>
              <a:gd name="connsiteY135" fmla="*/ 178711 h 1539886"/>
              <a:gd name="connsiteX136" fmla="*/ 1769230 w 2549598"/>
              <a:gd name="connsiteY136" fmla="*/ 172754 h 1539886"/>
              <a:gd name="connsiteX137" fmla="*/ 1796037 w 2549598"/>
              <a:gd name="connsiteY137" fmla="*/ 163818 h 1539886"/>
              <a:gd name="connsiteX138" fmla="*/ 1804972 w 2549598"/>
              <a:gd name="connsiteY138" fmla="*/ 160840 h 1539886"/>
              <a:gd name="connsiteX139" fmla="*/ 1834757 w 2549598"/>
              <a:gd name="connsiteY139" fmla="*/ 154883 h 1539886"/>
              <a:gd name="connsiteX140" fmla="*/ 1852628 w 2549598"/>
              <a:gd name="connsiteY140" fmla="*/ 148926 h 1539886"/>
              <a:gd name="connsiteX141" fmla="*/ 1861564 w 2549598"/>
              <a:gd name="connsiteY141" fmla="*/ 145947 h 1539886"/>
              <a:gd name="connsiteX142" fmla="*/ 1873478 w 2549598"/>
              <a:gd name="connsiteY142" fmla="*/ 142969 h 1539886"/>
              <a:gd name="connsiteX143" fmla="*/ 1894327 w 2549598"/>
              <a:gd name="connsiteY143" fmla="*/ 137011 h 1539886"/>
              <a:gd name="connsiteX144" fmla="*/ 1947940 w 2549598"/>
              <a:gd name="connsiteY144" fmla="*/ 134033 h 1539886"/>
              <a:gd name="connsiteX145" fmla="*/ 1956876 w 2549598"/>
              <a:gd name="connsiteY145" fmla="*/ 131054 h 1539886"/>
              <a:gd name="connsiteX146" fmla="*/ 1974747 w 2549598"/>
              <a:gd name="connsiteY146" fmla="*/ 119140 h 1539886"/>
              <a:gd name="connsiteX147" fmla="*/ 1989639 w 2549598"/>
              <a:gd name="connsiteY147" fmla="*/ 116162 h 1539886"/>
              <a:gd name="connsiteX148" fmla="*/ 1998575 w 2549598"/>
              <a:gd name="connsiteY148" fmla="*/ 113183 h 1539886"/>
              <a:gd name="connsiteX149" fmla="*/ 2028360 w 2549598"/>
              <a:gd name="connsiteY149" fmla="*/ 104248 h 1539886"/>
              <a:gd name="connsiteX150" fmla="*/ 2037295 w 2549598"/>
              <a:gd name="connsiteY150" fmla="*/ 101269 h 1539886"/>
              <a:gd name="connsiteX151" fmla="*/ 2055166 w 2549598"/>
              <a:gd name="connsiteY151" fmla="*/ 92334 h 1539886"/>
              <a:gd name="connsiteX152" fmla="*/ 2087930 w 2549598"/>
              <a:gd name="connsiteY152" fmla="*/ 86377 h 1539886"/>
              <a:gd name="connsiteX153" fmla="*/ 2108779 w 2549598"/>
              <a:gd name="connsiteY153" fmla="*/ 77441 h 1539886"/>
              <a:gd name="connsiteX154" fmla="*/ 2117715 w 2549598"/>
              <a:gd name="connsiteY154" fmla="*/ 71484 h 1539886"/>
              <a:gd name="connsiteX155" fmla="*/ 2150478 w 2549598"/>
              <a:gd name="connsiteY155" fmla="*/ 62549 h 1539886"/>
              <a:gd name="connsiteX156" fmla="*/ 2251747 w 2549598"/>
              <a:gd name="connsiteY156" fmla="*/ 59570 h 1539886"/>
              <a:gd name="connsiteX157" fmla="*/ 2299403 w 2549598"/>
              <a:gd name="connsiteY157" fmla="*/ 50635 h 1539886"/>
              <a:gd name="connsiteX158" fmla="*/ 2308339 w 2549598"/>
              <a:gd name="connsiteY158" fmla="*/ 41699 h 1539886"/>
              <a:gd name="connsiteX159" fmla="*/ 2323231 w 2549598"/>
              <a:gd name="connsiteY159" fmla="*/ 14893 h 1539886"/>
              <a:gd name="connsiteX160" fmla="*/ 2370887 w 2549598"/>
              <a:gd name="connsiteY160" fmla="*/ 11914 h 1539886"/>
              <a:gd name="connsiteX161" fmla="*/ 2543640 w 2549598"/>
              <a:gd name="connsiteY161" fmla="*/ 5957 h 1539886"/>
              <a:gd name="connsiteX162" fmla="*/ 2549598 w 2549598"/>
              <a:gd name="connsiteY162" fmla="*/ 0 h 153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Lst>
            <a:rect l="l" t="t" r="r" b="b"/>
            <a:pathLst>
              <a:path w="2549598" h="1539886">
                <a:moveTo>
                  <a:pt x="0" y="1539886"/>
                </a:moveTo>
                <a:cubicBezTo>
                  <a:pt x="993" y="1530950"/>
                  <a:pt x="1501" y="1521947"/>
                  <a:pt x="2979" y="1513079"/>
                </a:cubicBezTo>
                <a:cubicBezTo>
                  <a:pt x="5151" y="1500044"/>
                  <a:pt x="6425" y="1507559"/>
                  <a:pt x="11914" y="1495208"/>
                </a:cubicBezTo>
                <a:cubicBezTo>
                  <a:pt x="14464" y="1489470"/>
                  <a:pt x="15885" y="1483294"/>
                  <a:pt x="17871" y="1477337"/>
                </a:cubicBezTo>
                <a:lnTo>
                  <a:pt x="23828" y="1459466"/>
                </a:lnTo>
                <a:cubicBezTo>
                  <a:pt x="24821" y="1456488"/>
                  <a:pt x="26046" y="1453577"/>
                  <a:pt x="26807" y="1450531"/>
                </a:cubicBezTo>
                <a:cubicBezTo>
                  <a:pt x="27800" y="1446560"/>
                  <a:pt x="28609" y="1442538"/>
                  <a:pt x="29785" y="1438617"/>
                </a:cubicBezTo>
                <a:cubicBezTo>
                  <a:pt x="31589" y="1432603"/>
                  <a:pt x="34219" y="1426838"/>
                  <a:pt x="35742" y="1420746"/>
                </a:cubicBezTo>
                <a:cubicBezTo>
                  <a:pt x="36735" y="1416775"/>
                  <a:pt x="37545" y="1412753"/>
                  <a:pt x="38721" y="1408832"/>
                </a:cubicBezTo>
                <a:cubicBezTo>
                  <a:pt x="40525" y="1402818"/>
                  <a:pt x="44678" y="1390961"/>
                  <a:pt x="44678" y="1390961"/>
                </a:cubicBezTo>
                <a:cubicBezTo>
                  <a:pt x="51384" y="1350721"/>
                  <a:pt x="42445" y="1389281"/>
                  <a:pt x="53613" y="1364154"/>
                </a:cubicBezTo>
                <a:cubicBezTo>
                  <a:pt x="56163" y="1358416"/>
                  <a:pt x="57584" y="1352240"/>
                  <a:pt x="59570" y="1346283"/>
                </a:cubicBezTo>
                <a:cubicBezTo>
                  <a:pt x="60563" y="1343305"/>
                  <a:pt x="60808" y="1339960"/>
                  <a:pt x="62549" y="1337348"/>
                </a:cubicBezTo>
                <a:lnTo>
                  <a:pt x="68506" y="1328412"/>
                </a:lnTo>
                <a:lnTo>
                  <a:pt x="74463" y="1310541"/>
                </a:lnTo>
                <a:cubicBezTo>
                  <a:pt x="75456" y="1307563"/>
                  <a:pt x="75700" y="1304218"/>
                  <a:pt x="77441" y="1301606"/>
                </a:cubicBezTo>
                <a:cubicBezTo>
                  <a:pt x="79427" y="1298627"/>
                  <a:pt x="81944" y="1295941"/>
                  <a:pt x="83398" y="1292670"/>
                </a:cubicBezTo>
                <a:cubicBezTo>
                  <a:pt x="85948" y="1286932"/>
                  <a:pt x="87369" y="1280756"/>
                  <a:pt x="89355" y="1274799"/>
                </a:cubicBezTo>
                <a:lnTo>
                  <a:pt x="92334" y="1265864"/>
                </a:lnTo>
                <a:cubicBezTo>
                  <a:pt x="93327" y="1262885"/>
                  <a:pt x="93570" y="1259540"/>
                  <a:pt x="95312" y="1256928"/>
                </a:cubicBezTo>
                <a:cubicBezTo>
                  <a:pt x="97298" y="1253950"/>
                  <a:pt x="99815" y="1251264"/>
                  <a:pt x="101269" y="1247993"/>
                </a:cubicBezTo>
                <a:cubicBezTo>
                  <a:pt x="103819" y="1242255"/>
                  <a:pt x="105240" y="1236079"/>
                  <a:pt x="107226" y="1230122"/>
                </a:cubicBezTo>
                <a:lnTo>
                  <a:pt x="113183" y="1212251"/>
                </a:lnTo>
                <a:cubicBezTo>
                  <a:pt x="114176" y="1209272"/>
                  <a:pt x="114420" y="1205927"/>
                  <a:pt x="116162" y="1203315"/>
                </a:cubicBezTo>
                <a:lnTo>
                  <a:pt x="122119" y="1194380"/>
                </a:lnTo>
                <a:lnTo>
                  <a:pt x="131054" y="1167573"/>
                </a:lnTo>
                <a:cubicBezTo>
                  <a:pt x="132047" y="1164595"/>
                  <a:pt x="132292" y="1161250"/>
                  <a:pt x="134033" y="1158638"/>
                </a:cubicBezTo>
                <a:lnTo>
                  <a:pt x="139990" y="1149702"/>
                </a:lnTo>
                <a:lnTo>
                  <a:pt x="148925" y="1122896"/>
                </a:lnTo>
                <a:cubicBezTo>
                  <a:pt x="149918" y="1119917"/>
                  <a:pt x="150162" y="1116572"/>
                  <a:pt x="151904" y="1113960"/>
                </a:cubicBezTo>
                <a:lnTo>
                  <a:pt x="157861" y="1105025"/>
                </a:lnTo>
                <a:cubicBezTo>
                  <a:pt x="168717" y="1072449"/>
                  <a:pt x="151406" y="1121782"/>
                  <a:pt x="166796" y="1087154"/>
                </a:cubicBezTo>
                <a:cubicBezTo>
                  <a:pt x="169346" y="1081416"/>
                  <a:pt x="170767" y="1075240"/>
                  <a:pt x="172753" y="1069283"/>
                </a:cubicBezTo>
                <a:lnTo>
                  <a:pt x="178710" y="1051411"/>
                </a:lnTo>
                <a:cubicBezTo>
                  <a:pt x="179703" y="1048433"/>
                  <a:pt x="179948" y="1045088"/>
                  <a:pt x="181689" y="1042476"/>
                </a:cubicBezTo>
                <a:lnTo>
                  <a:pt x="187646" y="1033540"/>
                </a:lnTo>
                <a:cubicBezTo>
                  <a:pt x="195129" y="1011089"/>
                  <a:pt x="185037" y="1038756"/>
                  <a:pt x="196581" y="1015669"/>
                </a:cubicBezTo>
                <a:cubicBezTo>
                  <a:pt x="208913" y="991005"/>
                  <a:pt x="188444" y="1023408"/>
                  <a:pt x="205517" y="997798"/>
                </a:cubicBezTo>
                <a:cubicBezTo>
                  <a:pt x="213000" y="975347"/>
                  <a:pt x="202908" y="1003014"/>
                  <a:pt x="214452" y="979927"/>
                </a:cubicBezTo>
                <a:cubicBezTo>
                  <a:pt x="215856" y="977119"/>
                  <a:pt x="215470" y="973444"/>
                  <a:pt x="217431" y="970992"/>
                </a:cubicBezTo>
                <a:cubicBezTo>
                  <a:pt x="219667" y="968197"/>
                  <a:pt x="223164" y="966636"/>
                  <a:pt x="226366" y="965035"/>
                </a:cubicBezTo>
                <a:cubicBezTo>
                  <a:pt x="233483" y="961477"/>
                  <a:pt x="242464" y="958676"/>
                  <a:pt x="250194" y="956099"/>
                </a:cubicBezTo>
                <a:cubicBezTo>
                  <a:pt x="252180" y="953121"/>
                  <a:pt x="253620" y="949695"/>
                  <a:pt x="256151" y="947164"/>
                </a:cubicBezTo>
                <a:cubicBezTo>
                  <a:pt x="258682" y="944633"/>
                  <a:pt x="262851" y="944002"/>
                  <a:pt x="265087" y="941207"/>
                </a:cubicBezTo>
                <a:cubicBezTo>
                  <a:pt x="267048" y="938755"/>
                  <a:pt x="265845" y="934491"/>
                  <a:pt x="268065" y="932271"/>
                </a:cubicBezTo>
                <a:cubicBezTo>
                  <a:pt x="273127" y="927208"/>
                  <a:pt x="280873" y="925419"/>
                  <a:pt x="285936" y="920357"/>
                </a:cubicBezTo>
                <a:cubicBezTo>
                  <a:pt x="288915" y="917379"/>
                  <a:pt x="291547" y="914008"/>
                  <a:pt x="294872" y="911422"/>
                </a:cubicBezTo>
                <a:cubicBezTo>
                  <a:pt x="300523" y="907027"/>
                  <a:pt x="312743" y="899508"/>
                  <a:pt x="312743" y="899508"/>
                </a:cubicBezTo>
                <a:cubicBezTo>
                  <a:pt x="314729" y="896529"/>
                  <a:pt x="316169" y="893103"/>
                  <a:pt x="318700" y="890572"/>
                </a:cubicBezTo>
                <a:cubicBezTo>
                  <a:pt x="321231" y="888041"/>
                  <a:pt x="325278" y="887309"/>
                  <a:pt x="327635" y="884615"/>
                </a:cubicBezTo>
                <a:cubicBezTo>
                  <a:pt x="332349" y="879227"/>
                  <a:pt x="335578" y="872701"/>
                  <a:pt x="339549" y="866744"/>
                </a:cubicBezTo>
                <a:cubicBezTo>
                  <a:pt x="341535" y="863766"/>
                  <a:pt x="344374" y="861205"/>
                  <a:pt x="345506" y="857809"/>
                </a:cubicBezTo>
                <a:cubicBezTo>
                  <a:pt x="346499" y="854830"/>
                  <a:pt x="346743" y="851485"/>
                  <a:pt x="348485" y="848873"/>
                </a:cubicBezTo>
                <a:cubicBezTo>
                  <a:pt x="350821" y="845368"/>
                  <a:pt x="354724" y="843174"/>
                  <a:pt x="357420" y="839938"/>
                </a:cubicBezTo>
                <a:cubicBezTo>
                  <a:pt x="359712" y="837188"/>
                  <a:pt x="360999" y="833678"/>
                  <a:pt x="363377" y="831002"/>
                </a:cubicBezTo>
                <a:cubicBezTo>
                  <a:pt x="378215" y="814309"/>
                  <a:pt x="376603" y="816228"/>
                  <a:pt x="390184" y="807174"/>
                </a:cubicBezTo>
                <a:cubicBezTo>
                  <a:pt x="403839" y="786691"/>
                  <a:pt x="395306" y="791567"/>
                  <a:pt x="411033" y="786325"/>
                </a:cubicBezTo>
                <a:cubicBezTo>
                  <a:pt x="414012" y="783346"/>
                  <a:pt x="417272" y="780625"/>
                  <a:pt x="419969" y="777389"/>
                </a:cubicBezTo>
                <a:cubicBezTo>
                  <a:pt x="422261" y="774639"/>
                  <a:pt x="423395" y="770985"/>
                  <a:pt x="425926" y="768454"/>
                </a:cubicBezTo>
                <a:cubicBezTo>
                  <a:pt x="428457" y="765923"/>
                  <a:pt x="431883" y="764483"/>
                  <a:pt x="434861" y="762497"/>
                </a:cubicBezTo>
                <a:cubicBezTo>
                  <a:pt x="444020" y="744178"/>
                  <a:pt x="438354" y="754279"/>
                  <a:pt x="452732" y="732712"/>
                </a:cubicBezTo>
                <a:cubicBezTo>
                  <a:pt x="454718" y="729733"/>
                  <a:pt x="455710" y="725762"/>
                  <a:pt x="458689" y="723776"/>
                </a:cubicBezTo>
                <a:lnTo>
                  <a:pt x="467625" y="717819"/>
                </a:lnTo>
                <a:lnTo>
                  <a:pt x="485496" y="691013"/>
                </a:lnTo>
                <a:lnTo>
                  <a:pt x="491453" y="682077"/>
                </a:lnTo>
                <a:cubicBezTo>
                  <a:pt x="493076" y="677208"/>
                  <a:pt x="495526" y="667245"/>
                  <a:pt x="500388" y="664206"/>
                </a:cubicBezTo>
                <a:cubicBezTo>
                  <a:pt x="505713" y="660878"/>
                  <a:pt x="513034" y="661732"/>
                  <a:pt x="518259" y="658249"/>
                </a:cubicBezTo>
                <a:lnTo>
                  <a:pt x="527195" y="652292"/>
                </a:lnTo>
                <a:cubicBezTo>
                  <a:pt x="529181" y="649314"/>
                  <a:pt x="530357" y="645593"/>
                  <a:pt x="533152" y="643357"/>
                </a:cubicBezTo>
                <a:cubicBezTo>
                  <a:pt x="535604" y="641396"/>
                  <a:pt x="539343" y="641903"/>
                  <a:pt x="542087" y="640378"/>
                </a:cubicBezTo>
                <a:cubicBezTo>
                  <a:pt x="548345" y="636901"/>
                  <a:pt x="554001" y="632435"/>
                  <a:pt x="559958" y="628464"/>
                </a:cubicBezTo>
                <a:lnTo>
                  <a:pt x="586765" y="610593"/>
                </a:lnTo>
                <a:cubicBezTo>
                  <a:pt x="589743" y="608607"/>
                  <a:pt x="592304" y="605768"/>
                  <a:pt x="595700" y="604636"/>
                </a:cubicBezTo>
                <a:lnTo>
                  <a:pt x="604636" y="601658"/>
                </a:lnTo>
                <a:lnTo>
                  <a:pt x="658249" y="565916"/>
                </a:lnTo>
                <a:cubicBezTo>
                  <a:pt x="661227" y="563930"/>
                  <a:pt x="663788" y="561091"/>
                  <a:pt x="667184" y="559959"/>
                </a:cubicBezTo>
                <a:lnTo>
                  <a:pt x="685055" y="554002"/>
                </a:lnTo>
                <a:cubicBezTo>
                  <a:pt x="710665" y="536929"/>
                  <a:pt x="678262" y="557398"/>
                  <a:pt x="702926" y="545066"/>
                </a:cubicBezTo>
                <a:cubicBezTo>
                  <a:pt x="706128" y="543465"/>
                  <a:pt x="708660" y="540710"/>
                  <a:pt x="711862" y="539109"/>
                </a:cubicBezTo>
                <a:cubicBezTo>
                  <a:pt x="716131" y="536975"/>
                  <a:pt x="728901" y="534105"/>
                  <a:pt x="732712" y="533152"/>
                </a:cubicBezTo>
                <a:cubicBezTo>
                  <a:pt x="735690" y="530174"/>
                  <a:pt x="738951" y="527453"/>
                  <a:pt x="741647" y="524217"/>
                </a:cubicBezTo>
                <a:cubicBezTo>
                  <a:pt x="743939" y="521467"/>
                  <a:pt x="744809" y="517517"/>
                  <a:pt x="747604" y="515281"/>
                </a:cubicBezTo>
                <a:cubicBezTo>
                  <a:pt x="750056" y="513320"/>
                  <a:pt x="753461" y="512919"/>
                  <a:pt x="756540" y="512303"/>
                </a:cubicBezTo>
                <a:cubicBezTo>
                  <a:pt x="763424" y="510926"/>
                  <a:pt x="770439" y="510317"/>
                  <a:pt x="777389" y="509324"/>
                </a:cubicBezTo>
                <a:cubicBezTo>
                  <a:pt x="780368" y="507338"/>
                  <a:pt x="783054" y="504821"/>
                  <a:pt x="786325" y="503367"/>
                </a:cubicBezTo>
                <a:cubicBezTo>
                  <a:pt x="792063" y="500817"/>
                  <a:pt x="804196" y="497410"/>
                  <a:pt x="804196" y="497410"/>
                </a:cubicBezTo>
                <a:cubicBezTo>
                  <a:pt x="807174" y="494432"/>
                  <a:pt x="810435" y="491711"/>
                  <a:pt x="813131" y="488475"/>
                </a:cubicBezTo>
                <a:cubicBezTo>
                  <a:pt x="815423" y="485725"/>
                  <a:pt x="816557" y="482070"/>
                  <a:pt x="819088" y="479539"/>
                </a:cubicBezTo>
                <a:cubicBezTo>
                  <a:pt x="842516" y="456111"/>
                  <a:pt x="812565" y="493920"/>
                  <a:pt x="836959" y="464647"/>
                </a:cubicBezTo>
                <a:cubicBezTo>
                  <a:pt x="847322" y="452210"/>
                  <a:pt x="837183" y="457622"/>
                  <a:pt x="851852" y="452733"/>
                </a:cubicBezTo>
                <a:cubicBezTo>
                  <a:pt x="877457" y="435662"/>
                  <a:pt x="845061" y="456129"/>
                  <a:pt x="869723" y="443797"/>
                </a:cubicBezTo>
                <a:cubicBezTo>
                  <a:pt x="872925" y="442196"/>
                  <a:pt x="875170" y="438645"/>
                  <a:pt x="878658" y="437840"/>
                </a:cubicBezTo>
                <a:cubicBezTo>
                  <a:pt x="888380" y="435596"/>
                  <a:pt x="898515" y="435855"/>
                  <a:pt x="908443" y="434862"/>
                </a:cubicBezTo>
                <a:cubicBezTo>
                  <a:pt x="938455" y="424857"/>
                  <a:pt x="891918" y="440117"/>
                  <a:pt x="929293" y="428905"/>
                </a:cubicBezTo>
                <a:cubicBezTo>
                  <a:pt x="929360" y="428885"/>
                  <a:pt x="951598" y="421469"/>
                  <a:pt x="956099" y="419969"/>
                </a:cubicBezTo>
                <a:cubicBezTo>
                  <a:pt x="956104" y="419967"/>
                  <a:pt x="973965" y="414016"/>
                  <a:pt x="973970" y="414012"/>
                </a:cubicBezTo>
                <a:cubicBezTo>
                  <a:pt x="986312" y="405784"/>
                  <a:pt x="979433" y="408923"/>
                  <a:pt x="994820" y="405077"/>
                </a:cubicBezTo>
                <a:cubicBezTo>
                  <a:pt x="997798" y="403091"/>
                  <a:pt x="1000484" y="400574"/>
                  <a:pt x="1003755" y="399120"/>
                </a:cubicBezTo>
                <a:cubicBezTo>
                  <a:pt x="1009493" y="396570"/>
                  <a:pt x="1015669" y="395149"/>
                  <a:pt x="1021626" y="393163"/>
                </a:cubicBezTo>
                <a:cubicBezTo>
                  <a:pt x="1036293" y="388274"/>
                  <a:pt x="1027461" y="390701"/>
                  <a:pt x="1048433" y="387206"/>
                </a:cubicBezTo>
                <a:cubicBezTo>
                  <a:pt x="1054390" y="385220"/>
                  <a:pt x="1062821" y="386474"/>
                  <a:pt x="1066304" y="381249"/>
                </a:cubicBezTo>
                <a:cubicBezTo>
                  <a:pt x="1074002" y="369701"/>
                  <a:pt x="1068865" y="373445"/>
                  <a:pt x="1081196" y="369335"/>
                </a:cubicBezTo>
                <a:cubicBezTo>
                  <a:pt x="1084175" y="367349"/>
                  <a:pt x="1086930" y="364979"/>
                  <a:pt x="1090132" y="363378"/>
                </a:cubicBezTo>
                <a:cubicBezTo>
                  <a:pt x="1092940" y="361974"/>
                  <a:pt x="1096038" y="361225"/>
                  <a:pt x="1099067" y="360399"/>
                </a:cubicBezTo>
                <a:cubicBezTo>
                  <a:pt x="1106966" y="358245"/>
                  <a:pt x="1115128" y="357030"/>
                  <a:pt x="1122895" y="354442"/>
                </a:cubicBezTo>
                <a:cubicBezTo>
                  <a:pt x="1125874" y="353449"/>
                  <a:pt x="1128716" y="351853"/>
                  <a:pt x="1131831" y="351464"/>
                </a:cubicBezTo>
                <a:cubicBezTo>
                  <a:pt x="1144676" y="349858"/>
                  <a:pt x="1157644" y="349478"/>
                  <a:pt x="1170551" y="348485"/>
                </a:cubicBezTo>
                <a:cubicBezTo>
                  <a:pt x="1191601" y="344276"/>
                  <a:pt x="1180641" y="347108"/>
                  <a:pt x="1203315" y="339550"/>
                </a:cubicBezTo>
                <a:lnTo>
                  <a:pt x="1203315" y="339550"/>
                </a:lnTo>
                <a:cubicBezTo>
                  <a:pt x="1221323" y="335047"/>
                  <a:pt x="1211342" y="337866"/>
                  <a:pt x="1233100" y="330614"/>
                </a:cubicBezTo>
                <a:cubicBezTo>
                  <a:pt x="1233104" y="330613"/>
                  <a:pt x="1250968" y="324659"/>
                  <a:pt x="1250971" y="324657"/>
                </a:cubicBezTo>
                <a:cubicBezTo>
                  <a:pt x="1253949" y="322671"/>
                  <a:pt x="1256704" y="320301"/>
                  <a:pt x="1259906" y="318700"/>
                </a:cubicBezTo>
                <a:cubicBezTo>
                  <a:pt x="1266008" y="315649"/>
                  <a:pt x="1278076" y="313875"/>
                  <a:pt x="1283734" y="312743"/>
                </a:cubicBezTo>
                <a:cubicBezTo>
                  <a:pt x="1286713" y="309765"/>
                  <a:pt x="1289165" y="306145"/>
                  <a:pt x="1292670" y="303808"/>
                </a:cubicBezTo>
                <a:cubicBezTo>
                  <a:pt x="1295282" y="302067"/>
                  <a:pt x="1298508" y="301345"/>
                  <a:pt x="1301605" y="300829"/>
                </a:cubicBezTo>
                <a:cubicBezTo>
                  <a:pt x="1310473" y="299351"/>
                  <a:pt x="1319476" y="298844"/>
                  <a:pt x="1328412" y="297851"/>
                </a:cubicBezTo>
                <a:lnTo>
                  <a:pt x="1355218" y="288915"/>
                </a:lnTo>
                <a:lnTo>
                  <a:pt x="1364154" y="285937"/>
                </a:lnTo>
                <a:cubicBezTo>
                  <a:pt x="1367132" y="284944"/>
                  <a:pt x="1370010" y="283574"/>
                  <a:pt x="1373089" y="282958"/>
                </a:cubicBezTo>
                <a:cubicBezTo>
                  <a:pt x="1378053" y="281965"/>
                  <a:pt x="1383098" y="281312"/>
                  <a:pt x="1387982" y="279980"/>
                </a:cubicBezTo>
                <a:cubicBezTo>
                  <a:pt x="1394040" y="278328"/>
                  <a:pt x="1405853" y="274023"/>
                  <a:pt x="1405853" y="274023"/>
                </a:cubicBezTo>
                <a:cubicBezTo>
                  <a:pt x="1419696" y="253258"/>
                  <a:pt x="1405689" y="269189"/>
                  <a:pt x="1450530" y="262109"/>
                </a:cubicBezTo>
                <a:cubicBezTo>
                  <a:pt x="1456732" y="261130"/>
                  <a:pt x="1462444" y="258138"/>
                  <a:pt x="1468401" y="256152"/>
                </a:cubicBezTo>
                <a:cubicBezTo>
                  <a:pt x="1471380" y="255159"/>
                  <a:pt x="1474213" y="253485"/>
                  <a:pt x="1477337" y="253173"/>
                </a:cubicBezTo>
                <a:lnTo>
                  <a:pt x="1507122" y="250195"/>
                </a:lnTo>
                <a:lnTo>
                  <a:pt x="1533928" y="241259"/>
                </a:lnTo>
                <a:lnTo>
                  <a:pt x="1542864" y="238281"/>
                </a:lnTo>
                <a:cubicBezTo>
                  <a:pt x="1545842" y="237288"/>
                  <a:pt x="1548702" y="235818"/>
                  <a:pt x="1551799" y="235302"/>
                </a:cubicBezTo>
                <a:cubicBezTo>
                  <a:pt x="1597383" y="227705"/>
                  <a:pt x="1575523" y="230547"/>
                  <a:pt x="1617326" y="226367"/>
                </a:cubicBezTo>
                <a:lnTo>
                  <a:pt x="1635198" y="220410"/>
                </a:lnTo>
                <a:cubicBezTo>
                  <a:pt x="1638176" y="219417"/>
                  <a:pt x="1641054" y="218047"/>
                  <a:pt x="1644133" y="217431"/>
                </a:cubicBezTo>
                <a:cubicBezTo>
                  <a:pt x="1663040" y="213650"/>
                  <a:pt x="1654115" y="215681"/>
                  <a:pt x="1670940" y="211474"/>
                </a:cubicBezTo>
                <a:cubicBezTo>
                  <a:pt x="1674911" y="205517"/>
                  <a:pt x="1676897" y="197574"/>
                  <a:pt x="1682854" y="193603"/>
                </a:cubicBezTo>
                <a:cubicBezTo>
                  <a:pt x="1685832" y="191617"/>
                  <a:pt x="1688518" y="189100"/>
                  <a:pt x="1691789" y="187646"/>
                </a:cubicBezTo>
                <a:cubicBezTo>
                  <a:pt x="1697527" y="185096"/>
                  <a:pt x="1703703" y="183675"/>
                  <a:pt x="1709660" y="181689"/>
                </a:cubicBezTo>
                <a:cubicBezTo>
                  <a:pt x="1712639" y="180696"/>
                  <a:pt x="1715488" y="179155"/>
                  <a:pt x="1718596" y="178711"/>
                </a:cubicBezTo>
                <a:cubicBezTo>
                  <a:pt x="1749323" y="174321"/>
                  <a:pt x="1732460" y="176430"/>
                  <a:pt x="1769230" y="172754"/>
                </a:cubicBezTo>
                <a:lnTo>
                  <a:pt x="1796037" y="163818"/>
                </a:lnTo>
                <a:cubicBezTo>
                  <a:pt x="1799015" y="162825"/>
                  <a:pt x="1801875" y="161356"/>
                  <a:pt x="1804972" y="160840"/>
                </a:cubicBezTo>
                <a:cubicBezTo>
                  <a:pt x="1817040" y="158828"/>
                  <a:pt x="1823655" y="158214"/>
                  <a:pt x="1834757" y="154883"/>
                </a:cubicBezTo>
                <a:cubicBezTo>
                  <a:pt x="1840771" y="153079"/>
                  <a:pt x="1846671" y="150912"/>
                  <a:pt x="1852628" y="148926"/>
                </a:cubicBezTo>
                <a:cubicBezTo>
                  <a:pt x="1855607" y="147933"/>
                  <a:pt x="1858518" y="146708"/>
                  <a:pt x="1861564" y="145947"/>
                </a:cubicBezTo>
                <a:cubicBezTo>
                  <a:pt x="1865535" y="144954"/>
                  <a:pt x="1869542" y="144094"/>
                  <a:pt x="1873478" y="142969"/>
                </a:cubicBezTo>
                <a:cubicBezTo>
                  <a:pt x="1880062" y="141088"/>
                  <a:pt x="1887496" y="137632"/>
                  <a:pt x="1894327" y="137011"/>
                </a:cubicBezTo>
                <a:cubicBezTo>
                  <a:pt x="1912152" y="135391"/>
                  <a:pt x="1930069" y="135026"/>
                  <a:pt x="1947940" y="134033"/>
                </a:cubicBezTo>
                <a:cubicBezTo>
                  <a:pt x="1950919" y="133040"/>
                  <a:pt x="1954131" y="132579"/>
                  <a:pt x="1956876" y="131054"/>
                </a:cubicBezTo>
                <a:cubicBezTo>
                  <a:pt x="1963134" y="127577"/>
                  <a:pt x="1967727" y="120544"/>
                  <a:pt x="1974747" y="119140"/>
                </a:cubicBezTo>
                <a:cubicBezTo>
                  <a:pt x="1979711" y="118147"/>
                  <a:pt x="1984728" y="117390"/>
                  <a:pt x="1989639" y="116162"/>
                </a:cubicBezTo>
                <a:cubicBezTo>
                  <a:pt x="1992685" y="115400"/>
                  <a:pt x="1995556" y="114046"/>
                  <a:pt x="1998575" y="113183"/>
                </a:cubicBezTo>
                <a:cubicBezTo>
                  <a:pt x="2030082" y="104181"/>
                  <a:pt x="1985895" y="118404"/>
                  <a:pt x="2028360" y="104248"/>
                </a:cubicBezTo>
                <a:cubicBezTo>
                  <a:pt x="2031338" y="103255"/>
                  <a:pt x="2034683" y="103010"/>
                  <a:pt x="2037295" y="101269"/>
                </a:cubicBezTo>
                <a:cubicBezTo>
                  <a:pt x="2044827" y="96248"/>
                  <a:pt x="2046357" y="94096"/>
                  <a:pt x="2055166" y="92334"/>
                </a:cubicBezTo>
                <a:cubicBezTo>
                  <a:pt x="2108542" y="81659"/>
                  <a:pt x="2052603" y="95207"/>
                  <a:pt x="2087930" y="86377"/>
                </a:cubicBezTo>
                <a:cubicBezTo>
                  <a:pt x="2110359" y="71423"/>
                  <a:pt x="2081855" y="88980"/>
                  <a:pt x="2108779" y="77441"/>
                </a:cubicBezTo>
                <a:cubicBezTo>
                  <a:pt x="2112069" y="76031"/>
                  <a:pt x="2114444" y="72938"/>
                  <a:pt x="2117715" y="71484"/>
                </a:cubicBezTo>
                <a:cubicBezTo>
                  <a:pt x="2124107" y="68643"/>
                  <a:pt x="2142555" y="62955"/>
                  <a:pt x="2150478" y="62549"/>
                </a:cubicBezTo>
                <a:cubicBezTo>
                  <a:pt x="2184205" y="60819"/>
                  <a:pt x="2217991" y="60563"/>
                  <a:pt x="2251747" y="59570"/>
                </a:cubicBezTo>
                <a:cubicBezTo>
                  <a:pt x="2279084" y="50458"/>
                  <a:pt x="2263370" y="54238"/>
                  <a:pt x="2299403" y="50635"/>
                </a:cubicBezTo>
                <a:cubicBezTo>
                  <a:pt x="2302382" y="47656"/>
                  <a:pt x="2306293" y="45381"/>
                  <a:pt x="2308339" y="41699"/>
                </a:cubicBezTo>
                <a:cubicBezTo>
                  <a:pt x="2311227" y="36500"/>
                  <a:pt x="2312808" y="17087"/>
                  <a:pt x="2323231" y="14893"/>
                </a:cubicBezTo>
                <a:cubicBezTo>
                  <a:pt x="2338806" y="11614"/>
                  <a:pt x="2355011" y="13048"/>
                  <a:pt x="2370887" y="11914"/>
                </a:cubicBezTo>
                <a:cubicBezTo>
                  <a:pt x="2471601" y="4720"/>
                  <a:pt x="2320364" y="10812"/>
                  <a:pt x="2543640" y="5957"/>
                </a:cubicBezTo>
                <a:lnTo>
                  <a:pt x="2549598" y="0"/>
                </a:lnTo>
              </a:path>
            </a:pathLst>
          </a:custGeom>
          <a:noFill/>
          <a:ln w="3175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5" name="Freeform: Shape 354">
            <a:extLst>
              <a:ext uri="{FF2B5EF4-FFF2-40B4-BE49-F238E27FC236}">
                <a16:creationId xmlns:a16="http://schemas.microsoft.com/office/drawing/2014/main" id="{6461E4DE-3B0B-4BC9-8496-3052078ED5C7}"/>
              </a:ext>
            </a:extLst>
          </p:cNvPr>
          <p:cNvSpPr/>
          <p:nvPr/>
        </p:nvSpPr>
        <p:spPr>
          <a:xfrm>
            <a:off x="1078023" y="2861633"/>
            <a:ext cx="425857" cy="440055"/>
          </a:xfrm>
          <a:custGeom>
            <a:avLst/>
            <a:gdLst>
              <a:gd name="connsiteX0" fmla="*/ 0 w 567809"/>
              <a:gd name="connsiteY0" fmla="*/ 586740 h 586740"/>
              <a:gd name="connsiteX1" fmla="*/ 11430 w 567809"/>
              <a:gd name="connsiteY1" fmla="*/ 567690 h 586740"/>
              <a:gd name="connsiteX2" fmla="*/ 19050 w 567809"/>
              <a:gd name="connsiteY2" fmla="*/ 544830 h 586740"/>
              <a:gd name="connsiteX3" fmla="*/ 30480 w 567809"/>
              <a:gd name="connsiteY3" fmla="*/ 533400 h 586740"/>
              <a:gd name="connsiteX4" fmla="*/ 38100 w 567809"/>
              <a:gd name="connsiteY4" fmla="*/ 521970 h 586740"/>
              <a:gd name="connsiteX5" fmla="*/ 49530 w 567809"/>
              <a:gd name="connsiteY5" fmla="*/ 514350 h 586740"/>
              <a:gd name="connsiteX6" fmla="*/ 53340 w 567809"/>
              <a:gd name="connsiteY6" fmla="*/ 502920 h 586740"/>
              <a:gd name="connsiteX7" fmla="*/ 68580 w 567809"/>
              <a:gd name="connsiteY7" fmla="*/ 480060 h 586740"/>
              <a:gd name="connsiteX8" fmla="*/ 72390 w 567809"/>
              <a:gd name="connsiteY8" fmla="*/ 468630 h 586740"/>
              <a:gd name="connsiteX9" fmla="*/ 83820 w 567809"/>
              <a:gd name="connsiteY9" fmla="*/ 461010 h 586740"/>
              <a:gd name="connsiteX10" fmla="*/ 102870 w 567809"/>
              <a:gd name="connsiteY10" fmla="*/ 441960 h 586740"/>
              <a:gd name="connsiteX11" fmla="*/ 110490 w 567809"/>
              <a:gd name="connsiteY11" fmla="*/ 430530 h 586740"/>
              <a:gd name="connsiteX12" fmla="*/ 121920 w 567809"/>
              <a:gd name="connsiteY12" fmla="*/ 422910 h 586740"/>
              <a:gd name="connsiteX13" fmla="*/ 133350 w 567809"/>
              <a:gd name="connsiteY13" fmla="*/ 411480 h 586740"/>
              <a:gd name="connsiteX14" fmla="*/ 140970 w 567809"/>
              <a:gd name="connsiteY14" fmla="*/ 400050 h 586740"/>
              <a:gd name="connsiteX15" fmla="*/ 152400 w 567809"/>
              <a:gd name="connsiteY15" fmla="*/ 396240 h 586740"/>
              <a:gd name="connsiteX16" fmla="*/ 171450 w 567809"/>
              <a:gd name="connsiteY16" fmla="*/ 373380 h 586740"/>
              <a:gd name="connsiteX17" fmla="*/ 198120 w 567809"/>
              <a:gd name="connsiteY17" fmla="*/ 342900 h 586740"/>
              <a:gd name="connsiteX18" fmla="*/ 201930 w 567809"/>
              <a:gd name="connsiteY18" fmla="*/ 331470 h 586740"/>
              <a:gd name="connsiteX19" fmla="*/ 213360 w 567809"/>
              <a:gd name="connsiteY19" fmla="*/ 323850 h 586740"/>
              <a:gd name="connsiteX20" fmla="*/ 224790 w 567809"/>
              <a:gd name="connsiteY20" fmla="*/ 312420 h 586740"/>
              <a:gd name="connsiteX21" fmla="*/ 232410 w 567809"/>
              <a:gd name="connsiteY21" fmla="*/ 300990 h 586740"/>
              <a:gd name="connsiteX22" fmla="*/ 255270 w 567809"/>
              <a:gd name="connsiteY22" fmla="*/ 285750 h 586740"/>
              <a:gd name="connsiteX23" fmla="*/ 270510 w 567809"/>
              <a:gd name="connsiteY23" fmla="*/ 266700 h 586740"/>
              <a:gd name="connsiteX24" fmla="*/ 297180 w 567809"/>
              <a:gd name="connsiteY24" fmla="*/ 236220 h 586740"/>
              <a:gd name="connsiteX25" fmla="*/ 312420 w 567809"/>
              <a:gd name="connsiteY25" fmla="*/ 213360 h 586740"/>
              <a:gd name="connsiteX26" fmla="*/ 346710 w 567809"/>
              <a:gd name="connsiteY26" fmla="*/ 182880 h 586740"/>
              <a:gd name="connsiteX27" fmla="*/ 365760 w 567809"/>
              <a:gd name="connsiteY27" fmla="*/ 163830 h 586740"/>
              <a:gd name="connsiteX28" fmla="*/ 384810 w 567809"/>
              <a:gd name="connsiteY28" fmla="*/ 148590 h 586740"/>
              <a:gd name="connsiteX29" fmla="*/ 400050 w 567809"/>
              <a:gd name="connsiteY29" fmla="*/ 137160 h 586740"/>
              <a:gd name="connsiteX30" fmla="*/ 411480 w 567809"/>
              <a:gd name="connsiteY30" fmla="*/ 129540 h 586740"/>
              <a:gd name="connsiteX31" fmla="*/ 419100 w 567809"/>
              <a:gd name="connsiteY31" fmla="*/ 118110 h 586740"/>
              <a:gd name="connsiteX32" fmla="*/ 441960 w 567809"/>
              <a:gd name="connsiteY32" fmla="*/ 102870 h 586740"/>
              <a:gd name="connsiteX33" fmla="*/ 464820 w 567809"/>
              <a:gd name="connsiteY33" fmla="*/ 95250 h 586740"/>
              <a:gd name="connsiteX34" fmla="*/ 476250 w 567809"/>
              <a:gd name="connsiteY34" fmla="*/ 91440 h 586740"/>
              <a:gd name="connsiteX35" fmla="*/ 487680 w 567809"/>
              <a:gd name="connsiteY35" fmla="*/ 83820 h 586740"/>
              <a:gd name="connsiteX36" fmla="*/ 506730 w 567809"/>
              <a:gd name="connsiteY36" fmla="*/ 60960 h 586740"/>
              <a:gd name="connsiteX37" fmla="*/ 521970 w 567809"/>
              <a:gd name="connsiteY37" fmla="*/ 53340 h 586740"/>
              <a:gd name="connsiteX38" fmla="*/ 544830 w 567809"/>
              <a:gd name="connsiteY38" fmla="*/ 38100 h 586740"/>
              <a:gd name="connsiteX39" fmla="*/ 556260 w 567809"/>
              <a:gd name="connsiteY39" fmla="*/ 15240 h 586740"/>
              <a:gd name="connsiteX40" fmla="*/ 567690 w 567809"/>
              <a:gd name="connsiteY40" fmla="*/ 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67809" h="586740">
                <a:moveTo>
                  <a:pt x="0" y="586740"/>
                </a:moveTo>
                <a:cubicBezTo>
                  <a:pt x="3810" y="580390"/>
                  <a:pt x="8366" y="574432"/>
                  <a:pt x="11430" y="567690"/>
                </a:cubicBezTo>
                <a:cubicBezTo>
                  <a:pt x="14754" y="560378"/>
                  <a:pt x="13370" y="550510"/>
                  <a:pt x="19050" y="544830"/>
                </a:cubicBezTo>
                <a:cubicBezTo>
                  <a:pt x="22860" y="541020"/>
                  <a:pt x="27031" y="537539"/>
                  <a:pt x="30480" y="533400"/>
                </a:cubicBezTo>
                <a:cubicBezTo>
                  <a:pt x="33411" y="529882"/>
                  <a:pt x="34862" y="525208"/>
                  <a:pt x="38100" y="521970"/>
                </a:cubicBezTo>
                <a:cubicBezTo>
                  <a:pt x="41338" y="518732"/>
                  <a:pt x="45720" y="516890"/>
                  <a:pt x="49530" y="514350"/>
                </a:cubicBezTo>
                <a:cubicBezTo>
                  <a:pt x="50800" y="510540"/>
                  <a:pt x="51390" y="506431"/>
                  <a:pt x="53340" y="502920"/>
                </a:cubicBezTo>
                <a:cubicBezTo>
                  <a:pt x="57788" y="494914"/>
                  <a:pt x="65684" y="488748"/>
                  <a:pt x="68580" y="480060"/>
                </a:cubicBezTo>
                <a:cubicBezTo>
                  <a:pt x="69850" y="476250"/>
                  <a:pt x="69881" y="471766"/>
                  <a:pt x="72390" y="468630"/>
                </a:cubicBezTo>
                <a:cubicBezTo>
                  <a:pt x="75251" y="465054"/>
                  <a:pt x="80010" y="463550"/>
                  <a:pt x="83820" y="461010"/>
                </a:cubicBezTo>
                <a:cubicBezTo>
                  <a:pt x="104140" y="430530"/>
                  <a:pt x="77470" y="467360"/>
                  <a:pt x="102870" y="441960"/>
                </a:cubicBezTo>
                <a:cubicBezTo>
                  <a:pt x="106108" y="438722"/>
                  <a:pt x="107252" y="433768"/>
                  <a:pt x="110490" y="430530"/>
                </a:cubicBezTo>
                <a:cubicBezTo>
                  <a:pt x="113728" y="427292"/>
                  <a:pt x="118402" y="425841"/>
                  <a:pt x="121920" y="422910"/>
                </a:cubicBezTo>
                <a:cubicBezTo>
                  <a:pt x="126059" y="419461"/>
                  <a:pt x="129901" y="415619"/>
                  <a:pt x="133350" y="411480"/>
                </a:cubicBezTo>
                <a:cubicBezTo>
                  <a:pt x="136281" y="407962"/>
                  <a:pt x="137394" y="402911"/>
                  <a:pt x="140970" y="400050"/>
                </a:cubicBezTo>
                <a:cubicBezTo>
                  <a:pt x="144106" y="397541"/>
                  <a:pt x="148590" y="397510"/>
                  <a:pt x="152400" y="396240"/>
                </a:cubicBezTo>
                <a:cubicBezTo>
                  <a:pt x="179629" y="355396"/>
                  <a:pt x="137225" y="417384"/>
                  <a:pt x="171450" y="373380"/>
                </a:cubicBezTo>
                <a:cubicBezTo>
                  <a:pt x="195385" y="342607"/>
                  <a:pt x="175993" y="357652"/>
                  <a:pt x="198120" y="342900"/>
                </a:cubicBezTo>
                <a:cubicBezTo>
                  <a:pt x="199390" y="339090"/>
                  <a:pt x="199421" y="334606"/>
                  <a:pt x="201930" y="331470"/>
                </a:cubicBezTo>
                <a:cubicBezTo>
                  <a:pt x="204791" y="327894"/>
                  <a:pt x="209842" y="326781"/>
                  <a:pt x="213360" y="323850"/>
                </a:cubicBezTo>
                <a:cubicBezTo>
                  <a:pt x="217499" y="320401"/>
                  <a:pt x="221341" y="316559"/>
                  <a:pt x="224790" y="312420"/>
                </a:cubicBezTo>
                <a:cubicBezTo>
                  <a:pt x="227721" y="308902"/>
                  <a:pt x="228964" y="304005"/>
                  <a:pt x="232410" y="300990"/>
                </a:cubicBezTo>
                <a:cubicBezTo>
                  <a:pt x="239302" y="294959"/>
                  <a:pt x="255270" y="285750"/>
                  <a:pt x="255270" y="285750"/>
                </a:cubicBezTo>
                <a:cubicBezTo>
                  <a:pt x="263850" y="260010"/>
                  <a:pt x="251951" y="287910"/>
                  <a:pt x="270510" y="266700"/>
                </a:cubicBezTo>
                <a:cubicBezTo>
                  <a:pt x="301625" y="231140"/>
                  <a:pt x="271463" y="253365"/>
                  <a:pt x="297180" y="236220"/>
                </a:cubicBezTo>
                <a:cubicBezTo>
                  <a:pt x="302260" y="228600"/>
                  <a:pt x="304800" y="218440"/>
                  <a:pt x="312420" y="213360"/>
                </a:cubicBezTo>
                <a:cubicBezTo>
                  <a:pt x="326163" y="204198"/>
                  <a:pt x="336271" y="198539"/>
                  <a:pt x="346710" y="182880"/>
                </a:cubicBezTo>
                <a:cubicBezTo>
                  <a:pt x="356870" y="167640"/>
                  <a:pt x="350520" y="173990"/>
                  <a:pt x="365760" y="163830"/>
                </a:cubicBezTo>
                <a:cubicBezTo>
                  <a:pt x="380219" y="142141"/>
                  <a:pt x="364991" y="159915"/>
                  <a:pt x="384810" y="148590"/>
                </a:cubicBezTo>
                <a:cubicBezTo>
                  <a:pt x="390323" y="145440"/>
                  <a:pt x="394883" y="140851"/>
                  <a:pt x="400050" y="137160"/>
                </a:cubicBezTo>
                <a:cubicBezTo>
                  <a:pt x="403776" y="134498"/>
                  <a:pt x="407670" y="132080"/>
                  <a:pt x="411480" y="129540"/>
                </a:cubicBezTo>
                <a:cubicBezTo>
                  <a:pt x="414020" y="125730"/>
                  <a:pt x="415654" y="121125"/>
                  <a:pt x="419100" y="118110"/>
                </a:cubicBezTo>
                <a:cubicBezTo>
                  <a:pt x="425992" y="112079"/>
                  <a:pt x="433272" y="105766"/>
                  <a:pt x="441960" y="102870"/>
                </a:cubicBezTo>
                <a:lnTo>
                  <a:pt x="464820" y="95250"/>
                </a:lnTo>
                <a:cubicBezTo>
                  <a:pt x="468630" y="93980"/>
                  <a:pt x="472908" y="93668"/>
                  <a:pt x="476250" y="91440"/>
                </a:cubicBezTo>
                <a:lnTo>
                  <a:pt x="487680" y="83820"/>
                </a:lnTo>
                <a:cubicBezTo>
                  <a:pt x="493756" y="74706"/>
                  <a:pt x="497396" y="67627"/>
                  <a:pt x="506730" y="60960"/>
                </a:cubicBezTo>
                <a:cubicBezTo>
                  <a:pt x="511352" y="57659"/>
                  <a:pt x="517100" y="56262"/>
                  <a:pt x="521970" y="53340"/>
                </a:cubicBezTo>
                <a:cubicBezTo>
                  <a:pt x="529823" y="48628"/>
                  <a:pt x="544830" y="38100"/>
                  <a:pt x="544830" y="38100"/>
                </a:cubicBezTo>
                <a:cubicBezTo>
                  <a:pt x="547929" y="28804"/>
                  <a:pt x="548874" y="22626"/>
                  <a:pt x="556260" y="15240"/>
                </a:cubicBezTo>
                <a:cubicBezTo>
                  <a:pt x="569803" y="1697"/>
                  <a:pt x="567690" y="14703"/>
                  <a:pt x="567690" y="0"/>
                </a:cubicBezTo>
              </a:path>
            </a:pathLst>
          </a:custGeom>
          <a:noFill/>
          <a:ln w="349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6" name="Freeform: Shape 355">
            <a:extLst>
              <a:ext uri="{FF2B5EF4-FFF2-40B4-BE49-F238E27FC236}">
                <a16:creationId xmlns:a16="http://schemas.microsoft.com/office/drawing/2014/main" id="{929C9183-DA7A-4887-91C6-01A7698302CA}"/>
              </a:ext>
            </a:extLst>
          </p:cNvPr>
          <p:cNvSpPr/>
          <p:nvPr/>
        </p:nvSpPr>
        <p:spPr>
          <a:xfrm>
            <a:off x="1764181" y="2331066"/>
            <a:ext cx="1234440" cy="374332"/>
          </a:xfrm>
          <a:custGeom>
            <a:avLst/>
            <a:gdLst>
              <a:gd name="connsiteX0" fmla="*/ 0 w 1645920"/>
              <a:gd name="connsiteY0" fmla="*/ 499110 h 499110"/>
              <a:gd name="connsiteX1" fmla="*/ 38100 w 1645920"/>
              <a:gd name="connsiteY1" fmla="*/ 495300 h 499110"/>
              <a:gd name="connsiteX2" fmla="*/ 60960 w 1645920"/>
              <a:gd name="connsiteY2" fmla="*/ 480060 h 499110"/>
              <a:gd name="connsiteX3" fmla="*/ 72390 w 1645920"/>
              <a:gd name="connsiteY3" fmla="*/ 472440 h 499110"/>
              <a:gd name="connsiteX4" fmla="*/ 83820 w 1645920"/>
              <a:gd name="connsiteY4" fmla="*/ 464820 h 499110"/>
              <a:gd name="connsiteX5" fmla="*/ 95250 w 1645920"/>
              <a:gd name="connsiteY5" fmla="*/ 461010 h 499110"/>
              <a:gd name="connsiteX6" fmla="*/ 140970 w 1645920"/>
              <a:gd name="connsiteY6" fmla="*/ 438150 h 499110"/>
              <a:gd name="connsiteX7" fmla="*/ 152400 w 1645920"/>
              <a:gd name="connsiteY7" fmla="*/ 434340 h 499110"/>
              <a:gd name="connsiteX8" fmla="*/ 194310 w 1645920"/>
              <a:gd name="connsiteY8" fmla="*/ 415290 h 499110"/>
              <a:gd name="connsiteX9" fmla="*/ 217170 w 1645920"/>
              <a:gd name="connsiteY9" fmla="*/ 407670 h 499110"/>
              <a:gd name="connsiteX10" fmla="*/ 228600 w 1645920"/>
              <a:gd name="connsiteY10" fmla="*/ 403860 h 499110"/>
              <a:gd name="connsiteX11" fmla="*/ 243840 w 1645920"/>
              <a:gd name="connsiteY11" fmla="*/ 392430 h 499110"/>
              <a:gd name="connsiteX12" fmla="*/ 255270 w 1645920"/>
              <a:gd name="connsiteY12" fmla="*/ 388620 h 499110"/>
              <a:gd name="connsiteX13" fmla="*/ 266700 w 1645920"/>
              <a:gd name="connsiteY13" fmla="*/ 381000 h 499110"/>
              <a:gd name="connsiteX14" fmla="*/ 289560 w 1645920"/>
              <a:gd name="connsiteY14" fmla="*/ 369570 h 499110"/>
              <a:gd name="connsiteX15" fmla="*/ 300990 w 1645920"/>
              <a:gd name="connsiteY15" fmla="*/ 373380 h 499110"/>
              <a:gd name="connsiteX16" fmla="*/ 335280 w 1645920"/>
              <a:gd name="connsiteY16" fmla="*/ 365760 h 499110"/>
              <a:gd name="connsiteX17" fmla="*/ 358140 w 1645920"/>
              <a:gd name="connsiteY17" fmla="*/ 358140 h 499110"/>
              <a:gd name="connsiteX18" fmla="*/ 369570 w 1645920"/>
              <a:gd name="connsiteY18" fmla="*/ 354330 h 499110"/>
              <a:gd name="connsiteX19" fmla="*/ 388620 w 1645920"/>
              <a:gd name="connsiteY19" fmla="*/ 335280 h 499110"/>
              <a:gd name="connsiteX20" fmla="*/ 411480 w 1645920"/>
              <a:gd name="connsiteY20" fmla="*/ 327660 h 499110"/>
              <a:gd name="connsiteX21" fmla="*/ 422910 w 1645920"/>
              <a:gd name="connsiteY21" fmla="*/ 320040 h 499110"/>
              <a:gd name="connsiteX22" fmla="*/ 445770 w 1645920"/>
              <a:gd name="connsiteY22" fmla="*/ 312420 h 499110"/>
              <a:gd name="connsiteX23" fmla="*/ 472440 w 1645920"/>
              <a:gd name="connsiteY23" fmla="*/ 304800 h 499110"/>
              <a:gd name="connsiteX24" fmla="*/ 483870 w 1645920"/>
              <a:gd name="connsiteY24" fmla="*/ 300990 h 499110"/>
              <a:gd name="connsiteX25" fmla="*/ 521970 w 1645920"/>
              <a:gd name="connsiteY25" fmla="*/ 289560 h 499110"/>
              <a:gd name="connsiteX26" fmla="*/ 560070 w 1645920"/>
              <a:gd name="connsiteY26" fmla="*/ 274320 h 499110"/>
              <a:gd name="connsiteX27" fmla="*/ 571500 w 1645920"/>
              <a:gd name="connsiteY27" fmla="*/ 270510 h 499110"/>
              <a:gd name="connsiteX28" fmla="*/ 594360 w 1645920"/>
              <a:gd name="connsiteY28" fmla="*/ 266700 h 499110"/>
              <a:gd name="connsiteX29" fmla="*/ 617220 w 1645920"/>
              <a:gd name="connsiteY29" fmla="*/ 259080 h 499110"/>
              <a:gd name="connsiteX30" fmla="*/ 628650 w 1645920"/>
              <a:gd name="connsiteY30" fmla="*/ 255270 h 499110"/>
              <a:gd name="connsiteX31" fmla="*/ 681990 w 1645920"/>
              <a:gd name="connsiteY31" fmla="*/ 243840 h 499110"/>
              <a:gd name="connsiteX32" fmla="*/ 704850 w 1645920"/>
              <a:gd name="connsiteY32" fmla="*/ 228600 h 499110"/>
              <a:gd name="connsiteX33" fmla="*/ 731520 w 1645920"/>
              <a:gd name="connsiteY33" fmla="*/ 201930 h 499110"/>
              <a:gd name="connsiteX34" fmla="*/ 781050 w 1645920"/>
              <a:gd name="connsiteY34" fmla="*/ 194310 h 499110"/>
              <a:gd name="connsiteX35" fmla="*/ 807720 w 1645920"/>
              <a:gd name="connsiteY35" fmla="*/ 182880 h 499110"/>
              <a:gd name="connsiteX36" fmla="*/ 819150 w 1645920"/>
              <a:gd name="connsiteY36" fmla="*/ 175260 h 499110"/>
              <a:gd name="connsiteX37" fmla="*/ 842010 w 1645920"/>
              <a:gd name="connsiteY37" fmla="*/ 171450 h 499110"/>
              <a:gd name="connsiteX38" fmla="*/ 853440 w 1645920"/>
              <a:gd name="connsiteY38" fmla="*/ 167640 h 499110"/>
              <a:gd name="connsiteX39" fmla="*/ 891540 w 1645920"/>
              <a:gd name="connsiteY39" fmla="*/ 160020 h 499110"/>
              <a:gd name="connsiteX40" fmla="*/ 918210 w 1645920"/>
              <a:gd name="connsiteY40" fmla="*/ 152400 h 499110"/>
              <a:gd name="connsiteX41" fmla="*/ 929640 w 1645920"/>
              <a:gd name="connsiteY41" fmla="*/ 148590 h 499110"/>
              <a:gd name="connsiteX42" fmla="*/ 1062990 w 1645920"/>
              <a:gd name="connsiteY42" fmla="*/ 148590 h 499110"/>
              <a:gd name="connsiteX43" fmla="*/ 1085850 w 1645920"/>
              <a:gd name="connsiteY43" fmla="*/ 140970 h 499110"/>
              <a:gd name="connsiteX44" fmla="*/ 1112520 w 1645920"/>
              <a:gd name="connsiteY44" fmla="*/ 110490 h 499110"/>
              <a:gd name="connsiteX45" fmla="*/ 1177290 w 1645920"/>
              <a:gd name="connsiteY45" fmla="*/ 106680 h 499110"/>
              <a:gd name="connsiteX46" fmla="*/ 1196340 w 1645920"/>
              <a:gd name="connsiteY46" fmla="*/ 102870 h 499110"/>
              <a:gd name="connsiteX47" fmla="*/ 1207770 w 1645920"/>
              <a:gd name="connsiteY47" fmla="*/ 99060 h 499110"/>
              <a:gd name="connsiteX48" fmla="*/ 1238250 w 1645920"/>
              <a:gd name="connsiteY48" fmla="*/ 95250 h 499110"/>
              <a:gd name="connsiteX49" fmla="*/ 1257300 w 1645920"/>
              <a:gd name="connsiteY49" fmla="*/ 80010 h 499110"/>
              <a:gd name="connsiteX50" fmla="*/ 1268730 w 1645920"/>
              <a:gd name="connsiteY50" fmla="*/ 76200 h 499110"/>
              <a:gd name="connsiteX51" fmla="*/ 1280160 w 1645920"/>
              <a:gd name="connsiteY51" fmla="*/ 68580 h 499110"/>
              <a:gd name="connsiteX52" fmla="*/ 1295400 w 1645920"/>
              <a:gd name="connsiteY52" fmla="*/ 64770 h 499110"/>
              <a:gd name="connsiteX53" fmla="*/ 1356360 w 1645920"/>
              <a:gd name="connsiteY53" fmla="*/ 53340 h 499110"/>
              <a:gd name="connsiteX54" fmla="*/ 1375410 w 1645920"/>
              <a:gd name="connsiteY54" fmla="*/ 34290 h 499110"/>
              <a:gd name="connsiteX55" fmla="*/ 1386840 w 1645920"/>
              <a:gd name="connsiteY55" fmla="*/ 26670 h 499110"/>
              <a:gd name="connsiteX56" fmla="*/ 1390650 w 1645920"/>
              <a:gd name="connsiteY56" fmla="*/ 15240 h 499110"/>
              <a:gd name="connsiteX57" fmla="*/ 1413510 w 1645920"/>
              <a:gd name="connsiteY57" fmla="*/ 3810 h 499110"/>
              <a:gd name="connsiteX58" fmla="*/ 1508760 w 1645920"/>
              <a:gd name="connsiteY58" fmla="*/ 0 h 499110"/>
              <a:gd name="connsiteX59" fmla="*/ 1592580 w 1645920"/>
              <a:gd name="connsiteY59" fmla="*/ 3810 h 499110"/>
              <a:gd name="connsiteX60" fmla="*/ 1645920 w 1645920"/>
              <a:gd name="connsiteY60" fmla="*/ 11430 h 499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645920" h="499110">
                <a:moveTo>
                  <a:pt x="0" y="499110"/>
                </a:moveTo>
                <a:cubicBezTo>
                  <a:pt x="12700" y="497840"/>
                  <a:pt x="25918" y="499107"/>
                  <a:pt x="38100" y="495300"/>
                </a:cubicBezTo>
                <a:cubicBezTo>
                  <a:pt x="46841" y="492568"/>
                  <a:pt x="53340" y="485140"/>
                  <a:pt x="60960" y="480060"/>
                </a:cubicBezTo>
                <a:lnTo>
                  <a:pt x="72390" y="472440"/>
                </a:lnTo>
                <a:cubicBezTo>
                  <a:pt x="76200" y="469900"/>
                  <a:pt x="79476" y="466268"/>
                  <a:pt x="83820" y="464820"/>
                </a:cubicBezTo>
                <a:cubicBezTo>
                  <a:pt x="87630" y="463550"/>
                  <a:pt x="91739" y="462960"/>
                  <a:pt x="95250" y="461010"/>
                </a:cubicBezTo>
                <a:cubicBezTo>
                  <a:pt x="139565" y="436391"/>
                  <a:pt x="96466" y="452985"/>
                  <a:pt x="140970" y="438150"/>
                </a:cubicBezTo>
                <a:lnTo>
                  <a:pt x="152400" y="434340"/>
                </a:lnTo>
                <a:cubicBezTo>
                  <a:pt x="173532" y="413208"/>
                  <a:pt x="154139" y="428680"/>
                  <a:pt x="194310" y="415290"/>
                </a:cubicBezTo>
                <a:lnTo>
                  <a:pt x="217170" y="407670"/>
                </a:lnTo>
                <a:lnTo>
                  <a:pt x="228600" y="403860"/>
                </a:lnTo>
                <a:cubicBezTo>
                  <a:pt x="233680" y="400050"/>
                  <a:pt x="238327" y="395580"/>
                  <a:pt x="243840" y="392430"/>
                </a:cubicBezTo>
                <a:cubicBezTo>
                  <a:pt x="247327" y="390437"/>
                  <a:pt x="251678" y="390416"/>
                  <a:pt x="255270" y="388620"/>
                </a:cubicBezTo>
                <a:cubicBezTo>
                  <a:pt x="259366" y="386572"/>
                  <a:pt x="262604" y="383048"/>
                  <a:pt x="266700" y="381000"/>
                </a:cubicBezTo>
                <a:cubicBezTo>
                  <a:pt x="298248" y="365226"/>
                  <a:pt x="256803" y="391408"/>
                  <a:pt x="289560" y="369570"/>
                </a:cubicBezTo>
                <a:cubicBezTo>
                  <a:pt x="293370" y="370840"/>
                  <a:pt x="296974" y="373380"/>
                  <a:pt x="300990" y="373380"/>
                </a:cubicBezTo>
                <a:cubicBezTo>
                  <a:pt x="304615" y="373380"/>
                  <a:pt x="330382" y="367229"/>
                  <a:pt x="335280" y="365760"/>
                </a:cubicBezTo>
                <a:cubicBezTo>
                  <a:pt x="342973" y="363452"/>
                  <a:pt x="350520" y="360680"/>
                  <a:pt x="358140" y="358140"/>
                </a:cubicBezTo>
                <a:lnTo>
                  <a:pt x="369570" y="354330"/>
                </a:lnTo>
                <a:cubicBezTo>
                  <a:pt x="376522" y="343903"/>
                  <a:pt x="376588" y="340627"/>
                  <a:pt x="388620" y="335280"/>
                </a:cubicBezTo>
                <a:cubicBezTo>
                  <a:pt x="395960" y="332018"/>
                  <a:pt x="404797" y="332115"/>
                  <a:pt x="411480" y="327660"/>
                </a:cubicBezTo>
                <a:cubicBezTo>
                  <a:pt x="415290" y="325120"/>
                  <a:pt x="418726" y="321900"/>
                  <a:pt x="422910" y="320040"/>
                </a:cubicBezTo>
                <a:cubicBezTo>
                  <a:pt x="430250" y="316778"/>
                  <a:pt x="438150" y="314960"/>
                  <a:pt x="445770" y="312420"/>
                </a:cubicBezTo>
                <a:cubicBezTo>
                  <a:pt x="473175" y="303285"/>
                  <a:pt x="438952" y="314368"/>
                  <a:pt x="472440" y="304800"/>
                </a:cubicBezTo>
                <a:cubicBezTo>
                  <a:pt x="476302" y="303697"/>
                  <a:pt x="480008" y="302093"/>
                  <a:pt x="483870" y="300990"/>
                </a:cubicBezTo>
                <a:cubicBezTo>
                  <a:pt x="496631" y="297344"/>
                  <a:pt x="509898" y="295596"/>
                  <a:pt x="521970" y="289560"/>
                </a:cubicBezTo>
                <a:cubicBezTo>
                  <a:pt x="544394" y="278348"/>
                  <a:pt x="531822" y="283736"/>
                  <a:pt x="560070" y="274320"/>
                </a:cubicBezTo>
                <a:cubicBezTo>
                  <a:pt x="563880" y="273050"/>
                  <a:pt x="567539" y="271170"/>
                  <a:pt x="571500" y="270510"/>
                </a:cubicBezTo>
                <a:cubicBezTo>
                  <a:pt x="579120" y="269240"/>
                  <a:pt x="586866" y="268574"/>
                  <a:pt x="594360" y="266700"/>
                </a:cubicBezTo>
                <a:cubicBezTo>
                  <a:pt x="602152" y="264752"/>
                  <a:pt x="609600" y="261620"/>
                  <a:pt x="617220" y="259080"/>
                </a:cubicBezTo>
                <a:cubicBezTo>
                  <a:pt x="621030" y="257810"/>
                  <a:pt x="624754" y="256244"/>
                  <a:pt x="628650" y="255270"/>
                </a:cubicBezTo>
                <a:cubicBezTo>
                  <a:pt x="666624" y="245776"/>
                  <a:pt x="648800" y="249372"/>
                  <a:pt x="681990" y="243840"/>
                </a:cubicBezTo>
                <a:cubicBezTo>
                  <a:pt x="689610" y="238760"/>
                  <a:pt x="701954" y="237288"/>
                  <a:pt x="704850" y="228600"/>
                </a:cubicBezTo>
                <a:cubicBezTo>
                  <a:pt x="709450" y="214801"/>
                  <a:pt x="710122" y="204987"/>
                  <a:pt x="731520" y="201930"/>
                </a:cubicBezTo>
                <a:cubicBezTo>
                  <a:pt x="765837" y="197028"/>
                  <a:pt x="749332" y="199596"/>
                  <a:pt x="781050" y="194310"/>
                </a:cubicBezTo>
                <a:cubicBezTo>
                  <a:pt x="809746" y="175180"/>
                  <a:pt x="773276" y="197642"/>
                  <a:pt x="807720" y="182880"/>
                </a:cubicBezTo>
                <a:cubicBezTo>
                  <a:pt x="811929" y="181076"/>
                  <a:pt x="814806" y="176708"/>
                  <a:pt x="819150" y="175260"/>
                </a:cubicBezTo>
                <a:cubicBezTo>
                  <a:pt x="826479" y="172817"/>
                  <a:pt x="834469" y="173126"/>
                  <a:pt x="842010" y="171450"/>
                </a:cubicBezTo>
                <a:cubicBezTo>
                  <a:pt x="845930" y="170579"/>
                  <a:pt x="849527" y="168543"/>
                  <a:pt x="853440" y="167640"/>
                </a:cubicBezTo>
                <a:cubicBezTo>
                  <a:pt x="866060" y="164728"/>
                  <a:pt x="879253" y="164116"/>
                  <a:pt x="891540" y="160020"/>
                </a:cubicBezTo>
                <a:cubicBezTo>
                  <a:pt x="918945" y="150885"/>
                  <a:pt x="884722" y="161968"/>
                  <a:pt x="918210" y="152400"/>
                </a:cubicBezTo>
                <a:cubicBezTo>
                  <a:pt x="922072" y="151297"/>
                  <a:pt x="925830" y="149860"/>
                  <a:pt x="929640" y="148590"/>
                </a:cubicBezTo>
                <a:cubicBezTo>
                  <a:pt x="986389" y="154895"/>
                  <a:pt x="982274" y="156157"/>
                  <a:pt x="1062990" y="148590"/>
                </a:cubicBezTo>
                <a:cubicBezTo>
                  <a:pt x="1070987" y="147840"/>
                  <a:pt x="1085850" y="140970"/>
                  <a:pt x="1085850" y="140970"/>
                </a:cubicBezTo>
                <a:cubicBezTo>
                  <a:pt x="1089049" y="136172"/>
                  <a:pt x="1100761" y="112254"/>
                  <a:pt x="1112520" y="110490"/>
                </a:cubicBezTo>
                <a:cubicBezTo>
                  <a:pt x="1133908" y="107282"/>
                  <a:pt x="1155700" y="107950"/>
                  <a:pt x="1177290" y="106680"/>
                </a:cubicBezTo>
                <a:cubicBezTo>
                  <a:pt x="1183640" y="105410"/>
                  <a:pt x="1190058" y="104441"/>
                  <a:pt x="1196340" y="102870"/>
                </a:cubicBezTo>
                <a:cubicBezTo>
                  <a:pt x="1200236" y="101896"/>
                  <a:pt x="1203819" y="99778"/>
                  <a:pt x="1207770" y="99060"/>
                </a:cubicBezTo>
                <a:cubicBezTo>
                  <a:pt x="1217844" y="97228"/>
                  <a:pt x="1228090" y="96520"/>
                  <a:pt x="1238250" y="95250"/>
                </a:cubicBezTo>
                <a:cubicBezTo>
                  <a:pt x="1266980" y="85673"/>
                  <a:pt x="1232681" y="99705"/>
                  <a:pt x="1257300" y="80010"/>
                </a:cubicBezTo>
                <a:cubicBezTo>
                  <a:pt x="1260436" y="77501"/>
                  <a:pt x="1265138" y="77996"/>
                  <a:pt x="1268730" y="76200"/>
                </a:cubicBezTo>
                <a:cubicBezTo>
                  <a:pt x="1272826" y="74152"/>
                  <a:pt x="1275951" y="70384"/>
                  <a:pt x="1280160" y="68580"/>
                </a:cubicBezTo>
                <a:cubicBezTo>
                  <a:pt x="1284973" y="66517"/>
                  <a:pt x="1290384" y="66275"/>
                  <a:pt x="1295400" y="64770"/>
                </a:cubicBezTo>
                <a:cubicBezTo>
                  <a:pt x="1336196" y="52531"/>
                  <a:pt x="1301007" y="58875"/>
                  <a:pt x="1356360" y="53340"/>
                </a:cubicBezTo>
                <a:cubicBezTo>
                  <a:pt x="1386840" y="33020"/>
                  <a:pt x="1350010" y="59690"/>
                  <a:pt x="1375410" y="34290"/>
                </a:cubicBezTo>
                <a:cubicBezTo>
                  <a:pt x="1378648" y="31052"/>
                  <a:pt x="1383030" y="29210"/>
                  <a:pt x="1386840" y="26670"/>
                </a:cubicBezTo>
                <a:cubicBezTo>
                  <a:pt x="1388110" y="22860"/>
                  <a:pt x="1388141" y="18376"/>
                  <a:pt x="1390650" y="15240"/>
                </a:cubicBezTo>
                <a:cubicBezTo>
                  <a:pt x="1394114" y="10910"/>
                  <a:pt x="1407654" y="4228"/>
                  <a:pt x="1413510" y="3810"/>
                </a:cubicBezTo>
                <a:cubicBezTo>
                  <a:pt x="1445205" y="1546"/>
                  <a:pt x="1477010" y="1270"/>
                  <a:pt x="1508760" y="0"/>
                </a:cubicBezTo>
                <a:lnTo>
                  <a:pt x="1592580" y="3810"/>
                </a:lnTo>
                <a:cubicBezTo>
                  <a:pt x="1642824" y="6681"/>
                  <a:pt x="1630518" y="-3972"/>
                  <a:pt x="1645920" y="11430"/>
                </a:cubicBezTo>
              </a:path>
            </a:pathLst>
          </a:custGeom>
          <a:noFill/>
          <a:ln w="3175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7" name="Freeform: Shape 356">
            <a:extLst>
              <a:ext uri="{FF2B5EF4-FFF2-40B4-BE49-F238E27FC236}">
                <a16:creationId xmlns:a16="http://schemas.microsoft.com/office/drawing/2014/main" id="{FF498A80-C16C-454B-93D3-F174344D88B5}"/>
              </a:ext>
            </a:extLst>
          </p:cNvPr>
          <p:cNvSpPr/>
          <p:nvPr/>
        </p:nvSpPr>
        <p:spPr>
          <a:xfrm>
            <a:off x="1109813" y="2371089"/>
            <a:ext cx="1897439" cy="845820"/>
          </a:xfrm>
          <a:custGeom>
            <a:avLst/>
            <a:gdLst>
              <a:gd name="connsiteX0" fmla="*/ 0 w 2529919"/>
              <a:gd name="connsiteY0" fmla="*/ 1127760 h 1127760"/>
              <a:gd name="connsiteX1" fmla="*/ 19050 w 2529919"/>
              <a:gd name="connsiteY1" fmla="*/ 1085850 h 1127760"/>
              <a:gd name="connsiteX2" fmla="*/ 26670 w 2529919"/>
              <a:gd name="connsiteY2" fmla="*/ 1074420 h 1127760"/>
              <a:gd name="connsiteX3" fmla="*/ 34290 w 2529919"/>
              <a:gd name="connsiteY3" fmla="*/ 1062990 h 1127760"/>
              <a:gd name="connsiteX4" fmla="*/ 45720 w 2529919"/>
              <a:gd name="connsiteY4" fmla="*/ 1055370 h 1127760"/>
              <a:gd name="connsiteX5" fmla="*/ 57150 w 2529919"/>
              <a:gd name="connsiteY5" fmla="*/ 1051560 h 1127760"/>
              <a:gd name="connsiteX6" fmla="*/ 60960 w 2529919"/>
              <a:gd name="connsiteY6" fmla="*/ 1040130 h 1127760"/>
              <a:gd name="connsiteX7" fmla="*/ 72390 w 2529919"/>
              <a:gd name="connsiteY7" fmla="*/ 1032510 h 1127760"/>
              <a:gd name="connsiteX8" fmla="*/ 83820 w 2529919"/>
              <a:gd name="connsiteY8" fmla="*/ 1021080 h 1127760"/>
              <a:gd name="connsiteX9" fmla="*/ 102870 w 2529919"/>
              <a:gd name="connsiteY9" fmla="*/ 1002030 h 1127760"/>
              <a:gd name="connsiteX10" fmla="*/ 110490 w 2529919"/>
              <a:gd name="connsiteY10" fmla="*/ 990600 h 1127760"/>
              <a:gd name="connsiteX11" fmla="*/ 114300 w 2529919"/>
              <a:gd name="connsiteY11" fmla="*/ 979170 h 1127760"/>
              <a:gd name="connsiteX12" fmla="*/ 140970 w 2529919"/>
              <a:gd name="connsiteY12" fmla="*/ 944880 h 1127760"/>
              <a:gd name="connsiteX13" fmla="*/ 156210 w 2529919"/>
              <a:gd name="connsiteY13" fmla="*/ 922020 h 1127760"/>
              <a:gd name="connsiteX14" fmla="*/ 163830 w 2529919"/>
              <a:gd name="connsiteY14" fmla="*/ 910590 h 1127760"/>
              <a:gd name="connsiteX15" fmla="*/ 186690 w 2529919"/>
              <a:gd name="connsiteY15" fmla="*/ 895350 h 1127760"/>
              <a:gd name="connsiteX16" fmla="*/ 205740 w 2529919"/>
              <a:gd name="connsiteY16" fmla="*/ 876300 h 1127760"/>
              <a:gd name="connsiteX17" fmla="*/ 213360 w 2529919"/>
              <a:gd name="connsiteY17" fmla="*/ 864870 h 1127760"/>
              <a:gd name="connsiteX18" fmla="*/ 224790 w 2529919"/>
              <a:gd name="connsiteY18" fmla="*/ 861060 h 1127760"/>
              <a:gd name="connsiteX19" fmla="*/ 236220 w 2529919"/>
              <a:gd name="connsiteY19" fmla="*/ 853440 h 1127760"/>
              <a:gd name="connsiteX20" fmla="*/ 266700 w 2529919"/>
              <a:gd name="connsiteY20" fmla="*/ 826770 h 1127760"/>
              <a:gd name="connsiteX21" fmla="*/ 278130 w 2529919"/>
              <a:gd name="connsiteY21" fmla="*/ 819150 h 1127760"/>
              <a:gd name="connsiteX22" fmla="*/ 285750 w 2529919"/>
              <a:gd name="connsiteY22" fmla="*/ 807720 h 1127760"/>
              <a:gd name="connsiteX23" fmla="*/ 308610 w 2529919"/>
              <a:gd name="connsiteY23" fmla="*/ 792480 h 1127760"/>
              <a:gd name="connsiteX24" fmla="*/ 327660 w 2529919"/>
              <a:gd name="connsiteY24" fmla="*/ 773430 h 1127760"/>
              <a:gd name="connsiteX25" fmla="*/ 335280 w 2529919"/>
              <a:gd name="connsiteY25" fmla="*/ 762000 h 1127760"/>
              <a:gd name="connsiteX26" fmla="*/ 346710 w 2529919"/>
              <a:gd name="connsiteY26" fmla="*/ 754380 h 1127760"/>
              <a:gd name="connsiteX27" fmla="*/ 358140 w 2529919"/>
              <a:gd name="connsiteY27" fmla="*/ 742950 h 1127760"/>
              <a:gd name="connsiteX28" fmla="*/ 392430 w 2529919"/>
              <a:gd name="connsiteY28" fmla="*/ 723900 h 1127760"/>
              <a:gd name="connsiteX29" fmla="*/ 415290 w 2529919"/>
              <a:gd name="connsiteY29" fmla="*/ 708660 h 1127760"/>
              <a:gd name="connsiteX30" fmla="*/ 449580 w 2529919"/>
              <a:gd name="connsiteY30" fmla="*/ 689610 h 1127760"/>
              <a:gd name="connsiteX31" fmla="*/ 476250 w 2529919"/>
              <a:gd name="connsiteY31" fmla="*/ 670560 h 1127760"/>
              <a:gd name="connsiteX32" fmla="*/ 499110 w 2529919"/>
              <a:gd name="connsiteY32" fmla="*/ 655320 h 1127760"/>
              <a:gd name="connsiteX33" fmla="*/ 510540 w 2529919"/>
              <a:gd name="connsiteY33" fmla="*/ 647700 h 1127760"/>
              <a:gd name="connsiteX34" fmla="*/ 533400 w 2529919"/>
              <a:gd name="connsiteY34" fmla="*/ 640080 h 1127760"/>
              <a:gd name="connsiteX35" fmla="*/ 556260 w 2529919"/>
              <a:gd name="connsiteY35" fmla="*/ 624840 h 1127760"/>
              <a:gd name="connsiteX36" fmla="*/ 567690 w 2529919"/>
              <a:gd name="connsiteY36" fmla="*/ 617220 h 1127760"/>
              <a:gd name="connsiteX37" fmla="*/ 590550 w 2529919"/>
              <a:gd name="connsiteY37" fmla="*/ 605790 h 1127760"/>
              <a:gd name="connsiteX38" fmla="*/ 601980 w 2529919"/>
              <a:gd name="connsiteY38" fmla="*/ 601980 h 1127760"/>
              <a:gd name="connsiteX39" fmla="*/ 613410 w 2529919"/>
              <a:gd name="connsiteY39" fmla="*/ 594360 h 1127760"/>
              <a:gd name="connsiteX40" fmla="*/ 624840 w 2529919"/>
              <a:gd name="connsiteY40" fmla="*/ 590550 h 1127760"/>
              <a:gd name="connsiteX41" fmla="*/ 636270 w 2529919"/>
              <a:gd name="connsiteY41" fmla="*/ 582930 h 1127760"/>
              <a:gd name="connsiteX42" fmla="*/ 647700 w 2529919"/>
              <a:gd name="connsiteY42" fmla="*/ 579120 h 1127760"/>
              <a:gd name="connsiteX43" fmla="*/ 659130 w 2529919"/>
              <a:gd name="connsiteY43" fmla="*/ 571500 h 1127760"/>
              <a:gd name="connsiteX44" fmla="*/ 681990 w 2529919"/>
              <a:gd name="connsiteY44" fmla="*/ 563880 h 1127760"/>
              <a:gd name="connsiteX45" fmla="*/ 693420 w 2529919"/>
              <a:gd name="connsiteY45" fmla="*/ 560070 h 1127760"/>
              <a:gd name="connsiteX46" fmla="*/ 716280 w 2529919"/>
              <a:gd name="connsiteY46" fmla="*/ 548640 h 1127760"/>
              <a:gd name="connsiteX47" fmla="*/ 727710 w 2529919"/>
              <a:gd name="connsiteY47" fmla="*/ 541020 h 1127760"/>
              <a:gd name="connsiteX48" fmla="*/ 746760 w 2529919"/>
              <a:gd name="connsiteY48" fmla="*/ 533400 h 1127760"/>
              <a:gd name="connsiteX49" fmla="*/ 769620 w 2529919"/>
              <a:gd name="connsiteY49" fmla="*/ 521970 h 1127760"/>
              <a:gd name="connsiteX50" fmla="*/ 792480 w 2529919"/>
              <a:gd name="connsiteY50" fmla="*/ 514350 h 1127760"/>
              <a:gd name="connsiteX51" fmla="*/ 815340 w 2529919"/>
              <a:gd name="connsiteY51" fmla="*/ 502920 h 1127760"/>
              <a:gd name="connsiteX52" fmla="*/ 826770 w 2529919"/>
              <a:gd name="connsiteY52" fmla="*/ 495300 h 1127760"/>
              <a:gd name="connsiteX53" fmla="*/ 864870 w 2529919"/>
              <a:gd name="connsiteY53" fmla="*/ 483870 h 1127760"/>
              <a:gd name="connsiteX54" fmla="*/ 899160 w 2529919"/>
              <a:gd name="connsiteY54" fmla="*/ 468630 h 1127760"/>
              <a:gd name="connsiteX55" fmla="*/ 910590 w 2529919"/>
              <a:gd name="connsiteY55" fmla="*/ 464820 h 1127760"/>
              <a:gd name="connsiteX56" fmla="*/ 922020 w 2529919"/>
              <a:gd name="connsiteY56" fmla="*/ 461010 h 1127760"/>
              <a:gd name="connsiteX57" fmla="*/ 956310 w 2529919"/>
              <a:gd name="connsiteY57" fmla="*/ 445770 h 1127760"/>
              <a:gd name="connsiteX58" fmla="*/ 967740 w 2529919"/>
              <a:gd name="connsiteY58" fmla="*/ 441960 h 1127760"/>
              <a:gd name="connsiteX59" fmla="*/ 979170 w 2529919"/>
              <a:gd name="connsiteY59" fmla="*/ 434340 h 1127760"/>
              <a:gd name="connsiteX60" fmla="*/ 998220 w 2529919"/>
              <a:gd name="connsiteY60" fmla="*/ 430530 h 1127760"/>
              <a:gd name="connsiteX61" fmla="*/ 1021080 w 2529919"/>
              <a:gd name="connsiteY61" fmla="*/ 422910 h 1127760"/>
              <a:gd name="connsiteX62" fmla="*/ 1043940 w 2529919"/>
              <a:gd name="connsiteY62" fmla="*/ 415290 h 1127760"/>
              <a:gd name="connsiteX63" fmla="*/ 1055370 w 2529919"/>
              <a:gd name="connsiteY63" fmla="*/ 411480 h 1127760"/>
              <a:gd name="connsiteX64" fmla="*/ 1066800 w 2529919"/>
              <a:gd name="connsiteY64" fmla="*/ 407670 h 1127760"/>
              <a:gd name="connsiteX65" fmla="*/ 1078230 w 2529919"/>
              <a:gd name="connsiteY65" fmla="*/ 400050 h 1127760"/>
              <a:gd name="connsiteX66" fmla="*/ 1116330 w 2529919"/>
              <a:gd name="connsiteY66" fmla="*/ 388620 h 1127760"/>
              <a:gd name="connsiteX67" fmla="*/ 1127760 w 2529919"/>
              <a:gd name="connsiteY67" fmla="*/ 381000 h 1127760"/>
              <a:gd name="connsiteX68" fmla="*/ 1165860 w 2529919"/>
              <a:gd name="connsiteY68" fmla="*/ 369570 h 1127760"/>
              <a:gd name="connsiteX69" fmla="*/ 1181100 w 2529919"/>
              <a:gd name="connsiteY69" fmla="*/ 361950 h 1127760"/>
              <a:gd name="connsiteX70" fmla="*/ 1196340 w 2529919"/>
              <a:gd name="connsiteY70" fmla="*/ 350520 h 1127760"/>
              <a:gd name="connsiteX71" fmla="*/ 1223010 w 2529919"/>
              <a:gd name="connsiteY71" fmla="*/ 342900 h 1127760"/>
              <a:gd name="connsiteX72" fmla="*/ 1249680 w 2529919"/>
              <a:gd name="connsiteY72" fmla="*/ 335280 h 1127760"/>
              <a:gd name="connsiteX73" fmla="*/ 1272540 w 2529919"/>
              <a:gd name="connsiteY73" fmla="*/ 331470 h 1127760"/>
              <a:gd name="connsiteX74" fmla="*/ 1299210 w 2529919"/>
              <a:gd name="connsiteY74" fmla="*/ 323850 h 1127760"/>
              <a:gd name="connsiteX75" fmla="*/ 1318260 w 2529919"/>
              <a:gd name="connsiteY75" fmla="*/ 320040 h 1127760"/>
              <a:gd name="connsiteX76" fmla="*/ 1333500 w 2529919"/>
              <a:gd name="connsiteY76" fmla="*/ 316230 h 1127760"/>
              <a:gd name="connsiteX77" fmla="*/ 1360170 w 2529919"/>
              <a:gd name="connsiteY77" fmla="*/ 304800 h 1127760"/>
              <a:gd name="connsiteX78" fmla="*/ 1371600 w 2529919"/>
              <a:gd name="connsiteY78" fmla="*/ 297180 h 1127760"/>
              <a:gd name="connsiteX79" fmla="*/ 1390650 w 2529919"/>
              <a:gd name="connsiteY79" fmla="*/ 293370 h 1127760"/>
              <a:gd name="connsiteX80" fmla="*/ 1402080 w 2529919"/>
              <a:gd name="connsiteY80" fmla="*/ 289560 h 1127760"/>
              <a:gd name="connsiteX81" fmla="*/ 1432560 w 2529919"/>
              <a:gd name="connsiteY81" fmla="*/ 285750 h 1127760"/>
              <a:gd name="connsiteX82" fmla="*/ 1447800 w 2529919"/>
              <a:gd name="connsiteY82" fmla="*/ 281940 h 1127760"/>
              <a:gd name="connsiteX83" fmla="*/ 1466850 w 2529919"/>
              <a:gd name="connsiteY83" fmla="*/ 278130 h 1127760"/>
              <a:gd name="connsiteX84" fmla="*/ 1478280 w 2529919"/>
              <a:gd name="connsiteY84" fmla="*/ 274320 h 1127760"/>
              <a:gd name="connsiteX85" fmla="*/ 1501140 w 2529919"/>
              <a:gd name="connsiteY85" fmla="*/ 262890 h 1127760"/>
              <a:gd name="connsiteX86" fmla="*/ 1520190 w 2529919"/>
              <a:gd name="connsiteY86" fmla="*/ 259080 h 1127760"/>
              <a:gd name="connsiteX87" fmla="*/ 1554480 w 2529919"/>
              <a:gd name="connsiteY87" fmla="*/ 247650 h 1127760"/>
              <a:gd name="connsiteX88" fmla="*/ 1623060 w 2529919"/>
              <a:gd name="connsiteY88" fmla="*/ 224790 h 1127760"/>
              <a:gd name="connsiteX89" fmla="*/ 1634490 w 2529919"/>
              <a:gd name="connsiteY89" fmla="*/ 220980 h 1127760"/>
              <a:gd name="connsiteX90" fmla="*/ 1645920 w 2529919"/>
              <a:gd name="connsiteY90" fmla="*/ 217170 h 1127760"/>
              <a:gd name="connsiteX91" fmla="*/ 1691640 w 2529919"/>
              <a:gd name="connsiteY91" fmla="*/ 205740 h 1127760"/>
              <a:gd name="connsiteX92" fmla="*/ 1725930 w 2529919"/>
              <a:gd name="connsiteY92" fmla="*/ 190500 h 1127760"/>
              <a:gd name="connsiteX93" fmla="*/ 1748790 w 2529919"/>
              <a:gd name="connsiteY93" fmla="*/ 182880 h 1127760"/>
              <a:gd name="connsiteX94" fmla="*/ 1760220 w 2529919"/>
              <a:gd name="connsiteY94" fmla="*/ 179070 h 1127760"/>
              <a:gd name="connsiteX95" fmla="*/ 1786890 w 2529919"/>
              <a:gd name="connsiteY95" fmla="*/ 175260 h 1127760"/>
              <a:gd name="connsiteX96" fmla="*/ 1798320 w 2529919"/>
              <a:gd name="connsiteY96" fmla="*/ 167640 h 1127760"/>
              <a:gd name="connsiteX97" fmla="*/ 1813560 w 2529919"/>
              <a:gd name="connsiteY97" fmla="*/ 163830 h 1127760"/>
              <a:gd name="connsiteX98" fmla="*/ 1824990 w 2529919"/>
              <a:gd name="connsiteY98" fmla="*/ 160020 h 1127760"/>
              <a:gd name="connsiteX99" fmla="*/ 1847850 w 2529919"/>
              <a:gd name="connsiteY99" fmla="*/ 156210 h 1127760"/>
              <a:gd name="connsiteX100" fmla="*/ 1870710 w 2529919"/>
              <a:gd name="connsiteY100" fmla="*/ 148590 h 1127760"/>
              <a:gd name="connsiteX101" fmla="*/ 1893570 w 2529919"/>
              <a:gd name="connsiteY101" fmla="*/ 137160 h 1127760"/>
              <a:gd name="connsiteX102" fmla="*/ 1935480 w 2529919"/>
              <a:gd name="connsiteY102" fmla="*/ 133350 h 1127760"/>
              <a:gd name="connsiteX103" fmla="*/ 1965960 w 2529919"/>
              <a:gd name="connsiteY103" fmla="*/ 129540 h 1127760"/>
              <a:gd name="connsiteX104" fmla="*/ 1996440 w 2529919"/>
              <a:gd name="connsiteY104" fmla="*/ 121920 h 1127760"/>
              <a:gd name="connsiteX105" fmla="*/ 2007870 w 2529919"/>
              <a:gd name="connsiteY105" fmla="*/ 114300 h 1127760"/>
              <a:gd name="connsiteX106" fmla="*/ 2053590 w 2529919"/>
              <a:gd name="connsiteY106" fmla="*/ 110490 h 1127760"/>
              <a:gd name="connsiteX107" fmla="*/ 2084070 w 2529919"/>
              <a:gd name="connsiteY107" fmla="*/ 102870 h 1127760"/>
              <a:gd name="connsiteX108" fmla="*/ 2106930 w 2529919"/>
              <a:gd name="connsiteY108" fmla="*/ 95250 h 1127760"/>
              <a:gd name="connsiteX109" fmla="*/ 2118360 w 2529919"/>
              <a:gd name="connsiteY109" fmla="*/ 91440 h 1127760"/>
              <a:gd name="connsiteX110" fmla="*/ 2179320 w 2529919"/>
              <a:gd name="connsiteY110" fmla="*/ 87630 h 1127760"/>
              <a:gd name="connsiteX111" fmla="*/ 2194560 w 2529919"/>
              <a:gd name="connsiteY111" fmla="*/ 83820 h 1127760"/>
              <a:gd name="connsiteX112" fmla="*/ 2217420 w 2529919"/>
              <a:gd name="connsiteY112" fmla="*/ 76200 h 1127760"/>
              <a:gd name="connsiteX113" fmla="*/ 2278380 w 2529919"/>
              <a:gd name="connsiteY113" fmla="*/ 68580 h 1127760"/>
              <a:gd name="connsiteX114" fmla="*/ 2316480 w 2529919"/>
              <a:gd name="connsiteY114" fmla="*/ 57150 h 1127760"/>
              <a:gd name="connsiteX115" fmla="*/ 2327910 w 2529919"/>
              <a:gd name="connsiteY115" fmla="*/ 53340 h 1127760"/>
              <a:gd name="connsiteX116" fmla="*/ 2373630 w 2529919"/>
              <a:gd name="connsiteY116" fmla="*/ 49530 h 1127760"/>
              <a:gd name="connsiteX117" fmla="*/ 2411730 w 2529919"/>
              <a:gd name="connsiteY117" fmla="*/ 38100 h 1127760"/>
              <a:gd name="connsiteX118" fmla="*/ 2434590 w 2529919"/>
              <a:gd name="connsiteY118" fmla="*/ 22860 h 1127760"/>
              <a:gd name="connsiteX119" fmla="*/ 2522220 w 2529919"/>
              <a:gd name="connsiteY119" fmla="*/ 19050 h 1127760"/>
              <a:gd name="connsiteX120" fmla="*/ 2529840 w 2529919"/>
              <a:gd name="connsiteY120" fmla="*/ 0 h 1127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29919" h="1127760">
                <a:moveTo>
                  <a:pt x="0" y="1127760"/>
                </a:moveTo>
                <a:cubicBezTo>
                  <a:pt x="5606" y="1099730"/>
                  <a:pt x="218" y="1114098"/>
                  <a:pt x="19050" y="1085850"/>
                </a:cubicBezTo>
                <a:lnTo>
                  <a:pt x="26670" y="1074420"/>
                </a:lnTo>
                <a:cubicBezTo>
                  <a:pt x="29210" y="1070610"/>
                  <a:pt x="30480" y="1065530"/>
                  <a:pt x="34290" y="1062990"/>
                </a:cubicBezTo>
                <a:cubicBezTo>
                  <a:pt x="38100" y="1060450"/>
                  <a:pt x="41624" y="1057418"/>
                  <a:pt x="45720" y="1055370"/>
                </a:cubicBezTo>
                <a:cubicBezTo>
                  <a:pt x="49312" y="1053574"/>
                  <a:pt x="53340" y="1052830"/>
                  <a:pt x="57150" y="1051560"/>
                </a:cubicBezTo>
                <a:cubicBezTo>
                  <a:pt x="58420" y="1047750"/>
                  <a:pt x="58451" y="1043266"/>
                  <a:pt x="60960" y="1040130"/>
                </a:cubicBezTo>
                <a:cubicBezTo>
                  <a:pt x="63821" y="1036554"/>
                  <a:pt x="68872" y="1035441"/>
                  <a:pt x="72390" y="1032510"/>
                </a:cubicBezTo>
                <a:cubicBezTo>
                  <a:pt x="76529" y="1029061"/>
                  <a:pt x="80371" y="1025219"/>
                  <a:pt x="83820" y="1021080"/>
                </a:cubicBezTo>
                <a:cubicBezTo>
                  <a:pt x="99695" y="1002030"/>
                  <a:pt x="81915" y="1016000"/>
                  <a:pt x="102870" y="1002030"/>
                </a:cubicBezTo>
                <a:cubicBezTo>
                  <a:pt x="105410" y="998220"/>
                  <a:pt x="108442" y="994696"/>
                  <a:pt x="110490" y="990600"/>
                </a:cubicBezTo>
                <a:cubicBezTo>
                  <a:pt x="112286" y="987008"/>
                  <a:pt x="112350" y="982681"/>
                  <a:pt x="114300" y="979170"/>
                </a:cubicBezTo>
                <a:cubicBezTo>
                  <a:pt x="138803" y="935064"/>
                  <a:pt x="119373" y="972648"/>
                  <a:pt x="140970" y="944880"/>
                </a:cubicBezTo>
                <a:cubicBezTo>
                  <a:pt x="146593" y="937651"/>
                  <a:pt x="151130" y="929640"/>
                  <a:pt x="156210" y="922020"/>
                </a:cubicBezTo>
                <a:cubicBezTo>
                  <a:pt x="158750" y="918210"/>
                  <a:pt x="160020" y="913130"/>
                  <a:pt x="163830" y="910590"/>
                </a:cubicBezTo>
                <a:lnTo>
                  <a:pt x="186690" y="895350"/>
                </a:lnTo>
                <a:cubicBezTo>
                  <a:pt x="207010" y="864870"/>
                  <a:pt x="180340" y="901700"/>
                  <a:pt x="205740" y="876300"/>
                </a:cubicBezTo>
                <a:cubicBezTo>
                  <a:pt x="208978" y="873062"/>
                  <a:pt x="209784" y="867731"/>
                  <a:pt x="213360" y="864870"/>
                </a:cubicBezTo>
                <a:cubicBezTo>
                  <a:pt x="216496" y="862361"/>
                  <a:pt x="221198" y="862856"/>
                  <a:pt x="224790" y="861060"/>
                </a:cubicBezTo>
                <a:cubicBezTo>
                  <a:pt x="228886" y="859012"/>
                  <a:pt x="232410" y="855980"/>
                  <a:pt x="236220" y="853440"/>
                </a:cubicBezTo>
                <a:cubicBezTo>
                  <a:pt x="248920" y="834390"/>
                  <a:pt x="240030" y="844550"/>
                  <a:pt x="266700" y="826770"/>
                </a:cubicBezTo>
                <a:lnTo>
                  <a:pt x="278130" y="819150"/>
                </a:lnTo>
                <a:cubicBezTo>
                  <a:pt x="280670" y="815340"/>
                  <a:pt x="282304" y="810735"/>
                  <a:pt x="285750" y="807720"/>
                </a:cubicBezTo>
                <a:cubicBezTo>
                  <a:pt x="292642" y="801689"/>
                  <a:pt x="308610" y="792480"/>
                  <a:pt x="308610" y="792480"/>
                </a:cubicBezTo>
                <a:cubicBezTo>
                  <a:pt x="328930" y="762000"/>
                  <a:pt x="302260" y="798830"/>
                  <a:pt x="327660" y="773430"/>
                </a:cubicBezTo>
                <a:cubicBezTo>
                  <a:pt x="330898" y="770192"/>
                  <a:pt x="332042" y="765238"/>
                  <a:pt x="335280" y="762000"/>
                </a:cubicBezTo>
                <a:cubicBezTo>
                  <a:pt x="338518" y="758762"/>
                  <a:pt x="343192" y="757311"/>
                  <a:pt x="346710" y="754380"/>
                </a:cubicBezTo>
                <a:cubicBezTo>
                  <a:pt x="350849" y="750931"/>
                  <a:pt x="353887" y="746258"/>
                  <a:pt x="358140" y="742950"/>
                </a:cubicBezTo>
                <a:cubicBezTo>
                  <a:pt x="417117" y="697079"/>
                  <a:pt x="357939" y="743062"/>
                  <a:pt x="392430" y="723900"/>
                </a:cubicBezTo>
                <a:cubicBezTo>
                  <a:pt x="400436" y="719452"/>
                  <a:pt x="406602" y="711556"/>
                  <a:pt x="415290" y="708660"/>
                </a:cubicBezTo>
                <a:cubicBezTo>
                  <a:pt x="435408" y="701954"/>
                  <a:pt x="423378" y="707078"/>
                  <a:pt x="449580" y="689610"/>
                </a:cubicBezTo>
                <a:cubicBezTo>
                  <a:pt x="486740" y="664836"/>
                  <a:pt x="428992" y="703641"/>
                  <a:pt x="476250" y="670560"/>
                </a:cubicBezTo>
                <a:cubicBezTo>
                  <a:pt x="483753" y="665308"/>
                  <a:pt x="491490" y="660400"/>
                  <a:pt x="499110" y="655320"/>
                </a:cubicBezTo>
                <a:cubicBezTo>
                  <a:pt x="502920" y="652780"/>
                  <a:pt x="506196" y="649148"/>
                  <a:pt x="510540" y="647700"/>
                </a:cubicBezTo>
                <a:cubicBezTo>
                  <a:pt x="518160" y="645160"/>
                  <a:pt x="526717" y="644535"/>
                  <a:pt x="533400" y="640080"/>
                </a:cubicBezTo>
                <a:lnTo>
                  <a:pt x="556260" y="624840"/>
                </a:lnTo>
                <a:cubicBezTo>
                  <a:pt x="560070" y="622300"/>
                  <a:pt x="563346" y="618668"/>
                  <a:pt x="567690" y="617220"/>
                </a:cubicBezTo>
                <a:cubicBezTo>
                  <a:pt x="596420" y="607643"/>
                  <a:pt x="561007" y="620562"/>
                  <a:pt x="590550" y="605790"/>
                </a:cubicBezTo>
                <a:cubicBezTo>
                  <a:pt x="594142" y="603994"/>
                  <a:pt x="598388" y="603776"/>
                  <a:pt x="601980" y="601980"/>
                </a:cubicBezTo>
                <a:cubicBezTo>
                  <a:pt x="606076" y="599932"/>
                  <a:pt x="609314" y="596408"/>
                  <a:pt x="613410" y="594360"/>
                </a:cubicBezTo>
                <a:cubicBezTo>
                  <a:pt x="617002" y="592564"/>
                  <a:pt x="621248" y="592346"/>
                  <a:pt x="624840" y="590550"/>
                </a:cubicBezTo>
                <a:cubicBezTo>
                  <a:pt x="628936" y="588502"/>
                  <a:pt x="632174" y="584978"/>
                  <a:pt x="636270" y="582930"/>
                </a:cubicBezTo>
                <a:cubicBezTo>
                  <a:pt x="639862" y="581134"/>
                  <a:pt x="644108" y="580916"/>
                  <a:pt x="647700" y="579120"/>
                </a:cubicBezTo>
                <a:cubicBezTo>
                  <a:pt x="651796" y="577072"/>
                  <a:pt x="654946" y="573360"/>
                  <a:pt x="659130" y="571500"/>
                </a:cubicBezTo>
                <a:cubicBezTo>
                  <a:pt x="666470" y="568238"/>
                  <a:pt x="674370" y="566420"/>
                  <a:pt x="681990" y="563880"/>
                </a:cubicBezTo>
                <a:cubicBezTo>
                  <a:pt x="685800" y="562610"/>
                  <a:pt x="690078" y="562298"/>
                  <a:pt x="693420" y="560070"/>
                </a:cubicBezTo>
                <a:cubicBezTo>
                  <a:pt x="726177" y="538232"/>
                  <a:pt x="684732" y="564414"/>
                  <a:pt x="716280" y="548640"/>
                </a:cubicBezTo>
                <a:cubicBezTo>
                  <a:pt x="720376" y="546592"/>
                  <a:pt x="723614" y="543068"/>
                  <a:pt x="727710" y="541020"/>
                </a:cubicBezTo>
                <a:cubicBezTo>
                  <a:pt x="733827" y="537961"/>
                  <a:pt x="740534" y="536230"/>
                  <a:pt x="746760" y="533400"/>
                </a:cubicBezTo>
                <a:cubicBezTo>
                  <a:pt x="754516" y="529875"/>
                  <a:pt x="761756" y="525247"/>
                  <a:pt x="769620" y="521970"/>
                </a:cubicBezTo>
                <a:cubicBezTo>
                  <a:pt x="777034" y="518881"/>
                  <a:pt x="785797" y="518805"/>
                  <a:pt x="792480" y="514350"/>
                </a:cubicBezTo>
                <a:cubicBezTo>
                  <a:pt x="825237" y="492512"/>
                  <a:pt x="783792" y="518694"/>
                  <a:pt x="815340" y="502920"/>
                </a:cubicBezTo>
                <a:cubicBezTo>
                  <a:pt x="819436" y="500872"/>
                  <a:pt x="822561" y="497104"/>
                  <a:pt x="826770" y="495300"/>
                </a:cubicBezTo>
                <a:cubicBezTo>
                  <a:pt x="841679" y="488911"/>
                  <a:pt x="849504" y="494114"/>
                  <a:pt x="864870" y="483870"/>
                </a:cubicBezTo>
                <a:cubicBezTo>
                  <a:pt x="882983" y="471795"/>
                  <a:pt x="871956" y="477698"/>
                  <a:pt x="899160" y="468630"/>
                </a:cubicBezTo>
                <a:lnTo>
                  <a:pt x="910590" y="464820"/>
                </a:lnTo>
                <a:cubicBezTo>
                  <a:pt x="914400" y="463550"/>
                  <a:pt x="918678" y="463238"/>
                  <a:pt x="922020" y="461010"/>
                </a:cubicBezTo>
                <a:cubicBezTo>
                  <a:pt x="940133" y="448935"/>
                  <a:pt x="929106" y="454838"/>
                  <a:pt x="956310" y="445770"/>
                </a:cubicBezTo>
                <a:cubicBezTo>
                  <a:pt x="960120" y="444500"/>
                  <a:pt x="964398" y="444188"/>
                  <a:pt x="967740" y="441960"/>
                </a:cubicBezTo>
                <a:cubicBezTo>
                  <a:pt x="971550" y="439420"/>
                  <a:pt x="974883" y="435948"/>
                  <a:pt x="979170" y="434340"/>
                </a:cubicBezTo>
                <a:cubicBezTo>
                  <a:pt x="985233" y="432066"/>
                  <a:pt x="991972" y="432234"/>
                  <a:pt x="998220" y="430530"/>
                </a:cubicBezTo>
                <a:cubicBezTo>
                  <a:pt x="1005969" y="428417"/>
                  <a:pt x="1013460" y="425450"/>
                  <a:pt x="1021080" y="422910"/>
                </a:cubicBezTo>
                <a:lnTo>
                  <a:pt x="1043940" y="415290"/>
                </a:lnTo>
                <a:lnTo>
                  <a:pt x="1055370" y="411480"/>
                </a:lnTo>
                <a:cubicBezTo>
                  <a:pt x="1059180" y="410210"/>
                  <a:pt x="1063458" y="409898"/>
                  <a:pt x="1066800" y="407670"/>
                </a:cubicBezTo>
                <a:cubicBezTo>
                  <a:pt x="1070610" y="405130"/>
                  <a:pt x="1074021" y="401854"/>
                  <a:pt x="1078230" y="400050"/>
                </a:cubicBezTo>
                <a:cubicBezTo>
                  <a:pt x="1093139" y="393661"/>
                  <a:pt x="1100964" y="398864"/>
                  <a:pt x="1116330" y="388620"/>
                </a:cubicBezTo>
                <a:cubicBezTo>
                  <a:pt x="1120140" y="386080"/>
                  <a:pt x="1123551" y="382804"/>
                  <a:pt x="1127760" y="381000"/>
                </a:cubicBezTo>
                <a:cubicBezTo>
                  <a:pt x="1166043" y="364593"/>
                  <a:pt x="1114638" y="395181"/>
                  <a:pt x="1165860" y="369570"/>
                </a:cubicBezTo>
                <a:cubicBezTo>
                  <a:pt x="1170940" y="367030"/>
                  <a:pt x="1176284" y="364960"/>
                  <a:pt x="1181100" y="361950"/>
                </a:cubicBezTo>
                <a:cubicBezTo>
                  <a:pt x="1186485" y="358585"/>
                  <a:pt x="1190827" y="353670"/>
                  <a:pt x="1196340" y="350520"/>
                </a:cubicBezTo>
                <a:cubicBezTo>
                  <a:pt x="1200908" y="347910"/>
                  <a:pt x="1219298" y="343960"/>
                  <a:pt x="1223010" y="342900"/>
                </a:cubicBezTo>
                <a:cubicBezTo>
                  <a:pt x="1239956" y="338058"/>
                  <a:pt x="1229829" y="339250"/>
                  <a:pt x="1249680" y="335280"/>
                </a:cubicBezTo>
                <a:cubicBezTo>
                  <a:pt x="1257255" y="333765"/>
                  <a:pt x="1264965" y="332985"/>
                  <a:pt x="1272540" y="331470"/>
                </a:cubicBezTo>
                <a:cubicBezTo>
                  <a:pt x="1308173" y="324343"/>
                  <a:pt x="1270160" y="331113"/>
                  <a:pt x="1299210" y="323850"/>
                </a:cubicBezTo>
                <a:cubicBezTo>
                  <a:pt x="1305492" y="322279"/>
                  <a:pt x="1311938" y="321445"/>
                  <a:pt x="1318260" y="320040"/>
                </a:cubicBezTo>
                <a:cubicBezTo>
                  <a:pt x="1323372" y="318904"/>
                  <a:pt x="1328420" y="317500"/>
                  <a:pt x="1333500" y="316230"/>
                </a:cubicBezTo>
                <a:cubicBezTo>
                  <a:pt x="1362196" y="297100"/>
                  <a:pt x="1325726" y="319562"/>
                  <a:pt x="1360170" y="304800"/>
                </a:cubicBezTo>
                <a:cubicBezTo>
                  <a:pt x="1364379" y="302996"/>
                  <a:pt x="1367313" y="298788"/>
                  <a:pt x="1371600" y="297180"/>
                </a:cubicBezTo>
                <a:cubicBezTo>
                  <a:pt x="1377663" y="294906"/>
                  <a:pt x="1384368" y="294941"/>
                  <a:pt x="1390650" y="293370"/>
                </a:cubicBezTo>
                <a:cubicBezTo>
                  <a:pt x="1394546" y="292396"/>
                  <a:pt x="1398129" y="290278"/>
                  <a:pt x="1402080" y="289560"/>
                </a:cubicBezTo>
                <a:cubicBezTo>
                  <a:pt x="1412154" y="287728"/>
                  <a:pt x="1422460" y="287433"/>
                  <a:pt x="1432560" y="285750"/>
                </a:cubicBezTo>
                <a:cubicBezTo>
                  <a:pt x="1437725" y="284889"/>
                  <a:pt x="1442688" y="283076"/>
                  <a:pt x="1447800" y="281940"/>
                </a:cubicBezTo>
                <a:cubicBezTo>
                  <a:pt x="1454122" y="280535"/>
                  <a:pt x="1460568" y="279701"/>
                  <a:pt x="1466850" y="278130"/>
                </a:cubicBezTo>
                <a:cubicBezTo>
                  <a:pt x="1470746" y="277156"/>
                  <a:pt x="1474688" y="276116"/>
                  <a:pt x="1478280" y="274320"/>
                </a:cubicBezTo>
                <a:cubicBezTo>
                  <a:pt x="1496904" y="265008"/>
                  <a:pt x="1481987" y="267678"/>
                  <a:pt x="1501140" y="262890"/>
                </a:cubicBezTo>
                <a:cubicBezTo>
                  <a:pt x="1507422" y="261319"/>
                  <a:pt x="1513942" y="260784"/>
                  <a:pt x="1520190" y="259080"/>
                </a:cubicBezTo>
                <a:lnTo>
                  <a:pt x="1554480" y="247650"/>
                </a:lnTo>
                <a:lnTo>
                  <a:pt x="1623060" y="224790"/>
                </a:lnTo>
                <a:lnTo>
                  <a:pt x="1634490" y="220980"/>
                </a:lnTo>
                <a:cubicBezTo>
                  <a:pt x="1638300" y="219710"/>
                  <a:pt x="1641959" y="217830"/>
                  <a:pt x="1645920" y="217170"/>
                </a:cubicBezTo>
                <a:cubicBezTo>
                  <a:pt x="1657347" y="215266"/>
                  <a:pt x="1681577" y="212449"/>
                  <a:pt x="1691640" y="205740"/>
                </a:cubicBezTo>
                <a:cubicBezTo>
                  <a:pt x="1709753" y="193665"/>
                  <a:pt x="1698726" y="199568"/>
                  <a:pt x="1725930" y="190500"/>
                </a:cubicBezTo>
                <a:lnTo>
                  <a:pt x="1748790" y="182880"/>
                </a:lnTo>
                <a:cubicBezTo>
                  <a:pt x="1752600" y="181610"/>
                  <a:pt x="1756244" y="179638"/>
                  <a:pt x="1760220" y="179070"/>
                </a:cubicBezTo>
                <a:lnTo>
                  <a:pt x="1786890" y="175260"/>
                </a:lnTo>
                <a:cubicBezTo>
                  <a:pt x="1790700" y="172720"/>
                  <a:pt x="1794111" y="169444"/>
                  <a:pt x="1798320" y="167640"/>
                </a:cubicBezTo>
                <a:cubicBezTo>
                  <a:pt x="1803133" y="165577"/>
                  <a:pt x="1808525" y="165269"/>
                  <a:pt x="1813560" y="163830"/>
                </a:cubicBezTo>
                <a:cubicBezTo>
                  <a:pt x="1817422" y="162727"/>
                  <a:pt x="1821070" y="160891"/>
                  <a:pt x="1824990" y="160020"/>
                </a:cubicBezTo>
                <a:cubicBezTo>
                  <a:pt x="1832531" y="158344"/>
                  <a:pt x="1840356" y="158084"/>
                  <a:pt x="1847850" y="156210"/>
                </a:cubicBezTo>
                <a:cubicBezTo>
                  <a:pt x="1855642" y="154262"/>
                  <a:pt x="1864027" y="153045"/>
                  <a:pt x="1870710" y="148590"/>
                </a:cubicBezTo>
                <a:cubicBezTo>
                  <a:pt x="1878942" y="143102"/>
                  <a:pt x="1883532" y="138594"/>
                  <a:pt x="1893570" y="137160"/>
                </a:cubicBezTo>
                <a:cubicBezTo>
                  <a:pt x="1907457" y="135176"/>
                  <a:pt x="1921529" y="134818"/>
                  <a:pt x="1935480" y="133350"/>
                </a:cubicBezTo>
                <a:cubicBezTo>
                  <a:pt x="1945663" y="132278"/>
                  <a:pt x="1955840" y="131097"/>
                  <a:pt x="1965960" y="129540"/>
                </a:cubicBezTo>
                <a:cubicBezTo>
                  <a:pt x="1972240" y="128574"/>
                  <a:pt x="1989229" y="125526"/>
                  <a:pt x="1996440" y="121920"/>
                </a:cubicBezTo>
                <a:cubicBezTo>
                  <a:pt x="2000536" y="119872"/>
                  <a:pt x="2003380" y="115198"/>
                  <a:pt x="2007870" y="114300"/>
                </a:cubicBezTo>
                <a:cubicBezTo>
                  <a:pt x="2022866" y="111301"/>
                  <a:pt x="2038350" y="111760"/>
                  <a:pt x="2053590" y="110490"/>
                </a:cubicBezTo>
                <a:cubicBezTo>
                  <a:pt x="2088271" y="98930"/>
                  <a:pt x="2033496" y="116663"/>
                  <a:pt x="2084070" y="102870"/>
                </a:cubicBezTo>
                <a:cubicBezTo>
                  <a:pt x="2091819" y="100757"/>
                  <a:pt x="2099310" y="97790"/>
                  <a:pt x="2106930" y="95250"/>
                </a:cubicBezTo>
                <a:cubicBezTo>
                  <a:pt x="2110740" y="93980"/>
                  <a:pt x="2114352" y="91691"/>
                  <a:pt x="2118360" y="91440"/>
                </a:cubicBezTo>
                <a:lnTo>
                  <a:pt x="2179320" y="87630"/>
                </a:lnTo>
                <a:cubicBezTo>
                  <a:pt x="2184400" y="86360"/>
                  <a:pt x="2189544" y="85325"/>
                  <a:pt x="2194560" y="83820"/>
                </a:cubicBezTo>
                <a:cubicBezTo>
                  <a:pt x="2202253" y="81512"/>
                  <a:pt x="2209437" y="77087"/>
                  <a:pt x="2217420" y="76200"/>
                </a:cubicBezTo>
                <a:cubicBezTo>
                  <a:pt x="2260635" y="71398"/>
                  <a:pt x="2240325" y="74016"/>
                  <a:pt x="2278380" y="68580"/>
                </a:cubicBezTo>
                <a:cubicBezTo>
                  <a:pt x="2332705" y="50472"/>
                  <a:pt x="2276173" y="68666"/>
                  <a:pt x="2316480" y="57150"/>
                </a:cubicBezTo>
                <a:cubicBezTo>
                  <a:pt x="2320342" y="56047"/>
                  <a:pt x="2323929" y="53871"/>
                  <a:pt x="2327910" y="53340"/>
                </a:cubicBezTo>
                <a:cubicBezTo>
                  <a:pt x="2343069" y="51319"/>
                  <a:pt x="2358390" y="50800"/>
                  <a:pt x="2373630" y="49530"/>
                </a:cubicBezTo>
                <a:cubicBezTo>
                  <a:pt x="2382149" y="47400"/>
                  <a:pt x="2406164" y="41810"/>
                  <a:pt x="2411730" y="38100"/>
                </a:cubicBezTo>
                <a:cubicBezTo>
                  <a:pt x="2419350" y="33020"/>
                  <a:pt x="2425441" y="23258"/>
                  <a:pt x="2434590" y="22860"/>
                </a:cubicBezTo>
                <a:lnTo>
                  <a:pt x="2522220" y="19050"/>
                </a:lnTo>
                <a:cubicBezTo>
                  <a:pt x="2531249" y="5507"/>
                  <a:pt x="2529840" y="12199"/>
                  <a:pt x="2529840" y="0"/>
                </a:cubicBezTo>
              </a:path>
            </a:pathLst>
          </a:custGeom>
          <a:noFill/>
          <a:ln w="317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8" name="Freeform: Shape 357">
            <a:extLst>
              <a:ext uri="{FF2B5EF4-FFF2-40B4-BE49-F238E27FC236}">
                <a16:creationId xmlns:a16="http://schemas.microsoft.com/office/drawing/2014/main" id="{148F02FC-F095-4485-B0B5-DBF01FE07019}"/>
              </a:ext>
            </a:extLst>
          </p:cNvPr>
          <p:cNvSpPr/>
          <p:nvPr/>
        </p:nvSpPr>
        <p:spPr>
          <a:xfrm>
            <a:off x="1081064" y="2528733"/>
            <a:ext cx="1905332" cy="772270"/>
          </a:xfrm>
          <a:custGeom>
            <a:avLst/>
            <a:gdLst>
              <a:gd name="connsiteX0" fmla="*/ 0 w 2540442"/>
              <a:gd name="connsiteY0" fmla="*/ 1029693 h 1029693"/>
              <a:gd name="connsiteX1" fmla="*/ 7952 w 2540442"/>
              <a:gd name="connsiteY1" fmla="*/ 997888 h 1029693"/>
              <a:gd name="connsiteX2" fmla="*/ 19879 w 2540442"/>
              <a:gd name="connsiteY2" fmla="*/ 989937 h 1029693"/>
              <a:gd name="connsiteX3" fmla="*/ 39757 w 2540442"/>
              <a:gd name="connsiteY3" fmla="*/ 970059 h 1029693"/>
              <a:gd name="connsiteX4" fmla="*/ 59635 w 2540442"/>
              <a:gd name="connsiteY4" fmla="*/ 950180 h 1029693"/>
              <a:gd name="connsiteX5" fmla="*/ 83489 w 2540442"/>
              <a:gd name="connsiteY5" fmla="*/ 930302 h 1029693"/>
              <a:gd name="connsiteX6" fmla="*/ 95416 w 2540442"/>
              <a:gd name="connsiteY6" fmla="*/ 922351 h 1029693"/>
              <a:gd name="connsiteX7" fmla="*/ 119270 w 2540442"/>
              <a:gd name="connsiteY7" fmla="*/ 894521 h 1029693"/>
              <a:gd name="connsiteX8" fmla="*/ 131197 w 2540442"/>
              <a:gd name="connsiteY8" fmla="*/ 882594 h 1029693"/>
              <a:gd name="connsiteX9" fmla="*/ 151075 w 2540442"/>
              <a:gd name="connsiteY9" fmla="*/ 878619 h 1029693"/>
              <a:gd name="connsiteX10" fmla="*/ 159026 w 2540442"/>
              <a:gd name="connsiteY10" fmla="*/ 870667 h 1029693"/>
              <a:gd name="connsiteX11" fmla="*/ 170953 w 2540442"/>
              <a:gd name="connsiteY11" fmla="*/ 846813 h 1029693"/>
              <a:gd name="connsiteX12" fmla="*/ 190832 w 2540442"/>
              <a:gd name="connsiteY12" fmla="*/ 830911 h 1029693"/>
              <a:gd name="connsiteX13" fmla="*/ 194807 w 2540442"/>
              <a:gd name="connsiteY13" fmla="*/ 818984 h 1029693"/>
              <a:gd name="connsiteX14" fmla="*/ 218661 w 2540442"/>
              <a:gd name="connsiteY14" fmla="*/ 811033 h 1029693"/>
              <a:gd name="connsiteX15" fmla="*/ 230588 w 2540442"/>
              <a:gd name="connsiteY15" fmla="*/ 807057 h 1029693"/>
              <a:gd name="connsiteX16" fmla="*/ 242515 w 2540442"/>
              <a:gd name="connsiteY16" fmla="*/ 799106 h 1029693"/>
              <a:gd name="connsiteX17" fmla="*/ 250466 w 2540442"/>
              <a:gd name="connsiteY17" fmla="*/ 791154 h 1029693"/>
              <a:gd name="connsiteX18" fmla="*/ 262393 w 2540442"/>
              <a:gd name="connsiteY18" fmla="*/ 787179 h 1029693"/>
              <a:gd name="connsiteX19" fmla="*/ 282272 w 2540442"/>
              <a:gd name="connsiteY19" fmla="*/ 775252 h 1029693"/>
              <a:gd name="connsiteX20" fmla="*/ 302150 w 2540442"/>
              <a:gd name="connsiteY20" fmla="*/ 763325 h 1029693"/>
              <a:gd name="connsiteX21" fmla="*/ 329979 w 2540442"/>
              <a:gd name="connsiteY21" fmla="*/ 751398 h 1029693"/>
              <a:gd name="connsiteX22" fmla="*/ 337931 w 2540442"/>
              <a:gd name="connsiteY22" fmla="*/ 743447 h 1029693"/>
              <a:gd name="connsiteX23" fmla="*/ 361785 w 2540442"/>
              <a:gd name="connsiteY23" fmla="*/ 735495 h 1029693"/>
              <a:gd name="connsiteX24" fmla="*/ 385639 w 2540442"/>
              <a:gd name="connsiteY24" fmla="*/ 723568 h 1029693"/>
              <a:gd name="connsiteX25" fmla="*/ 397565 w 2540442"/>
              <a:gd name="connsiteY25" fmla="*/ 715617 h 1029693"/>
              <a:gd name="connsiteX26" fmla="*/ 425395 w 2540442"/>
              <a:gd name="connsiteY26" fmla="*/ 707666 h 1029693"/>
              <a:gd name="connsiteX27" fmla="*/ 437322 w 2540442"/>
              <a:gd name="connsiteY27" fmla="*/ 699714 h 1029693"/>
              <a:gd name="connsiteX28" fmla="*/ 453225 w 2540442"/>
              <a:gd name="connsiteY28" fmla="*/ 695739 h 1029693"/>
              <a:gd name="connsiteX29" fmla="*/ 461176 w 2540442"/>
              <a:gd name="connsiteY29" fmla="*/ 687787 h 1029693"/>
              <a:gd name="connsiteX30" fmla="*/ 485030 w 2540442"/>
              <a:gd name="connsiteY30" fmla="*/ 675860 h 1029693"/>
              <a:gd name="connsiteX31" fmla="*/ 508884 w 2540442"/>
              <a:gd name="connsiteY31" fmla="*/ 655982 h 1029693"/>
              <a:gd name="connsiteX32" fmla="*/ 520811 w 2540442"/>
              <a:gd name="connsiteY32" fmla="*/ 652007 h 1029693"/>
              <a:gd name="connsiteX33" fmla="*/ 528762 w 2540442"/>
              <a:gd name="connsiteY33" fmla="*/ 644055 h 1029693"/>
              <a:gd name="connsiteX34" fmla="*/ 568519 w 2540442"/>
              <a:gd name="connsiteY34" fmla="*/ 632128 h 1029693"/>
              <a:gd name="connsiteX35" fmla="*/ 592372 w 2540442"/>
              <a:gd name="connsiteY35" fmla="*/ 620201 h 1029693"/>
              <a:gd name="connsiteX36" fmla="*/ 600324 w 2540442"/>
              <a:gd name="connsiteY36" fmla="*/ 612250 h 1029693"/>
              <a:gd name="connsiteX37" fmla="*/ 620202 w 2540442"/>
              <a:gd name="connsiteY37" fmla="*/ 608274 h 1029693"/>
              <a:gd name="connsiteX38" fmla="*/ 632129 w 2540442"/>
              <a:gd name="connsiteY38" fmla="*/ 604299 h 1029693"/>
              <a:gd name="connsiteX39" fmla="*/ 644056 w 2540442"/>
              <a:gd name="connsiteY39" fmla="*/ 596347 h 1029693"/>
              <a:gd name="connsiteX40" fmla="*/ 667910 w 2540442"/>
              <a:gd name="connsiteY40" fmla="*/ 588396 h 1029693"/>
              <a:gd name="connsiteX41" fmla="*/ 679837 w 2540442"/>
              <a:gd name="connsiteY41" fmla="*/ 584420 h 1029693"/>
              <a:gd name="connsiteX42" fmla="*/ 703691 w 2540442"/>
              <a:gd name="connsiteY42" fmla="*/ 576469 h 1029693"/>
              <a:gd name="connsiteX43" fmla="*/ 715618 w 2540442"/>
              <a:gd name="connsiteY43" fmla="*/ 568518 h 1029693"/>
              <a:gd name="connsiteX44" fmla="*/ 731520 w 2540442"/>
              <a:gd name="connsiteY44" fmla="*/ 564542 h 1029693"/>
              <a:gd name="connsiteX45" fmla="*/ 743447 w 2540442"/>
              <a:gd name="connsiteY45" fmla="*/ 560567 h 1029693"/>
              <a:gd name="connsiteX46" fmla="*/ 767301 w 2540442"/>
              <a:gd name="connsiteY46" fmla="*/ 548640 h 1029693"/>
              <a:gd name="connsiteX47" fmla="*/ 779228 w 2540442"/>
              <a:gd name="connsiteY47" fmla="*/ 540688 h 1029693"/>
              <a:gd name="connsiteX48" fmla="*/ 803082 w 2540442"/>
              <a:gd name="connsiteY48" fmla="*/ 532737 h 1029693"/>
              <a:gd name="connsiteX49" fmla="*/ 838863 w 2540442"/>
              <a:gd name="connsiteY49" fmla="*/ 508883 h 1029693"/>
              <a:gd name="connsiteX50" fmla="*/ 850790 w 2540442"/>
              <a:gd name="connsiteY50" fmla="*/ 500932 h 1029693"/>
              <a:gd name="connsiteX51" fmla="*/ 862717 w 2540442"/>
              <a:gd name="connsiteY51" fmla="*/ 496956 h 1029693"/>
              <a:gd name="connsiteX52" fmla="*/ 886571 w 2540442"/>
              <a:gd name="connsiteY52" fmla="*/ 481053 h 1029693"/>
              <a:gd name="connsiteX53" fmla="*/ 914400 w 2540442"/>
              <a:gd name="connsiteY53" fmla="*/ 473102 h 1029693"/>
              <a:gd name="connsiteX54" fmla="*/ 926327 w 2540442"/>
              <a:gd name="connsiteY54" fmla="*/ 465151 h 1029693"/>
              <a:gd name="connsiteX55" fmla="*/ 934279 w 2540442"/>
              <a:gd name="connsiteY55" fmla="*/ 457200 h 1029693"/>
              <a:gd name="connsiteX56" fmla="*/ 950181 w 2540442"/>
              <a:gd name="connsiteY56" fmla="*/ 453224 h 1029693"/>
              <a:gd name="connsiteX57" fmla="*/ 985962 w 2540442"/>
              <a:gd name="connsiteY57" fmla="*/ 441297 h 1029693"/>
              <a:gd name="connsiteX58" fmla="*/ 997889 w 2540442"/>
              <a:gd name="connsiteY58" fmla="*/ 437321 h 1029693"/>
              <a:gd name="connsiteX59" fmla="*/ 1009816 w 2540442"/>
              <a:gd name="connsiteY59" fmla="*/ 433346 h 1029693"/>
              <a:gd name="connsiteX60" fmla="*/ 1021743 w 2540442"/>
              <a:gd name="connsiteY60" fmla="*/ 425394 h 1029693"/>
              <a:gd name="connsiteX61" fmla="*/ 1065475 w 2540442"/>
              <a:gd name="connsiteY61" fmla="*/ 413467 h 1029693"/>
              <a:gd name="connsiteX62" fmla="*/ 1101256 w 2540442"/>
              <a:gd name="connsiteY62" fmla="*/ 397565 h 1029693"/>
              <a:gd name="connsiteX63" fmla="*/ 1125110 w 2540442"/>
              <a:gd name="connsiteY63" fmla="*/ 389613 h 1029693"/>
              <a:gd name="connsiteX64" fmla="*/ 1137037 w 2540442"/>
              <a:gd name="connsiteY64" fmla="*/ 385638 h 1029693"/>
              <a:gd name="connsiteX65" fmla="*/ 1152939 w 2540442"/>
              <a:gd name="connsiteY65" fmla="*/ 381662 h 1029693"/>
              <a:gd name="connsiteX66" fmla="*/ 1172818 w 2540442"/>
              <a:gd name="connsiteY66" fmla="*/ 377687 h 1029693"/>
              <a:gd name="connsiteX67" fmla="*/ 1196672 w 2540442"/>
              <a:gd name="connsiteY67" fmla="*/ 369735 h 1029693"/>
              <a:gd name="connsiteX68" fmla="*/ 1228477 w 2540442"/>
              <a:gd name="connsiteY68" fmla="*/ 361784 h 1029693"/>
              <a:gd name="connsiteX69" fmla="*/ 1244379 w 2540442"/>
              <a:gd name="connsiteY69" fmla="*/ 357808 h 1029693"/>
              <a:gd name="connsiteX70" fmla="*/ 1280160 w 2540442"/>
              <a:gd name="connsiteY70" fmla="*/ 345881 h 1029693"/>
              <a:gd name="connsiteX71" fmla="*/ 1292087 w 2540442"/>
              <a:gd name="connsiteY71" fmla="*/ 341906 h 1029693"/>
              <a:gd name="connsiteX72" fmla="*/ 1319917 w 2540442"/>
              <a:gd name="connsiteY72" fmla="*/ 333954 h 1029693"/>
              <a:gd name="connsiteX73" fmla="*/ 1335819 w 2540442"/>
              <a:gd name="connsiteY73" fmla="*/ 329979 h 1029693"/>
              <a:gd name="connsiteX74" fmla="*/ 1347746 w 2540442"/>
              <a:gd name="connsiteY74" fmla="*/ 326003 h 1029693"/>
              <a:gd name="connsiteX75" fmla="*/ 1367625 w 2540442"/>
              <a:gd name="connsiteY75" fmla="*/ 322027 h 1029693"/>
              <a:gd name="connsiteX76" fmla="*/ 1403405 w 2540442"/>
              <a:gd name="connsiteY76" fmla="*/ 310100 h 1029693"/>
              <a:gd name="connsiteX77" fmla="*/ 1486894 w 2540442"/>
              <a:gd name="connsiteY77" fmla="*/ 282271 h 1029693"/>
              <a:gd name="connsiteX78" fmla="*/ 1510748 w 2540442"/>
              <a:gd name="connsiteY78" fmla="*/ 274320 h 1029693"/>
              <a:gd name="connsiteX79" fmla="*/ 1526651 w 2540442"/>
              <a:gd name="connsiteY79" fmla="*/ 270344 h 1029693"/>
              <a:gd name="connsiteX80" fmla="*/ 1550505 w 2540442"/>
              <a:gd name="connsiteY80" fmla="*/ 262393 h 1029693"/>
              <a:gd name="connsiteX81" fmla="*/ 1562432 w 2540442"/>
              <a:gd name="connsiteY81" fmla="*/ 258417 h 1029693"/>
              <a:gd name="connsiteX82" fmla="*/ 1602188 w 2540442"/>
              <a:gd name="connsiteY82" fmla="*/ 246490 h 1029693"/>
              <a:gd name="connsiteX83" fmla="*/ 1649896 w 2540442"/>
              <a:gd name="connsiteY83" fmla="*/ 230587 h 1029693"/>
              <a:gd name="connsiteX84" fmla="*/ 1673750 w 2540442"/>
              <a:gd name="connsiteY84" fmla="*/ 222636 h 1029693"/>
              <a:gd name="connsiteX85" fmla="*/ 1685677 w 2540442"/>
              <a:gd name="connsiteY85" fmla="*/ 214685 h 1029693"/>
              <a:gd name="connsiteX86" fmla="*/ 1713506 w 2540442"/>
              <a:gd name="connsiteY86" fmla="*/ 210709 h 1029693"/>
              <a:gd name="connsiteX87" fmla="*/ 1737360 w 2540442"/>
              <a:gd name="connsiteY87" fmla="*/ 202758 h 1029693"/>
              <a:gd name="connsiteX88" fmla="*/ 1745312 w 2540442"/>
              <a:gd name="connsiteY88" fmla="*/ 194807 h 1029693"/>
              <a:gd name="connsiteX89" fmla="*/ 1769165 w 2540442"/>
              <a:gd name="connsiteY89" fmla="*/ 190831 h 1029693"/>
              <a:gd name="connsiteX90" fmla="*/ 1820849 w 2540442"/>
              <a:gd name="connsiteY90" fmla="*/ 178904 h 1029693"/>
              <a:gd name="connsiteX91" fmla="*/ 1884459 w 2540442"/>
              <a:gd name="connsiteY91" fmla="*/ 166977 h 1029693"/>
              <a:gd name="connsiteX92" fmla="*/ 1912289 w 2540442"/>
              <a:gd name="connsiteY92" fmla="*/ 159026 h 1029693"/>
              <a:gd name="connsiteX93" fmla="*/ 1928192 w 2540442"/>
              <a:gd name="connsiteY93" fmla="*/ 155050 h 1029693"/>
              <a:gd name="connsiteX94" fmla="*/ 1940119 w 2540442"/>
              <a:gd name="connsiteY94" fmla="*/ 151074 h 1029693"/>
              <a:gd name="connsiteX95" fmla="*/ 1959997 w 2540442"/>
              <a:gd name="connsiteY95" fmla="*/ 147099 h 1029693"/>
              <a:gd name="connsiteX96" fmla="*/ 1999753 w 2540442"/>
              <a:gd name="connsiteY96" fmla="*/ 135172 h 1029693"/>
              <a:gd name="connsiteX97" fmla="*/ 2039510 w 2540442"/>
              <a:gd name="connsiteY97" fmla="*/ 127220 h 1029693"/>
              <a:gd name="connsiteX98" fmla="*/ 2079266 w 2540442"/>
              <a:gd name="connsiteY98" fmla="*/ 115293 h 1029693"/>
              <a:gd name="connsiteX99" fmla="*/ 2111072 w 2540442"/>
              <a:gd name="connsiteY99" fmla="*/ 111318 h 1029693"/>
              <a:gd name="connsiteX100" fmla="*/ 2126974 w 2540442"/>
              <a:gd name="connsiteY100" fmla="*/ 107342 h 1029693"/>
              <a:gd name="connsiteX101" fmla="*/ 2154804 w 2540442"/>
              <a:gd name="connsiteY101" fmla="*/ 99391 h 1029693"/>
              <a:gd name="connsiteX102" fmla="*/ 2202512 w 2540442"/>
              <a:gd name="connsiteY102" fmla="*/ 95415 h 1029693"/>
              <a:gd name="connsiteX103" fmla="*/ 2214439 w 2540442"/>
              <a:gd name="connsiteY103" fmla="*/ 91440 h 1029693"/>
              <a:gd name="connsiteX104" fmla="*/ 2246244 w 2540442"/>
              <a:gd name="connsiteY104" fmla="*/ 75537 h 1029693"/>
              <a:gd name="connsiteX105" fmla="*/ 2301903 w 2540442"/>
              <a:gd name="connsiteY105" fmla="*/ 67586 h 1029693"/>
              <a:gd name="connsiteX106" fmla="*/ 2321781 w 2540442"/>
              <a:gd name="connsiteY106" fmla="*/ 63610 h 1029693"/>
              <a:gd name="connsiteX107" fmla="*/ 2353586 w 2540442"/>
              <a:gd name="connsiteY107" fmla="*/ 51683 h 1029693"/>
              <a:gd name="connsiteX108" fmla="*/ 2365513 w 2540442"/>
              <a:gd name="connsiteY108" fmla="*/ 47707 h 1029693"/>
              <a:gd name="connsiteX109" fmla="*/ 2405270 w 2540442"/>
              <a:gd name="connsiteY109" fmla="*/ 43732 h 1029693"/>
              <a:gd name="connsiteX110" fmla="*/ 2413221 w 2540442"/>
              <a:gd name="connsiteY110" fmla="*/ 35780 h 1029693"/>
              <a:gd name="connsiteX111" fmla="*/ 2456953 w 2540442"/>
              <a:gd name="connsiteY111" fmla="*/ 27829 h 1029693"/>
              <a:gd name="connsiteX112" fmla="*/ 2464905 w 2540442"/>
              <a:gd name="connsiteY112" fmla="*/ 19878 h 1029693"/>
              <a:gd name="connsiteX113" fmla="*/ 2516588 w 2540442"/>
              <a:gd name="connsiteY113" fmla="*/ 11927 h 1029693"/>
              <a:gd name="connsiteX114" fmla="*/ 2540442 w 2540442"/>
              <a:gd name="connsiteY114" fmla="*/ 0 h 1029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540442" h="1029693">
                <a:moveTo>
                  <a:pt x="0" y="1029693"/>
                </a:moveTo>
                <a:cubicBezTo>
                  <a:pt x="198" y="1028702"/>
                  <a:pt x="4692" y="1001963"/>
                  <a:pt x="7952" y="997888"/>
                </a:cubicBezTo>
                <a:cubicBezTo>
                  <a:pt x="10937" y="994157"/>
                  <a:pt x="15903" y="992587"/>
                  <a:pt x="19879" y="989937"/>
                </a:cubicBezTo>
                <a:cubicBezTo>
                  <a:pt x="35782" y="966081"/>
                  <a:pt x="18553" y="988613"/>
                  <a:pt x="39757" y="970059"/>
                </a:cubicBezTo>
                <a:cubicBezTo>
                  <a:pt x="46809" y="963888"/>
                  <a:pt x="51838" y="955378"/>
                  <a:pt x="59635" y="950180"/>
                </a:cubicBezTo>
                <a:cubicBezTo>
                  <a:pt x="89247" y="930439"/>
                  <a:pt x="52878" y="955811"/>
                  <a:pt x="83489" y="930302"/>
                </a:cubicBezTo>
                <a:cubicBezTo>
                  <a:pt x="87160" y="927243"/>
                  <a:pt x="91440" y="925001"/>
                  <a:pt x="95416" y="922351"/>
                </a:cubicBezTo>
                <a:cubicBezTo>
                  <a:pt x="107525" y="904186"/>
                  <a:pt x="99988" y="913803"/>
                  <a:pt x="119270" y="894521"/>
                </a:cubicBezTo>
                <a:cubicBezTo>
                  <a:pt x="123246" y="890545"/>
                  <a:pt x="125684" y="883696"/>
                  <a:pt x="131197" y="882594"/>
                </a:cubicBezTo>
                <a:lnTo>
                  <a:pt x="151075" y="878619"/>
                </a:lnTo>
                <a:cubicBezTo>
                  <a:pt x="153725" y="875968"/>
                  <a:pt x="157098" y="873881"/>
                  <a:pt x="159026" y="870667"/>
                </a:cubicBezTo>
                <a:cubicBezTo>
                  <a:pt x="176655" y="841285"/>
                  <a:pt x="146834" y="876961"/>
                  <a:pt x="170953" y="846813"/>
                </a:cubicBezTo>
                <a:cubicBezTo>
                  <a:pt x="177426" y="838722"/>
                  <a:pt x="181978" y="836813"/>
                  <a:pt x="190832" y="830911"/>
                </a:cubicBezTo>
                <a:cubicBezTo>
                  <a:pt x="192157" y="826935"/>
                  <a:pt x="191397" y="821420"/>
                  <a:pt x="194807" y="818984"/>
                </a:cubicBezTo>
                <a:cubicBezTo>
                  <a:pt x="201627" y="814112"/>
                  <a:pt x="210710" y="813683"/>
                  <a:pt x="218661" y="811033"/>
                </a:cubicBezTo>
                <a:cubicBezTo>
                  <a:pt x="222637" y="809708"/>
                  <a:pt x="227101" y="809382"/>
                  <a:pt x="230588" y="807057"/>
                </a:cubicBezTo>
                <a:cubicBezTo>
                  <a:pt x="234564" y="804407"/>
                  <a:pt x="238784" y="802091"/>
                  <a:pt x="242515" y="799106"/>
                </a:cubicBezTo>
                <a:cubicBezTo>
                  <a:pt x="245442" y="796764"/>
                  <a:pt x="247252" y="793083"/>
                  <a:pt x="250466" y="791154"/>
                </a:cubicBezTo>
                <a:cubicBezTo>
                  <a:pt x="254059" y="788998"/>
                  <a:pt x="258417" y="788504"/>
                  <a:pt x="262393" y="787179"/>
                </a:cubicBezTo>
                <a:cubicBezTo>
                  <a:pt x="282544" y="767028"/>
                  <a:pt x="256464" y="790737"/>
                  <a:pt x="282272" y="775252"/>
                </a:cubicBezTo>
                <a:cubicBezTo>
                  <a:pt x="309558" y="758880"/>
                  <a:pt x="268363" y="774585"/>
                  <a:pt x="302150" y="763325"/>
                </a:cubicBezTo>
                <a:cubicBezTo>
                  <a:pt x="345548" y="734391"/>
                  <a:pt x="278654" y="777058"/>
                  <a:pt x="329979" y="751398"/>
                </a:cubicBezTo>
                <a:cubicBezTo>
                  <a:pt x="333332" y="749722"/>
                  <a:pt x="334578" y="745123"/>
                  <a:pt x="337931" y="743447"/>
                </a:cubicBezTo>
                <a:cubicBezTo>
                  <a:pt x="345428" y="739699"/>
                  <a:pt x="354811" y="740144"/>
                  <a:pt x="361785" y="735495"/>
                </a:cubicBezTo>
                <a:cubicBezTo>
                  <a:pt x="395970" y="712706"/>
                  <a:pt x="352715" y="740031"/>
                  <a:pt x="385639" y="723568"/>
                </a:cubicBezTo>
                <a:cubicBezTo>
                  <a:pt x="389912" y="721431"/>
                  <a:pt x="393292" y="717754"/>
                  <a:pt x="397565" y="715617"/>
                </a:cubicBezTo>
                <a:cubicBezTo>
                  <a:pt x="403272" y="712763"/>
                  <a:pt x="420295" y="708941"/>
                  <a:pt x="425395" y="707666"/>
                </a:cubicBezTo>
                <a:cubicBezTo>
                  <a:pt x="429371" y="705015"/>
                  <a:pt x="432930" y="701596"/>
                  <a:pt x="437322" y="699714"/>
                </a:cubicBezTo>
                <a:cubicBezTo>
                  <a:pt x="442344" y="697562"/>
                  <a:pt x="448338" y="698183"/>
                  <a:pt x="453225" y="695739"/>
                </a:cubicBezTo>
                <a:cubicBezTo>
                  <a:pt x="456578" y="694063"/>
                  <a:pt x="458249" y="690129"/>
                  <a:pt x="461176" y="687787"/>
                </a:cubicBezTo>
                <a:cubicBezTo>
                  <a:pt x="472184" y="678980"/>
                  <a:pt x="472434" y="680059"/>
                  <a:pt x="485030" y="675860"/>
                </a:cubicBezTo>
                <a:cubicBezTo>
                  <a:pt x="493822" y="667068"/>
                  <a:pt x="497814" y="661517"/>
                  <a:pt x="508884" y="655982"/>
                </a:cubicBezTo>
                <a:cubicBezTo>
                  <a:pt x="512632" y="654108"/>
                  <a:pt x="516835" y="653332"/>
                  <a:pt x="520811" y="652007"/>
                </a:cubicBezTo>
                <a:cubicBezTo>
                  <a:pt x="523461" y="649356"/>
                  <a:pt x="525409" y="645731"/>
                  <a:pt x="528762" y="644055"/>
                </a:cubicBezTo>
                <a:cubicBezTo>
                  <a:pt x="550994" y="632939"/>
                  <a:pt x="542245" y="649645"/>
                  <a:pt x="568519" y="632128"/>
                </a:cubicBezTo>
                <a:cubicBezTo>
                  <a:pt x="583932" y="621852"/>
                  <a:pt x="575912" y="625688"/>
                  <a:pt x="592372" y="620201"/>
                </a:cubicBezTo>
                <a:cubicBezTo>
                  <a:pt x="595023" y="617551"/>
                  <a:pt x="596879" y="613727"/>
                  <a:pt x="600324" y="612250"/>
                </a:cubicBezTo>
                <a:cubicBezTo>
                  <a:pt x="606535" y="609588"/>
                  <a:pt x="613646" y="609913"/>
                  <a:pt x="620202" y="608274"/>
                </a:cubicBezTo>
                <a:cubicBezTo>
                  <a:pt x="624268" y="607258"/>
                  <a:pt x="628153" y="605624"/>
                  <a:pt x="632129" y="604299"/>
                </a:cubicBezTo>
                <a:cubicBezTo>
                  <a:pt x="636105" y="601648"/>
                  <a:pt x="639690" y="598288"/>
                  <a:pt x="644056" y="596347"/>
                </a:cubicBezTo>
                <a:cubicBezTo>
                  <a:pt x="651715" y="592943"/>
                  <a:pt x="659959" y="591046"/>
                  <a:pt x="667910" y="588396"/>
                </a:cubicBezTo>
                <a:lnTo>
                  <a:pt x="679837" y="584420"/>
                </a:lnTo>
                <a:cubicBezTo>
                  <a:pt x="679842" y="584418"/>
                  <a:pt x="703687" y="576472"/>
                  <a:pt x="703691" y="576469"/>
                </a:cubicBezTo>
                <a:cubicBezTo>
                  <a:pt x="707667" y="573819"/>
                  <a:pt x="711226" y="570400"/>
                  <a:pt x="715618" y="568518"/>
                </a:cubicBezTo>
                <a:cubicBezTo>
                  <a:pt x="720640" y="566366"/>
                  <a:pt x="726266" y="566043"/>
                  <a:pt x="731520" y="564542"/>
                </a:cubicBezTo>
                <a:cubicBezTo>
                  <a:pt x="735549" y="563391"/>
                  <a:pt x="739471" y="561892"/>
                  <a:pt x="743447" y="560567"/>
                </a:cubicBezTo>
                <a:cubicBezTo>
                  <a:pt x="777629" y="537777"/>
                  <a:pt x="734381" y="565100"/>
                  <a:pt x="767301" y="548640"/>
                </a:cubicBezTo>
                <a:cubicBezTo>
                  <a:pt x="771575" y="546503"/>
                  <a:pt x="774862" y="542629"/>
                  <a:pt x="779228" y="540688"/>
                </a:cubicBezTo>
                <a:cubicBezTo>
                  <a:pt x="786887" y="537284"/>
                  <a:pt x="796108" y="537386"/>
                  <a:pt x="803082" y="532737"/>
                </a:cubicBezTo>
                <a:lnTo>
                  <a:pt x="838863" y="508883"/>
                </a:lnTo>
                <a:cubicBezTo>
                  <a:pt x="842839" y="506233"/>
                  <a:pt x="846257" y="502443"/>
                  <a:pt x="850790" y="500932"/>
                </a:cubicBezTo>
                <a:cubicBezTo>
                  <a:pt x="854766" y="499607"/>
                  <a:pt x="859054" y="498991"/>
                  <a:pt x="862717" y="496956"/>
                </a:cubicBezTo>
                <a:cubicBezTo>
                  <a:pt x="871071" y="492315"/>
                  <a:pt x="877300" y="483370"/>
                  <a:pt x="886571" y="481053"/>
                </a:cubicBezTo>
                <a:cubicBezTo>
                  <a:pt x="891671" y="479778"/>
                  <a:pt x="908693" y="475955"/>
                  <a:pt x="914400" y="473102"/>
                </a:cubicBezTo>
                <a:cubicBezTo>
                  <a:pt x="918674" y="470965"/>
                  <a:pt x="922596" y="468136"/>
                  <a:pt x="926327" y="465151"/>
                </a:cubicBezTo>
                <a:cubicBezTo>
                  <a:pt x="929254" y="462810"/>
                  <a:pt x="930926" y="458876"/>
                  <a:pt x="934279" y="457200"/>
                </a:cubicBezTo>
                <a:cubicBezTo>
                  <a:pt x="939166" y="454756"/>
                  <a:pt x="944948" y="454794"/>
                  <a:pt x="950181" y="453224"/>
                </a:cubicBezTo>
                <a:cubicBezTo>
                  <a:pt x="950216" y="453214"/>
                  <a:pt x="979981" y="443291"/>
                  <a:pt x="985962" y="441297"/>
                </a:cubicBezTo>
                <a:lnTo>
                  <a:pt x="997889" y="437321"/>
                </a:lnTo>
                <a:lnTo>
                  <a:pt x="1009816" y="433346"/>
                </a:lnTo>
                <a:cubicBezTo>
                  <a:pt x="1013792" y="430695"/>
                  <a:pt x="1017269" y="427072"/>
                  <a:pt x="1021743" y="425394"/>
                </a:cubicBezTo>
                <a:cubicBezTo>
                  <a:pt x="1038820" y="418990"/>
                  <a:pt x="1048880" y="424530"/>
                  <a:pt x="1065475" y="413467"/>
                </a:cubicBezTo>
                <a:cubicBezTo>
                  <a:pt x="1084377" y="400867"/>
                  <a:pt x="1072868" y="407028"/>
                  <a:pt x="1101256" y="397565"/>
                </a:cubicBezTo>
                <a:lnTo>
                  <a:pt x="1125110" y="389613"/>
                </a:lnTo>
                <a:cubicBezTo>
                  <a:pt x="1129086" y="388288"/>
                  <a:pt x="1132972" y="386655"/>
                  <a:pt x="1137037" y="385638"/>
                </a:cubicBezTo>
                <a:cubicBezTo>
                  <a:pt x="1142338" y="384313"/>
                  <a:pt x="1147605" y="382847"/>
                  <a:pt x="1152939" y="381662"/>
                </a:cubicBezTo>
                <a:cubicBezTo>
                  <a:pt x="1159536" y="380196"/>
                  <a:pt x="1166299" y="379465"/>
                  <a:pt x="1172818" y="377687"/>
                </a:cubicBezTo>
                <a:cubicBezTo>
                  <a:pt x="1180904" y="375482"/>
                  <a:pt x="1188453" y="371379"/>
                  <a:pt x="1196672" y="369735"/>
                </a:cubicBezTo>
                <a:cubicBezTo>
                  <a:pt x="1237073" y="361656"/>
                  <a:pt x="1199960" y="369933"/>
                  <a:pt x="1228477" y="361784"/>
                </a:cubicBezTo>
                <a:cubicBezTo>
                  <a:pt x="1233731" y="360283"/>
                  <a:pt x="1239146" y="359378"/>
                  <a:pt x="1244379" y="357808"/>
                </a:cubicBezTo>
                <a:cubicBezTo>
                  <a:pt x="1244429" y="357793"/>
                  <a:pt x="1274172" y="347877"/>
                  <a:pt x="1280160" y="345881"/>
                </a:cubicBezTo>
                <a:cubicBezTo>
                  <a:pt x="1284136" y="344556"/>
                  <a:pt x="1288021" y="342922"/>
                  <a:pt x="1292087" y="341906"/>
                </a:cubicBezTo>
                <a:cubicBezTo>
                  <a:pt x="1341840" y="329467"/>
                  <a:pt x="1279963" y="345369"/>
                  <a:pt x="1319917" y="333954"/>
                </a:cubicBezTo>
                <a:cubicBezTo>
                  <a:pt x="1325171" y="332453"/>
                  <a:pt x="1330565" y="331480"/>
                  <a:pt x="1335819" y="329979"/>
                </a:cubicBezTo>
                <a:cubicBezTo>
                  <a:pt x="1339849" y="328828"/>
                  <a:pt x="1343680" y="327019"/>
                  <a:pt x="1347746" y="326003"/>
                </a:cubicBezTo>
                <a:cubicBezTo>
                  <a:pt x="1354302" y="324364"/>
                  <a:pt x="1361106" y="323805"/>
                  <a:pt x="1367625" y="322027"/>
                </a:cubicBezTo>
                <a:cubicBezTo>
                  <a:pt x="1367668" y="322015"/>
                  <a:pt x="1397420" y="312095"/>
                  <a:pt x="1403405" y="310100"/>
                </a:cubicBezTo>
                <a:lnTo>
                  <a:pt x="1486894" y="282271"/>
                </a:lnTo>
                <a:lnTo>
                  <a:pt x="1510748" y="274320"/>
                </a:lnTo>
                <a:cubicBezTo>
                  <a:pt x="1516049" y="272995"/>
                  <a:pt x="1521417" y="271914"/>
                  <a:pt x="1526651" y="270344"/>
                </a:cubicBezTo>
                <a:cubicBezTo>
                  <a:pt x="1534679" y="267936"/>
                  <a:pt x="1542554" y="265043"/>
                  <a:pt x="1550505" y="262393"/>
                </a:cubicBezTo>
                <a:cubicBezTo>
                  <a:pt x="1554481" y="261068"/>
                  <a:pt x="1558366" y="259434"/>
                  <a:pt x="1562432" y="258417"/>
                </a:cubicBezTo>
                <a:cubicBezTo>
                  <a:pt x="1586462" y="252409"/>
                  <a:pt x="1573155" y="256168"/>
                  <a:pt x="1602188" y="246490"/>
                </a:cubicBezTo>
                <a:lnTo>
                  <a:pt x="1649896" y="230587"/>
                </a:lnTo>
                <a:cubicBezTo>
                  <a:pt x="1649901" y="230585"/>
                  <a:pt x="1673746" y="222639"/>
                  <a:pt x="1673750" y="222636"/>
                </a:cubicBezTo>
                <a:cubicBezTo>
                  <a:pt x="1677726" y="219986"/>
                  <a:pt x="1681100" y="216058"/>
                  <a:pt x="1685677" y="214685"/>
                </a:cubicBezTo>
                <a:cubicBezTo>
                  <a:pt x="1694652" y="211992"/>
                  <a:pt x="1704230" y="212034"/>
                  <a:pt x="1713506" y="210709"/>
                </a:cubicBezTo>
                <a:cubicBezTo>
                  <a:pt x="1721457" y="208059"/>
                  <a:pt x="1731433" y="208684"/>
                  <a:pt x="1737360" y="202758"/>
                </a:cubicBezTo>
                <a:cubicBezTo>
                  <a:pt x="1740011" y="200108"/>
                  <a:pt x="1741802" y="196123"/>
                  <a:pt x="1745312" y="194807"/>
                </a:cubicBezTo>
                <a:cubicBezTo>
                  <a:pt x="1752859" y="191977"/>
                  <a:pt x="1761345" y="192786"/>
                  <a:pt x="1769165" y="190831"/>
                </a:cubicBezTo>
                <a:cubicBezTo>
                  <a:pt x="1827372" y="176279"/>
                  <a:pt x="1756253" y="188133"/>
                  <a:pt x="1820849" y="178904"/>
                </a:cubicBezTo>
                <a:cubicBezTo>
                  <a:pt x="1857338" y="166742"/>
                  <a:pt x="1836363" y="171787"/>
                  <a:pt x="1884459" y="166977"/>
                </a:cubicBezTo>
                <a:cubicBezTo>
                  <a:pt x="1934176" y="154547"/>
                  <a:pt x="1872363" y="170433"/>
                  <a:pt x="1912289" y="159026"/>
                </a:cubicBezTo>
                <a:cubicBezTo>
                  <a:pt x="1917543" y="157525"/>
                  <a:pt x="1922938" y="156551"/>
                  <a:pt x="1928192" y="155050"/>
                </a:cubicBezTo>
                <a:cubicBezTo>
                  <a:pt x="1932221" y="153899"/>
                  <a:pt x="1936053" y="152090"/>
                  <a:pt x="1940119" y="151074"/>
                </a:cubicBezTo>
                <a:cubicBezTo>
                  <a:pt x="1946674" y="149435"/>
                  <a:pt x="1953371" y="148424"/>
                  <a:pt x="1959997" y="147099"/>
                </a:cubicBezTo>
                <a:cubicBezTo>
                  <a:pt x="1980860" y="133189"/>
                  <a:pt x="1964960" y="141312"/>
                  <a:pt x="1999753" y="135172"/>
                </a:cubicBezTo>
                <a:cubicBezTo>
                  <a:pt x="2013062" y="132823"/>
                  <a:pt x="2026689" y="131494"/>
                  <a:pt x="2039510" y="127220"/>
                </a:cubicBezTo>
                <a:cubicBezTo>
                  <a:pt x="2050105" y="123688"/>
                  <a:pt x="2067255" y="117295"/>
                  <a:pt x="2079266" y="115293"/>
                </a:cubicBezTo>
                <a:cubicBezTo>
                  <a:pt x="2089805" y="113537"/>
                  <a:pt x="2100470" y="112643"/>
                  <a:pt x="2111072" y="111318"/>
                </a:cubicBezTo>
                <a:cubicBezTo>
                  <a:pt x="2116373" y="109993"/>
                  <a:pt x="2121720" y="108843"/>
                  <a:pt x="2126974" y="107342"/>
                </a:cubicBezTo>
                <a:cubicBezTo>
                  <a:pt x="2137237" y="104410"/>
                  <a:pt x="2143765" y="100771"/>
                  <a:pt x="2154804" y="99391"/>
                </a:cubicBezTo>
                <a:cubicBezTo>
                  <a:pt x="2170639" y="97412"/>
                  <a:pt x="2186609" y="96740"/>
                  <a:pt x="2202512" y="95415"/>
                </a:cubicBezTo>
                <a:cubicBezTo>
                  <a:pt x="2206488" y="94090"/>
                  <a:pt x="2210846" y="93596"/>
                  <a:pt x="2214439" y="91440"/>
                </a:cubicBezTo>
                <a:cubicBezTo>
                  <a:pt x="2234630" y="79325"/>
                  <a:pt x="2204717" y="80728"/>
                  <a:pt x="2246244" y="75537"/>
                </a:cubicBezTo>
                <a:cubicBezTo>
                  <a:pt x="2273870" y="72083"/>
                  <a:pt x="2276698" y="72169"/>
                  <a:pt x="2301903" y="67586"/>
                </a:cubicBezTo>
                <a:cubicBezTo>
                  <a:pt x="2308551" y="66377"/>
                  <a:pt x="2315226" y="65249"/>
                  <a:pt x="2321781" y="63610"/>
                </a:cubicBezTo>
                <a:cubicBezTo>
                  <a:pt x="2330801" y="61355"/>
                  <a:pt x="2346296" y="54417"/>
                  <a:pt x="2353586" y="51683"/>
                </a:cubicBezTo>
                <a:cubicBezTo>
                  <a:pt x="2357510" y="50212"/>
                  <a:pt x="2361371" y="48344"/>
                  <a:pt x="2365513" y="47707"/>
                </a:cubicBezTo>
                <a:cubicBezTo>
                  <a:pt x="2378677" y="45682"/>
                  <a:pt x="2392018" y="45057"/>
                  <a:pt x="2405270" y="43732"/>
                </a:cubicBezTo>
                <a:cubicBezTo>
                  <a:pt x="2407920" y="41081"/>
                  <a:pt x="2410007" y="37709"/>
                  <a:pt x="2413221" y="35780"/>
                </a:cubicBezTo>
                <a:cubicBezTo>
                  <a:pt x="2422895" y="29976"/>
                  <a:pt x="2452577" y="28376"/>
                  <a:pt x="2456953" y="27829"/>
                </a:cubicBezTo>
                <a:cubicBezTo>
                  <a:pt x="2459604" y="25179"/>
                  <a:pt x="2461691" y="21806"/>
                  <a:pt x="2464905" y="19878"/>
                </a:cubicBezTo>
                <a:cubicBezTo>
                  <a:pt x="2476369" y="13000"/>
                  <a:pt x="2514285" y="12157"/>
                  <a:pt x="2516588" y="11927"/>
                </a:cubicBezTo>
                <a:cubicBezTo>
                  <a:pt x="2536127" y="7042"/>
                  <a:pt x="2528627" y="11815"/>
                  <a:pt x="2540442" y="0"/>
                </a:cubicBezTo>
              </a:path>
            </a:pathLst>
          </a:custGeom>
          <a:noFill/>
          <a:ln w="317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59" name="Freeform: Shape 358">
            <a:extLst>
              <a:ext uri="{FF2B5EF4-FFF2-40B4-BE49-F238E27FC236}">
                <a16:creationId xmlns:a16="http://schemas.microsoft.com/office/drawing/2014/main" id="{73CA43C8-5AEF-4144-B12E-8E62090CC4F4}"/>
              </a:ext>
            </a:extLst>
          </p:cNvPr>
          <p:cNvSpPr/>
          <p:nvPr/>
        </p:nvSpPr>
        <p:spPr>
          <a:xfrm>
            <a:off x="1087645" y="2789651"/>
            <a:ext cx="1898750" cy="501555"/>
          </a:xfrm>
          <a:custGeom>
            <a:avLst/>
            <a:gdLst>
              <a:gd name="connsiteX0" fmla="*/ 0 w 2531667"/>
              <a:gd name="connsiteY0" fmla="*/ 668740 h 668740"/>
              <a:gd name="connsiteX1" fmla="*/ 17060 w 2531667"/>
              <a:gd name="connsiteY1" fmla="*/ 665328 h 668740"/>
              <a:gd name="connsiteX2" fmla="*/ 37532 w 2531667"/>
              <a:gd name="connsiteY2" fmla="*/ 651681 h 668740"/>
              <a:gd name="connsiteX3" fmla="*/ 47768 w 2531667"/>
              <a:gd name="connsiteY3" fmla="*/ 648269 h 668740"/>
              <a:gd name="connsiteX4" fmla="*/ 58003 w 2531667"/>
              <a:gd name="connsiteY4" fmla="*/ 641445 h 668740"/>
              <a:gd name="connsiteX5" fmla="*/ 68239 w 2531667"/>
              <a:gd name="connsiteY5" fmla="*/ 638033 h 668740"/>
              <a:gd name="connsiteX6" fmla="*/ 98947 w 2531667"/>
              <a:gd name="connsiteY6" fmla="*/ 620973 h 668740"/>
              <a:gd name="connsiteX7" fmla="*/ 109183 w 2531667"/>
              <a:gd name="connsiteY7" fmla="*/ 610737 h 668740"/>
              <a:gd name="connsiteX8" fmla="*/ 129654 w 2531667"/>
              <a:gd name="connsiteY8" fmla="*/ 603913 h 668740"/>
              <a:gd name="connsiteX9" fmla="*/ 139890 w 2531667"/>
              <a:gd name="connsiteY9" fmla="*/ 600501 h 668740"/>
              <a:gd name="connsiteX10" fmla="*/ 180833 w 2531667"/>
              <a:gd name="connsiteY10" fmla="*/ 590266 h 668740"/>
              <a:gd name="connsiteX11" fmla="*/ 191069 w 2531667"/>
              <a:gd name="connsiteY11" fmla="*/ 583442 h 668740"/>
              <a:gd name="connsiteX12" fmla="*/ 204717 w 2531667"/>
              <a:gd name="connsiteY12" fmla="*/ 580030 h 668740"/>
              <a:gd name="connsiteX13" fmla="*/ 225189 w 2531667"/>
              <a:gd name="connsiteY13" fmla="*/ 573206 h 668740"/>
              <a:gd name="connsiteX14" fmla="*/ 235424 w 2531667"/>
              <a:gd name="connsiteY14" fmla="*/ 569794 h 668740"/>
              <a:gd name="connsiteX15" fmla="*/ 245660 w 2531667"/>
              <a:gd name="connsiteY15" fmla="*/ 566382 h 668740"/>
              <a:gd name="connsiteX16" fmla="*/ 276368 w 2531667"/>
              <a:gd name="connsiteY16" fmla="*/ 552734 h 668740"/>
              <a:gd name="connsiteX17" fmla="*/ 296839 w 2531667"/>
              <a:gd name="connsiteY17" fmla="*/ 545910 h 668740"/>
              <a:gd name="connsiteX18" fmla="*/ 317311 w 2531667"/>
              <a:gd name="connsiteY18" fmla="*/ 542498 h 668740"/>
              <a:gd name="connsiteX19" fmla="*/ 337783 w 2531667"/>
              <a:gd name="connsiteY19" fmla="*/ 535675 h 668740"/>
              <a:gd name="connsiteX20" fmla="*/ 358254 w 2531667"/>
              <a:gd name="connsiteY20" fmla="*/ 528851 h 668740"/>
              <a:gd name="connsiteX21" fmla="*/ 368490 w 2531667"/>
              <a:gd name="connsiteY21" fmla="*/ 525439 h 668740"/>
              <a:gd name="connsiteX22" fmla="*/ 388962 w 2531667"/>
              <a:gd name="connsiteY22" fmla="*/ 515203 h 668740"/>
              <a:gd name="connsiteX23" fmla="*/ 419669 w 2531667"/>
              <a:gd name="connsiteY23" fmla="*/ 501555 h 668740"/>
              <a:gd name="connsiteX24" fmla="*/ 429905 w 2531667"/>
              <a:gd name="connsiteY24" fmla="*/ 498143 h 668740"/>
              <a:gd name="connsiteX25" fmla="*/ 450377 w 2531667"/>
              <a:gd name="connsiteY25" fmla="*/ 487907 h 668740"/>
              <a:gd name="connsiteX26" fmla="*/ 464024 w 2531667"/>
              <a:gd name="connsiteY26" fmla="*/ 481084 h 668740"/>
              <a:gd name="connsiteX27" fmla="*/ 484496 w 2531667"/>
              <a:gd name="connsiteY27" fmla="*/ 474260 h 668740"/>
              <a:gd name="connsiteX28" fmla="*/ 494732 w 2531667"/>
              <a:gd name="connsiteY28" fmla="*/ 470848 h 668740"/>
              <a:gd name="connsiteX29" fmla="*/ 525439 w 2531667"/>
              <a:gd name="connsiteY29" fmla="*/ 457200 h 668740"/>
              <a:gd name="connsiteX30" fmla="*/ 535675 w 2531667"/>
              <a:gd name="connsiteY30" fmla="*/ 453788 h 668740"/>
              <a:gd name="connsiteX31" fmla="*/ 556147 w 2531667"/>
              <a:gd name="connsiteY31" fmla="*/ 443552 h 668740"/>
              <a:gd name="connsiteX32" fmla="*/ 580030 w 2531667"/>
              <a:gd name="connsiteY32" fmla="*/ 440140 h 668740"/>
              <a:gd name="connsiteX33" fmla="*/ 614150 w 2531667"/>
              <a:gd name="connsiteY33" fmla="*/ 433316 h 668740"/>
              <a:gd name="connsiteX34" fmla="*/ 631209 w 2531667"/>
              <a:gd name="connsiteY34" fmla="*/ 429904 h 668740"/>
              <a:gd name="connsiteX35" fmla="*/ 682389 w 2531667"/>
              <a:gd name="connsiteY35" fmla="*/ 412845 h 668740"/>
              <a:gd name="connsiteX36" fmla="*/ 702860 w 2531667"/>
              <a:gd name="connsiteY36" fmla="*/ 406021 h 668740"/>
              <a:gd name="connsiteX37" fmla="*/ 716508 w 2531667"/>
              <a:gd name="connsiteY37" fmla="*/ 402609 h 668740"/>
              <a:gd name="connsiteX38" fmla="*/ 726744 w 2531667"/>
              <a:gd name="connsiteY38" fmla="*/ 399197 h 668740"/>
              <a:gd name="connsiteX39" fmla="*/ 750627 w 2531667"/>
              <a:gd name="connsiteY39" fmla="*/ 395785 h 668740"/>
              <a:gd name="connsiteX40" fmla="*/ 771099 w 2531667"/>
              <a:gd name="connsiteY40" fmla="*/ 388961 h 668740"/>
              <a:gd name="connsiteX41" fmla="*/ 784747 w 2531667"/>
              <a:gd name="connsiteY41" fmla="*/ 385549 h 668740"/>
              <a:gd name="connsiteX42" fmla="*/ 805218 w 2531667"/>
              <a:gd name="connsiteY42" fmla="*/ 378725 h 668740"/>
              <a:gd name="connsiteX43" fmla="*/ 822278 w 2531667"/>
              <a:gd name="connsiteY43" fmla="*/ 375313 h 668740"/>
              <a:gd name="connsiteX44" fmla="*/ 842750 w 2531667"/>
              <a:gd name="connsiteY44" fmla="*/ 368489 h 668740"/>
              <a:gd name="connsiteX45" fmla="*/ 856397 w 2531667"/>
              <a:gd name="connsiteY45" fmla="*/ 365078 h 668740"/>
              <a:gd name="connsiteX46" fmla="*/ 866633 w 2531667"/>
              <a:gd name="connsiteY46" fmla="*/ 361666 h 668740"/>
              <a:gd name="connsiteX47" fmla="*/ 890517 w 2531667"/>
              <a:gd name="connsiteY47" fmla="*/ 358254 h 668740"/>
              <a:gd name="connsiteX48" fmla="*/ 910989 w 2531667"/>
              <a:gd name="connsiteY48" fmla="*/ 351430 h 668740"/>
              <a:gd name="connsiteX49" fmla="*/ 921224 w 2531667"/>
              <a:gd name="connsiteY49" fmla="*/ 348018 h 668740"/>
              <a:gd name="connsiteX50" fmla="*/ 934872 w 2531667"/>
              <a:gd name="connsiteY50" fmla="*/ 344606 h 668740"/>
              <a:gd name="connsiteX51" fmla="*/ 945108 w 2531667"/>
              <a:gd name="connsiteY51" fmla="*/ 341194 h 668740"/>
              <a:gd name="connsiteX52" fmla="*/ 962168 w 2531667"/>
              <a:gd name="connsiteY52" fmla="*/ 337782 h 668740"/>
              <a:gd name="connsiteX53" fmla="*/ 982639 w 2531667"/>
              <a:gd name="connsiteY53" fmla="*/ 330958 h 668740"/>
              <a:gd name="connsiteX54" fmla="*/ 992875 w 2531667"/>
              <a:gd name="connsiteY54" fmla="*/ 327546 h 668740"/>
              <a:gd name="connsiteX55" fmla="*/ 1030406 w 2531667"/>
              <a:gd name="connsiteY55" fmla="*/ 320722 h 668740"/>
              <a:gd name="connsiteX56" fmla="*/ 1050878 w 2531667"/>
              <a:gd name="connsiteY56" fmla="*/ 313898 h 668740"/>
              <a:gd name="connsiteX57" fmla="*/ 1074762 w 2531667"/>
              <a:gd name="connsiteY57" fmla="*/ 307075 h 668740"/>
              <a:gd name="connsiteX58" fmla="*/ 1084997 w 2531667"/>
              <a:gd name="connsiteY58" fmla="*/ 300251 h 668740"/>
              <a:gd name="connsiteX59" fmla="*/ 1105469 w 2531667"/>
              <a:gd name="connsiteY59" fmla="*/ 293427 h 668740"/>
              <a:gd name="connsiteX60" fmla="*/ 1115705 w 2531667"/>
              <a:gd name="connsiteY60" fmla="*/ 290015 h 668740"/>
              <a:gd name="connsiteX61" fmla="*/ 1177120 w 2531667"/>
              <a:gd name="connsiteY61" fmla="*/ 283191 h 668740"/>
              <a:gd name="connsiteX62" fmla="*/ 1201003 w 2531667"/>
              <a:gd name="connsiteY62" fmla="*/ 276367 h 668740"/>
              <a:gd name="connsiteX63" fmla="*/ 1221475 w 2531667"/>
              <a:gd name="connsiteY63" fmla="*/ 269543 h 668740"/>
              <a:gd name="connsiteX64" fmla="*/ 1248771 w 2531667"/>
              <a:gd name="connsiteY64" fmla="*/ 262719 h 668740"/>
              <a:gd name="connsiteX65" fmla="*/ 1286302 w 2531667"/>
              <a:gd name="connsiteY65" fmla="*/ 252484 h 668740"/>
              <a:gd name="connsiteX66" fmla="*/ 1299950 w 2531667"/>
              <a:gd name="connsiteY66" fmla="*/ 249072 h 668740"/>
              <a:gd name="connsiteX67" fmla="*/ 1323833 w 2531667"/>
              <a:gd name="connsiteY67" fmla="*/ 245660 h 668740"/>
              <a:gd name="connsiteX68" fmla="*/ 1344305 w 2531667"/>
              <a:gd name="connsiteY68" fmla="*/ 238836 h 668740"/>
              <a:gd name="connsiteX69" fmla="*/ 1354541 w 2531667"/>
              <a:gd name="connsiteY69" fmla="*/ 232012 h 668740"/>
              <a:gd name="connsiteX70" fmla="*/ 1388660 w 2531667"/>
              <a:gd name="connsiteY70" fmla="*/ 221776 h 668740"/>
              <a:gd name="connsiteX71" fmla="*/ 1415956 w 2531667"/>
              <a:gd name="connsiteY71" fmla="*/ 218364 h 668740"/>
              <a:gd name="connsiteX72" fmla="*/ 1436427 w 2531667"/>
              <a:gd name="connsiteY72" fmla="*/ 211540 h 668740"/>
              <a:gd name="connsiteX73" fmla="*/ 1467135 w 2531667"/>
              <a:gd name="connsiteY73" fmla="*/ 204716 h 668740"/>
              <a:gd name="connsiteX74" fmla="*/ 1477371 w 2531667"/>
              <a:gd name="connsiteY74" fmla="*/ 201304 h 668740"/>
              <a:gd name="connsiteX75" fmla="*/ 1494430 w 2531667"/>
              <a:gd name="connsiteY75" fmla="*/ 197892 h 668740"/>
              <a:gd name="connsiteX76" fmla="*/ 1514902 w 2531667"/>
              <a:gd name="connsiteY76" fmla="*/ 191069 h 668740"/>
              <a:gd name="connsiteX77" fmla="*/ 1542197 w 2531667"/>
              <a:gd name="connsiteY77" fmla="*/ 187657 h 668740"/>
              <a:gd name="connsiteX78" fmla="*/ 1555845 w 2531667"/>
              <a:gd name="connsiteY78" fmla="*/ 184245 h 668740"/>
              <a:gd name="connsiteX79" fmla="*/ 1600200 w 2531667"/>
              <a:gd name="connsiteY79" fmla="*/ 180833 h 668740"/>
              <a:gd name="connsiteX80" fmla="*/ 1620672 w 2531667"/>
              <a:gd name="connsiteY80" fmla="*/ 174009 h 668740"/>
              <a:gd name="connsiteX81" fmla="*/ 1630908 w 2531667"/>
              <a:gd name="connsiteY81" fmla="*/ 170597 h 668740"/>
              <a:gd name="connsiteX82" fmla="*/ 1651380 w 2531667"/>
              <a:gd name="connsiteY82" fmla="*/ 167185 h 668740"/>
              <a:gd name="connsiteX83" fmla="*/ 1692323 w 2531667"/>
              <a:gd name="connsiteY83" fmla="*/ 156949 h 668740"/>
              <a:gd name="connsiteX84" fmla="*/ 1712795 w 2531667"/>
              <a:gd name="connsiteY84" fmla="*/ 150125 h 668740"/>
              <a:gd name="connsiteX85" fmla="*/ 1733266 w 2531667"/>
              <a:gd name="connsiteY85" fmla="*/ 146713 h 668740"/>
              <a:gd name="connsiteX86" fmla="*/ 1753738 w 2531667"/>
              <a:gd name="connsiteY86" fmla="*/ 139889 h 668740"/>
              <a:gd name="connsiteX87" fmla="*/ 1791269 w 2531667"/>
              <a:gd name="connsiteY87" fmla="*/ 136478 h 668740"/>
              <a:gd name="connsiteX88" fmla="*/ 1804917 w 2531667"/>
              <a:gd name="connsiteY88" fmla="*/ 133066 h 668740"/>
              <a:gd name="connsiteX89" fmla="*/ 1832212 w 2531667"/>
              <a:gd name="connsiteY89" fmla="*/ 126242 h 668740"/>
              <a:gd name="connsiteX90" fmla="*/ 1862920 w 2531667"/>
              <a:gd name="connsiteY90" fmla="*/ 122830 h 668740"/>
              <a:gd name="connsiteX91" fmla="*/ 1910687 w 2531667"/>
              <a:gd name="connsiteY91" fmla="*/ 116006 h 668740"/>
              <a:gd name="connsiteX92" fmla="*/ 1931159 w 2531667"/>
              <a:gd name="connsiteY92" fmla="*/ 109182 h 668740"/>
              <a:gd name="connsiteX93" fmla="*/ 1951630 w 2531667"/>
              <a:gd name="connsiteY93" fmla="*/ 105770 h 668740"/>
              <a:gd name="connsiteX94" fmla="*/ 1961866 w 2531667"/>
              <a:gd name="connsiteY94" fmla="*/ 102358 h 668740"/>
              <a:gd name="connsiteX95" fmla="*/ 1975514 w 2531667"/>
              <a:gd name="connsiteY95" fmla="*/ 98946 h 668740"/>
              <a:gd name="connsiteX96" fmla="*/ 1995986 w 2531667"/>
              <a:gd name="connsiteY96" fmla="*/ 92122 h 668740"/>
              <a:gd name="connsiteX97" fmla="*/ 2006221 w 2531667"/>
              <a:gd name="connsiteY97" fmla="*/ 88710 h 668740"/>
              <a:gd name="connsiteX98" fmla="*/ 2067636 w 2531667"/>
              <a:gd name="connsiteY98" fmla="*/ 85298 h 668740"/>
              <a:gd name="connsiteX99" fmla="*/ 2115403 w 2531667"/>
              <a:gd name="connsiteY99" fmla="*/ 78475 h 668740"/>
              <a:gd name="connsiteX100" fmla="*/ 2135875 w 2531667"/>
              <a:gd name="connsiteY100" fmla="*/ 71651 h 668740"/>
              <a:gd name="connsiteX101" fmla="*/ 2146111 w 2531667"/>
              <a:gd name="connsiteY101" fmla="*/ 68239 h 668740"/>
              <a:gd name="connsiteX102" fmla="*/ 2156347 w 2531667"/>
              <a:gd name="connsiteY102" fmla="*/ 64827 h 668740"/>
              <a:gd name="connsiteX103" fmla="*/ 2183642 w 2531667"/>
              <a:gd name="connsiteY103" fmla="*/ 61415 h 668740"/>
              <a:gd name="connsiteX104" fmla="*/ 2200702 w 2531667"/>
              <a:gd name="connsiteY104" fmla="*/ 58003 h 668740"/>
              <a:gd name="connsiteX105" fmla="*/ 2227997 w 2531667"/>
              <a:gd name="connsiteY105" fmla="*/ 54591 h 668740"/>
              <a:gd name="connsiteX106" fmla="*/ 2251881 w 2531667"/>
              <a:gd name="connsiteY106" fmla="*/ 47767 h 668740"/>
              <a:gd name="connsiteX107" fmla="*/ 2344003 w 2531667"/>
              <a:gd name="connsiteY107" fmla="*/ 44355 h 668740"/>
              <a:gd name="connsiteX108" fmla="*/ 2367887 w 2531667"/>
              <a:gd name="connsiteY108" fmla="*/ 37531 h 668740"/>
              <a:gd name="connsiteX109" fmla="*/ 2378123 w 2531667"/>
              <a:gd name="connsiteY109" fmla="*/ 34119 h 668740"/>
              <a:gd name="connsiteX110" fmla="*/ 2415654 w 2531667"/>
              <a:gd name="connsiteY110" fmla="*/ 30707 h 668740"/>
              <a:gd name="connsiteX111" fmla="*/ 2449774 w 2531667"/>
              <a:gd name="connsiteY111" fmla="*/ 20472 h 668740"/>
              <a:gd name="connsiteX112" fmla="*/ 2460009 w 2531667"/>
              <a:gd name="connsiteY112" fmla="*/ 17060 h 668740"/>
              <a:gd name="connsiteX113" fmla="*/ 2507777 w 2531667"/>
              <a:gd name="connsiteY113" fmla="*/ 6824 h 668740"/>
              <a:gd name="connsiteX114" fmla="*/ 2531660 w 2531667"/>
              <a:gd name="connsiteY114" fmla="*/ 0 h 66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531667" h="668740">
                <a:moveTo>
                  <a:pt x="0" y="668740"/>
                </a:moveTo>
                <a:cubicBezTo>
                  <a:pt x="5687" y="667603"/>
                  <a:pt x="11780" y="667728"/>
                  <a:pt x="17060" y="665328"/>
                </a:cubicBezTo>
                <a:cubicBezTo>
                  <a:pt x="24526" y="661934"/>
                  <a:pt x="29752" y="654274"/>
                  <a:pt x="37532" y="651681"/>
                </a:cubicBezTo>
                <a:lnTo>
                  <a:pt x="47768" y="648269"/>
                </a:lnTo>
                <a:cubicBezTo>
                  <a:pt x="51180" y="645994"/>
                  <a:pt x="54335" y="643279"/>
                  <a:pt x="58003" y="641445"/>
                </a:cubicBezTo>
                <a:cubicBezTo>
                  <a:pt x="61220" y="639837"/>
                  <a:pt x="65095" y="639780"/>
                  <a:pt x="68239" y="638033"/>
                </a:cubicBezTo>
                <a:cubicBezTo>
                  <a:pt x="103436" y="618479"/>
                  <a:pt x="75786" y="628693"/>
                  <a:pt x="98947" y="620973"/>
                </a:cubicBezTo>
                <a:cubicBezTo>
                  <a:pt x="102359" y="617561"/>
                  <a:pt x="104965" y="613080"/>
                  <a:pt x="109183" y="610737"/>
                </a:cubicBezTo>
                <a:cubicBezTo>
                  <a:pt x="115471" y="607244"/>
                  <a:pt x="122830" y="606188"/>
                  <a:pt x="129654" y="603913"/>
                </a:cubicBezTo>
                <a:cubicBezTo>
                  <a:pt x="133066" y="602776"/>
                  <a:pt x="136342" y="601092"/>
                  <a:pt x="139890" y="600501"/>
                </a:cubicBezTo>
                <a:cubicBezTo>
                  <a:pt x="150120" y="598796"/>
                  <a:pt x="171823" y="596272"/>
                  <a:pt x="180833" y="590266"/>
                </a:cubicBezTo>
                <a:cubicBezTo>
                  <a:pt x="184245" y="587991"/>
                  <a:pt x="187300" y="585057"/>
                  <a:pt x="191069" y="583442"/>
                </a:cubicBezTo>
                <a:cubicBezTo>
                  <a:pt x="195379" y="581595"/>
                  <a:pt x="200225" y="581377"/>
                  <a:pt x="204717" y="580030"/>
                </a:cubicBezTo>
                <a:cubicBezTo>
                  <a:pt x="211607" y="577963"/>
                  <a:pt x="218365" y="575481"/>
                  <a:pt x="225189" y="573206"/>
                </a:cubicBezTo>
                <a:lnTo>
                  <a:pt x="235424" y="569794"/>
                </a:lnTo>
                <a:cubicBezTo>
                  <a:pt x="238836" y="568657"/>
                  <a:pt x="242667" y="568377"/>
                  <a:pt x="245660" y="566382"/>
                </a:cubicBezTo>
                <a:cubicBezTo>
                  <a:pt x="261881" y="555568"/>
                  <a:pt x="252005" y="560855"/>
                  <a:pt x="276368" y="552734"/>
                </a:cubicBezTo>
                <a:lnTo>
                  <a:pt x="296839" y="545910"/>
                </a:lnTo>
                <a:cubicBezTo>
                  <a:pt x="303663" y="544773"/>
                  <a:pt x="310599" y="544176"/>
                  <a:pt x="317311" y="542498"/>
                </a:cubicBezTo>
                <a:cubicBezTo>
                  <a:pt x="324289" y="540754"/>
                  <a:pt x="330959" y="537949"/>
                  <a:pt x="337783" y="535675"/>
                </a:cubicBezTo>
                <a:lnTo>
                  <a:pt x="358254" y="528851"/>
                </a:lnTo>
                <a:cubicBezTo>
                  <a:pt x="361666" y="527714"/>
                  <a:pt x="365497" y="527434"/>
                  <a:pt x="368490" y="525439"/>
                </a:cubicBezTo>
                <a:cubicBezTo>
                  <a:pt x="381719" y="516620"/>
                  <a:pt x="374836" y="519912"/>
                  <a:pt x="388962" y="515203"/>
                </a:cubicBezTo>
                <a:cubicBezTo>
                  <a:pt x="405182" y="504389"/>
                  <a:pt x="395307" y="509676"/>
                  <a:pt x="419669" y="501555"/>
                </a:cubicBezTo>
                <a:cubicBezTo>
                  <a:pt x="423081" y="500418"/>
                  <a:pt x="426912" y="500138"/>
                  <a:pt x="429905" y="498143"/>
                </a:cubicBezTo>
                <a:cubicBezTo>
                  <a:pt x="449574" y="485030"/>
                  <a:pt x="430602" y="496381"/>
                  <a:pt x="450377" y="487907"/>
                </a:cubicBezTo>
                <a:cubicBezTo>
                  <a:pt x="455052" y="485904"/>
                  <a:pt x="459302" y="482973"/>
                  <a:pt x="464024" y="481084"/>
                </a:cubicBezTo>
                <a:cubicBezTo>
                  <a:pt x="470703" y="478413"/>
                  <a:pt x="477672" y="476535"/>
                  <a:pt x="484496" y="474260"/>
                </a:cubicBezTo>
                <a:cubicBezTo>
                  <a:pt x="487908" y="473123"/>
                  <a:pt x="491739" y="472843"/>
                  <a:pt x="494732" y="470848"/>
                </a:cubicBezTo>
                <a:cubicBezTo>
                  <a:pt x="510953" y="460034"/>
                  <a:pt x="501078" y="465321"/>
                  <a:pt x="525439" y="457200"/>
                </a:cubicBezTo>
                <a:cubicBezTo>
                  <a:pt x="528851" y="456063"/>
                  <a:pt x="532682" y="455783"/>
                  <a:pt x="535675" y="453788"/>
                </a:cubicBezTo>
                <a:cubicBezTo>
                  <a:pt x="544302" y="448037"/>
                  <a:pt x="546057" y="445570"/>
                  <a:pt x="556147" y="443552"/>
                </a:cubicBezTo>
                <a:cubicBezTo>
                  <a:pt x="564033" y="441975"/>
                  <a:pt x="572111" y="441538"/>
                  <a:pt x="580030" y="440140"/>
                </a:cubicBezTo>
                <a:cubicBezTo>
                  <a:pt x="591452" y="438124"/>
                  <a:pt x="602777" y="435591"/>
                  <a:pt x="614150" y="433316"/>
                </a:cubicBezTo>
                <a:cubicBezTo>
                  <a:pt x="619836" y="432179"/>
                  <a:pt x="625708" y="431738"/>
                  <a:pt x="631209" y="429904"/>
                </a:cubicBezTo>
                <a:lnTo>
                  <a:pt x="682389" y="412845"/>
                </a:lnTo>
                <a:lnTo>
                  <a:pt x="702860" y="406021"/>
                </a:lnTo>
                <a:cubicBezTo>
                  <a:pt x="707409" y="404884"/>
                  <a:pt x="711999" y="403897"/>
                  <a:pt x="716508" y="402609"/>
                </a:cubicBezTo>
                <a:cubicBezTo>
                  <a:pt x="719966" y="401621"/>
                  <a:pt x="723217" y="399902"/>
                  <a:pt x="726744" y="399197"/>
                </a:cubicBezTo>
                <a:cubicBezTo>
                  <a:pt x="734630" y="397620"/>
                  <a:pt x="742666" y="396922"/>
                  <a:pt x="750627" y="395785"/>
                </a:cubicBezTo>
                <a:cubicBezTo>
                  <a:pt x="757451" y="393510"/>
                  <a:pt x="764121" y="390706"/>
                  <a:pt x="771099" y="388961"/>
                </a:cubicBezTo>
                <a:cubicBezTo>
                  <a:pt x="775648" y="387824"/>
                  <a:pt x="780255" y="386897"/>
                  <a:pt x="784747" y="385549"/>
                </a:cubicBezTo>
                <a:cubicBezTo>
                  <a:pt x="791636" y="383482"/>
                  <a:pt x="798165" y="380136"/>
                  <a:pt x="805218" y="378725"/>
                </a:cubicBezTo>
                <a:cubicBezTo>
                  <a:pt x="810905" y="377588"/>
                  <a:pt x="816683" y="376839"/>
                  <a:pt x="822278" y="375313"/>
                </a:cubicBezTo>
                <a:cubicBezTo>
                  <a:pt x="829218" y="373420"/>
                  <a:pt x="835772" y="370233"/>
                  <a:pt x="842750" y="368489"/>
                </a:cubicBezTo>
                <a:cubicBezTo>
                  <a:pt x="847299" y="367352"/>
                  <a:pt x="851888" y="366366"/>
                  <a:pt x="856397" y="365078"/>
                </a:cubicBezTo>
                <a:cubicBezTo>
                  <a:pt x="859855" y="364090"/>
                  <a:pt x="863106" y="362371"/>
                  <a:pt x="866633" y="361666"/>
                </a:cubicBezTo>
                <a:cubicBezTo>
                  <a:pt x="874519" y="360089"/>
                  <a:pt x="882556" y="359391"/>
                  <a:pt x="890517" y="358254"/>
                </a:cubicBezTo>
                <a:lnTo>
                  <a:pt x="910989" y="351430"/>
                </a:lnTo>
                <a:cubicBezTo>
                  <a:pt x="914401" y="350293"/>
                  <a:pt x="917735" y="348890"/>
                  <a:pt x="921224" y="348018"/>
                </a:cubicBezTo>
                <a:cubicBezTo>
                  <a:pt x="925773" y="346881"/>
                  <a:pt x="930363" y="345894"/>
                  <a:pt x="934872" y="344606"/>
                </a:cubicBezTo>
                <a:cubicBezTo>
                  <a:pt x="938330" y="343618"/>
                  <a:pt x="941619" y="342066"/>
                  <a:pt x="945108" y="341194"/>
                </a:cubicBezTo>
                <a:cubicBezTo>
                  <a:pt x="950734" y="339787"/>
                  <a:pt x="956573" y="339308"/>
                  <a:pt x="962168" y="337782"/>
                </a:cubicBezTo>
                <a:cubicBezTo>
                  <a:pt x="969107" y="335889"/>
                  <a:pt x="975815" y="333233"/>
                  <a:pt x="982639" y="330958"/>
                </a:cubicBezTo>
                <a:cubicBezTo>
                  <a:pt x="986051" y="329821"/>
                  <a:pt x="989327" y="328137"/>
                  <a:pt x="992875" y="327546"/>
                </a:cubicBezTo>
                <a:cubicBezTo>
                  <a:pt x="999565" y="326431"/>
                  <a:pt x="1022910" y="322766"/>
                  <a:pt x="1030406" y="320722"/>
                </a:cubicBezTo>
                <a:cubicBezTo>
                  <a:pt x="1037346" y="318829"/>
                  <a:pt x="1043900" y="315643"/>
                  <a:pt x="1050878" y="313898"/>
                </a:cubicBezTo>
                <a:cubicBezTo>
                  <a:pt x="1068015" y="309614"/>
                  <a:pt x="1060077" y="311969"/>
                  <a:pt x="1074762" y="307075"/>
                </a:cubicBezTo>
                <a:cubicBezTo>
                  <a:pt x="1078174" y="304800"/>
                  <a:pt x="1081250" y="301916"/>
                  <a:pt x="1084997" y="300251"/>
                </a:cubicBezTo>
                <a:cubicBezTo>
                  <a:pt x="1091570" y="297330"/>
                  <a:pt x="1098645" y="295702"/>
                  <a:pt x="1105469" y="293427"/>
                </a:cubicBezTo>
                <a:cubicBezTo>
                  <a:pt x="1108881" y="292290"/>
                  <a:pt x="1112145" y="290524"/>
                  <a:pt x="1115705" y="290015"/>
                </a:cubicBezTo>
                <a:cubicBezTo>
                  <a:pt x="1152025" y="284826"/>
                  <a:pt x="1131580" y="287331"/>
                  <a:pt x="1177120" y="283191"/>
                </a:cubicBezTo>
                <a:cubicBezTo>
                  <a:pt x="1211521" y="271724"/>
                  <a:pt x="1158161" y="289220"/>
                  <a:pt x="1201003" y="276367"/>
                </a:cubicBezTo>
                <a:cubicBezTo>
                  <a:pt x="1207893" y="274300"/>
                  <a:pt x="1214497" y="271288"/>
                  <a:pt x="1221475" y="269543"/>
                </a:cubicBezTo>
                <a:cubicBezTo>
                  <a:pt x="1230574" y="267268"/>
                  <a:pt x="1239874" y="265685"/>
                  <a:pt x="1248771" y="262719"/>
                </a:cubicBezTo>
                <a:cubicBezTo>
                  <a:pt x="1267905" y="256340"/>
                  <a:pt x="1255513" y="260181"/>
                  <a:pt x="1286302" y="252484"/>
                </a:cubicBezTo>
                <a:cubicBezTo>
                  <a:pt x="1290851" y="251347"/>
                  <a:pt x="1295308" y="249735"/>
                  <a:pt x="1299950" y="249072"/>
                </a:cubicBezTo>
                <a:lnTo>
                  <a:pt x="1323833" y="245660"/>
                </a:lnTo>
                <a:cubicBezTo>
                  <a:pt x="1330657" y="243385"/>
                  <a:pt x="1338320" y="242826"/>
                  <a:pt x="1344305" y="238836"/>
                </a:cubicBezTo>
                <a:cubicBezTo>
                  <a:pt x="1347717" y="236561"/>
                  <a:pt x="1350794" y="233678"/>
                  <a:pt x="1354541" y="232012"/>
                </a:cubicBezTo>
                <a:cubicBezTo>
                  <a:pt x="1360003" y="229584"/>
                  <a:pt x="1380720" y="223099"/>
                  <a:pt x="1388660" y="221776"/>
                </a:cubicBezTo>
                <a:cubicBezTo>
                  <a:pt x="1397705" y="220269"/>
                  <a:pt x="1406857" y="219501"/>
                  <a:pt x="1415956" y="218364"/>
                </a:cubicBezTo>
                <a:cubicBezTo>
                  <a:pt x="1422780" y="216089"/>
                  <a:pt x="1429374" y="212951"/>
                  <a:pt x="1436427" y="211540"/>
                </a:cubicBezTo>
                <a:cubicBezTo>
                  <a:pt x="1448154" y="209195"/>
                  <a:pt x="1455892" y="207928"/>
                  <a:pt x="1467135" y="204716"/>
                </a:cubicBezTo>
                <a:cubicBezTo>
                  <a:pt x="1470593" y="203728"/>
                  <a:pt x="1473882" y="202176"/>
                  <a:pt x="1477371" y="201304"/>
                </a:cubicBezTo>
                <a:cubicBezTo>
                  <a:pt x="1482997" y="199897"/>
                  <a:pt x="1488835" y="199418"/>
                  <a:pt x="1494430" y="197892"/>
                </a:cubicBezTo>
                <a:cubicBezTo>
                  <a:pt x="1501370" y="196000"/>
                  <a:pt x="1507765" y="191961"/>
                  <a:pt x="1514902" y="191069"/>
                </a:cubicBezTo>
                <a:cubicBezTo>
                  <a:pt x="1524000" y="189932"/>
                  <a:pt x="1533153" y="189164"/>
                  <a:pt x="1542197" y="187657"/>
                </a:cubicBezTo>
                <a:cubicBezTo>
                  <a:pt x="1546823" y="186886"/>
                  <a:pt x="1551188" y="184793"/>
                  <a:pt x="1555845" y="184245"/>
                </a:cubicBezTo>
                <a:cubicBezTo>
                  <a:pt x="1570572" y="182512"/>
                  <a:pt x="1585415" y="181970"/>
                  <a:pt x="1600200" y="180833"/>
                </a:cubicBezTo>
                <a:lnTo>
                  <a:pt x="1620672" y="174009"/>
                </a:lnTo>
                <a:cubicBezTo>
                  <a:pt x="1624084" y="172872"/>
                  <a:pt x="1627360" y="171188"/>
                  <a:pt x="1630908" y="170597"/>
                </a:cubicBezTo>
                <a:lnTo>
                  <a:pt x="1651380" y="167185"/>
                </a:lnTo>
                <a:cubicBezTo>
                  <a:pt x="1707070" y="148621"/>
                  <a:pt x="1637194" y="170731"/>
                  <a:pt x="1692323" y="156949"/>
                </a:cubicBezTo>
                <a:cubicBezTo>
                  <a:pt x="1699301" y="155204"/>
                  <a:pt x="1705700" y="151308"/>
                  <a:pt x="1712795" y="150125"/>
                </a:cubicBezTo>
                <a:cubicBezTo>
                  <a:pt x="1719619" y="148988"/>
                  <a:pt x="1726555" y="148391"/>
                  <a:pt x="1733266" y="146713"/>
                </a:cubicBezTo>
                <a:cubicBezTo>
                  <a:pt x="1740244" y="144968"/>
                  <a:pt x="1746574" y="140540"/>
                  <a:pt x="1753738" y="139889"/>
                </a:cubicBezTo>
                <a:lnTo>
                  <a:pt x="1791269" y="136478"/>
                </a:lnTo>
                <a:cubicBezTo>
                  <a:pt x="1795818" y="135341"/>
                  <a:pt x="1800408" y="134354"/>
                  <a:pt x="1804917" y="133066"/>
                </a:cubicBezTo>
                <a:cubicBezTo>
                  <a:pt x="1820792" y="128530"/>
                  <a:pt x="1811404" y="129215"/>
                  <a:pt x="1832212" y="126242"/>
                </a:cubicBezTo>
                <a:cubicBezTo>
                  <a:pt x="1842407" y="124785"/>
                  <a:pt x="1852708" y="124162"/>
                  <a:pt x="1862920" y="122830"/>
                </a:cubicBezTo>
                <a:cubicBezTo>
                  <a:pt x="1878869" y="120750"/>
                  <a:pt x="1910687" y="116006"/>
                  <a:pt x="1910687" y="116006"/>
                </a:cubicBezTo>
                <a:cubicBezTo>
                  <a:pt x="1917511" y="113731"/>
                  <a:pt x="1924064" y="110365"/>
                  <a:pt x="1931159" y="109182"/>
                </a:cubicBezTo>
                <a:cubicBezTo>
                  <a:pt x="1937983" y="108045"/>
                  <a:pt x="1944877" y="107271"/>
                  <a:pt x="1951630" y="105770"/>
                </a:cubicBezTo>
                <a:cubicBezTo>
                  <a:pt x="1955141" y="104990"/>
                  <a:pt x="1958408" y="103346"/>
                  <a:pt x="1961866" y="102358"/>
                </a:cubicBezTo>
                <a:cubicBezTo>
                  <a:pt x="1966375" y="101070"/>
                  <a:pt x="1971022" y="100293"/>
                  <a:pt x="1975514" y="98946"/>
                </a:cubicBezTo>
                <a:cubicBezTo>
                  <a:pt x="1982404" y="96879"/>
                  <a:pt x="1989162" y="94397"/>
                  <a:pt x="1995986" y="92122"/>
                </a:cubicBezTo>
                <a:cubicBezTo>
                  <a:pt x="1999398" y="90985"/>
                  <a:pt x="2002630" y="88909"/>
                  <a:pt x="2006221" y="88710"/>
                </a:cubicBezTo>
                <a:lnTo>
                  <a:pt x="2067636" y="85298"/>
                </a:lnTo>
                <a:cubicBezTo>
                  <a:pt x="2096210" y="75773"/>
                  <a:pt x="2051864" y="89687"/>
                  <a:pt x="2115403" y="78475"/>
                </a:cubicBezTo>
                <a:cubicBezTo>
                  <a:pt x="2122487" y="77225"/>
                  <a:pt x="2129051" y="73926"/>
                  <a:pt x="2135875" y="71651"/>
                </a:cubicBezTo>
                <a:lnTo>
                  <a:pt x="2146111" y="68239"/>
                </a:lnTo>
                <a:cubicBezTo>
                  <a:pt x="2149523" y="67102"/>
                  <a:pt x="2152778" y="65273"/>
                  <a:pt x="2156347" y="64827"/>
                </a:cubicBezTo>
                <a:cubicBezTo>
                  <a:pt x="2165445" y="63690"/>
                  <a:pt x="2174579" y="62809"/>
                  <a:pt x="2183642" y="61415"/>
                </a:cubicBezTo>
                <a:cubicBezTo>
                  <a:pt x="2189374" y="60533"/>
                  <a:pt x="2194970" y="58885"/>
                  <a:pt x="2200702" y="58003"/>
                </a:cubicBezTo>
                <a:cubicBezTo>
                  <a:pt x="2209765" y="56609"/>
                  <a:pt x="2218899" y="55728"/>
                  <a:pt x="2227997" y="54591"/>
                </a:cubicBezTo>
                <a:cubicBezTo>
                  <a:pt x="2233613" y="52719"/>
                  <a:pt x="2246568" y="48110"/>
                  <a:pt x="2251881" y="47767"/>
                </a:cubicBezTo>
                <a:cubicBezTo>
                  <a:pt x="2282546" y="45789"/>
                  <a:pt x="2313296" y="45492"/>
                  <a:pt x="2344003" y="44355"/>
                </a:cubicBezTo>
                <a:cubicBezTo>
                  <a:pt x="2368545" y="36174"/>
                  <a:pt x="2337897" y="46100"/>
                  <a:pt x="2367887" y="37531"/>
                </a:cubicBezTo>
                <a:cubicBezTo>
                  <a:pt x="2371345" y="36543"/>
                  <a:pt x="2374563" y="34628"/>
                  <a:pt x="2378123" y="34119"/>
                </a:cubicBezTo>
                <a:cubicBezTo>
                  <a:pt x="2390559" y="32342"/>
                  <a:pt x="2403144" y="31844"/>
                  <a:pt x="2415654" y="30707"/>
                </a:cubicBezTo>
                <a:cubicBezTo>
                  <a:pt x="2464342" y="14480"/>
                  <a:pt x="2413653" y="30793"/>
                  <a:pt x="2449774" y="20472"/>
                </a:cubicBezTo>
                <a:cubicBezTo>
                  <a:pt x="2453232" y="19484"/>
                  <a:pt x="2456539" y="18006"/>
                  <a:pt x="2460009" y="17060"/>
                </a:cubicBezTo>
                <a:cubicBezTo>
                  <a:pt x="2483169" y="10743"/>
                  <a:pt x="2486056" y="10166"/>
                  <a:pt x="2507777" y="6824"/>
                </a:cubicBezTo>
                <a:cubicBezTo>
                  <a:pt x="2532786" y="2976"/>
                  <a:pt x="2531660" y="11493"/>
                  <a:pt x="2531660" y="0"/>
                </a:cubicBezTo>
              </a:path>
            </a:pathLst>
          </a:custGeom>
          <a:noFill/>
          <a:ln w="317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grpSp>
        <p:nvGrpSpPr>
          <p:cNvPr id="360" name="Group 359">
            <a:extLst>
              <a:ext uri="{FF2B5EF4-FFF2-40B4-BE49-F238E27FC236}">
                <a16:creationId xmlns:a16="http://schemas.microsoft.com/office/drawing/2014/main" id="{BAC7279F-CB95-4CDE-AB73-0EF041201FBC}"/>
              </a:ext>
            </a:extLst>
          </p:cNvPr>
          <p:cNvGrpSpPr/>
          <p:nvPr/>
        </p:nvGrpSpPr>
        <p:grpSpPr>
          <a:xfrm>
            <a:off x="6222905" y="1429166"/>
            <a:ext cx="1932011" cy="1873039"/>
            <a:chOff x="7956645" y="2569366"/>
            <a:chExt cx="2576014" cy="2497386"/>
          </a:xfrm>
        </p:grpSpPr>
        <p:sp>
          <p:nvSpPr>
            <p:cNvPr id="361" name="Freeform: Shape 360">
              <a:extLst>
                <a:ext uri="{FF2B5EF4-FFF2-40B4-BE49-F238E27FC236}">
                  <a16:creationId xmlns:a16="http://schemas.microsoft.com/office/drawing/2014/main" id="{0F0D7ED0-6A50-43B5-8D6D-10CE548D71C5}"/>
                </a:ext>
              </a:extLst>
            </p:cNvPr>
            <p:cNvSpPr/>
            <p:nvPr/>
          </p:nvSpPr>
          <p:spPr>
            <a:xfrm>
              <a:off x="7956645" y="2599919"/>
              <a:ext cx="1385256" cy="2466833"/>
            </a:xfrm>
            <a:custGeom>
              <a:avLst/>
              <a:gdLst>
                <a:gd name="connsiteX0" fmla="*/ 0 w 1385256"/>
                <a:gd name="connsiteY0" fmla="*/ 2466833 h 2466833"/>
                <a:gd name="connsiteX1" fmla="*/ 6824 w 1385256"/>
                <a:gd name="connsiteY1" fmla="*/ 1982337 h 2466833"/>
                <a:gd name="connsiteX2" fmla="*/ 10236 w 1385256"/>
                <a:gd name="connsiteY2" fmla="*/ 1903863 h 2466833"/>
                <a:gd name="connsiteX3" fmla="*/ 13648 w 1385256"/>
                <a:gd name="connsiteY3" fmla="*/ 1753737 h 2466833"/>
                <a:gd name="connsiteX4" fmla="*/ 10236 w 1385256"/>
                <a:gd name="connsiteY4" fmla="*/ 1596788 h 2466833"/>
                <a:gd name="connsiteX5" fmla="*/ 13648 w 1385256"/>
                <a:gd name="connsiteY5" fmla="*/ 1549021 h 2466833"/>
                <a:gd name="connsiteX6" fmla="*/ 17059 w 1385256"/>
                <a:gd name="connsiteY6" fmla="*/ 1330657 h 2466833"/>
                <a:gd name="connsiteX7" fmla="*/ 23883 w 1385256"/>
                <a:gd name="connsiteY7" fmla="*/ 1320421 h 2466833"/>
                <a:gd name="connsiteX8" fmla="*/ 27295 w 1385256"/>
                <a:gd name="connsiteY8" fmla="*/ 1310185 h 2466833"/>
                <a:gd name="connsiteX9" fmla="*/ 27295 w 1385256"/>
                <a:gd name="connsiteY9" fmla="*/ 1177119 h 2466833"/>
                <a:gd name="connsiteX10" fmla="*/ 34119 w 1385256"/>
                <a:gd name="connsiteY10" fmla="*/ 1102057 h 2466833"/>
                <a:gd name="connsiteX11" fmla="*/ 40943 w 1385256"/>
                <a:gd name="connsiteY11" fmla="*/ 968991 h 2466833"/>
                <a:gd name="connsiteX12" fmla="*/ 47767 w 1385256"/>
                <a:gd name="connsiteY12" fmla="*/ 938284 h 2466833"/>
                <a:gd name="connsiteX13" fmla="*/ 51179 w 1385256"/>
                <a:gd name="connsiteY13" fmla="*/ 870045 h 2466833"/>
                <a:gd name="connsiteX14" fmla="*/ 58003 w 1385256"/>
                <a:gd name="connsiteY14" fmla="*/ 832514 h 2466833"/>
                <a:gd name="connsiteX15" fmla="*/ 61415 w 1385256"/>
                <a:gd name="connsiteY15" fmla="*/ 784746 h 2466833"/>
                <a:gd name="connsiteX16" fmla="*/ 64827 w 1385256"/>
                <a:gd name="connsiteY16" fmla="*/ 767687 h 2466833"/>
                <a:gd name="connsiteX17" fmla="*/ 68239 w 1385256"/>
                <a:gd name="connsiteY17" fmla="*/ 713096 h 2466833"/>
                <a:gd name="connsiteX18" fmla="*/ 75062 w 1385256"/>
                <a:gd name="connsiteY18" fmla="*/ 692624 h 2466833"/>
                <a:gd name="connsiteX19" fmla="*/ 78474 w 1385256"/>
                <a:gd name="connsiteY19" fmla="*/ 658505 h 2466833"/>
                <a:gd name="connsiteX20" fmla="*/ 85298 w 1385256"/>
                <a:gd name="connsiteY20" fmla="*/ 638033 h 2466833"/>
                <a:gd name="connsiteX21" fmla="*/ 95534 w 1385256"/>
                <a:gd name="connsiteY21" fmla="*/ 597090 h 2466833"/>
                <a:gd name="connsiteX22" fmla="*/ 102358 w 1385256"/>
                <a:gd name="connsiteY22" fmla="*/ 586854 h 2466833"/>
                <a:gd name="connsiteX23" fmla="*/ 98946 w 1385256"/>
                <a:gd name="connsiteY23" fmla="*/ 576618 h 2466833"/>
                <a:gd name="connsiteX24" fmla="*/ 112594 w 1385256"/>
                <a:gd name="connsiteY24" fmla="*/ 545911 h 2466833"/>
                <a:gd name="connsiteX25" fmla="*/ 119418 w 1385256"/>
                <a:gd name="connsiteY25" fmla="*/ 525439 h 2466833"/>
                <a:gd name="connsiteX26" fmla="*/ 122830 w 1385256"/>
                <a:gd name="connsiteY26" fmla="*/ 515203 h 2466833"/>
                <a:gd name="connsiteX27" fmla="*/ 129654 w 1385256"/>
                <a:gd name="connsiteY27" fmla="*/ 504967 h 2466833"/>
                <a:gd name="connsiteX28" fmla="*/ 139889 w 1385256"/>
                <a:gd name="connsiteY28" fmla="*/ 484496 h 2466833"/>
                <a:gd name="connsiteX29" fmla="*/ 146713 w 1385256"/>
                <a:gd name="connsiteY29" fmla="*/ 464024 h 2466833"/>
                <a:gd name="connsiteX30" fmla="*/ 150125 w 1385256"/>
                <a:gd name="connsiteY30" fmla="*/ 453788 h 2466833"/>
                <a:gd name="connsiteX31" fmla="*/ 156949 w 1385256"/>
                <a:gd name="connsiteY31" fmla="*/ 443552 h 2466833"/>
                <a:gd name="connsiteX32" fmla="*/ 160361 w 1385256"/>
                <a:gd name="connsiteY32" fmla="*/ 433317 h 2466833"/>
                <a:gd name="connsiteX33" fmla="*/ 174009 w 1385256"/>
                <a:gd name="connsiteY33" fmla="*/ 412845 h 2466833"/>
                <a:gd name="connsiteX34" fmla="*/ 180833 w 1385256"/>
                <a:gd name="connsiteY34" fmla="*/ 399197 h 2466833"/>
                <a:gd name="connsiteX35" fmla="*/ 184245 w 1385256"/>
                <a:gd name="connsiteY35" fmla="*/ 388961 h 2466833"/>
                <a:gd name="connsiteX36" fmla="*/ 191068 w 1385256"/>
                <a:gd name="connsiteY36" fmla="*/ 378725 h 2466833"/>
                <a:gd name="connsiteX37" fmla="*/ 194480 w 1385256"/>
                <a:gd name="connsiteY37" fmla="*/ 368490 h 2466833"/>
                <a:gd name="connsiteX38" fmla="*/ 201304 w 1385256"/>
                <a:gd name="connsiteY38" fmla="*/ 358254 h 2466833"/>
                <a:gd name="connsiteX39" fmla="*/ 204716 w 1385256"/>
                <a:gd name="connsiteY39" fmla="*/ 348018 h 2466833"/>
                <a:gd name="connsiteX40" fmla="*/ 218364 w 1385256"/>
                <a:gd name="connsiteY40" fmla="*/ 327546 h 2466833"/>
                <a:gd name="connsiteX41" fmla="*/ 232012 w 1385256"/>
                <a:gd name="connsiteY41" fmla="*/ 310487 h 2466833"/>
                <a:gd name="connsiteX42" fmla="*/ 238836 w 1385256"/>
                <a:gd name="connsiteY42" fmla="*/ 300251 h 2466833"/>
                <a:gd name="connsiteX43" fmla="*/ 242248 w 1385256"/>
                <a:gd name="connsiteY43" fmla="*/ 290015 h 2466833"/>
                <a:gd name="connsiteX44" fmla="*/ 266131 w 1385256"/>
                <a:gd name="connsiteY44" fmla="*/ 266131 h 2466833"/>
                <a:gd name="connsiteX45" fmla="*/ 283191 w 1385256"/>
                <a:gd name="connsiteY45" fmla="*/ 252484 h 2466833"/>
                <a:gd name="connsiteX46" fmla="*/ 286603 w 1385256"/>
                <a:gd name="connsiteY46" fmla="*/ 242248 h 2466833"/>
                <a:gd name="connsiteX47" fmla="*/ 310486 w 1385256"/>
                <a:gd name="connsiteY47" fmla="*/ 225188 h 2466833"/>
                <a:gd name="connsiteX48" fmla="*/ 327546 w 1385256"/>
                <a:gd name="connsiteY48" fmla="*/ 204717 h 2466833"/>
                <a:gd name="connsiteX49" fmla="*/ 358254 w 1385256"/>
                <a:gd name="connsiteY49" fmla="*/ 187657 h 2466833"/>
                <a:gd name="connsiteX50" fmla="*/ 368489 w 1385256"/>
                <a:gd name="connsiteY50" fmla="*/ 177421 h 2466833"/>
                <a:gd name="connsiteX51" fmla="*/ 388961 w 1385256"/>
                <a:gd name="connsiteY51" fmla="*/ 170597 h 2466833"/>
                <a:gd name="connsiteX52" fmla="*/ 399197 w 1385256"/>
                <a:gd name="connsiteY52" fmla="*/ 167185 h 2466833"/>
                <a:gd name="connsiteX53" fmla="*/ 409433 w 1385256"/>
                <a:gd name="connsiteY53" fmla="*/ 163773 h 2466833"/>
                <a:gd name="connsiteX54" fmla="*/ 436728 w 1385256"/>
                <a:gd name="connsiteY54" fmla="*/ 156949 h 2466833"/>
                <a:gd name="connsiteX55" fmla="*/ 450376 w 1385256"/>
                <a:gd name="connsiteY55" fmla="*/ 150125 h 2466833"/>
                <a:gd name="connsiteX56" fmla="*/ 460612 w 1385256"/>
                <a:gd name="connsiteY56" fmla="*/ 143302 h 2466833"/>
                <a:gd name="connsiteX57" fmla="*/ 481083 w 1385256"/>
                <a:gd name="connsiteY57" fmla="*/ 136478 h 2466833"/>
                <a:gd name="connsiteX58" fmla="*/ 501555 w 1385256"/>
                <a:gd name="connsiteY58" fmla="*/ 122830 h 2466833"/>
                <a:gd name="connsiteX59" fmla="*/ 511791 w 1385256"/>
                <a:gd name="connsiteY59" fmla="*/ 116006 h 2466833"/>
                <a:gd name="connsiteX60" fmla="*/ 528851 w 1385256"/>
                <a:gd name="connsiteY60" fmla="*/ 109182 h 2466833"/>
                <a:gd name="connsiteX61" fmla="*/ 539086 w 1385256"/>
                <a:gd name="connsiteY61" fmla="*/ 102358 h 2466833"/>
                <a:gd name="connsiteX62" fmla="*/ 573206 w 1385256"/>
                <a:gd name="connsiteY62" fmla="*/ 98946 h 2466833"/>
                <a:gd name="connsiteX63" fmla="*/ 583442 w 1385256"/>
                <a:gd name="connsiteY63" fmla="*/ 95534 h 2466833"/>
                <a:gd name="connsiteX64" fmla="*/ 593677 w 1385256"/>
                <a:gd name="connsiteY64" fmla="*/ 88711 h 2466833"/>
                <a:gd name="connsiteX65" fmla="*/ 627797 w 1385256"/>
                <a:gd name="connsiteY65" fmla="*/ 85299 h 2466833"/>
                <a:gd name="connsiteX66" fmla="*/ 641445 w 1385256"/>
                <a:gd name="connsiteY66" fmla="*/ 78475 h 2466833"/>
                <a:gd name="connsiteX67" fmla="*/ 723331 w 1385256"/>
                <a:gd name="connsiteY67" fmla="*/ 68239 h 2466833"/>
                <a:gd name="connsiteX68" fmla="*/ 754039 w 1385256"/>
                <a:gd name="connsiteY68" fmla="*/ 61415 h 2466833"/>
                <a:gd name="connsiteX69" fmla="*/ 829101 w 1385256"/>
                <a:gd name="connsiteY69" fmla="*/ 58003 h 2466833"/>
                <a:gd name="connsiteX70" fmla="*/ 948519 w 1385256"/>
                <a:gd name="connsiteY70" fmla="*/ 54591 h 2466833"/>
                <a:gd name="connsiteX71" fmla="*/ 968991 w 1385256"/>
                <a:gd name="connsiteY71" fmla="*/ 47767 h 2466833"/>
                <a:gd name="connsiteX72" fmla="*/ 979227 w 1385256"/>
                <a:gd name="connsiteY72" fmla="*/ 40943 h 2466833"/>
                <a:gd name="connsiteX73" fmla="*/ 1040642 w 1385256"/>
                <a:gd name="connsiteY73" fmla="*/ 37531 h 2466833"/>
                <a:gd name="connsiteX74" fmla="*/ 1095233 w 1385256"/>
                <a:gd name="connsiteY74" fmla="*/ 30708 h 2466833"/>
                <a:gd name="connsiteX75" fmla="*/ 1108880 w 1385256"/>
                <a:gd name="connsiteY75" fmla="*/ 27296 h 2466833"/>
                <a:gd name="connsiteX76" fmla="*/ 1201003 w 1385256"/>
                <a:gd name="connsiteY76" fmla="*/ 23884 h 2466833"/>
                <a:gd name="connsiteX77" fmla="*/ 1259006 w 1385256"/>
                <a:gd name="connsiteY77" fmla="*/ 17060 h 2466833"/>
                <a:gd name="connsiteX78" fmla="*/ 1306773 w 1385256"/>
                <a:gd name="connsiteY78" fmla="*/ 20472 h 2466833"/>
                <a:gd name="connsiteX79" fmla="*/ 1323833 w 1385256"/>
                <a:gd name="connsiteY79" fmla="*/ 17060 h 2466833"/>
                <a:gd name="connsiteX80" fmla="*/ 1337480 w 1385256"/>
                <a:gd name="connsiteY80" fmla="*/ 13648 h 2466833"/>
                <a:gd name="connsiteX81" fmla="*/ 1364776 w 1385256"/>
                <a:gd name="connsiteY81" fmla="*/ 10236 h 2466833"/>
                <a:gd name="connsiteX82" fmla="*/ 1385248 w 1385256"/>
                <a:gd name="connsiteY82" fmla="*/ 0 h 246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385256" h="2466833">
                  <a:moveTo>
                    <a:pt x="0" y="2466833"/>
                  </a:moveTo>
                  <a:cubicBezTo>
                    <a:pt x="1250" y="2361837"/>
                    <a:pt x="3800" y="2104798"/>
                    <a:pt x="6824" y="1982337"/>
                  </a:cubicBezTo>
                  <a:cubicBezTo>
                    <a:pt x="7470" y="1956162"/>
                    <a:pt x="9455" y="1930034"/>
                    <a:pt x="10236" y="1903863"/>
                  </a:cubicBezTo>
                  <a:cubicBezTo>
                    <a:pt x="11730" y="1853830"/>
                    <a:pt x="12511" y="1803779"/>
                    <a:pt x="13648" y="1753737"/>
                  </a:cubicBezTo>
                  <a:cubicBezTo>
                    <a:pt x="12511" y="1701421"/>
                    <a:pt x="12071" y="1649085"/>
                    <a:pt x="10236" y="1596788"/>
                  </a:cubicBezTo>
                  <a:cubicBezTo>
                    <a:pt x="8660" y="1551863"/>
                    <a:pt x="-865" y="1570790"/>
                    <a:pt x="13648" y="1549021"/>
                  </a:cubicBezTo>
                  <a:cubicBezTo>
                    <a:pt x="14785" y="1476233"/>
                    <a:pt x="13803" y="1403381"/>
                    <a:pt x="17059" y="1330657"/>
                  </a:cubicBezTo>
                  <a:cubicBezTo>
                    <a:pt x="17242" y="1326560"/>
                    <a:pt x="22049" y="1324089"/>
                    <a:pt x="23883" y="1320421"/>
                  </a:cubicBezTo>
                  <a:cubicBezTo>
                    <a:pt x="25491" y="1317204"/>
                    <a:pt x="26158" y="1313597"/>
                    <a:pt x="27295" y="1310185"/>
                  </a:cubicBezTo>
                  <a:cubicBezTo>
                    <a:pt x="17856" y="1253552"/>
                    <a:pt x="22881" y="1291875"/>
                    <a:pt x="27295" y="1177119"/>
                  </a:cubicBezTo>
                  <a:cubicBezTo>
                    <a:pt x="29800" y="1111989"/>
                    <a:pt x="24046" y="1132275"/>
                    <a:pt x="34119" y="1102057"/>
                  </a:cubicBezTo>
                  <a:cubicBezTo>
                    <a:pt x="36394" y="1057702"/>
                    <a:pt x="26898" y="1011125"/>
                    <a:pt x="40943" y="968991"/>
                  </a:cubicBezTo>
                  <a:cubicBezTo>
                    <a:pt x="46543" y="952192"/>
                    <a:pt x="43764" y="962303"/>
                    <a:pt x="47767" y="938284"/>
                  </a:cubicBezTo>
                  <a:cubicBezTo>
                    <a:pt x="48904" y="915538"/>
                    <a:pt x="49556" y="892762"/>
                    <a:pt x="51179" y="870045"/>
                  </a:cubicBezTo>
                  <a:cubicBezTo>
                    <a:pt x="52933" y="845493"/>
                    <a:pt x="52516" y="848972"/>
                    <a:pt x="58003" y="832514"/>
                  </a:cubicBezTo>
                  <a:cubicBezTo>
                    <a:pt x="59140" y="816591"/>
                    <a:pt x="59744" y="800622"/>
                    <a:pt x="61415" y="784746"/>
                  </a:cubicBezTo>
                  <a:cubicBezTo>
                    <a:pt x="62022" y="778979"/>
                    <a:pt x="64277" y="773460"/>
                    <a:pt x="64827" y="767687"/>
                  </a:cubicBezTo>
                  <a:cubicBezTo>
                    <a:pt x="66556" y="749537"/>
                    <a:pt x="65776" y="731161"/>
                    <a:pt x="68239" y="713096"/>
                  </a:cubicBezTo>
                  <a:cubicBezTo>
                    <a:pt x="69211" y="705969"/>
                    <a:pt x="75062" y="692624"/>
                    <a:pt x="75062" y="692624"/>
                  </a:cubicBezTo>
                  <a:cubicBezTo>
                    <a:pt x="76199" y="681251"/>
                    <a:pt x="76368" y="669739"/>
                    <a:pt x="78474" y="658505"/>
                  </a:cubicBezTo>
                  <a:cubicBezTo>
                    <a:pt x="79800" y="651435"/>
                    <a:pt x="84115" y="645128"/>
                    <a:pt x="85298" y="638033"/>
                  </a:cubicBezTo>
                  <a:cubicBezTo>
                    <a:pt x="87004" y="627800"/>
                    <a:pt x="89526" y="606102"/>
                    <a:pt x="95534" y="597090"/>
                  </a:cubicBezTo>
                  <a:lnTo>
                    <a:pt x="102358" y="586854"/>
                  </a:lnTo>
                  <a:cubicBezTo>
                    <a:pt x="101221" y="583442"/>
                    <a:pt x="98549" y="580193"/>
                    <a:pt x="98946" y="576618"/>
                  </a:cubicBezTo>
                  <a:cubicBezTo>
                    <a:pt x="100570" y="562000"/>
                    <a:pt x="105483" y="556576"/>
                    <a:pt x="112594" y="545911"/>
                  </a:cubicBezTo>
                  <a:lnTo>
                    <a:pt x="119418" y="525439"/>
                  </a:lnTo>
                  <a:cubicBezTo>
                    <a:pt x="120555" y="522027"/>
                    <a:pt x="120835" y="518196"/>
                    <a:pt x="122830" y="515203"/>
                  </a:cubicBezTo>
                  <a:lnTo>
                    <a:pt x="129654" y="504967"/>
                  </a:lnTo>
                  <a:cubicBezTo>
                    <a:pt x="142087" y="467656"/>
                    <a:pt x="122261" y="524157"/>
                    <a:pt x="139889" y="484496"/>
                  </a:cubicBezTo>
                  <a:cubicBezTo>
                    <a:pt x="142810" y="477923"/>
                    <a:pt x="144438" y="470848"/>
                    <a:pt x="146713" y="464024"/>
                  </a:cubicBezTo>
                  <a:cubicBezTo>
                    <a:pt x="147850" y="460612"/>
                    <a:pt x="148130" y="456781"/>
                    <a:pt x="150125" y="453788"/>
                  </a:cubicBezTo>
                  <a:cubicBezTo>
                    <a:pt x="152400" y="450376"/>
                    <a:pt x="155115" y="447220"/>
                    <a:pt x="156949" y="443552"/>
                  </a:cubicBezTo>
                  <a:cubicBezTo>
                    <a:pt x="158557" y="440335"/>
                    <a:pt x="158614" y="436461"/>
                    <a:pt x="160361" y="433317"/>
                  </a:cubicBezTo>
                  <a:cubicBezTo>
                    <a:pt x="164344" y="426148"/>
                    <a:pt x="170341" y="420181"/>
                    <a:pt x="174009" y="412845"/>
                  </a:cubicBezTo>
                  <a:cubicBezTo>
                    <a:pt x="176284" y="408296"/>
                    <a:pt x="178829" y="403872"/>
                    <a:pt x="180833" y="399197"/>
                  </a:cubicBezTo>
                  <a:cubicBezTo>
                    <a:pt x="182250" y="395891"/>
                    <a:pt x="182637" y="392178"/>
                    <a:pt x="184245" y="388961"/>
                  </a:cubicBezTo>
                  <a:cubicBezTo>
                    <a:pt x="186079" y="385293"/>
                    <a:pt x="189234" y="382393"/>
                    <a:pt x="191068" y="378725"/>
                  </a:cubicBezTo>
                  <a:cubicBezTo>
                    <a:pt x="192676" y="375508"/>
                    <a:pt x="192872" y="371707"/>
                    <a:pt x="194480" y="368490"/>
                  </a:cubicBezTo>
                  <a:cubicBezTo>
                    <a:pt x="196314" y="364822"/>
                    <a:pt x="199470" y="361922"/>
                    <a:pt x="201304" y="358254"/>
                  </a:cubicBezTo>
                  <a:cubicBezTo>
                    <a:pt x="202912" y="355037"/>
                    <a:pt x="202969" y="351162"/>
                    <a:pt x="204716" y="348018"/>
                  </a:cubicBezTo>
                  <a:cubicBezTo>
                    <a:pt x="208699" y="340849"/>
                    <a:pt x="215770" y="335326"/>
                    <a:pt x="218364" y="327546"/>
                  </a:cubicBezTo>
                  <a:cubicBezTo>
                    <a:pt x="223073" y="313421"/>
                    <a:pt x="218784" y="319306"/>
                    <a:pt x="232012" y="310487"/>
                  </a:cubicBezTo>
                  <a:cubicBezTo>
                    <a:pt x="234287" y="307075"/>
                    <a:pt x="237002" y="303919"/>
                    <a:pt x="238836" y="300251"/>
                  </a:cubicBezTo>
                  <a:cubicBezTo>
                    <a:pt x="240444" y="297034"/>
                    <a:pt x="240001" y="292823"/>
                    <a:pt x="242248" y="290015"/>
                  </a:cubicBezTo>
                  <a:cubicBezTo>
                    <a:pt x="249281" y="281223"/>
                    <a:pt x="259885" y="275499"/>
                    <a:pt x="266131" y="266131"/>
                  </a:cubicBezTo>
                  <a:cubicBezTo>
                    <a:pt x="274950" y="252904"/>
                    <a:pt x="269065" y="257193"/>
                    <a:pt x="283191" y="252484"/>
                  </a:cubicBezTo>
                  <a:cubicBezTo>
                    <a:pt x="284328" y="249072"/>
                    <a:pt x="284301" y="245011"/>
                    <a:pt x="286603" y="242248"/>
                  </a:cubicBezTo>
                  <a:cubicBezTo>
                    <a:pt x="289246" y="239076"/>
                    <a:pt x="305820" y="228299"/>
                    <a:pt x="310486" y="225188"/>
                  </a:cubicBezTo>
                  <a:cubicBezTo>
                    <a:pt x="315522" y="217634"/>
                    <a:pt x="319663" y="209972"/>
                    <a:pt x="327546" y="204717"/>
                  </a:cubicBezTo>
                  <a:cubicBezTo>
                    <a:pt x="353280" y="187562"/>
                    <a:pt x="317191" y="228724"/>
                    <a:pt x="358254" y="187657"/>
                  </a:cubicBezTo>
                  <a:cubicBezTo>
                    <a:pt x="361666" y="184245"/>
                    <a:pt x="364271" y="179764"/>
                    <a:pt x="368489" y="177421"/>
                  </a:cubicBezTo>
                  <a:cubicBezTo>
                    <a:pt x="374777" y="173928"/>
                    <a:pt x="382137" y="172872"/>
                    <a:pt x="388961" y="170597"/>
                  </a:cubicBezTo>
                  <a:lnTo>
                    <a:pt x="399197" y="167185"/>
                  </a:lnTo>
                  <a:cubicBezTo>
                    <a:pt x="402609" y="166048"/>
                    <a:pt x="405906" y="164478"/>
                    <a:pt x="409433" y="163773"/>
                  </a:cubicBezTo>
                  <a:cubicBezTo>
                    <a:pt x="419446" y="161770"/>
                    <a:pt x="427548" y="160883"/>
                    <a:pt x="436728" y="156949"/>
                  </a:cubicBezTo>
                  <a:cubicBezTo>
                    <a:pt x="441403" y="154945"/>
                    <a:pt x="445960" y="152648"/>
                    <a:pt x="450376" y="150125"/>
                  </a:cubicBezTo>
                  <a:cubicBezTo>
                    <a:pt x="453936" y="148091"/>
                    <a:pt x="456865" y="144967"/>
                    <a:pt x="460612" y="143302"/>
                  </a:cubicBezTo>
                  <a:cubicBezTo>
                    <a:pt x="467185" y="140381"/>
                    <a:pt x="475098" y="140468"/>
                    <a:pt x="481083" y="136478"/>
                  </a:cubicBezTo>
                  <a:lnTo>
                    <a:pt x="501555" y="122830"/>
                  </a:lnTo>
                  <a:cubicBezTo>
                    <a:pt x="504967" y="120555"/>
                    <a:pt x="507984" y="117529"/>
                    <a:pt x="511791" y="116006"/>
                  </a:cubicBezTo>
                  <a:cubicBezTo>
                    <a:pt x="517478" y="113731"/>
                    <a:pt x="523373" y="111921"/>
                    <a:pt x="528851" y="109182"/>
                  </a:cubicBezTo>
                  <a:cubicBezTo>
                    <a:pt x="532519" y="107348"/>
                    <a:pt x="535091" y="103280"/>
                    <a:pt x="539086" y="102358"/>
                  </a:cubicBezTo>
                  <a:cubicBezTo>
                    <a:pt x="550223" y="99788"/>
                    <a:pt x="561833" y="100083"/>
                    <a:pt x="573206" y="98946"/>
                  </a:cubicBezTo>
                  <a:cubicBezTo>
                    <a:pt x="576618" y="97809"/>
                    <a:pt x="580225" y="97142"/>
                    <a:pt x="583442" y="95534"/>
                  </a:cubicBezTo>
                  <a:cubicBezTo>
                    <a:pt x="587109" y="93700"/>
                    <a:pt x="589682" y="89633"/>
                    <a:pt x="593677" y="88711"/>
                  </a:cubicBezTo>
                  <a:cubicBezTo>
                    <a:pt x="604814" y="86141"/>
                    <a:pt x="616424" y="86436"/>
                    <a:pt x="627797" y="85299"/>
                  </a:cubicBezTo>
                  <a:cubicBezTo>
                    <a:pt x="632346" y="83024"/>
                    <a:pt x="636722" y="80364"/>
                    <a:pt x="641445" y="78475"/>
                  </a:cubicBezTo>
                  <a:cubicBezTo>
                    <a:pt x="673641" y="65596"/>
                    <a:pt x="676758" y="70826"/>
                    <a:pt x="723331" y="68239"/>
                  </a:cubicBezTo>
                  <a:cubicBezTo>
                    <a:pt x="730070" y="66554"/>
                    <a:pt x="747883" y="61871"/>
                    <a:pt x="754039" y="61415"/>
                  </a:cubicBezTo>
                  <a:cubicBezTo>
                    <a:pt x="779017" y="59565"/>
                    <a:pt x="804070" y="58881"/>
                    <a:pt x="829101" y="58003"/>
                  </a:cubicBezTo>
                  <a:lnTo>
                    <a:pt x="948519" y="54591"/>
                  </a:lnTo>
                  <a:cubicBezTo>
                    <a:pt x="955343" y="52316"/>
                    <a:pt x="963006" y="51757"/>
                    <a:pt x="968991" y="47767"/>
                  </a:cubicBezTo>
                  <a:cubicBezTo>
                    <a:pt x="972403" y="45492"/>
                    <a:pt x="975168" y="41523"/>
                    <a:pt x="979227" y="40943"/>
                  </a:cubicBezTo>
                  <a:cubicBezTo>
                    <a:pt x="999524" y="38043"/>
                    <a:pt x="1020170" y="38668"/>
                    <a:pt x="1040642" y="37531"/>
                  </a:cubicBezTo>
                  <a:cubicBezTo>
                    <a:pt x="1067140" y="28697"/>
                    <a:pt x="1038240" y="37412"/>
                    <a:pt x="1095233" y="30708"/>
                  </a:cubicBezTo>
                  <a:cubicBezTo>
                    <a:pt x="1099890" y="30160"/>
                    <a:pt x="1104201" y="27598"/>
                    <a:pt x="1108880" y="27296"/>
                  </a:cubicBezTo>
                  <a:cubicBezTo>
                    <a:pt x="1139545" y="25318"/>
                    <a:pt x="1170295" y="25021"/>
                    <a:pt x="1201003" y="23884"/>
                  </a:cubicBezTo>
                  <a:cubicBezTo>
                    <a:pt x="1220523" y="20631"/>
                    <a:pt x="1238813" y="17060"/>
                    <a:pt x="1259006" y="17060"/>
                  </a:cubicBezTo>
                  <a:cubicBezTo>
                    <a:pt x="1274969" y="17060"/>
                    <a:pt x="1290851" y="19335"/>
                    <a:pt x="1306773" y="20472"/>
                  </a:cubicBezTo>
                  <a:cubicBezTo>
                    <a:pt x="1312460" y="19335"/>
                    <a:pt x="1318172" y="18318"/>
                    <a:pt x="1323833" y="17060"/>
                  </a:cubicBezTo>
                  <a:cubicBezTo>
                    <a:pt x="1328410" y="16043"/>
                    <a:pt x="1332855" y="14419"/>
                    <a:pt x="1337480" y="13648"/>
                  </a:cubicBezTo>
                  <a:cubicBezTo>
                    <a:pt x="1346525" y="12141"/>
                    <a:pt x="1355677" y="11373"/>
                    <a:pt x="1364776" y="10236"/>
                  </a:cubicBezTo>
                  <a:cubicBezTo>
                    <a:pt x="1386327" y="3052"/>
                    <a:pt x="1385248" y="10605"/>
                    <a:pt x="1385248" y="0"/>
                  </a:cubicBezTo>
                </a:path>
              </a:pathLst>
            </a:custGeom>
            <a:noFill/>
            <a:ln w="3175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62" name="Freeform: Shape 361">
              <a:extLst>
                <a:ext uri="{FF2B5EF4-FFF2-40B4-BE49-F238E27FC236}">
                  <a16:creationId xmlns:a16="http://schemas.microsoft.com/office/drawing/2014/main" id="{68FCCD1E-B2FD-4DD7-BB84-9AECE4A7ACC6}"/>
                </a:ext>
              </a:extLst>
            </p:cNvPr>
            <p:cNvSpPr/>
            <p:nvPr/>
          </p:nvSpPr>
          <p:spPr>
            <a:xfrm>
              <a:off x="9335069" y="2569366"/>
              <a:ext cx="1197590" cy="43101"/>
            </a:xfrm>
            <a:custGeom>
              <a:avLst/>
              <a:gdLst>
                <a:gd name="connsiteX0" fmla="*/ 0 w 1197591"/>
                <a:gd name="connsiteY0" fmla="*/ 43101 h 43101"/>
                <a:gd name="connsiteX1" fmla="*/ 61415 w 1197591"/>
                <a:gd name="connsiteY1" fmla="*/ 39689 h 43101"/>
                <a:gd name="connsiteX2" fmla="*/ 71650 w 1197591"/>
                <a:gd name="connsiteY2" fmla="*/ 36277 h 43101"/>
                <a:gd name="connsiteX3" fmla="*/ 95534 w 1197591"/>
                <a:gd name="connsiteY3" fmla="*/ 32865 h 43101"/>
                <a:gd name="connsiteX4" fmla="*/ 174009 w 1197591"/>
                <a:gd name="connsiteY4" fmla="*/ 29453 h 43101"/>
                <a:gd name="connsiteX5" fmla="*/ 191068 w 1197591"/>
                <a:gd name="connsiteY5" fmla="*/ 26041 h 43101"/>
                <a:gd name="connsiteX6" fmla="*/ 201304 w 1197591"/>
                <a:gd name="connsiteY6" fmla="*/ 22629 h 43101"/>
                <a:gd name="connsiteX7" fmla="*/ 228600 w 1197591"/>
                <a:gd name="connsiteY7" fmla="*/ 19217 h 43101"/>
                <a:gd name="connsiteX8" fmla="*/ 423080 w 1197591"/>
                <a:gd name="connsiteY8" fmla="*/ 22629 h 43101"/>
                <a:gd name="connsiteX9" fmla="*/ 859809 w 1197591"/>
                <a:gd name="connsiteY9" fmla="*/ 29453 h 43101"/>
                <a:gd name="connsiteX10" fmla="*/ 887104 w 1197591"/>
                <a:gd name="connsiteY10" fmla="*/ 26041 h 43101"/>
                <a:gd name="connsiteX11" fmla="*/ 907576 w 1197591"/>
                <a:gd name="connsiteY11" fmla="*/ 12393 h 43101"/>
                <a:gd name="connsiteX12" fmla="*/ 975815 w 1197591"/>
                <a:gd name="connsiteY12" fmla="*/ 8982 h 43101"/>
                <a:gd name="connsiteX13" fmla="*/ 986050 w 1197591"/>
                <a:gd name="connsiteY13" fmla="*/ 5570 h 43101"/>
                <a:gd name="connsiteX14" fmla="*/ 1197591 w 1197591"/>
                <a:gd name="connsiteY14" fmla="*/ 2158 h 43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97591" h="43101">
                  <a:moveTo>
                    <a:pt x="0" y="43101"/>
                  </a:moveTo>
                  <a:cubicBezTo>
                    <a:pt x="20472" y="41964"/>
                    <a:pt x="41004" y="41633"/>
                    <a:pt x="61415" y="39689"/>
                  </a:cubicBezTo>
                  <a:cubicBezTo>
                    <a:pt x="64995" y="39348"/>
                    <a:pt x="68124" y="36982"/>
                    <a:pt x="71650" y="36277"/>
                  </a:cubicBezTo>
                  <a:cubicBezTo>
                    <a:pt x="79536" y="34700"/>
                    <a:pt x="87510" y="33400"/>
                    <a:pt x="95534" y="32865"/>
                  </a:cubicBezTo>
                  <a:cubicBezTo>
                    <a:pt x="121659" y="31123"/>
                    <a:pt x="147851" y="30590"/>
                    <a:pt x="174009" y="29453"/>
                  </a:cubicBezTo>
                  <a:cubicBezTo>
                    <a:pt x="179695" y="28316"/>
                    <a:pt x="185442" y="27448"/>
                    <a:pt x="191068" y="26041"/>
                  </a:cubicBezTo>
                  <a:cubicBezTo>
                    <a:pt x="194557" y="25169"/>
                    <a:pt x="197765" y="23272"/>
                    <a:pt x="201304" y="22629"/>
                  </a:cubicBezTo>
                  <a:cubicBezTo>
                    <a:pt x="210326" y="20989"/>
                    <a:pt x="219501" y="20354"/>
                    <a:pt x="228600" y="19217"/>
                  </a:cubicBezTo>
                  <a:lnTo>
                    <a:pt x="423080" y="22629"/>
                  </a:lnTo>
                  <a:lnTo>
                    <a:pt x="859809" y="29453"/>
                  </a:lnTo>
                  <a:cubicBezTo>
                    <a:pt x="868907" y="28316"/>
                    <a:pt x="878469" y="29125"/>
                    <a:pt x="887104" y="26041"/>
                  </a:cubicBezTo>
                  <a:cubicBezTo>
                    <a:pt x="894828" y="23283"/>
                    <a:pt x="899385" y="12802"/>
                    <a:pt x="907576" y="12393"/>
                  </a:cubicBezTo>
                  <a:lnTo>
                    <a:pt x="975815" y="8982"/>
                  </a:lnTo>
                  <a:cubicBezTo>
                    <a:pt x="979227" y="7845"/>
                    <a:pt x="982503" y="6161"/>
                    <a:pt x="986050" y="5570"/>
                  </a:cubicBezTo>
                  <a:cubicBezTo>
                    <a:pt x="1046460" y="-4499"/>
                    <a:pt x="1183255" y="2158"/>
                    <a:pt x="1197591" y="2158"/>
                  </a:cubicBezTo>
                </a:path>
              </a:pathLst>
            </a:custGeom>
            <a:noFill/>
            <a:ln w="3175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grpSp>
      <p:sp>
        <p:nvSpPr>
          <p:cNvPr id="363" name="Freeform: Shape 362">
            <a:extLst>
              <a:ext uri="{FF2B5EF4-FFF2-40B4-BE49-F238E27FC236}">
                <a16:creationId xmlns:a16="http://schemas.microsoft.com/office/drawing/2014/main" id="{A5DC52EC-7DA4-4333-9A83-0F4401091F97}"/>
              </a:ext>
            </a:extLst>
          </p:cNvPr>
          <p:cNvSpPr/>
          <p:nvPr/>
        </p:nvSpPr>
        <p:spPr>
          <a:xfrm>
            <a:off x="6222905" y="1572498"/>
            <a:ext cx="1916658" cy="1678675"/>
          </a:xfrm>
          <a:custGeom>
            <a:avLst/>
            <a:gdLst>
              <a:gd name="connsiteX0" fmla="*/ 0 w 2555544"/>
              <a:gd name="connsiteY0" fmla="*/ 2238233 h 2238233"/>
              <a:gd name="connsiteX1" fmla="*/ 6824 w 2555544"/>
              <a:gd name="connsiteY1" fmla="*/ 2159758 h 2238233"/>
              <a:gd name="connsiteX2" fmla="*/ 13648 w 2555544"/>
              <a:gd name="connsiteY2" fmla="*/ 2132463 h 2238233"/>
              <a:gd name="connsiteX3" fmla="*/ 17060 w 2555544"/>
              <a:gd name="connsiteY3" fmla="*/ 2111991 h 2238233"/>
              <a:gd name="connsiteX4" fmla="*/ 23884 w 2555544"/>
              <a:gd name="connsiteY4" fmla="*/ 2091520 h 2238233"/>
              <a:gd name="connsiteX5" fmla="*/ 27296 w 2555544"/>
              <a:gd name="connsiteY5" fmla="*/ 2071048 h 2238233"/>
              <a:gd name="connsiteX6" fmla="*/ 34120 w 2555544"/>
              <a:gd name="connsiteY6" fmla="*/ 2050576 h 2238233"/>
              <a:gd name="connsiteX7" fmla="*/ 37532 w 2555544"/>
              <a:gd name="connsiteY7" fmla="*/ 2019869 h 2238233"/>
              <a:gd name="connsiteX8" fmla="*/ 40944 w 2555544"/>
              <a:gd name="connsiteY8" fmla="*/ 2006221 h 2238233"/>
              <a:gd name="connsiteX9" fmla="*/ 44356 w 2555544"/>
              <a:gd name="connsiteY9" fmla="*/ 1978926 h 2238233"/>
              <a:gd name="connsiteX10" fmla="*/ 51180 w 2555544"/>
              <a:gd name="connsiteY10" fmla="*/ 1951630 h 2238233"/>
              <a:gd name="connsiteX11" fmla="*/ 54592 w 2555544"/>
              <a:gd name="connsiteY11" fmla="*/ 1924335 h 2238233"/>
              <a:gd name="connsiteX12" fmla="*/ 58003 w 2555544"/>
              <a:gd name="connsiteY12" fmla="*/ 1914099 h 2238233"/>
              <a:gd name="connsiteX13" fmla="*/ 61415 w 2555544"/>
              <a:gd name="connsiteY13" fmla="*/ 1900451 h 2238233"/>
              <a:gd name="connsiteX14" fmla="*/ 64827 w 2555544"/>
              <a:gd name="connsiteY14" fmla="*/ 1883391 h 2238233"/>
              <a:gd name="connsiteX15" fmla="*/ 71651 w 2555544"/>
              <a:gd name="connsiteY15" fmla="*/ 1862920 h 2238233"/>
              <a:gd name="connsiteX16" fmla="*/ 75063 w 2555544"/>
              <a:gd name="connsiteY16" fmla="*/ 1852684 h 2238233"/>
              <a:gd name="connsiteX17" fmla="*/ 78475 w 2555544"/>
              <a:gd name="connsiteY17" fmla="*/ 1842448 h 2238233"/>
              <a:gd name="connsiteX18" fmla="*/ 88711 w 2555544"/>
              <a:gd name="connsiteY18" fmla="*/ 1808329 h 2238233"/>
              <a:gd name="connsiteX19" fmla="*/ 95535 w 2555544"/>
              <a:gd name="connsiteY19" fmla="*/ 1787857 h 2238233"/>
              <a:gd name="connsiteX20" fmla="*/ 98947 w 2555544"/>
              <a:gd name="connsiteY20" fmla="*/ 1777621 h 2238233"/>
              <a:gd name="connsiteX21" fmla="*/ 105771 w 2555544"/>
              <a:gd name="connsiteY21" fmla="*/ 1753738 h 2238233"/>
              <a:gd name="connsiteX22" fmla="*/ 109183 w 2555544"/>
              <a:gd name="connsiteY22" fmla="*/ 1740090 h 2238233"/>
              <a:gd name="connsiteX23" fmla="*/ 116006 w 2555544"/>
              <a:gd name="connsiteY23" fmla="*/ 1719618 h 2238233"/>
              <a:gd name="connsiteX24" fmla="*/ 119418 w 2555544"/>
              <a:gd name="connsiteY24" fmla="*/ 1705970 h 2238233"/>
              <a:gd name="connsiteX25" fmla="*/ 129654 w 2555544"/>
              <a:gd name="connsiteY25" fmla="*/ 1675263 h 2238233"/>
              <a:gd name="connsiteX26" fmla="*/ 133066 w 2555544"/>
              <a:gd name="connsiteY26" fmla="*/ 1665027 h 2238233"/>
              <a:gd name="connsiteX27" fmla="*/ 136478 w 2555544"/>
              <a:gd name="connsiteY27" fmla="*/ 1654791 h 2238233"/>
              <a:gd name="connsiteX28" fmla="*/ 143302 w 2555544"/>
              <a:gd name="connsiteY28" fmla="*/ 1644556 h 2238233"/>
              <a:gd name="connsiteX29" fmla="*/ 146714 w 2555544"/>
              <a:gd name="connsiteY29" fmla="*/ 1630908 h 2238233"/>
              <a:gd name="connsiteX30" fmla="*/ 156950 w 2555544"/>
              <a:gd name="connsiteY30" fmla="*/ 1600200 h 2238233"/>
              <a:gd name="connsiteX31" fmla="*/ 160362 w 2555544"/>
              <a:gd name="connsiteY31" fmla="*/ 1589964 h 2238233"/>
              <a:gd name="connsiteX32" fmla="*/ 163774 w 2555544"/>
              <a:gd name="connsiteY32" fmla="*/ 1579729 h 2238233"/>
              <a:gd name="connsiteX33" fmla="*/ 167186 w 2555544"/>
              <a:gd name="connsiteY33" fmla="*/ 1566081 h 2238233"/>
              <a:gd name="connsiteX34" fmla="*/ 170597 w 2555544"/>
              <a:gd name="connsiteY34" fmla="*/ 1555845 h 2238233"/>
              <a:gd name="connsiteX35" fmla="*/ 174009 w 2555544"/>
              <a:gd name="connsiteY35" fmla="*/ 1538785 h 2238233"/>
              <a:gd name="connsiteX36" fmla="*/ 180833 w 2555544"/>
              <a:gd name="connsiteY36" fmla="*/ 1518314 h 2238233"/>
              <a:gd name="connsiteX37" fmla="*/ 184245 w 2555544"/>
              <a:gd name="connsiteY37" fmla="*/ 1504666 h 2238233"/>
              <a:gd name="connsiteX38" fmla="*/ 187657 w 2555544"/>
              <a:gd name="connsiteY38" fmla="*/ 1494430 h 2238233"/>
              <a:gd name="connsiteX39" fmla="*/ 191069 w 2555544"/>
              <a:gd name="connsiteY39" fmla="*/ 1473958 h 2238233"/>
              <a:gd name="connsiteX40" fmla="*/ 197893 w 2555544"/>
              <a:gd name="connsiteY40" fmla="*/ 1453487 h 2238233"/>
              <a:gd name="connsiteX41" fmla="*/ 201305 w 2555544"/>
              <a:gd name="connsiteY41" fmla="*/ 1436427 h 2238233"/>
              <a:gd name="connsiteX42" fmla="*/ 208129 w 2555544"/>
              <a:gd name="connsiteY42" fmla="*/ 1415956 h 2238233"/>
              <a:gd name="connsiteX43" fmla="*/ 218365 w 2555544"/>
              <a:gd name="connsiteY43" fmla="*/ 1381836 h 2238233"/>
              <a:gd name="connsiteX44" fmla="*/ 225189 w 2555544"/>
              <a:gd name="connsiteY44" fmla="*/ 1361364 h 2238233"/>
              <a:gd name="connsiteX45" fmla="*/ 228600 w 2555544"/>
              <a:gd name="connsiteY45" fmla="*/ 1351129 h 2238233"/>
              <a:gd name="connsiteX46" fmla="*/ 235424 w 2555544"/>
              <a:gd name="connsiteY46" fmla="*/ 1340893 h 2238233"/>
              <a:gd name="connsiteX47" fmla="*/ 242248 w 2555544"/>
              <a:gd name="connsiteY47" fmla="*/ 1320421 h 2238233"/>
              <a:gd name="connsiteX48" fmla="*/ 245660 w 2555544"/>
              <a:gd name="connsiteY48" fmla="*/ 1310185 h 2238233"/>
              <a:gd name="connsiteX49" fmla="*/ 252484 w 2555544"/>
              <a:gd name="connsiteY49" fmla="*/ 1299950 h 2238233"/>
              <a:gd name="connsiteX50" fmla="*/ 262720 w 2555544"/>
              <a:gd name="connsiteY50" fmla="*/ 1265830 h 2238233"/>
              <a:gd name="connsiteX51" fmla="*/ 269544 w 2555544"/>
              <a:gd name="connsiteY51" fmla="*/ 1255594 h 2238233"/>
              <a:gd name="connsiteX52" fmla="*/ 279780 w 2555544"/>
              <a:gd name="connsiteY52" fmla="*/ 1235123 h 2238233"/>
              <a:gd name="connsiteX53" fmla="*/ 283192 w 2555544"/>
              <a:gd name="connsiteY53" fmla="*/ 1224887 h 2238233"/>
              <a:gd name="connsiteX54" fmla="*/ 296839 w 2555544"/>
              <a:gd name="connsiteY54" fmla="*/ 1204415 h 2238233"/>
              <a:gd name="connsiteX55" fmla="*/ 307075 w 2555544"/>
              <a:gd name="connsiteY55" fmla="*/ 1183944 h 2238233"/>
              <a:gd name="connsiteX56" fmla="*/ 317311 w 2555544"/>
              <a:gd name="connsiteY56" fmla="*/ 1163472 h 2238233"/>
              <a:gd name="connsiteX57" fmla="*/ 327547 w 2555544"/>
              <a:gd name="connsiteY57" fmla="*/ 1156648 h 2238233"/>
              <a:gd name="connsiteX58" fmla="*/ 337783 w 2555544"/>
              <a:gd name="connsiteY58" fmla="*/ 1136176 h 2238233"/>
              <a:gd name="connsiteX59" fmla="*/ 348018 w 2555544"/>
              <a:gd name="connsiteY59" fmla="*/ 1125941 h 2238233"/>
              <a:gd name="connsiteX60" fmla="*/ 371902 w 2555544"/>
              <a:gd name="connsiteY60" fmla="*/ 1098645 h 2238233"/>
              <a:gd name="connsiteX61" fmla="*/ 382138 w 2555544"/>
              <a:gd name="connsiteY61" fmla="*/ 1078173 h 2238233"/>
              <a:gd name="connsiteX62" fmla="*/ 392374 w 2555544"/>
              <a:gd name="connsiteY62" fmla="*/ 1067938 h 2238233"/>
              <a:gd name="connsiteX63" fmla="*/ 399197 w 2555544"/>
              <a:gd name="connsiteY63" fmla="*/ 1057702 h 2238233"/>
              <a:gd name="connsiteX64" fmla="*/ 409433 w 2555544"/>
              <a:gd name="connsiteY64" fmla="*/ 1047466 h 2238233"/>
              <a:gd name="connsiteX65" fmla="*/ 416257 w 2555544"/>
              <a:gd name="connsiteY65" fmla="*/ 1037230 h 2238233"/>
              <a:gd name="connsiteX66" fmla="*/ 426493 w 2555544"/>
              <a:gd name="connsiteY66" fmla="*/ 1030406 h 2238233"/>
              <a:gd name="connsiteX67" fmla="*/ 450377 w 2555544"/>
              <a:gd name="connsiteY67" fmla="*/ 1003111 h 2238233"/>
              <a:gd name="connsiteX68" fmla="*/ 453789 w 2555544"/>
              <a:gd name="connsiteY68" fmla="*/ 992875 h 2238233"/>
              <a:gd name="connsiteX69" fmla="*/ 470848 w 2555544"/>
              <a:gd name="connsiteY69" fmla="*/ 975815 h 2238233"/>
              <a:gd name="connsiteX70" fmla="*/ 474260 w 2555544"/>
              <a:gd name="connsiteY70" fmla="*/ 965579 h 2238233"/>
              <a:gd name="connsiteX71" fmla="*/ 487908 w 2555544"/>
              <a:gd name="connsiteY71" fmla="*/ 945108 h 2238233"/>
              <a:gd name="connsiteX72" fmla="*/ 494732 w 2555544"/>
              <a:gd name="connsiteY72" fmla="*/ 934872 h 2238233"/>
              <a:gd name="connsiteX73" fmla="*/ 504968 w 2555544"/>
              <a:gd name="connsiteY73" fmla="*/ 924636 h 2238233"/>
              <a:gd name="connsiteX74" fmla="*/ 518615 w 2555544"/>
              <a:gd name="connsiteY74" fmla="*/ 904164 h 2238233"/>
              <a:gd name="connsiteX75" fmla="*/ 525439 w 2555544"/>
              <a:gd name="connsiteY75" fmla="*/ 890517 h 2238233"/>
              <a:gd name="connsiteX76" fmla="*/ 532263 w 2555544"/>
              <a:gd name="connsiteY76" fmla="*/ 880281 h 2238233"/>
              <a:gd name="connsiteX77" fmla="*/ 535675 w 2555544"/>
              <a:gd name="connsiteY77" fmla="*/ 870045 h 2238233"/>
              <a:gd name="connsiteX78" fmla="*/ 545911 w 2555544"/>
              <a:gd name="connsiteY78" fmla="*/ 859809 h 2238233"/>
              <a:gd name="connsiteX79" fmla="*/ 569795 w 2555544"/>
              <a:gd name="connsiteY79" fmla="*/ 832514 h 2238233"/>
              <a:gd name="connsiteX80" fmla="*/ 583442 w 2555544"/>
              <a:gd name="connsiteY80" fmla="*/ 812042 h 2238233"/>
              <a:gd name="connsiteX81" fmla="*/ 603914 w 2555544"/>
              <a:gd name="connsiteY81" fmla="*/ 791570 h 2238233"/>
              <a:gd name="connsiteX82" fmla="*/ 614150 w 2555544"/>
              <a:gd name="connsiteY82" fmla="*/ 781335 h 2238233"/>
              <a:gd name="connsiteX83" fmla="*/ 627797 w 2555544"/>
              <a:gd name="connsiteY83" fmla="*/ 771099 h 2238233"/>
              <a:gd name="connsiteX84" fmla="*/ 644857 w 2555544"/>
              <a:gd name="connsiteY84" fmla="*/ 750627 h 2238233"/>
              <a:gd name="connsiteX85" fmla="*/ 655093 w 2555544"/>
              <a:gd name="connsiteY85" fmla="*/ 743803 h 2238233"/>
              <a:gd name="connsiteX86" fmla="*/ 672153 w 2555544"/>
              <a:gd name="connsiteY86" fmla="*/ 726744 h 2238233"/>
              <a:gd name="connsiteX87" fmla="*/ 692624 w 2555544"/>
              <a:gd name="connsiteY87" fmla="*/ 709684 h 2238233"/>
              <a:gd name="connsiteX88" fmla="*/ 699448 w 2555544"/>
              <a:gd name="connsiteY88" fmla="*/ 699448 h 2238233"/>
              <a:gd name="connsiteX89" fmla="*/ 709684 w 2555544"/>
              <a:gd name="connsiteY89" fmla="*/ 696036 h 2238233"/>
              <a:gd name="connsiteX90" fmla="*/ 719920 w 2555544"/>
              <a:gd name="connsiteY90" fmla="*/ 689212 h 2238233"/>
              <a:gd name="connsiteX91" fmla="*/ 740392 w 2555544"/>
              <a:gd name="connsiteY91" fmla="*/ 672153 h 2238233"/>
              <a:gd name="connsiteX92" fmla="*/ 750627 w 2555544"/>
              <a:gd name="connsiteY92" fmla="*/ 668741 h 2238233"/>
              <a:gd name="connsiteX93" fmla="*/ 760863 w 2555544"/>
              <a:gd name="connsiteY93" fmla="*/ 661917 h 2238233"/>
              <a:gd name="connsiteX94" fmla="*/ 774511 w 2555544"/>
              <a:gd name="connsiteY94" fmla="*/ 655093 h 2238233"/>
              <a:gd name="connsiteX95" fmla="*/ 784747 w 2555544"/>
              <a:gd name="connsiteY95" fmla="*/ 644857 h 2238233"/>
              <a:gd name="connsiteX96" fmla="*/ 794983 w 2555544"/>
              <a:gd name="connsiteY96" fmla="*/ 638033 h 2238233"/>
              <a:gd name="connsiteX97" fmla="*/ 805218 w 2555544"/>
              <a:gd name="connsiteY97" fmla="*/ 627797 h 2238233"/>
              <a:gd name="connsiteX98" fmla="*/ 815454 w 2555544"/>
              <a:gd name="connsiteY98" fmla="*/ 624385 h 2238233"/>
              <a:gd name="connsiteX99" fmla="*/ 825690 w 2555544"/>
              <a:gd name="connsiteY99" fmla="*/ 617561 h 2238233"/>
              <a:gd name="connsiteX100" fmla="*/ 832514 w 2555544"/>
              <a:gd name="connsiteY100" fmla="*/ 607326 h 2238233"/>
              <a:gd name="connsiteX101" fmla="*/ 852986 w 2555544"/>
              <a:gd name="connsiteY101" fmla="*/ 593678 h 2238233"/>
              <a:gd name="connsiteX102" fmla="*/ 863221 w 2555544"/>
              <a:gd name="connsiteY102" fmla="*/ 586854 h 2238233"/>
              <a:gd name="connsiteX103" fmla="*/ 873457 w 2555544"/>
              <a:gd name="connsiteY103" fmla="*/ 580030 h 2238233"/>
              <a:gd name="connsiteX104" fmla="*/ 883693 w 2555544"/>
              <a:gd name="connsiteY104" fmla="*/ 569794 h 2238233"/>
              <a:gd name="connsiteX105" fmla="*/ 904165 w 2555544"/>
              <a:gd name="connsiteY105" fmla="*/ 556147 h 2238233"/>
              <a:gd name="connsiteX106" fmla="*/ 934872 w 2555544"/>
              <a:gd name="connsiteY106" fmla="*/ 535675 h 2238233"/>
              <a:gd name="connsiteX107" fmla="*/ 965580 w 2555544"/>
              <a:gd name="connsiteY107" fmla="*/ 515203 h 2238233"/>
              <a:gd name="connsiteX108" fmla="*/ 986051 w 2555544"/>
              <a:gd name="connsiteY108" fmla="*/ 501556 h 2238233"/>
              <a:gd name="connsiteX109" fmla="*/ 1009935 w 2555544"/>
              <a:gd name="connsiteY109" fmla="*/ 491320 h 2238233"/>
              <a:gd name="connsiteX110" fmla="*/ 1020171 w 2555544"/>
              <a:gd name="connsiteY110" fmla="*/ 487908 h 2238233"/>
              <a:gd name="connsiteX111" fmla="*/ 1050878 w 2555544"/>
              <a:gd name="connsiteY111" fmla="*/ 474260 h 2238233"/>
              <a:gd name="connsiteX112" fmla="*/ 1061114 w 2555544"/>
              <a:gd name="connsiteY112" fmla="*/ 470848 h 2238233"/>
              <a:gd name="connsiteX113" fmla="*/ 1091821 w 2555544"/>
              <a:gd name="connsiteY113" fmla="*/ 450376 h 2238233"/>
              <a:gd name="connsiteX114" fmla="*/ 1102057 w 2555544"/>
              <a:gd name="connsiteY114" fmla="*/ 443553 h 2238233"/>
              <a:gd name="connsiteX115" fmla="*/ 1112293 w 2555544"/>
              <a:gd name="connsiteY115" fmla="*/ 436729 h 2238233"/>
              <a:gd name="connsiteX116" fmla="*/ 1122529 w 2555544"/>
              <a:gd name="connsiteY116" fmla="*/ 433317 h 2238233"/>
              <a:gd name="connsiteX117" fmla="*/ 1132765 w 2555544"/>
              <a:gd name="connsiteY117" fmla="*/ 423081 h 2238233"/>
              <a:gd name="connsiteX118" fmla="*/ 1136177 w 2555544"/>
              <a:gd name="connsiteY118" fmla="*/ 412845 h 2238233"/>
              <a:gd name="connsiteX119" fmla="*/ 1146412 w 2555544"/>
              <a:gd name="connsiteY119" fmla="*/ 409433 h 2238233"/>
              <a:gd name="connsiteX120" fmla="*/ 1166884 w 2555544"/>
              <a:gd name="connsiteY120" fmla="*/ 395785 h 2238233"/>
              <a:gd name="connsiteX121" fmla="*/ 1177120 w 2555544"/>
              <a:gd name="connsiteY121" fmla="*/ 388961 h 2238233"/>
              <a:gd name="connsiteX122" fmla="*/ 1197592 w 2555544"/>
              <a:gd name="connsiteY122" fmla="*/ 382138 h 2238233"/>
              <a:gd name="connsiteX123" fmla="*/ 1207827 w 2555544"/>
              <a:gd name="connsiteY123" fmla="*/ 378726 h 2238233"/>
              <a:gd name="connsiteX124" fmla="*/ 1218063 w 2555544"/>
              <a:gd name="connsiteY124" fmla="*/ 371902 h 2238233"/>
              <a:gd name="connsiteX125" fmla="*/ 1231711 w 2555544"/>
              <a:gd name="connsiteY125" fmla="*/ 368490 h 2238233"/>
              <a:gd name="connsiteX126" fmla="*/ 1255595 w 2555544"/>
              <a:gd name="connsiteY126" fmla="*/ 361666 h 2238233"/>
              <a:gd name="connsiteX127" fmla="*/ 1286302 w 2555544"/>
              <a:gd name="connsiteY127" fmla="*/ 354842 h 2238233"/>
              <a:gd name="connsiteX128" fmla="*/ 1306774 w 2555544"/>
              <a:gd name="connsiteY128" fmla="*/ 344606 h 2238233"/>
              <a:gd name="connsiteX129" fmla="*/ 1317009 w 2555544"/>
              <a:gd name="connsiteY129" fmla="*/ 341194 h 2238233"/>
              <a:gd name="connsiteX130" fmla="*/ 1327245 w 2555544"/>
              <a:gd name="connsiteY130" fmla="*/ 334370 h 2238233"/>
              <a:gd name="connsiteX131" fmla="*/ 1347717 w 2555544"/>
              <a:gd name="connsiteY131" fmla="*/ 327547 h 2238233"/>
              <a:gd name="connsiteX132" fmla="*/ 1368189 w 2555544"/>
              <a:gd name="connsiteY132" fmla="*/ 317311 h 2238233"/>
              <a:gd name="connsiteX133" fmla="*/ 1378424 w 2555544"/>
              <a:gd name="connsiteY133" fmla="*/ 310487 h 2238233"/>
              <a:gd name="connsiteX134" fmla="*/ 1388660 w 2555544"/>
              <a:gd name="connsiteY134" fmla="*/ 307075 h 2238233"/>
              <a:gd name="connsiteX135" fmla="*/ 1398896 w 2555544"/>
              <a:gd name="connsiteY135" fmla="*/ 300251 h 2238233"/>
              <a:gd name="connsiteX136" fmla="*/ 1419368 w 2555544"/>
              <a:gd name="connsiteY136" fmla="*/ 293427 h 2238233"/>
              <a:gd name="connsiteX137" fmla="*/ 1429603 w 2555544"/>
              <a:gd name="connsiteY137" fmla="*/ 290015 h 2238233"/>
              <a:gd name="connsiteX138" fmla="*/ 1443251 w 2555544"/>
              <a:gd name="connsiteY138" fmla="*/ 283191 h 2238233"/>
              <a:gd name="connsiteX139" fmla="*/ 1453487 w 2555544"/>
              <a:gd name="connsiteY139" fmla="*/ 279779 h 2238233"/>
              <a:gd name="connsiteX140" fmla="*/ 1477371 w 2555544"/>
              <a:gd name="connsiteY140" fmla="*/ 269544 h 2238233"/>
              <a:gd name="connsiteX141" fmla="*/ 1491018 w 2555544"/>
              <a:gd name="connsiteY141" fmla="*/ 262720 h 2238233"/>
              <a:gd name="connsiteX142" fmla="*/ 1504666 w 2555544"/>
              <a:gd name="connsiteY142" fmla="*/ 259308 h 2238233"/>
              <a:gd name="connsiteX143" fmla="*/ 1514902 w 2555544"/>
              <a:gd name="connsiteY143" fmla="*/ 252484 h 2238233"/>
              <a:gd name="connsiteX144" fmla="*/ 1549021 w 2555544"/>
              <a:gd name="connsiteY144" fmla="*/ 242248 h 2238233"/>
              <a:gd name="connsiteX145" fmla="*/ 1559257 w 2555544"/>
              <a:gd name="connsiteY145" fmla="*/ 235424 h 2238233"/>
              <a:gd name="connsiteX146" fmla="*/ 1583141 w 2555544"/>
              <a:gd name="connsiteY146" fmla="*/ 228600 h 2238233"/>
              <a:gd name="connsiteX147" fmla="*/ 1603612 w 2555544"/>
              <a:gd name="connsiteY147" fmla="*/ 221776 h 2238233"/>
              <a:gd name="connsiteX148" fmla="*/ 1641144 w 2555544"/>
              <a:gd name="connsiteY148" fmla="*/ 208129 h 2238233"/>
              <a:gd name="connsiteX149" fmla="*/ 1651380 w 2555544"/>
              <a:gd name="connsiteY149" fmla="*/ 204717 h 2238233"/>
              <a:gd name="connsiteX150" fmla="*/ 1661615 w 2555544"/>
              <a:gd name="connsiteY150" fmla="*/ 201305 h 2238233"/>
              <a:gd name="connsiteX151" fmla="*/ 1682087 w 2555544"/>
              <a:gd name="connsiteY151" fmla="*/ 197893 h 2238233"/>
              <a:gd name="connsiteX152" fmla="*/ 1702559 w 2555544"/>
              <a:gd name="connsiteY152" fmla="*/ 191069 h 2238233"/>
              <a:gd name="connsiteX153" fmla="*/ 1712795 w 2555544"/>
              <a:gd name="connsiteY153" fmla="*/ 187657 h 2238233"/>
              <a:gd name="connsiteX154" fmla="*/ 1757150 w 2555544"/>
              <a:gd name="connsiteY154" fmla="*/ 177421 h 2238233"/>
              <a:gd name="connsiteX155" fmla="*/ 1770797 w 2555544"/>
              <a:gd name="connsiteY155" fmla="*/ 174009 h 2238233"/>
              <a:gd name="connsiteX156" fmla="*/ 1781033 w 2555544"/>
              <a:gd name="connsiteY156" fmla="*/ 170597 h 2238233"/>
              <a:gd name="connsiteX157" fmla="*/ 1798093 w 2555544"/>
              <a:gd name="connsiteY157" fmla="*/ 167185 h 2238233"/>
              <a:gd name="connsiteX158" fmla="*/ 1818565 w 2555544"/>
              <a:gd name="connsiteY158" fmla="*/ 160361 h 2238233"/>
              <a:gd name="connsiteX159" fmla="*/ 1852684 w 2555544"/>
              <a:gd name="connsiteY159" fmla="*/ 156950 h 2238233"/>
              <a:gd name="connsiteX160" fmla="*/ 1873156 w 2555544"/>
              <a:gd name="connsiteY160" fmla="*/ 150126 h 2238233"/>
              <a:gd name="connsiteX161" fmla="*/ 1900451 w 2555544"/>
              <a:gd name="connsiteY161" fmla="*/ 143302 h 2238233"/>
              <a:gd name="connsiteX162" fmla="*/ 1910687 w 2555544"/>
              <a:gd name="connsiteY162" fmla="*/ 139890 h 2238233"/>
              <a:gd name="connsiteX163" fmla="*/ 1934571 w 2555544"/>
              <a:gd name="connsiteY163" fmla="*/ 136478 h 2238233"/>
              <a:gd name="connsiteX164" fmla="*/ 1975514 w 2555544"/>
              <a:gd name="connsiteY164" fmla="*/ 129654 h 2238233"/>
              <a:gd name="connsiteX165" fmla="*/ 1995986 w 2555544"/>
              <a:gd name="connsiteY165" fmla="*/ 122830 h 2238233"/>
              <a:gd name="connsiteX166" fmla="*/ 2016457 w 2555544"/>
              <a:gd name="connsiteY166" fmla="*/ 116006 h 2238233"/>
              <a:gd name="connsiteX167" fmla="*/ 2026693 w 2555544"/>
              <a:gd name="connsiteY167" fmla="*/ 112594 h 2238233"/>
              <a:gd name="connsiteX168" fmla="*/ 2043753 w 2555544"/>
              <a:gd name="connsiteY168" fmla="*/ 109182 h 2238233"/>
              <a:gd name="connsiteX169" fmla="*/ 2053989 w 2555544"/>
              <a:gd name="connsiteY169" fmla="*/ 105770 h 2238233"/>
              <a:gd name="connsiteX170" fmla="*/ 2067636 w 2555544"/>
              <a:gd name="connsiteY170" fmla="*/ 102358 h 2238233"/>
              <a:gd name="connsiteX171" fmla="*/ 2077872 w 2555544"/>
              <a:gd name="connsiteY171" fmla="*/ 95535 h 2238233"/>
              <a:gd name="connsiteX172" fmla="*/ 2108580 w 2555544"/>
              <a:gd name="connsiteY172" fmla="*/ 85299 h 2238233"/>
              <a:gd name="connsiteX173" fmla="*/ 2118815 w 2555544"/>
              <a:gd name="connsiteY173" fmla="*/ 81887 h 2238233"/>
              <a:gd name="connsiteX174" fmla="*/ 2152935 w 2555544"/>
              <a:gd name="connsiteY174" fmla="*/ 68239 h 2238233"/>
              <a:gd name="connsiteX175" fmla="*/ 2163171 w 2555544"/>
              <a:gd name="connsiteY175" fmla="*/ 64827 h 2238233"/>
              <a:gd name="connsiteX176" fmla="*/ 2197290 w 2555544"/>
              <a:gd name="connsiteY176" fmla="*/ 58003 h 2238233"/>
              <a:gd name="connsiteX177" fmla="*/ 2234821 w 2555544"/>
              <a:gd name="connsiteY177" fmla="*/ 51179 h 2238233"/>
              <a:gd name="connsiteX178" fmla="*/ 2255293 w 2555544"/>
              <a:gd name="connsiteY178" fmla="*/ 47767 h 2238233"/>
              <a:gd name="connsiteX179" fmla="*/ 2292824 w 2555544"/>
              <a:gd name="connsiteY179" fmla="*/ 44356 h 2238233"/>
              <a:gd name="connsiteX180" fmla="*/ 2357651 w 2555544"/>
              <a:gd name="connsiteY180" fmla="*/ 34120 h 2238233"/>
              <a:gd name="connsiteX181" fmla="*/ 2398595 w 2555544"/>
              <a:gd name="connsiteY181" fmla="*/ 23884 h 2238233"/>
              <a:gd name="connsiteX182" fmla="*/ 2412242 w 2555544"/>
              <a:gd name="connsiteY182" fmla="*/ 20472 h 2238233"/>
              <a:gd name="connsiteX183" fmla="*/ 2477069 w 2555544"/>
              <a:gd name="connsiteY183" fmla="*/ 13648 h 2238233"/>
              <a:gd name="connsiteX184" fmla="*/ 2518012 w 2555544"/>
              <a:gd name="connsiteY184" fmla="*/ 6824 h 2238233"/>
              <a:gd name="connsiteX185" fmla="*/ 2555544 w 2555544"/>
              <a:gd name="connsiteY185" fmla="*/ 0 h 223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2555544" h="2238233">
                <a:moveTo>
                  <a:pt x="0" y="2238233"/>
                </a:moveTo>
                <a:cubicBezTo>
                  <a:pt x="2275" y="2212075"/>
                  <a:pt x="4027" y="2185866"/>
                  <a:pt x="6824" y="2159758"/>
                </a:cubicBezTo>
                <a:cubicBezTo>
                  <a:pt x="9875" y="2131285"/>
                  <a:pt x="9064" y="2153092"/>
                  <a:pt x="13648" y="2132463"/>
                </a:cubicBezTo>
                <a:cubicBezTo>
                  <a:pt x="15149" y="2125710"/>
                  <a:pt x="15382" y="2118703"/>
                  <a:pt x="17060" y="2111991"/>
                </a:cubicBezTo>
                <a:cubicBezTo>
                  <a:pt x="18805" y="2105013"/>
                  <a:pt x="22702" y="2098615"/>
                  <a:pt x="23884" y="2091520"/>
                </a:cubicBezTo>
                <a:cubicBezTo>
                  <a:pt x="25021" y="2084696"/>
                  <a:pt x="25618" y="2077760"/>
                  <a:pt x="27296" y="2071048"/>
                </a:cubicBezTo>
                <a:cubicBezTo>
                  <a:pt x="29041" y="2064070"/>
                  <a:pt x="34120" y="2050576"/>
                  <a:pt x="34120" y="2050576"/>
                </a:cubicBezTo>
                <a:cubicBezTo>
                  <a:pt x="35257" y="2040340"/>
                  <a:pt x="35966" y="2030048"/>
                  <a:pt x="37532" y="2019869"/>
                </a:cubicBezTo>
                <a:cubicBezTo>
                  <a:pt x="38245" y="2015234"/>
                  <a:pt x="40173" y="2010847"/>
                  <a:pt x="40944" y="2006221"/>
                </a:cubicBezTo>
                <a:cubicBezTo>
                  <a:pt x="42451" y="1997177"/>
                  <a:pt x="42666" y="1987938"/>
                  <a:pt x="44356" y="1978926"/>
                </a:cubicBezTo>
                <a:cubicBezTo>
                  <a:pt x="46084" y="1969708"/>
                  <a:pt x="50017" y="1960936"/>
                  <a:pt x="51180" y="1951630"/>
                </a:cubicBezTo>
                <a:cubicBezTo>
                  <a:pt x="52317" y="1942532"/>
                  <a:pt x="52952" y="1933356"/>
                  <a:pt x="54592" y="1924335"/>
                </a:cubicBezTo>
                <a:cubicBezTo>
                  <a:pt x="55235" y="1920797"/>
                  <a:pt x="57015" y="1917557"/>
                  <a:pt x="58003" y="1914099"/>
                </a:cubicBezTo>
                <a:cubicBezTo>
                  <a:pt x="59291" y="1909590"/>
                  <a:pt x="60398" y="1905029"/>
                  <a:pt x="61415" y="1900451"/>
                </a:cubicBezTo>
                <a:cubicBezTo>
                  <a:pt x="62673" y="1894790"/>
                  <a:pt x="63301" y="1888986"/>
                  <a:pt x="64827" y="1883391"/>
                </a:cubicBezTo>
                <a:cubicBezTo>
                  <a:pt x="66720" y="1876452"/>
                  <a:pt x="69376" y="1869744"/>
                  <a:pt x="71651" y="1862920"/>
                </a:cubicBezTo>
                <a:lnTo>
                  <a:pt x="75063" y="1852684"/>
                </a:lnTo>
                <a:cubicBezTo>
                  <a:pt x="76200" y="1849272"/>
                  <a:pt x="77603" y="1845937"/>
                  <a:pt x="78475" y="1842448"/>
                </a:cubicBezTo>
                <a:cubicBezTo>
                  <a:pt x="83632" y="1821821"/>
                  <a:pt x="80404" y="1833250"/>
                  <a:pt x="88711" y="1808329"/>
                </a:cubicBezTo>
                <a:lnTo>
                  <a:pt x="95535" y="1787857"/>
                </a:lnTo>
                <a:cubicBezTo>
                  <a:pt x="96672" y="1784445"/>
                  <a:pt x="98075" y="1781110"/>
                  <a:pt x="98947" y="1777621"/>
                </a:cubicBezTo>
                <a:cubicBezTo>
                  <a:pt x="109614" y="1734953"/>
                  <a:pt x="95981" y="1788002"/>
                  <a:pt x="105771" y="1753738"/>
                </a:cubicBezTo>
                <a:cubicBezTo>
                  <a:pt x="107059" y="1749229"/>
                  <a:pt x="107836" y="1744582"/>
                  <a:pt x="109183" y="1740090"/>
                </a:cubicBezTo>
                <a:cubicBezTo>
                  <a:pt x="111250" y="1733200"/>
                  <a:pt x="114261" y="1726596"/>
                  <a:pt x="116006" y="1719618"/>
                </a:cubicBezTo>
                <a:cubicBezTo>
                  <a:pt x="117143" y="1715069"/>
                  <a:pt x="118070" y="1710462"/>
                  <a:pt x="119418" y="1705970"/>
                </a:cubicBezTo>
                <a:cubicBezTo>
                  <a:pt x="122518" y="1695636"/>
                  <a:pt x="126242" y="1685499"/>
                  <a:pt x="129654" y="1675263"/>
                </a:cubicBezTo>
                <a:lnTo>
                  <a:pt x="133066" y="1665027"/>
                </a:lnTo>
                <a:cubicBezTo>
                  <a:pt x="134203" y="1661615"/>
                  <a:pt x="134483" y="1657783"/>
                  <a:pt x="136478" y="1654791"/>
                </a:cubicBezTo>
                <a:lnTo>
                  <a:pt x="143302" y="1644556"/>
                </a:lnTo>
                <a:cubicBezTo>
                  <a:pt x="144439" y="1640007"/>
                  <a:pt x="145367" y="1635400"/>
                  <a:pt x="146714" y="1630908"/>
                </a:cubicBezTo>
                <a:lnTo>
                  <a:pt x="156950" y="1600200"/>
                </a:lnTo>
                <a:lnTo>
                  <a:pt x="160362" y="1589964"/>
                </a:lnTo>
                <a:cubicBezTo>
                  <a:pt x="161499" y="1586552"/>
                  <a:pt x="162902" y="1583218"/>
                  <a:pt x="163774" y="1579729"/>
                </a:cubicBezTo>
                <a:cubicBezTo>
                  <a:pt x="164911" y="1575180"/>
                  <a:pt x="165898" y="1570590"/>
                  <a:pt x="167186" y="1566081"/>
                </a:cubicBezTo>
                <a:cubicBezTo>
                  <a:pt x="168174" y="1562623"/>
                  <a:pt x="169725" y="1559334"/>
                  <a:pt x="170597" y="1555845"/>
                </a:cubicBezTo>
                <a:cubicBezTo>
                  <a:pt x="172003" y="1550219"/>
                  <a:pt x="172483" y="1544380"/>
                  <a:pt x="174009" y="1538785"/>
                </a:cubicBezTo>
                <a:cubicBezTo>
                  <a:pt x="175902" y="1531846"/>
                  <a:pt x="179088" y="1525292"/>
                  <a:pt x="180833" y="1518314"/>
                </a:cubicBezTo>
                <a:cubicBezTo>
                  <a:pt x="181970" y="1513765"/>
                  <a:pt x="182957" y="1509175"/>
                  <a:pt x="184245" y="1504666"/>
                </a:cubicBezTo>
                <a:cubicBezTo>
                  <a:pt x="185233" y="1501208"/>
                  <a:pt x="186877" y="1497941"/>
                  <a:pt x="187657" y="1494430"/>
                </a:cubicBezTo>
                <a:cubicBezTo>
                  <a:pt x="189158" y="1487677"/>
                  <a:pt x="189391" y="1480670"/>
                  <a:pt x="191069" y="1473958"/>
                </a:cubicBezTo>
                <a:cubicBezTo>
                  <a:pt x="192814" y="1466980"/>
                  <a:pt x="196482" y="1460540"/>
                  <a:pt x="197893" y="1453487"/>
                </a:cubicBezTo>
                <a:cubicBezTo>
                  <a:pt x="199030" y="1447800"/>
                  <a:pt x="199779" y="1442022"/>
                  <a:pt x="201305" y="1436427"/>
                </a:cubicBezTo>
                <a:cubicBezTo>
                  <a:pt x="203198" y="1429488"/>
                  <a:pt x="206384" y="1422934"/>
                  <a:pt x="208129" y="1415956"/>
                </a:cubicBezTo>
                <a:cubicBezTo>
                  <a:pt x="213286" y="1395330"/>
                  <a:pt x="210058" y="1406757"/>
                  <a:pt x="218365" y="1381836"/>
                </a:cubicBezTo>
                <a:lnTo>
                  <a:pt x="225189" y="1361364"/>
                </a:lnTo>
                <a:cubicBezTo>
                  <a:pt x="226326" y="1357952"/>
                  <a:pt x="226605" y="1354121"/>
                  <a:pt x="228600" y="1351129"/>
                </a:cubicBezTo>
                <a:cubicBezTo>
                  <a:pt x="230875" y="1347717"/>
                  <a:pt x="233759" y="1344640"/>
                  <a:pt x="235424" y="1340893"/>
                </a:cubicBezTo>
                <a:cubicBezTo>
                  <a:pt x="238345" y="1334320"/>
                  <a:pt x="239973" y="1327245"/>
                  <a:pt x="242248" y="1320421"/>
                </a:cubicBezTo>
                <a:cubicBezTo>
                  <a:pt x="243385" y="1317009"/>
                  <a:pt x="243665" y="1313177"/>
                  <a:pt x="245660" y="1310185"/>
                </a:cubicBezTo>
                <a:lnTo>
                  <a:pt x="252484" y="1299950"/>
                </a:lnTo>
                <a:cubicBezTo>
                  <a:pt x="254391" y="1292321"/>
                  <a:pt x="259397" y="1270814"/>
                  <a:pt x="262720" y="1265830"/>
                </a:cubicBezTo>
                <a:cubicBezTo>
                  <a:pt x="264995" y="1262418"/>
                  <a:pt x="267710" y="1259262"/>
                  <a:pt x="269544" y="1255594"/>
                </a:cubicBezTo>
                <a:cubicBezTo>
                  <a:pt x="283667" y="1227347"/>
                  <a:pt x="260227" y="1264449"/>
                  <a:pt x="279780" y="1235123"/>
                </a:cubicBezTo>
                <a:cubicBezTo>
                  <a:pt x="280917" y="1231711"/>
                  <a:pt x="281445" y="1228031"/>
                  <a:pt x="283192" y="1224887"/>
                </a:cubicBezTo>
                <a:cubicBezTo>
                  <a:pt x="287175" y="1217718"/>
                  <a:pt x="294246" y="1212195"/>
                  <a:pt x="296839" y="1204415"/>
                </a:cubicBezTo>
                <a:cubicBezTo>
                  <a:pt x="301548" y="1190289"/>
                  <a:pt x="298256" y="1197171"/>
                  <a:pt x="307075" y="1183944"/>
                </a:cubicBezTo>
                <a:cubicBezTo>
                  <a:pt x="309850" y="1175619"/>
                  <a:pt x="310697" y="1170086"/>
                  <a:pt x="317311" y="1163472"/>
                </a:cubicBezTo>
                <a:cubicBezTo>
                  <a:pt x="320211" y="1160572"/>
                  <a:pt x="324135" y="1158923"/>
                  <a:pt x="327547" y="1156648"/>
                </a:cubicBezTo>
                <a:cubicBezTo>
                  <a:pt x="330967" y="1146389"/>
                  <a:pt x="330434" y="1144995"/>
                  <a:pt x="337783" y="1136176"/>
                </a:cubicBezTo>
                <a:cubicBezTo>
                  <a:pt x="340872" y="1132469"/>
                  <a:pt x="345056" y="1129749"/>
                  <a:pt x="348018" y="1125941"/>
                </a:cubicBezTo>
                <a:cubicBezTo>
                  <a:pt x="369452" y="1098383"/>
                  <a:pt x="352086" y="1111855"/>
                  <a:pt x="371902" y="1098645"/>
                </a:cubicBezTo>
                <a:cubicBezTo>
                  <a:pt x="375321" y="1088387"/>
                  <a:pt x="374789" y="1086991"/>
                  <a:pt x="382138" y="1078173"/>
                </a:cubicBezTo>
                <a:cubicBezTo>
                  <a:pt x="385227" y="1074466"/>
                  <a:pt x="389285" y="1071645"/>
                  <a:pt x="392374" y="1067938"/>
                </a:cubicBezTo>
                <a:cubicBezTo>
                  <a:pt x="394999" y="1064788"/>
                  <a:pt x="396572" y="1060852"/>
                  <a:pt x="399197" y="1057702"/>
                </a:cubicBezTo>
                <a:cubicBezTo>
                  <a:pt x="402286" y="1053995"/>
                  <a:pt x="406344" y="1051173"/>
                  <a:pt x="409433" y="1047466"/>
                </a:cubicBezTo>
                <a:cubicBezTo>
                  <a:pt x="412058" y="1044316"/>
                  <a:pt x="413357" y="1040130"/>
                  <a:pt x="416257" y="1037230"/>
                </a:cubicBezTo>
                <a:cubicBezTo>
                  <a:pt x="419157" y="1034330"/>
                  <a:pt x="423081" y="1032681"/>
                  <a:pt x="426493" y="1030406"/>
                </a:cubicBezTo>
                <a:cubicBezTo>
                  <a:pt x="442416" y="1006523"/>
                  <a:pt x="433317" y="1014484"/>
                  <a:pt x="450377" y="1003111"/>
                </a:cubicBezTo>
                <a:cubicBezTo>
                  <a:pt x="451514" y="999699"/>
                  <a:pt x="451542" y="995684"/>
                  <a:pt x="453789" y="992875"/>
                </a:cubicBezTo>
                <a:cubicBezTo>
                  <a:pt x="471986" y="970127"/>
                  <a:pt x="457199" y="1003113"/>
                  <a:pt x="470848" y="975815"/>
                </a:cubicBezTo>
                <a:cubicBezTo>
                  <a:pt x="472456" y="972598"/>
                  <a:pt x="472513" y="968723"/>
                  <a:pt x="474260" y="965579"/>
                </a:cubicBezTo>
                <a:cubicBezTo>
                  <a:pt x="478243" y="958410"/>
                  <a:pt x="483359" y="951932"/>
                  <a:pt x="487908" y="945108"/>
                </a:cubicBezTo>
                <a:cubicBezTo>
                  <a:pt x="490183" y="941696"/>
                  <a:pt x="491832" y="937772"/>
                  <a:pt x="494732" y="934872"/>
                </a:cubicBezTo>
                <a:lnTo>
                  <a:pt x="504968" y="924636"/>
                </a:lnTo>
                <a:cubicBezTo>
                  <a:pt x="512287" y="902680"/>
                  <a:pt x="502643" y="926525"/>
                  <a:pt x="518615" y="904164"/>
                </a:cubicBezTo>
                <a:cubicBezTo>
                  <a:pt x="521571" y="900025"/>
                  <a:pt x="522916" y="894933"/>
                  <a:pt x="525439" y="890517"/>
                </a:cubicBezTo>
                <a:cubicBezTo>
                  <a:pt x="527474" y="886957"/>
                  <a:pt x="530429" y="883949"/>
                  <a:pt x="532263" y="880281"/>
                </a:cubicBezTo>
                <a:cubicBezTo>
                  <a:pt x="533871" y="877064"/>
                  <a:pt x="533680" y="873038"/>
                  <a:pt x="535675" y="870045"/>
                </a:cubicBezTo>
                <a:cubicBezTo>
                  <a:pt x="538352" y="866030"/>
                  <a:pt x="542948" y="863618"/>
                  <a:pt x="545911" y="859809"/>
                </a:cubicBezTo>
                <a:cubicBezTo>
                  <a:pt x="567345" y="832252"/>
                  <a:pt x="549979" y="845724"/>
                  <a:pt x="569795" y="832514"/>
                </a:cubicBezTo>
                <a:cubicBezTo>
                  <a:pt x="574344" y="825690"/>
                  <a:pt x="577643" y="817841"/>
                  <a:pt x="583442" y="812042"/>
                </a:cubicBezTo>
                <a:lnTo>
                  <a:pt x="603914" y="791570"/>
                </a:lnTo>
                <a:cubicBezTo>
                  <a:pt x="607326" y="788158"/>
                  <a:pt x="610290" y="784230"/>
                  <a:pt x="614150" y="781335"/>
                </a:cubicBezTo>
                <a:cubicBezTo>
                  <a:pt x="618699" y="777923"/>
                  <a:pt x="623480" y="774800"/>
                  <a:pt x="627797" y="771099"/>
                </a:cubicBezTo>
                <a:cubicBezTo>
                  <a:pt x="666934" y="737551"/>
                  <a:pt x="613259" y="782225"/>
                  <a:pt x="644857" y="750627"/>
                </a:cubicBezTo>
                <a:cubicBezTo>
                  <a:pt x="647757" y="747727"/>
                  <a:pt x="651681" y="746078"/>
                  <a:pt x="655093" y="743803"/>
                </a:cubicBezTo>
                <a:cubicBezTo>
                  <a:pt x="667605" y="725036"/>
                  <a:pt x="655092" y="740961"/>
                  <a:pt x="672153" y="726744"/>
                </a:cubicBezTo>
                <a:cubicBezTo>
                  <a:pt x="698437" y="704842"/>
                  <a:pt x="667201" y="726634"/>
                  <a:pt x="692624" y="709684"/>
                </a:cubicBezTo>
                <a:cubicBezTo>
                  <a:pt x="694899" y="706272"/>
                  <a:pt x="696246" y="702010"/>
                  <a:pt x="699448" y="699448"/>
                </a:cubicBezTo>
                <a:cubicBezTo>
                  <a:pt x="702256" y="697201"/>
                  <a:pt x="706467" y="697644"/>
                  <a:pt x="709684" y="696036"/>
                </a:cubicBezTo>
                <a:cubicBezTo>
                  <a:pt x="713352" y="694202"/>
                  <a:pt x="716770" y="691837"/>
                  <a:pt x="719920" y="689212"/>
                </a:cubicBezTo>
                <a:cubicBezTo>
                  <a:pt x="731242" y="679777"/>
                  <a:pt x="727682" y="678508"/>
                  <a:pt x="740392" y="672153"/>
                </a:cubicBezTo>
                <a:cubicBezTo>
                  <a:pt x="743609" y="670545"/>
                  <a:pt x="747410" y="670349"/>
                  <a:pt x="750627" y="668741"/>
                </a:cubicBezTo>
                <a:cubicBezTo>
                  <a:pt x="754295" y="666907"/>
                  <a:pt x="757303" y="663952"/>
                  <a:pt x="760863" y="661917"/>
                </a:cubicBezTo>
                <a:cubicBezTo>
                  <a:pt x="765279" y="659393"/>
                  <a:pt x="770372" y="658049"/>
                  <a:pt x="774511" y="655093"/>
                </a:cubicBezTo>
                <a:cubicBezTo>
                  <a:pt x="778438" y="652288"/>
                  <a:pt x="781040" y="647946"/>
                  <a:pt x="784747" y="644857"/>
                </a:cubicBezTo>
                <a:cubicBezTo>
                  <a:pt x="787897" y="642232"/>
                  <a:pt x="791833" y="640658"/>
                  <a:pt x="794983" y="638033"/>
                </a:cubicBezTo>
                <a:cubicBezTo>
                  <a:pt x="798690" y="634944"/>
                  <a:pt x="801203" y="630474"/>
                  <a:pt x="805218" y="627797"/>
                </a:cubicBezTo>
                <a:cubicBezTo>
                  <a:pt x="808210" y="625802"/>
                  <a:pt x="812237" y="625993"/>
                  <a:pt x="815454" y="624385"/>
                </a:cubicBezTo>
                <a:cubicBezTo>
                  <a:pt x="819122" y="622551"/>
                  <a:pt x="822278" y="619836"/>
                  <a:pt x="825690" y="617561"/>
                </a:cubicBezTo>
                <a:cubicBezTo>
                  <a:pt x="827965" y="614149"/>
                  <a:pt x="829428" y="610026"/>
                  <a:pt x="832514" y="607326"/>
                </a:cubicBezTo>
                <a:cubicBezTo>
                  <a:pt x="838686" y="601925"/>
                  <a:pt x="846162" y="598227"/>
                  <a:pt x="852986" y="593678"/>
                </a:cubicBezTo>
                <a:lnTo>
                  <a:pt x="863221" y="586854"/>
                </a:lnTo>
                <a:cubicBezTo>
                  <a:pt x="866633" y="584579"/>
                  <a:pt x="870557" y="582930"/>
                  <a:pt x="873457" y="580030"/>
                </a:cubicBezTo>
                <a:cubicBezTo>
                  <a:pt x="876869" y="576618"/>
                  <a:pt x="879884" y="572756"/>
                  <a:pt x="883693" y="569794"/>
                </a:cubicBezTo>
                <a:cubicBezTo>
                  <a:pt x="890167" y="564759"/>
                  <a:pt x="897341" y="560696"/>
                  <a:pt x="904165" y="556147"/>
                </a:cubicBezTo>
                <a:lnTo>
                  <a:pt x="934872" y="535675"/>
                </a:lnTo>
                <a:lnTo>
                  <a:pt x="965580" y="515203"/>
                </a:lnTo>
                <a:lnTo>
                  <a:pt x="986051" y="501556"/>
                </a:lnTo>
                <a:cubicBezTo>
                  <a:pt x="1010056" y="493554"/>
                  <a:pt x="980421" y="503969"/>
                  <a:pt x="1009935" y="491320"/>
                </a:cubicBezTo>
                <a:cubicBezTo>
                  <a:pt x="1013241" y="489903"/>
                  <a:pt x="1016759" y="489045"/>
                  <a:pt x="1020171" y="487908"/>
                </a:cubicBezTo>
                <a:cubicBezTo>
                  <a:pt x="1036391" y="477094"/>
                  <a:pt x="1026516" y="482381"/>
                  <a:pt x="1050878" y="474260"/>
                </a:cubicBezTo>
                <a:cubicBezTo>
                  <a:pt x="1054290" y="473123"/>
                  <a:pt x="1058121" y="472843"/>
                  <a:pt x="1061114" y="470848"/>
                </a:cubicBezTo>
                <a:lnTo>
                  <a:pt x="1091821" y="450376"/>
                </a:lnTo>
                <a:lnTo>
                  <a:pt x="1102057" y="443553"/>
                </a:lnTo>
                <a:cubicBezTo>
                  <a:pt x="1105469" y="441278"/>
                  <a:pt x="1108403" y="438026"/>
                  <a:pt x="1112293" y="436729"/>
                </a:cubicBezTo>
                <a:lnTo>
                  <a:pt x="1122529" y="433317"/>
                </a:lnTo>
                <a:cubicBezTo>
                  <a:pt x="1125941" y="429905"/>
                  <a:pt x="1130088" y="427096"/>
                  <a:pt x="1132765" y="423081"/>
                </a:cubicBezTo>
                <a:cubicBezTo>
                  <a:pt x="1134760" y="420088"/>
                  <a:pt x="1133634" y="415388"/>
                  <a:pt x="1136177" y="412845"/>
                </a:cubicBezTo>
                <a:cubicBezTo>
                  <a:pt x="1138720" y="410302"/>
                  <a:pt x="1143000" y="410570"/>
                  <a:pt x="1146412" y="409433"/>
                </a:cubicBezTo>
                <a:cubicBezTo>
                  <a:pt x="1165816" y="390029"/>
                  <a:pt x="1147132" y="405661"/>
                  <a:pt x="1166884" y="395785"/>
                </a:cubicBezTo>
                <a:cubicBezTo>
                  <a:pt x="1170552" y="393951"/>
                  <a:pt x="1173373" y="390626"/>
                  <a:pt x="1177120" y="388961"/>
                </a:cubicBezTo>
                <a:cubicBezTo>
                  <a:pt x="1183693" y="386040"/>
                  <a:pt x="1190768" y="384412"/>
                  <a:pt x="1197592" y="382138"/>
                </a:cubicBezTo>
                <a:cubicBezTo>
                  <a:pt x="1201004" y="381001"/>
                  <a:pt x="1204835" y="380721"/>
                  <a:pt x="1207827" y="378726"/>
                </a:cubicBezTo>
                <a:cubicBezTo>
                  <a:pt x="1211239" y="376451"/>
                  <a:pt x="1214294" y="373517"/>
                  <a:pt x="1218063" y="371902"/>
                </a:cubicBezTo>
                <a:cubicBezTo>
                  <a:pt x="1222373" y="370055"/>
                  <a:pt x="1227202" y="369778"/>
                  <a:pt x="1231711" y="368490"/>
                </a:cubicBezTo>
                <a:cubicBezTo>
                  <a:pt x="1251661" y="362790"/>
                  <a:pt x="1231593" y="367000"/>
                  <a:pt x="1255595" y="361666"/>
                </a:cubicBezTo>
                <a:cubicBezTo>
                  <a:pt x="1271423" y="358149"/>
                  <a:pt x="1271742" y="359002"/>
                  <a:pt x="1286302" y="354842"/>
                </a:cubicBezTo>
                <a:cubicBezTo>
                  <a:pt x="1306311" y="349125"/>
                  <a:pt x="1286838" y="354574"/>
                  <a:pt x="1306774" y="344606"/>
                </a:cubicBezTo>
                <a:cubicBezTo>
                  <a:pt x="1309991" y="342998"/>
                  <a:pt x="1313792" y="342802"/>
                  <a:pt x="1317009" y="341194"/>
                </a:cubicBezTo>
                <a:cubicBezTo>
                  <a:pt x="1320677" y="339360"/>
                  <a:pt x="1323498" y="336035"/>
                  <a:pt x="1327245" y="334370"/>
                </a:cubicBezTo>
                <a:cubicBezTo>
                  <a:pt x="1333818" y="331449"/>
                  <a:pt x="1347717" y="327547"/>
                  <a:pt x="1347717" y="327547"/>
                </a:cubicBezTo>
                <a:cubicBezTo>
                  <a:pt x="1377057" y="307987"/>
                  <a:pt x="1339932" y="331440"/>
                  <a:pt x="1368189" y="317311"/>
                </a:cubicBezTo>
                <a:cubicBezTo>
                  <a:pt x="1371857" y="315477"/>
                  <a:pt x="1374756" y="312321"/>
                  <a:pt x="1378424" y="310487"/>
                </a:cubicBezTo>
                <a:cubicBezTo>
                  <a:pt x="1381641" y="308879"/>
                  <a:pt x="1385443" y="308683"/>
                  <a:pt x="1388660" y="307075"/>
                </a:cubicBezTo>
                <a:cubicBezTo>
                  <a:pt x="1392328" y="305241"/>
                  <a:pt x="1395149" y="301916"/>
                  <a:pt x="1398896" y="300251"/>
                </a:cubicBezTo>
                <a:cubicBezTo>
                  <a:pt x="1405469" y="297330"/>
                  <a:pt x="1412544" y="295702"/>
                  <a:pt x="1419368" y="293427"/>
                </a:cubicBezTo>
                <a:cubicBezTo>
                  <a:pt x="1422780" y="292290"/>
                  <a:pt x="1426386" y="291623"/>
                  <a:pt x="1429603" y="290015"/>
                </a:cubicBezTo>
                <a:cubicBezTo>
                  <a:pt x="1434152" y="287740"/>
                  <a:pt x="1438576" y="285195"/>
                  <a:pt x="1443251" y="283191"/>
                </a:cubicBezTo>
                <a:cubicBezTo>
                  <a:pt x="1446557" y="281774"/>
                  <a:pt x="1450270" y="281387"/>
                  <a:pt x="1453487" y="279779"/>
                </a:cubicBezTo>
                <a:cubicBezTo>
                  <a:pt x="1477049" y="267999"/>
                  <a:pt x="1448967" y="276645"/>
                  <a:pt x="1477371" y="269544"/>
                </a:cubicBezTo>
                <a:cubicBezTo>
                  <a:pt x="1481920" y="267269"/>
                  <a:pt x="1486256" y="264506"/>
                  <a:pt x="1491018" y="262720"/>
                </a:cubicBezTo>
                <a:cubicBezTo>
                  <a:pt x="1495409" y="261073"/>
                  <a:pt x="1500356" y="261155"/>
                  <a:pt x="1504666" y="259308"/>
                </a:cubicBezTo>
                <a:cubicBezTo>
                  <a:pt x="1508435" y="257693"/>
                  <a:pt x="1511133" y="254099"/>
                  <a:pt x="1514902" y="252484"/>
                </a:cubicBezTo>
                <a:cubicBezTo>
                  <a:pt x="1528254" y="246762"/>
                  <a:pt x="1535259" y="251423"/>
                  <a:pt x="1549021" y="242248"/>
                </a:cubicBezTo>
                <a:cubicBezTo>
                  <a:pt x="1552433" y="239973"/>
                  <a:pt x="1555589" y="237258"/>
                  <a:pt x="1559257" y="235424"/>
                </a:cubicBezTo>
                <a:cubicBezTo>
                  <a:pt x="1564991" y="232557"/>
                  <a:pt x="1577675" y="230240"/>
                  <a:pt x="1583141" y="228600"/>
                </a:cubicBezTo>
                <a:cubicBezTo>
                  <a:pt x="1590030" y="226533"/>
                  <a:pt x="1596934" y="224447"/>
                  <a:pt x="1603612" y="221776"/>
                </a:cubicBezTo>
                <a:cubicBezTo>
                  <a:pt x="1627351" y="212282"/>
                  <a:pt x="1614862" y="216890"/>
                  <a:pt x="1641144" y="208129"/>
                </a:cubicBezTo>
                <a:lnTo>
                  <a:pt x="1651380" y="204717"/>
                </a:lnTo>
                <a:cubicBezTo>
                  <a:pt x="1654792" y="203580"/>
                  <a:pt x="1658068" y="201896"/>
                  <a:pt x="1661615" y="201305"/>
                </a:cubicBezTo>
                <a:cubicBezTo>
                  <a:pt x="1668439" y="200168"/>
                  <a:pt x="1675375" y="199571"/>
                  <a:pt x="1682087" y="197893"/>
                </a:cubicBezTo>
                <a:cubicBezTo>
                  <a:pt x="1689065" y="196148"/>
                  <a:pt x="1695735" y="193344"/>
                  <a:pt x="1702559" y="191069"/>
                </a:cubicBezTo>
                <a:cubicBezTo>
                  <a:pt x="1705971" y="189932"/>
                  <a:pt x="1709306" y="188529"/>
                  <a:pt x="1712795" y="187657"/>
                </a:cubicBezTo>
                <a:cubicBezTo>
                  <a:pt x="1779693" y="170932"/>
                  <a:pt x="1709883" y="187925"/>
                  <a:pt x="1757150" y="177421"/>
                </a:cubicBezTo>
                <a:cubicBezTo>
                  <a:pt x="1761727" y="176404"/>
                  <a:pt x="1766288" y="175297"/>
                  <a:pt x="1770797" y="174009"/>
                </a:cubicBezTo>
                <a:cubicBezTo>
                  <a:pt x="1774255" y="173021"/>
                  <a:pt x="1777544" y="171469"/>
                  <a:pt x="1781033" y="170597"/>
                </a:cubicBezTo>
                <a:cubicBezTo>
                  <a:pt x="1786659" y="169190"/>
                  <a:pt x="1792498" y="168711"/>
                  <a:pt x="1798093" y="167185"/>
                </a:cubicBezTo>
                <a:cubicBezTo>
                  <a:pt x="1805033" y="165292"/>
                  <a:pt x="1811408" y="161077"/>
                  <a:pt x="1818565" y="160361"/>
                </a:cubicBezTo>
                <a:lnTo>
                  <a:pt x="1852684" y="156950"/>
                </a:lnTo>
                <a:cubicBezTo>
                  <a:pt x="1859508" y="154675"/>
                  <a:pt x="1866178" y="151871"/>
                  <a:pt x="1873156" y="150126"/>
                </a:cubicBezTo>
                <a:cubicBezTo>
                  <a:pt x="1882254" y="147851"/>
                  <a:pt x="1891554" y="146268"/>
                  <a:pt x="1900451" y="143302"/>
                </a:cubicBezTo>
                <a:cubicBezTo>
                  <a:pt x="1903863" y="142165"/>
                  <a:pt x="1907160" y="140595"/>
                  <a:pt x="1910687" y="139890"/>
                </a:cubicBezTo>
                <a:cubicBezTo>
                  <a:pt x="1918573" y="138313"/>
                  <a:pt x="1926610" y="137615"/>
                  <a:pt x="1934571" y="136478"/>
                </a:cubicBezTo>
                <a:cubicBezTo>
                  <a:pt x="1962555" y="127149"/>
                  <a:pt x="1918382" y="141080"/>
                  <a:pt x="1975514" y="129654"/>
                </a:cubicBezTo>
                <a:cubicBezTo>
                  <a:pt x="1982567" y="128243"/>
                  <a:pt x="1989162" y="125105"/>
                  <a:pt x="1995986" y="122830"/>
                </a:cubicBezTo>
                <a:lnTo>
                  <a:pt x="2016457" y="116006"/>
                </a:lnTo>
                <a:cubicBezTo>
                  <a:pt x="2019869" y="114869"/>
                  <a:pt x="2023166" y="113299"/>
                  <a:pt x="2026693" y="112594"/>
                </a:cubicBezTo>
                <a:cubicBezTo>
                  <a:pt x="2032380" y="111457"/>
                  <a:pt x="2038127" y="110589"/>
                  <a:pt x="2043753" y="109182"/>
                </a:cubicBezTo>
                <a:cubicBezTo>
                  <a:pt x="2047242" y="108310"/>
                  <a:pt x="2050531" y="106758"/>
                  <a:pt x="2053989" y="105770"/>
                </a:cubicBezTo>
                <a:cubicBezTo>
                  <a:pt x="2058498" y="104482"/>
                  <a:pt x="2063087" y="103495"/>
                  <a:pt x="2067636" y="102358"/>
                </a:cubicBezTo>
                <a:cubicBezTo>
                  <a:pt x="2071048" y="100084"/>
                  <a:pt x="2074125" y="97200"/>
                  <a:pt x="2077872" y="95535"/>
                </a:cubicBezTo>
                <a:cubicBezTo>
                  <a:pt x="2077874" y="95534"/>
                  <a:pt x="2103461" y="87005"/>
                  <a:pt x="2108580" y="85299"/>
                </a:cubicBezTo>
                <a:cubicBezTo>
                  <a:pt x="2111992" y="84162"/>
                  <a:pt x="2115598" y="83495"/>
                  <a:pt x="2118815" y="81887"/>
                </a:cubicBezTo>
                <a:cubicBezTo>
                  <a:pt x="2138897" y="71846"/>
                  <a:pt x="2127638" y="76671"/>
                  <a:pt x="2152935" y="68239"/>
                </a:cubicBezTo>
                <a:cubicBezTo>
                  <a:pt x="2156347" y="67102"/>
                  <a:pt x="2159644" y="65532"/>
                  <a:pt x="2163171" y="64827"/>
                </a:cubicBezTo>
                <a:cubicBezTo>
                  <a:pt x="2174544" y="62552"/>
                  <a:pt x="2186038" y="60816"/>
                  <a:pt x="2197290" y="58003"/>
                </a:cubicBezTo>
                <a:cubicBezTo>
                  <a:pt x="2220640" y="52165"/>
                  <a:pt x="2203036" y="56069"/>
                  <a:pt x="2234821" y="51179"/>
                </a:cubicBezTo>
                <a:cubicBezTo>
                  <a:pt x="2241659" y="50127"/>
                  <a:pt x="2248422" y="48575"/>
                  <a:pt x="2255293" y="47767"/>
                </a:cubicBezTo>
                <a:cubicBezTo>
                  <a:pt x="2267769" y="46299"/>
                  <a:pt x="2280339" y="45743"/>
                  <a:pt x="2292824" y="44356"/>
                </a:cubicBezTo>
                <a:cubicBezTo>
                  <a:pt x="2303729" y="43144"/>
                  <a:pt x="2354669" y="35114"/>
                  <a:pt x="2357651" y="34120"/>
                </a:cubicBezTo>
                <a:cubicBezTo>
                  <a:pt x="2391853" y="22719"/>
                  <a:pt x="2364134" y="30776"/>
                  <a:pt x="2398595" y="23884"/>
                </a:cubicBezTo>
                <a:cubicBezTo>
                  <a:pt x="2403193" y="22964"/>
                  <a:pt x="2407617" y="21243"/>
                  <a:pt x="2412242" y="20472"/>
                </a:cubicBezTo>
                <a:cubicBezTo>
                  <a:pt x="2430133" y="17490"/>
                  <a:pt x="2460368" y="15166"/>
                  <a:pt x="2477069" y="13648"/>
                </a:cubicBezTo>
                <a:cubicBezTo>
                  <a:pt x="2498704" y="8239"/>
                  <a:pt x="2487839" y="10374"/>
                  <a:pt x="2518012" y="6824"/>
                </a:cubicBezTo>
                <a:cubicBezTo>
                  <a:pt x="2551816" y="2847"/>
                  <a:pt x="2539368" y="8088"/>
                  <a:pt x="2555544" y="0"/>
                </a:cubicBezTo>
              </a:path>
            </a:pathLst>
          </a:custGeom>
          <a:no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64" name="Freeform: Shape 363">
            <a:extLst>
              <a:ext uri="{FF2B5EF4-FFF2-40B4-BE49-F238E27FC236}">
                <a16:creationId xmlns:a16="http://schemas.microsoft.com/office/drawing/2014/main" id="{9B8E3D89-5437-4154-86CE-5D4011A76CF4}"/>
              </a:ext>
            </a:extLst>
          </p:cNvPr>
          <p:cNvSpPr/>
          <p:nvPr/>
        </p:nvSpPr>
        <p:spPr>
          <a:xfrm>
            <a:off x="6213716" y="1674350"/>
            <a:ext cx="1921775" cy="1604465"/>
          </a:xfrm>
          <a:custGeom>
            <a:avLst/>
            <a:gdLst>
              <a:gd name="connsiteX0" fmla="*/ 0 w 2562367"/>
              <a:gd name="connsiteY0" fmla="*/ 2139287 h 2139287"/>
              <a:gd name="connsiteX1" fmla="*/ 30707 w 2562367"/>
              <a:gd name="connsiteY1" fmla="*/ 2036929 h 2139287"/>
              <a:gd name="connsiteX2" fmla="*/ 37531 w 2562367"/>
              <a:gd name="connsiteY2" fmla="*/ 2016457 h 2139287"/>
              <a:gd name="connsiteX3" fmla="*/ 40943 w 2562367"/>
              <a:gd name="connsiteY3" fmla="*/ 1989162 h 2139287"/>
              <a:gd name="connsiteX4" fmla="*/ 47767 w 2562367"/>
              <a:gd name="connsiteY4" fmla="*/ 1968690 h 2139287"/>
              <a:gd name="connsiteX5" fmla="*/ 54591 w 2562367"/>
              <a:gd name="connsiteY5" fmla="*/ 1944806 h 2139287"/>
              <a:gd name="connsiteX6" fmla="*/ 58003 w 2562367"/>
              <a:gd name="connsiteY6" fmla="*/ 1931159 h 2139287"/>
              <a:gd name="connsiteX7" fmla="*/ 64827 w 2562367"/>
              <a:gd name="connsiteY7" fmla="*/ 1910687 h 2139287"/>
              <a:gd name="connsiteX8" fmla="*/ 75062 w 2562367"/>
              <a:gd name="connsiteY8" fmla="*/ 1879979 h 2139287"/>
              <a:gd name="connsiteX9" fmla="*/ 88710 w 2562367"/>
              <a:gd name="connsiteY9" fmla="*/ 1839036 h 2139287"/>
              <a:gd name="connsiteX10" fmla="*/ 92122 w 2562367"/>
              <a:gd name="connsiteY10" fmla="*/ 1828800 h 2139287"/>
              <a:gd name="connsiteX11" fmla="*/ 95534 w 2562367"/>
              <a:gd name="connsiteY11" fmla="*/ 1818564 h 2139287"/>
              <a:gd name="connsiteX12" fmla="*/ 102358 w 2562367"/>
              <a:gd name="connsiteY12" fmla="*/ 1808329 h 2139287"/>
              <a:gd name="connsiteX13" fmla="*/ 109182 w 2562367"/>
              <a:gd name="connsiteY13" fmla="*/ 1787857 h 2139287"/>
              <a:gd name="connsiteX14" fmla="*/ 112594 w 2562367"/>
              <a:gd name="connsiteY14" fmla="*/ 1777621 h 2139287"/>
              <a:gd name="connsiteX15" fmla="*/ 119418 w 2562367"/>
              <a:gd name="connsiteY15" fmla="*/ 1767385 h 2139287"/>
              <a:gd name="connsiteX16" fmla="*/ 126242 w 2562367"/>
              <a:gd name="connsiteY16" fmla="*/ 1746914 h 2139287"/>
              <a:gd name="connsiteX17" fmla="*/ 129654 w 2562367"/>
              <a:gd name="connsiteY17" fmla="*/ 1736678 h 2139287"/>
              <a:gd name="connsiteX18" fmla="*/ 136477 w 2562367"/>
              <a:gd name="connsiteY18" fmla="*/ 1726442 h 2139287"/>
              <a:gd name="connsiteX19" fmla="*/ 146713 w 2562367"/>
              <a:gd name="connsiteY19" fmla="*/ 1692323 h 2139287"/>
              <a:gd name="connsiteX20" fmla="*/ 153537 w 2562367"/>
              <a:gd name="connsiteY20" fmla="*/ 1682087 h 2139287"/>
              <a:gd name="connsiteX21" fmla="*/ 163773 w 2562367"/>
              <a:gd name="connsiteY21" fmla="*/ 1651379 h 2139287"/>
              <a:gd name="connsiteX22" fmla="*/ 167185 w 2562367"/>
              <a:gd name="connsiteY22" fmla="*/ 1641144 h 2139287"/>
              <a:gd name="connsiteX23" fmla="*/ 177421 w 2562367"/>
              <a:gd name="connsiteY23" fmla="*/ 1620672 h 2139287"/>
              <a:gd name="connsiteX24" fmla="*/ 184245 w 2562367"/>
              <a:gd name="connsiteY24" fmla="*/ 1607024 h 2139287"/>
              <a:gd name="connsiteX25" fmla="*/ 191068 w 2562367"/>
              <a:gd name="connsiteY25" fmla="*/ 1586553 h 2139287"/>
              <a:gd name="connsiteX26" fmla="*/ 197892 w 2562367"/>
              <a:gd name="connsiteY26" fmla="*/ 1576317 h 2139287"/>
              <a:gd name="connsiteX27" fmla="*/ 204716 w 2562367"/>
              <a:gd name="connsiteY27" fmla="*/ 1555845 h 2139287"/>
              <a:gd name="connsiteX28" fmla="*/ 211540 w 2562367"/>
              <a:gd name="connsiteY28" fmla="*/ 1545609 h 2139287"/>
              <a:gd name="connsiteX29" fmla="*/ 218364 w 2562367"/>
              <a:gd name="connsiteY29" fmla="*/ 1525138 h 2139287"/>
              <a:gd name="connsiteX30" fmla="*/ 221776 w 2562367"/>
              <a:gd name="connsiteY30" fmla="*/ 1514902 h 2139287"/>
              <a:gd name="connsiteX31" fmla="*/ 232012 w 2562367"/>
              <a:gd name="connsiteY31" fmla="*/ 1494430 h 2139287"/>
              <a:gd name="connsiteX32" fmla="*/ 238836 w 2562367"/>
              <a:gd name="connsiteY32" fmla="*/ 1484194 h 2139287"/>
              <a:gd name="connsiteX33" fmla="*/ 245659 w 2562367"/>
              <a:gd name="connsiteY33" fmla="*/ 1463723 h 2139287"/>
              <a:gd name="connsiteX34" fmla="*/ 252483 w 2562367"/>
              <a:gd name="connsiteY34" fmla="*/ 1453487 h 2139287"/>
              <a:gd name="connsiteX35" fmla="*/ 259307 w 2562367"/>
              <a:gd name="connsiteY35" fmla="*/ 1433015 h 2139287"/>
              <a:gd name="connsiteX36" fmla="*/ 266131 w 2562367"/>
              <a:gd name="connsiteY36" fmla="*/ 1422779 h 2139287"/>
              <a:gd name="connsiteX37" fmla="*/ 269543 w 2562367"/>
              <a:gd name="connsiteY37" fmla="*/ 1412544 h 2139287"/>
              <a:gd name="connsiteX38" fmla="*/ 283191 w 2562367"/>
              <a:gd name="connsiteY38" fmla="*/ 1392072 h 2139287"/>
              <a:gd name="connsiteX39" fmla="*/ 300251 w 2562367"/>
              <a:gd name="connsiteY39" fmla="*/ 1361364 h 2139287"/>
              <a:gd name="connsiteX40" fmla="*/ 307074 w 2562367"/>
              <a:gd name="connsiteY40" fmla="*/ 1351129 h 2139287"/>
              <a:gd name="connsiteX41" fmla="*/ 310486 w 2562367"/>
              <a:gd name="connsiteY41" fmla="*/ 1340893 h 2139287"/>
              <a:gd name="connsiteX42" fmla="*/ 320722 w 2562367"/>
              <a:gd name="connsiteY42" fmla="*/ 1330657 h 2139287"/>
              <a:gd name="connsiteX43" fmla="*/ 334370 w 2562367"/>
              <a:gd name="connsiteY43" fmla="*/ 1310185 h 2139287"/>
              <a:gd name="connsiteX44" fmla="*/ 337782 w 2562367"/>
              <a:gd name="connsiteY44" fmla="*/ 1299950 h 2139287"/>
              <a:gd name="connsiteX45" fmla="*/ 348018 w 2562367"/>
              <a:gd name="connsiteY45" fmla="*/ 1293126 h 2139287"/>
              <a:gd name="connsiteX46" fmla="*/ 351430 w 2562367"/>
              <a:gd name="connsiteY46" fmla="*/ 1282890 h 2139287"/>
              <a:gd name="connsiteX47" fmla="*/ 371901 w 2562367"/>
              <a:gd name="connsiteY47" fmla="*/ 1252182 h 2139287"/>
              <a:gd name="connsiteX48" fmla="*/ 419668 w 2562367"/>
              <a:gd name="connsiteY48" fmla="*/ 1180532 h 2139287"/>
              <a:gd name="connsiteX49" fmla="*/ 440140 w 2562367"/>
              <a:gd name="connsiteY49" fmla="*/ 1149824 h 2139287"/>
              <a:gd name="connsiteX50" fmla="*/ 446964 w 2562367"/>
              <a:gd name="connsiteY50" fmla="*/ 1139588 h 2139287"/>
              <a:gd name="connsiteX51" fmla="*/ 457200 w 2562367"/>
              <a:gd name="connsiteY51" fmla="*/ 1132764 h 2139287"/>
              <a:gd name="connsiteX52" fmla="*/ 474259 w 2562367"/>
              <a:gd name="connsiteY52" fmla="*/ 1102057 h 2139287"/>
              <a:gd name="connsiteX53" fmla="*/ 484495 w 2562367"/>
              <a:gd name="connsiteY53" fmla="*/ 1091821 h 2139287"/>
              <a:gd name="connsiteX54" fmla="*/ 504967 w 2562367"/>
              <a:gd name="connsiteY54" fmla="*/ 1061114 h 2139287"/>
              <a:gd name="connsiteX55" fmla="*/ 511791 w 2562367"/>
              <a:gd name="connsiteY55" fmla="*/ 1050878 h 2139287"/>
              <a:gd name="connsiteX56" fmla="*/ 522027 w 2562367"/>
              <a:gd name="connsiteY56" fmla="*/ 1044054 h 2139287"/>
              <a:gd name="connsiteX57" fmla="*/ 542498 w 2562367"/>
              <a:gd name="connsiteY57" fmla="*/ 1013347 h 2139287"/>
              <a:gd name="connsiteX58" fmla="*/ 549322 w 2562367"/>
              <a:gd name="connsiteY58" fmla="*/ 1003111 h 2139287"/>
              <a:gd name="connsiteX59" fmla="*/ 559558 w 2562367"/>
              <a:gd name="connsiteY59" fmla="*/ 992875 h 2139287"/>
              <a:gd name="connsiteX60" fmla="*/ 576618 w 2562367"/>
              <a:gd name="connsiteY60" fmla="*/ 975815 h 2139287"/>
              <a:gd name="connsiteX61" fmla="*/ 580030 w 2562367"/>
              <a:gd name="connsiteY61" fmla="*/ 965579 h 2139287"/>
              <a:gd name="connsiteX62" fmla="*/ 610737 w 2562367"/>
              <a:gd name="connsiteY62" fmla="*/ 941696 h 2139287"/>
              <a:gd name="connsiteX63" fmla="*/ 620973 w 2562367"/>
              <a:gd name="connsiteY63" fmla="*/ 931460 h 2139287"/>
              <a:gd name="connsiteX64" fmla="*/ 641445 w 2562367"/>
              <a:gd name="connsiteY64" fmla="*/ 917812 h 2139287"/>
              <a:gd name="connsiteX65" fmla="*/ 648268 w 2562367"/>
              <a:gd name="connsiteY65" fmla="*/ 907576 h 2139287"/>
              <a:gd name="connsiteX66" fmla="*/ 668740 w 2562367"/>
              <a:gd name="connsiteY66" fmla="*/ 893929 h 2139287"/>
              <a:gd name="connsiteX67" fmla="*/ 696036 w 2562367"/>
              <a:gd name="connsiteY67" fmla="*/ 870045 h 2139287"/>
              <a:gd name="connsiteX68" fmla="*/ 719919 w 2562367"/>
              <a:gd name="connsiteY68" fmla="*/ 849573 h 2139287"/>
              <a:gd name="connsiteX69" fmla="*/ 730155 w 2562367"/>
              <a:gd name="connsiteY69" fmla="*/ 839338 h 2139287"/>
              <a:gd name="connsiteX70" fmla="*/ 740391 w 2562367"/>
              <a:gd name="connsiteY70" fmla="*/ 832514 h 2139287"/>
              <a:gd name="connsiteX71" fmla="*/ 760862 w 2562367"/>
              <a:gd name="connsiteY71" fmla="*/ 812042 h 2139287"/>
              <a:gd name="connsiteX72" fmla="*/ 767686 w 2562367"/>
              <a:gd name="connsiteY72" fmla="*/ 801806 h 2139287"/>
              <a:gd name="connsiteX73" fmla="*/ 777922 w 2562367"/>
              <a:gd name="connsiteY73" fmla="*/ 798394 h 2139287"/>
              <a:gd name="connsiteX74" fmla="*/ 784746 w 2562367"/>
              <a:gd name="connsiteY74" fmla="*/ 788159 h 2139287"/>
              <a:gd name="connsiteX75" fmla="*/ 794982 w 2562367"/>
              <a:gd name="connsiteY75" fmla="*/ 781335 h 2139287"/>
              <a:gd name="connsiteX76" fmla="*/ 815454 w 2562367"/>
              <a:gd name="connsiteY76" fmla="*/ 757451 h 2139287"/>
              <a:gd name="connsiteX77" fmla="*/ 822277 w 2562367"/>
              <a:gd name="connsiteY77" fmla="*/ 747215 h 2139287"/>
              <a:gd name="connsiteX78" fmla="*/ 842749 w 2562367"/>
              <a:gd name="connsiteY78" fmla="*/ 733567 h 2139287"/>
              <a:gd name="connsiteX79" fmla="*/ 859809 w 2562367"/>
              <a:gd name="connsiteY79" fmla="*/ 719920 h 2139287"/>
              <a:gd name="connsiteX80" fmla="*/ 870045 w 2562367"/>
              <a:gd name="connsiteY80" fmla="*/ 709684 h 2139287"/>
              <a:gd name="connsiteX81" fmla="*/ 883692 w 2562367"/>
              <a:gd name="connsiteY81" fmla="*/ 702860 h 2139287"/>
              <a:gd name="connsiteX82" fmla="*/ 904164 w 2562367"/>
              <a:gd name="connsiteY82" fmla="*/ 689212 h 2139287"/>
              <a:gd name="connsiteX83" fmla="*/ 914400 w 2562367"/>
              <a:gd name="connsiteY83" fmla="*/ 678976 h 2139287"/>
              <a:gd name="connsiteX84" fmla="*/ 928048 w 2562367"/>
              <a:gd name="connsiteY84" fmla="*/ 672153 h 2139287"/>
              <a:gd name="connsiteX85" fmla="*/ 945107 w 2562367"/>
              <a:gd name="connsiteY85" fmla="*/ 661917 h 2139287"/>
              <a:gd name="connsiteX86" fmla="*/ 951931 w 2562367"/>
              <a:gd name="connsiteY86" fmla="*/ 651681 h 2139287"/>
              <a:gd name="connsiteX87" fmla="*/ 962167 w 2562367"/>
              <a:gd name="connsiteY87" fmla="*/ 644857 h 2139287"/>
              <a:gd name="connsiteX88" fmla="*/ 972403 w 2562367"/>
              <a:gd name="connsiteY88" fmla="*/ 634621 h 2139287"/>
              <a:gd name="connsiteX89" fmla="*/ 982639 w 2562367"/>
              <a:gd name="connsiteY89" fmla="*/ 627797 h 2139287"/>
              <a:gd name="connsiteX90" fmla="*/ 1003110 w 2562367"/>
              <a:gd name="connsiteY90" fmla="*/ 610738 h 2139287"/>
              <a:gd name="connsiteX91" fmla="*/ 1009934 w 2562367"/>
              <a:gd name="connsiteY91" fmla="*/ 600502 h 2139287"/>
              <a:gd name="connsiteX92" fmla="*/ 1020170 w 2562367"/>
              <a:gd name="connsiteY92" fmla="*/ 597090 h 2139287"/>
              <a:gd name="connsiteX93" fmla="*/ 1040642 w 2562367"/>
              <a:gd name="connsiteY93" fmla="*/ 586854 h 2139287"/>
              <a:gd name="connsiteX94" fmla="*/ 1064525 w 2562367"/>
              <a:gd name="connsiteY94" fmla="*/ 573206 h 2139287"/>
              <a:gd name="connsiteX95" fmla="*/ 1074761 w 2562367"/>
              <a:gd name="connsiteY95" fmla="*/ 569794 h 2139287"/>
              <a:gd name="connsiteX96" fmla="*/ 1098645 w 2562367"/>
              <a:gd name="connsiteY96" fmla="*/ 549323 h 2139287"/>
              <a:gd name="connsiteX97" fmla="*/ 1119116 w 2562367"/>
              <a:gd name="connsiteY97" fmla="*/ 535675 h 2139287"/>
              <a:gd name="connsiteX98" fmla="*/ 1125940 w 2562367"/>
              <a:gd name="connsiteY98" fmla="*/ 525439 h 2139287"/>
              <a:gd name="connsiteX99" fmla="*/ 1139588 w 2562367"/>
              <a:gd name="connsiteY99" fmla="*/ 518615 h 2139287"/>
              <a:gd name="connsiteX100" fmla="*/ 1160059 w 2562367"/>
              <a:gd name="connsiteY100" fmla="*/ 508379 h 2139287"/>
              <a:gd name="connsiteX101" fmla="*/ 1180531 w 2562367"/>
              <a:gd name="connsiteY101" fmla="*/ 491320 h 2139287"/>
              <a:gd name="connsiteX102" fmla="*/ 1190767 w 2562367"/>
              <a:gd name="connsiteY102" fmla="*/ 487908 h 2139287"/>
              <a:gd name="connsiteX103" fmla="*/ 1211239 w 2562367"/>
              <a:gd name="connsiteY103" fmla="*/ 474260 h 2139287"/>
              <a:gd name="connsiteX104" fmla="*/ 1221474 w 2562367"/>
              <a:gd name="connsiteY104" fmla="*/ 467436 h 2139287"/>
              <a:gd name="connsiteX105" fmla="*/ 1259006 w 2562367"/>
              <a:gd name="connsiteY105" fmla="*/ 443553 h 2139287"/>
              <a:gd name="connsiteX106" fmla="*/ 1282889 w 2562367"/>
              <a:gd name="connsiteY106" fmla="*/ 426493 h 2139287"/>
              <a:gd name="connsiteX107" fmla="*/ 1293125 w 2562367"/>
              <a:gd name="connsiteY107" fmla="*/ 423081 h 2139287"/>
              <a:gd name="connsiteX108" fmla="*/ 1303361 w 2562367"/>
              <a:gd name="connsiteY108" fmla="*/ 416257 h 2139287"/>
              <a:gd name="connsiteX109" fmla="*/ 1323833 w 2562367"/>
              <a:gd name="connsiteY109" fmla="*/ 406021 h 2139287"/>
              <a:gd name="connsiteX110" fmla="*/ 1330656 w 2562367"/>
              <a:gd name="connsiteY110" fmla="*/ 395785 h 2139287"/>
              <a:gd name="connsiteX111" fmla="*/ 1351128 w 2562367"/>
              <a:gd name="connsiteY111" fmla="*/ 388962 h 2139287"/>
              <a:gd name="connsiteX112" fmla="*/ 1371600 w 2562367"/>
              <a:gd name="connsiteY112" fmla="*/ 378726 h 2139287"/>
              <a:gd name="connsiteX113" fmla="*/ 1381836 w 2562367"/>
              <a:gd name="connsiteY113" fmla="*/ 371902 h 2139287"/>
              <a:gd name="connsiteX114" fmla="*/ 1392071 w 2562367"/>
              <a:gd name="connsiteY114" fmla="*/ 368490 h 2139287"/>
              <a:gd name="connsiteX115" fmla="*/ 1402307 w 2562367"/>
              <a:gd name="connsiteY115" fmla="*/ 361666 h 2139287"/>
              <a:gd name="connsiteX116" fmla="*/ 1422779 w 2562367"/>
              <a:gd name="connsiteY116" fmla="*/ 354842 h 2139287"/>
              <a:gd name="connsiteX117" fmla="*/ 1433015 w 2562367"/>
              <a:gd name="connsiteY117" fmla="*/ 348018 h 2139287"/>
              <a:gd name="connsiteX118" fmla="*/ 1453486 w 2562367"/>
              <a:gd name="connsiteY118" fmla="*/ 341194 h 2139287"/>
              <a:gd name="connsiteX119" fmla="*/ 1463722 w 2562367"/>
              <a:gd name="connsiteY119" fmla="*/ 334370 h 2139287"/>
              <a:gd name="connsiteX120" fmla="*/ 1484194 w 2562367"/>
              <a:gd name="connsiteY120" fmla="*/ 327547 h 2139287"/>
              <a:gd name="connsiteX121" fmla="*/ 1494430 w 2562367"/>
              <a:gd name="connsiteY121" fmla="*/ 320723 h 2139287"/>
              <a:gd name="connsiteX122" fmla="*/ 1508077 w 2562367"/>
              <a:gd name="connsiteY122" fmla="*/ 317311 h 2139287"/>
              <a:gd name="connsiteX123" fmla="*/ 1528549 w 2562367"/>
              <a:gd name="connsiteY123" fmla="*/ 310487 h 2139287"/>
              <a:gd name="connsiteX124" fmla="*/ 1549021 w 2562367"/>
              <a:gd name="connsiteY124" fmla="*/ 303663 h 2139287"/>
              <a:gd name="connsiteX125" fmla="*/ 1559256 w 2562367"/>
              <a:gd name="connsiteY125" fmla="*/ 300251 h 2139287"/>
              <a:gd name="connsiteX126" fmla="*/ 1579728 w 2562367"/>
              <a:gd name="connsiteY126" fmla="*/ 290015 h 2139287"/>
              <a:gd name="connsiteX127" fmla="*/ 1589964 w 2562367"/>
              <a:gd name="connsiteY127" fmla="*/ 283191 h 2139287"/>
              <a:gd name="connsiteX128" fmla="*/ 1610436 w 2562367"/>
              <a:gd name="connsiteY128" fmla="*/ 276367 h 2139287"/>
              <a:gd name="connsiteX129" fmla="*/ 1620671 w 2562367"/>
              <a:gd name="connsiteY129" fmla="*/ 272956 h 2139287"/>
              <a:gd name="connsiteX130" fmla="*/ 1651379 w 2562367"/>
              <a:gd name="connsiteY130" fmla="*/ 259308 h 2139287"/>
              <a:gd name="connsiteX131" fmla="*/ 1692322 w 2562367"/>
              <a:gd name="connsiteY131" fmla="*/ 245660 h 2139287"/>
              <a:gd name="connsiteX132" fmla="*/ 1712794 w 2562367"/>
              <a:gd name="connsiteY132" fmla="*/ 238836 h 2139287"/>
              <a:gd name="connsiteX133" fmla="*/ 1723030 w 2562367"/>
              <a:gd name="connsiteY133" fmla="*/ 235424 h 2139287"/>
              <a:gd name="connsiteX134" fmla="*/ 1753737 w 2562367"/>
              <a:gd name="connsiteY134" fmla="*/ 221776 h 2139287"/>
              <a:gd name="connsiteX135" fmla="*/ 1763973 w 2562367"/>
              <a:gd name="connsiteY135" fmla="*/ 218364 h 2139287"/>
              <a:gd name="connsiteX136" fmla="*/ 1774209 w 2562367"/>
              <a:gd name="connsiteY136" fmla="*/ 211541 h 2139287"/>
              <a:gd name="connsiteX137" fmla="*/ 1787856 w 2562367"/>
              <a:gd name="connsiteY137" fmla="*/ 208129 h 2139287"/>
              <a:gd name="connsiteX138" fmla="*/ 1818564 w 2562367"/>
              <a:gd name="connsiteY138" fmla="*/ 197893 h 2139287"/>
              <a:gd name="connsiteX139" fmla="*/ 1828800 w 2562367"/>
              <a:gd name="connsiteY139" fmla="*/ 194481 h 2139287"/>
              <a:gd name="connsiteX140" fmla="*/ 1839036 w 2562367"/>
              <a:gd name="connsiteY140" fmla="*/ 187657 h 2139287"/>
              <a:gd name="connsiteX141" fmla="*/ 1869743 w 2562367"/>
              <a:gd name="connsiteY141" fmla="*/ 177421 h 2139287"/>
              <a:gd name="connsiteX142" fmla="*/ 1920922 w 2562367"/>
              <a:gd name="connsiteY142" fmla="*/ 160362 h 2139287"/>
              <a:gd name="connsiteX143" fmla="*/ 2002809 w 2562367"/>
              <a:gd name="connsiteY143" fmla="*/ 133066 h 2139287"/>
              <a:gd name="connsiteX144" fmla="*/ 2033516 w 2562367"/>
              <a:gd name="connsiteY144" fmla="*/ 122830 h 2139287"/>
              <a:gd name="connsiteX145" fmla="*/ 2043752 w 2562367"/>
              <a:gd name="connsiteY145" fmla="*/ 119418 h 2139287"/>
              <a:gd name="connsiteX146" fmla="*/ 2060812 w 2562367"/>
              <a:gd name="connsiteY146" fmla="*/ 116006 h 2139287"/>
              <a:gd name="connsiteX147" fmla="*/ 2081283 w 2562367"/>
              <a:gd name="connsiteY147" fmla="*/ 109182 h 2139287"/>
              <a:gd name="connsiteX148" fmla="*/ 2091519 w 2562367"/>
              <a:gd name="connsiteY148" fmla="*/ 105770 h 2139287"/>
              <a:gd name="connsiteX149" fmla="*/ 2111991 w 2562367"/>
              <a:gd name="connsiteY149" fmla="*/ 102359 h 2139287"/>
              <a:gd name="connsiteX150" fmla="*/ 2135874 w 2562367"/>
              <a:gd name="connsiteY150" fmla="*/ 95535 h 2139287"/>
              <a:gd name="connsiteX151" fmla="*/ 2156346 w 2562367"/>
              <a:gd name="connsiteY151" fmla="*/ 88711 h 2139287"/>
              <a:gd name="connsiteX152" fmla="*/ 2190465 w 2562367"/>
              <a:gd name="connsiteY152" fmla="*/ 81887 h 2139287"/>
              <a:gd name="connsiteX153" fmla="*/ 2217761 w 2562367"/>
              <a:gd name="connsiteY153" fmla="*/ 78475 h 2139287"/>
              <a:gd name="connsiteX154" fmla="*/ 2238233 w 2562367"/>
              <a:gd name="connsiteY154" fmla="*/ 75063 h 2139287"/>
              <a:gd name="connsiteX155" fmla="*/ 2272352 w 2562367"/>
              <a:gd name="connsiteY155" fmla="*/ 71651 h 2139287"/>
              <a:gd name="connsiteX156" fmla="*/ 2292824 w 2562367"/>
              <a:gd name="connsiteY156" fmla="*/ 64827 h 2139287"/>
              <a:gd name="connsiteX157" fmla="*/ 2316707 w 2562367"/>
              <a:gd name="connsiteY157" fmla="*/ 58003 h 2139287"/>
              <a:gd name="connsiteX158" fmla="*/ 2340591 w 2562367"/>
              <a:gd name="connsiteY158" fmla="*/ 54591 h 2139287"/>
              <a:gd name="connsiteX159" fmla="*/ 2371298 w 2562367"/>
              <a:gd name="connsiteY159" fmla="*/ 44356 h 2139287"/>
              <a:gd name="connsiteX160" fmla="*/ 2381534 w 2562367"/>
              <a:gd name="connsiteY160" fmla="*/ 40944 h 2139287"/>
              <a:gd name="connsiteX161" fmla="*/ 2412242 w 2562367"/>
              <a:gd name="connsiteY161" fmla="*/ 34120 h 2139287"/>
              <a:gd name="connsiteX162" fmla="*/ 2425889 w 2562367"/>
              <a:gd name="connsiteY162" fmla="*/ 30708 h 2139287"/>
              <a:gd name="connsiteX163" fmla="*/ 2436125 w 2562367"/>
              <a:gd name="connsiteY163" fmla="*/ 27296 h 2139287"/>
              <a:gd name="connsiteX164" fmla="*/ 2460009 w 2562367"/>
              <a:gd name="connsiteY164" fmla="*/ 23884 h 2139287"/>
              <a:gd name="connsiteX165" fmla="*/ 2483892 w 2562367"/>
              <a:gd name="connsiteY165" fmla="*/ 17060 h 2139287"/>
              <a:gd name="connsiteX166" fmla="*/ 2514600 w 2562367"/>
              <a:gd name="connsiteY166" fmla="*/ 13648 h 2139287"/>
              <a:gd name="connsiteX167" fmla="*/ 2524836 w 2562367"/>
              <a:gd name="connsiteY167" fmla="*/ 10236 h 2139287"/>
              <a:gd name="connsiteX168" fmla="*/ 2555543 w 2562367"/>
              <a:gd name="connsiteY168" fmla="*/ 3412 h 2139287"/>
              <a:gd name="connsiteX169" fmla="*/ 2562367 w 2562367"/>
              <a:gd name="connsiteY169" fmla="*/ 0 h 21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562367" h="2139287">
                <a:moveTo>
                  <a:pt x="0" y="2139287"/>
                </a:moveTo>
                <a:cubicBezTo>
                  <a:pt x="10236" y="2105168"/>
                  <a:pt x="20298" y="2070996"/>
                  <a:pt x="30707" y="2036929"/>
                </a:cubicBezTo>
                <a:cubicBezTo>
                  <a:pt x="32809" y="2030050"/>
                  <a:pt x="37531" y="2016457"/>
                  <a:pt x="37531" y="2016457"/>
                </a:cubicBezTo>
                <a:cubicBezTo>
                  <a:pt x="38668" y="2007359"/>
                  <a:pt x="39022" y="1998128"/>
                  <a:pt x="40943" y="1989162"/>
                </a:cubicBezTo>
                <a:cubicBezTo>
                  <a:pt x="42450" y="1982129"/>
                  <a:pt x="46022" y="1975668"/>
                  <a:pt x="47767" y="1968690"/>
                </a:cubicBezTo>
                <a:cubicBezTo>
                  <a:pt x="58430" y="1926039"/>
                  <a:pt x="44804" y="1979059"/>
                  <a:pt x="54591" y="1944806"/>
                </a:cubicBezTo>
                <a:cubicBezTo>
                  <a:pt x="55879" y="1940297"/>
                  <a:pt x="56656" y="1935650"/>
                  <a:pt x="58003" y="1931159"/>
                </a:cubicBezTo>
                <a:cubicBezTo>
                  <a:pt x="60070" y="1924269"/>
                  <a:pt x="62552" y="1917511"/>
                  <a:pt x="64827" y="1910687"/>
                </a:cubicBezTo>
                <a:lnTo>
                  <a:pt x="75062" y="1879979"/>
                </a:lnTo>
                <a:lnTo>
                  <a:pt x="88710" y="1839036"/>
                </a:lnTo>
                <a:lnTo>
                  <a:pt x="92122" y="1828800"/>
                </a:lnTo>
                <a:cubicBezTo>
                  <a:pt x="93259" y="1825388"/>
                  <a:pt x="93539" y="1821556"/>
                  <a:pt x="95534" y="1818564"/>
                </a:cubicBezTo>
                <a:lnTo>
                  <a:pt x="102358" y="1808329"/>
                </a:lnTo>
                <a:lnTo>
                  <a:pt x="109182" y="1787857"/>
                </a:lnTo>
                <a:cubicBezTo>
                  <a:pt x="110319" y="1784445"/>
                  <a:pt x="110599" y="1780614"/>
                  <a:pt x="112594" y="1777621"/>
                </a:cubicBezTo>
                <a:cubicBezTo>
                  <a:pt x="114869" y="1774209"/>
                  <a:pt x="117752" y="1771132"/>
                  <a:pt x="119418" y="1767385"/>
                </a:cubicBezTo>
                <a:cubicBezTo>
                  <a:pt x="122339" y="1760812"/>
                  <a:pt x="123967" y="1753738"/>
                  <a:pt x="126242" y="1746914"/>
                </a:cubicBezTo>
                <a:cubicBezTo>
                  <a:pt x="127379" y="1743502"/>
                  <a:pt x="127659" y="1739671"/>
                  <a:pt x="129654" y="1736678"/>
                </a:cubicBezTo>
                <a:lnTo>
                  <a:pt x="136477" y="1726442"/>
                </a:lnTo>
                <a:cubicBezTo>
                  <a:pt x="138384" y="1718812"/>
                  <a:pt x="143390" y="1697308"/>
                  <a:pt x="146713" y="1692323"/>
                </a:cubicBezTo>
                <a:cubicBezTo>
                  <a:pt x="148988" y="1688911"/>
                  <a:pt x="151872" y="1685834"/>
                  <a:pt x="153537" y="1682087"/>
                </a:cubicBezTo>
                <a:cubicBezTo>
                  <a:pt x="153538" y="1682085"/>
                  <a:pt x="162067" y="1656498"/>
                  <a:pt x="163773" y="1651379"/>
                </a:cubicBezTo>
                <a:cubicBezTo>
                  <a:pt x="164910" y="1647967"/>
                  <a:pt x="165190" y="1644136"/>
                  <a:pt x="167185" y="1641144"/>
                </a:cubicBezTo>
                <a:cubicBezTo>
                  <a:pt x="180299" y="1621473"/>
                  <a:pt x="168945" y="1640449"/>
                  <a:pt x="177421" y="1620672"/>
                </a:cubicBezTo>
                <a:cubicBezTo>
                  <a:pt x="179425" y="1615997"/>
                  <a:pt x="182356" y="1611747"/>
                  <a:pt x="184245" y="1607024"/>
                </a:cubicBezTo>
                <a:cubicBezTo>
                  <a:pt x="186916" y="1600346"/>
                  <a:pt x="187078" y="1592538"/>
                  <a:pt x="191068" y="1586553"/>
                </a:cubicBezTo>
                <a:cubicBezTo>
                  <a:pt x="193343" y="1583141"/>
                  <a:pt x="196227" y="1580064"/>
                  <a:pt x="197892" y="1576317"/>
                </a:cubicBezTo>
                <a:cubicBezTo>
                  <a:pt x="200813" y="1569744"/>
                  <a:pt x="200726" y="1561830"/>
                  <a:pt x="204716" y="1555845"/>
                </a:cubicBezTo>
                <a:cubicBezTo>
                  <a:pt x="206991" y="1552433"/>
                  <a:pt x="209874" y="1549356"/>
                  <a:pt x="211540" y="1545609"/>
                </a:cubicBezTo>
                <a:cubicBezTo>
                  <a:pt x="214461" y="1539036"/>
                  <a:pt x="216089" y="1531962"/>
                  <a:pt x="218364" y="1525138"/>
                </a:cubicBezTo>
                <a:cubicBezTo>
                  <a:pt x="219501" y="1521726"/>
                  <a:pt x="219781" y="1517895"/>
                  <a:pt x="221776" y="1514902"/>
                </a:cubicBezTo>
                <a:cubicBezTo>
                  <a:pt x="241333" y="1485567"/>
                  <a:pt x="217886" y="1522683"/>
                  <a:pt x="232012" y="1494430"/>
                </a:cubicBezTo>
                <a:cubicBezTo>
                  <a:pt x="233846" y="1490762"/>
                  <a:pt x="237171" y="1487941"/>
                  <a:pt x="238836" y="1484194"/>
                </a:cubicBezTo>
                <a:cubicBezTo>
                  <a:pt x="241757" y="1477621"/>
                  <a:pt x="241669" y="1469708"/>
                  <a:pt x="245659" y="1463723"/>
                </a:cubicBezTo>
                <a:cubicBezTo>
                  <a:pt x="247934" y="1460311"/>
                  <a:pt x="250818" y="1457234"/>
                  <a:pt x="252483" y="1453487"/>
                </a:cubicBezTo>
                <a:cubicBezTo>
                  <a:pt x="255404" y="1446914"/>
                  <a:pt x="255317" y="1439000"/>
                  <a:pt x="259307" y="1433015"/>
                </a:cubicBezTo>
                <a:cubicBezTo>
                  <a:pt x="261582" y="1429603"/>
                  <a:pt x="264297" y="1426447"/>
                  <a:pt x="266131" y="1422779"/>
                </a:cubicBezTo>
                <a:cubicBezTo>
                  <a:pt x="267739" y="1419562"/>
                  <a:pt x="267796" y="1415688"/>
                  <a:pt x="269543" y="1412544"/>
                </a:cubicBezTo>
                <a:cubicBezTo>
                  <a:pt x="273526" y="1405375"/>
                  <a:pt x="280597" y="1399853"/>
                  <a:pt x="283191" y="1392072"/>
                </a:cubicBezTo>
                <a:cubicBezTo>
                  <a:pt x="289197" y="1374055"/>
                  <a:pt x="284608" y="1384829"/>
                  <a:pt x="300251" y="1361364"/>
                </a:cubicBezTo>
                <a:cubicBezTo>
                  <a:pt x="302525" y="1357952"/>
                  <a:pt x="305777" y="1355019"/>
                  <a:pt x="307074" y="1351129"/>
                </a:cubicBezTo>
                <a:cubicBezTo>
                  <a:pt x="308211" y="1347717"/>
                  <a:pt x="308491" y="1343886"/>
                  <a:pt x="310486" y="1340893"/>
                </a:cubicBezTo>
                <a:cubicBezTo>
                  <a:pt x="313163" y="1336878"/>
                  <a:pt x="317760" y="1334466"/>
                  <a:pt x="320722" y="1330657"/>
                </a:cubicBezTo>
                <a:cubicBezTo>
                  <a:pt x="325757" y="1324183"/>
                  <a:pt x="331776" y="1317965"/>
                  <a:pt x="334370" y="1310185"/>
                </a:cubicBezTo>
                <a:cubicBezTo>
                  <a:pt x="335507" y="1306773"/>
                  <a:pt x="335535" y="1302758"/>
                  <a:pt x="337782" y="1299950"/>
                </a:cubicBezTo>
                <a:cubicBezTo>
                  <a:pt x="340344" y="1296748"/>
                  <a:pt x="344606" y="1295401"/>
                  <a:pt x="348018" y="1293126"/>
                </a:cubicBezTo>
                <a:cubicBezTo>
                  <a:pt x="349155" y="1289714"/>
                  <a:pt x="349683" y="1286034"/>
                  <a:pt x="351430" y="1282890"/>
                </a:cubicBezTo>
                <a:cubicBezTo>
                  <a:pt x="351434" y="1282883"/>
                  <a:pt x="368487" y="1257303"/>
                  <a:pt x="371901" y="1252182"/>
                </a:cubicBezTo>
                <a:lnTo>
                  <a:pt x="419668" y="1180532"/>
                </a:lnTo>
                <a:lnTo>
                  <a:pt x="440140" y="1149824"/>
                </a:lnTo>
                <a:cubicBezTo>
                  <a:pt x="442415" y="1146412"/>
                  <a:pt x="443552" y="1141863"/>
                  <a:pt x="446964" y="1139588"/>
                </a:cubicBezTo>
                <a:lnTo>
                  <a:pt x="457200" y="1132764"/>
                </a:lnTo>
                <a:cubicBezTo>
                  <a:pt x="461490" y="1119894"/>
                  <a:pt x="462529" y="1113787"/>
                  <a:pt x="474259" y="1102057"/>
                </a:cubicBezTo>
                <a:cubicBezTo>
                  <a:pt x="477671" y="1098645"/>
                  <a:pt x="481532" y="1095630"/>
                  <a:pt x="484495" y="1091821"/>
                </a:cubicBezTo>
                <a:cubicBezTo>
                  <a:pt x="484500" y="1091814"/>
                  <a:pt x="501553" y="1066235"/>
                  <a:pt x="504967" y="1061114"/>
                </a:cubicBezTo>
                <a:cubicBezTo>
                  <a:pt x="507242" y="1057702"/>
                  <a:pt x="508379" y="1053153"/>
                  <a:pt x="511791" y="1050878"/>
                </a:cubicBezTo>
                <a:lnTo>
                  <a:pt x="522027" y="1044054"/>
                </a:lnTo>
                <a:lnTo>
                  <a:pt x="542498" y="1013347"/>
                </a:lnTo>
                <a:cubicBezTo>
                  <a:pt x="544773" y="1009935"/>
                  <a:pt x="546422" y="1006011"/>
                  <a:pt x="549322" y="1003111"/>
                </a:cubicBezTo>
                <a:cubicBezTo>
                  <a:pt x="552734" y="999699"/>
                  <a:pt x="556469" y="996582"/>
                  <a:pt x="559558" y="992875"/>
                </a:cubicBezTo>
                <a:cubicBezTo>
                  <a:pt x="573775" y="975815"/>
                  <a:pt x="557852" y="988326"/>
                  <a:pt x="576618" y="975815"/>
                </a:cubicBezTo>
                <a:cubicBezTo>
                  <a:pt x="577755" y="972403"/>
                  <a:pt x="578035" y="968572"/>
                  <a:pt x="580030" y="965579"/>
                </a:cubicBezTo>
                <a:cubicBezTo>
                  <a:pt x="589633" y="951175"/>
                  <a:pt x="597183" y="955250"/>
                  <a:pt x="610737" y="941696"/>
                </a:cubicBezTo>
                <a:cubicBezTo>
                  <a:pt x="614149" y="938284"/>
                  <a:pt x="617164" y="934422"/>
                  <a:pt x="620973" y="931460"/>
                </a:cubicBezTo>
                <a:cubicBezTo>
                  <a:pt x="627447" y="926425"/>
                  <a:pt x="641445" y="917812"/>
                  <a:pt x="641445" y="917812"/>
                </a:cubicBezTo>
                <a:cubicBezTo>
                  <a:pt x="643719" y="914400"/>
                  <a:pt x="645182" y="910276"/>
                  <a:pt x="648268" y="907576"/>
                </a:cubicBezTo>
                <a:cubicBezTo>
                  <a:pt x="654440" y="902175"/>
                  <a:pt x="668740" y="893929"/>
                  <a:pt x="668740" y="893929"/>
                </a:cubicBezTo>
                <a:cubicBezTo>
                  <a:pt x="688079" y="864921"/>
                  <a:pt x="656222" y="909863"/>
                  <a:pt x="696036" y="870045"/>
                </a:cubicBezTo>
                <a:cubicBezTo>
                  <a:pt x="721418" y="844660"/>
                  <a:pt x="689298" y="875818"/>
                  <a:pt x="719919" y="849573"/>
                </a:cubicBezTo>
                <a:cubicBezTo>
                  <a:pt x="723583" y="846433"/>
                  <a:pt x="726448" y="842427"/>
                  <a:pt x="730155" y="839338"/>
                </a:cubicBezTo>
                <a:cubicBezTo>
                  <a:pt x="733305" y="836713"/>
                  <a:pt x="737326" y="835238"/>
                  <a:pt x="740391" y="832514"/>
                </a:cubicBezTo>
                <a:cubicBezTo>
                  <a:pt x="747604" y="826103"/>
                  <a:pt x="755509" y="820072"/>
                  <a:pt x="760862" y="812042"/>
                </a:cubicBezTo>
                <a:cubicBezTo>
                  <a:pt x="763137" y="808630"/>
                  <a:pt x="764484" y="804368"/>
                  <a:pt x="767686" y="801806"/>
                </a:cubicBezTo>
                <a:cubicBezTo>
                  <a:pt x="770494" y="799559"/>
                  <a:pt x="774510" y="799531"/>
                  <a:pt x="777922" y="798394"/>
                </a:cubicBezTo>
                <a:cubicBezTo>
                  <a:pt x="780197" y="794982"/>
                  <a:pt x="781846" y="791058"/>
                  <a:pt x="784746" y="788159"/>
                </a:cubicBezTo>
                <a:cubicBezTo>
                  <a:pt x="787646" y="785259"/>
                  <a:pt x="792313" y="784448"/>
                  <a:pt x="794982" y="781335"/>
                </a:cubicBezTo>
                <a:cubicBezTo>
                  <a:pt x="819674" y="752528"/>
                  <a:pt x="792066" y="773043"/>
                  <a:pt x="815454" y="757451"/>
                </a:cubicBezTo>
                <a:cubicBezTo>
                  <a:pt x="817728" y="754039"/>
                  <a:pt x="819191" y="749915"/>
                  <a:pt x="822277" y="747215"/>
                </a:cubicBezTo>
                <a:cubicBezTo>
                  <a:pt x="828449" y="741814"/>
                  <a:pt x="842749" y="733567"/>
                  <a:pt x="842749" y="733567"/>
                </a:cubicBezTo>
                <a:cubicBezTo>
                  <a:pt x="858011" y="710676"/>
                  <a:pt x="840032" y="733105"/>
                  <a:pt x="859809" y="719920"/>
                </a:cubicBezTo>
                <a:cubicBezTo>
                  <a:pt x="863824" y="717243"/>
                  <a:pt x="866119" y="712489"/>
                  <a:pt x="870045" y="709684"/>
                </a:cubicBezTo>
                <a:cubicBezTo>
                  <a:pt x="874184" y="706728"/>
                  <a:pt x="879331" y="705477"/>
                  <a:pt x="883692" y="702860"/>
                </a:cubicBezTo>
                <a:cubicBezTo>
                  <a:pt x="890725" y="698640"/>
                  <a:pt x="898365" y="695011"/>
                  <a:pt x="904164" y="689212"/>
                </a:cubicBezTo>
                <a:cubicBezTo>
                  <a:pt x="907576" y="685800"/>
                  <a:pt x="910473" y="681781"/>
                  <a:pt x="914400" y="678976"/>
                </a:cubicBezTo>
                <a:cubicBezTo>
                  <a:pt x="918539" y="676020"/>
                  <a:pt x="923602" y="674623"/>
                  <a:pt x="928048" y="672153"/>
                </a:cubicBezTo>
                <a:cubicBezTo>
                  <a:pt x="933845" y="668933"/>
                  <a:pt x="939421" y="665329"/>
                  <a:pt x="945107" y="661917"/>
                </a:cubicBezTo>
                <a:cubicBezTo>
                  <a:pt x="947382" y="658505"/>
                  <a:pt x="949031" y="654581"/>
                  <a:pt x="951931" y="651681"/>
                </a:cubicBezTo>
                <a:cubicBezTo>
                  <a:pt x="954831" y="648781"/>
                  <a:pt x="959017" y="647482"/>
                  <a:pt x="962167" y="644857"/>
                </a:cubicBezTo>
                <a:cubicBezTo>
                  <a:pt x="965874" y="641768"/>
                  <a:pt x="968696" y="637710"/>
                  <a:pt x="972403" y="634621"/>
                </a:cubicBezTo>
                <a:cubicBezTo>
                  <a:pt x="975553" y="631996"/>
                  <a:pt x="979489" y="630422"/>
                  <a:pt x="982639" y="627797"/>
                </a:cubicBezTo>
                <a:cubicBezTo>
                  <a:pt x="1008910" y="605905"/>
                  <a:pt x="977695" y="627681"/>
                  <a:pt x="1003110" y="610738"/>
                </a:cubicBezTo>
                <a:cubicBezTo>
                  <a:pt x="1005385" y="607326"/>
                  <a:pt x="1006732" y="603064"/>
                  <a:pt x="1009934" y="600502"/>
                </a:cubicBezTo>
                <a:cubicBezTo>
                  <a:pt x="1012742" y="598255"/>
                  <a:pt x="1016953" y="598698"/>
                  <a:pt x="1020170" y="597090"/>
                </a:cubicBezTo>
                <a:cubicBezTo>
                  <a:pt x="1046627" y="583861"/>
                  <a:pt x="1014914" y="595430"/>
                  <a:pt x="1040642" y="586854"/>
                </a:cubicBezTo>
                <a:cubicBezTo>
                  <a:pt x="1050922" y="580000"/>
                  <a:pt x="1052403" y="578401"/>
                  <a:pt x="1064525" y="573206"/>
                </a:cubicBezTo>
                <a:cubicBezTo>
                  <a:pt x="1067831" y="571789"/>
                  <a:pt x="1071349" y="570931"/>
                  <a:pt x="1074761" y="569794"/>
                </a:cubicBezTo>
                <a:cubicBezTo>
                  <a:pt x="1086542" y="558014"/>
                  <a:pt x="1084055" y="559536"/>
                  <a:pt x="1098645" y="549323"/>
                </a:cubicBezTo>
                <a:cubicBezTo>
                  <a:pt x="1105364" y="544620"/>
                  <a:pt x="1119116" y="535675"/>
                  <a:pt x="1119116" y="535675"/>
                </a:cubicBezTo>
                <a:cubicBezTo>
                  <a:pt x="1121391" y="532263"/>
                  <a:pt x="1122790" y="528064"/>
                  <a:pt x="1125940" y="525439"/>
                </a:cubicBezTo>
                <a:cubicBezTo>
                  <a:pt x="1129847" y="522183"/>
                  <a:pt x="1135172" y="521139"/>
                  <a:pt x="1139588" y="518615"/>
                </a:cubicBezTo>
                <a:cubicBezTo>
                  <a:pt x="1158108" y="508032"/>
                  <a:pt x="1141293" y="514635"/>
                  <a:pt x="1160059" y="508379"/>
                </a:cubicBezTo>
                <a:cubicBezTo>
                  <a:pt x="1167604" y="500834"/>
                  <a:pt x="1171031" y="496070"/>
                  <a:pt x="1180531" y="491320"/>
                </a:cubicBezTo>
                <a:cubicBezTo>
                  <a:pt x="1183748" y="489712"/>
                  <a:pt x="1187623" y="489655"/>
                  <a:pt x="1190767" y="487908"/>
                </a:cubicBezTo>
                <a:cubicBezTo>
                  <a:pt x="1197936" y="483925"/>
                  <a:pt x="1204415" y="478809"/>
                  <a:pt x="1211239" y="474260"/>
                </a:cubicBezTo>
                <a:cubicBezTo>
                  <a:pt x="1214651" y="471985"/>
                  <a:pt x="1217958" y="469546"/>
                  <a:pt x="1221474" y="467436"/>
                </a:cubicBezTo>
                <a:cubicBezTo>
                  <a:pt x="1233884" y="459990"/>
                  <a:pt x="1247463" y="452210"/>
                  <a:pt x="1259006" y="443553"/>
                </a:cubicBezTo>
                <a:cubicBezTo>
                  <a:pt x="1262092" y="441238"/>
                  <a:pt x="1277904" y="428986"/>
                  <a:pt x="1282889" y="426493"/>
                </a:cubicBezTo>
                <a:cubicBezTo>
                  <a:pt x="1286106" y="424885"/>
                  <a:pt x="1289908" y="424689"/>
                  <a:pt x="1293125" y="423081"/>
                </a:cubicBezTo>
                <a:cubicBezTo>
                  <a:pt x="1296793" y="421247"/>
                  <a:pt x="1299693" y="418091"/>
                  <a:pt x="1303361" y="416257"/>
                </a:cubicBezTo>
                <a:cubicBezTo>
                  <a:pt x="1331614" y="402131"/>
                  <a:pt x="1294498" y="425578"/>
                  <a:pt x="1323833" y="406021"/>
                </a:cubicBezTo>
                <a:cubicBezTo>
                  <a:pt x="1326107" y="402609"/>
                  <a:pt x="1327179" y="397958"/>
                  <a:pt x="1330656" y="395785"/>
                </a:cubicBezTo>
                <a:cubicBezTo>
                  <a:pt x="1336756" y="391973"/>
                  <a:pt x="1351128" y="388962"/>
                  <a:pt x="1351128" y="388962"/>
                </a:cubicBezTo>
                <a:cubicBezTo>
                  <a:pt x="1380463" y="369405"/>
                  <a:pt x="1343347" y="392852"/>
                  <a:pt x="1371600" y="378726"/>
                </a:cubicBezTo>
                <a:cubicBezTo>
                  <a:pt x="1375268" y="376892"/>
                  <a:pt x="1378168" y="373736"/>
                  <a:pt x="1381836" y="371902"/>
                </a:cubicBezTo>
                <a:cubicBezTo>
                  <a:pt x="1385053" y="370294"/>
                  <a:pt x="1388854" y="370098"/>
                  <a:pt x="1392071" y="368490"/>
                </a:cubicBezTo>
                <a:cubicBezTo>
                  <a:pt x="1395739" y="366656"/>
                  <a:pt x="1398560" y="363331"/>
                  <a:pt x="1402307" y="361666"/>
                </a:cubicBezTo>
                <a:cubicBezTo>
                  <a:pt x="1408880" y="358745"/>
                  <a:pt x="1416794" y="358832"/>
                  <a:pt x="1422779" y="354842"/>
                </a:cubicBezTo>
                <a:cubicBezTo>
                  <a:pt x="1426191" y="352567"/>
                  <a:pt x="1429268" y="349684"/>
                  <a:pt x="1433015" y="348018"/>
                </a:cubicBezTo>
                <a:cubicBezTo>
                  <a:pt x="1439588" y="345097"/>
                  <a:pt x="1447501" y="345184"/>
                  <a:pt x="1453486" y="341194"/>
                </a:cubicBezTo>
                <a:cubicBezTo>
                  <a:pt x="1456898" y="338919"/>
                  <a:pt x="1459975" y="336035"/>
                  <a:pt x="1463722" y="334370"/>
                </a:cubicBezTo>
                <a:cubicBezTo>
                  <a:pt x="1470295" y="331449"/>
                  <a:pt x="1478209" y="331537"/>
                  <a:pt x="1484194" y="327547"/>
                </a:cubicBezTo>
                <a:cubicBezTo>
                  <a:pt x="1487606" y="325272"/>
                  <a:pt x="1490661" y="322338"/>
                  <a:pt x="1494430" y="320723"/>
                </a:cubicBezTo>
                <a:cubicBezTo>
                  <a:pt x="1498740" y="318876"/>
                  <a:pt x="1503586" y="318658"/>
                  <a:pt x="1508077" y="317311"/>
                </a:cubicBezTo>
                <a:cubicBezTo>
                  <a:pt x="1514967" y="315244"/>
                  <a:pt x="1521725" y="312762"/>
                  <a:pt x="1528549" y="310487"/>
                </a:cubicBezTo>
                <a:lnTo>
                  <a:pt x="1549021" y="303663"/>
                </a:lnTo>
                <a:cubicBezTo>
                  <a:pt x="1552433" y="302526"/>
                  <a:pt x="1556264" y="302246"/>
                  <a:pt x="1559256" y="300251"/>
                </a:cubicBezTo>
                <a:cubicBezTo>
                  <a:pt x="1588591" y="280694"/>
                  <a:pt x="1551475" y="304141"/>
                  <a:pt x="1579728" y="290015"/>
                </a:cubicBezTo>
                <a:cubicBezTo>
                  <a:pt x="1583396" y="288181"/>
                  <a:pt x="1586217" y="284856"/>
                  <a:pt x="1589964" y="283191"/>
                </a:cubicBezTo>
                <a:cubicBezTo>
                  <a:pt x="1596537" y="280270"/>
                  <a:pt x="1603612" y="278642"/>
                  <a:pt x="1610436" y="276367"/>
                </a:cubicBezTo>
                <a:lnTo>
                  <a:pt x="1620671" y="272956"/>
                </a:lnTo>
                <a:cubicBezTo>
                  <a:pt x="1636892" y="262142"/>
                  <a:pt x="1627017" y="267429"/>
                  <a:pt x="1651379" y="259308"/>
                </a:cubicBezTo>
                <a:lnTo>
                  <a:pt x="1692322" y="245660"/>
                </a:lnTo>
                <a:lnTo>
                  <a:pt x="1712794" y="238836"/>
                </a:lnTo>
                <a:lnTo>
                  <a:pt x="1723030" y="235424"/>
                </a:lnTo>
                <a:cubicBezTo>
                  <a:pt x="1739250" y="224610"/>
                  <a:pt x="1729375" y="229897"/>
                  <a:pt x="1753737" y="221776"/>
                </a:cubicBezTo>
                <a:cubicBezTo>
                  <a:pt x="1757149" y="220639"/>
                  <a:pt x="1760980" y="220359"/>
                  <a:pt x="1763973" y="218364"/>
                </a:cubicBezTo>
                <a:cubicBezTo>
                  <a:pt x="1767385" y="216090"/>
                  <a:pt x="1770440" y="213156"/>
                  <a:pt x="1774209" y="211541"/>
                </a:cubicBezTo>
                <a:cubicBezTo>
                  <a:pt x="1778519" y="209694"/>
                  <a:pt x="1783365" y="209476"/>
                  <a:pt x="1787856" y="208129"/>
                </a:cubicBezTo>
                <a:cubicBezTo>
                  <a:pt x="1798191" y="205029"/>
                  <a:pt x="1808328" y="201305"/>
                  <a:pt x="1818564" y="197893"/>
                </a:cubicBezTo>
                <a:cubicBezTo>
                  <a:pt x="1821976" y="196756"/>
                  <a:pt x="1825807" y="196476"/>
                  <a:pt x="1828800" y="194481"/>
                </a:cubicBezTo>
                <a:cubicBezTo>
                  <a:pt x="1832212" y="192206"/>
                  <a:pt x="1835289" y="189323"/>
                  <a:pt x="1839036" y="187657"/>
                </a:cubicBezTo>
                <a:cubicBezTo>
                  <a:pt x="1839039" y="187655"/>
                  <a:pt x="1864624" y="179127"/>
                  <a:pt x="1869743" y="177421"/>
                </a:cubicBezTo>
                <a:lnTo>
                  <a:pt x="1920922" y="160362"/>
                </a:lnTo>
                <a:lnTo>
                  <a:pt x="2002809" y="133066"/>
                </a:lnTo>
                <a:lnTo>
                  <a:pt x="2033516" y="122830"/>
                </a:lnTo>
                <a:cubicBezTo>
                  <a:pt x="2036928" y="121693"/>
                  <a:pt x="2040225" y="120123"/>
                  <a:pt x="2043752" y="119418"/>
                </a:cubicBezTo>
                <a:cubicBezTo>
                  <a:pt x="2049439" y="118281"/>
                  <a:pt x="2055217" y="117532"/>
                  <a:pt x="2060812" y="116006"/>
                </a:cubicBezTo>
                <a:cubicBezTo>
                  <a:pt x="2067751" y="114113"/>
                  <a:pt x="2074459" y="111457"/>
                  <a:pt x="2081283" y="109182"/>
                </a:cubicBezTo>
                <a:cubicBezTo>
                  <a:pt x="2084695" y="108045"/>
                  <a:pt x="2087971" y="106361"/>
                  <a:pt x="2091519" y="105770"/>
                </a:cubicBezTo>
                <a:lnTo>
                  <a:pt x="2111991" y="102359"/>
                </a:lnTo>
                <a:cubicBezTo>
                  <a:pt x="2146392" y="90892"/>
                  <a:pt x="2093032" y="108388"/>
                  <a:pt x="2135874" y="95535"/>
                </a:cubicBezTo>
                <a:cubicBezTo>
                  <a:pt x="2142764" y="93468"/>
                  <a:pt x="2149293" y="90122"/>
                  <a:pt x="2156346" y="88711"/>
                </a:cubicBezTo>
                <a:cubicBezTo>
                  <a:pt x="2167719" y="86436"/>
                  <a:pt x="2178956" y="83326"/>
                  <a:pt x="2190465" y="81887"/>
                </a:cubicBezTo>
                <a:lnTo>
                  <a:pt x="2217761" y="78475"/>
                </a:lnTo>
                <a:cubicBezTo>
                  <a:pt x="2224610" y="77497"/>
                  <a:pt x="2231368" y="75921"/>
                  <a:pt x="2238233" y="75063"/>
                </a:cubicBezTo>
                <a:cubicBezTo>
                  <a:pt x="2249574" y="73645"/>
                  <a:pt x="2260979" y="72788"/>
                  <a:pt x="2272352" y="71651"/>
                </a:cubicBezTo>
                <a:lnTo>
                  <a:pt x="2292824" y="64827"/>
                </a:lnTo>
                <a:cubicBezTo>
                  <a:pt x="2301596" y="61903"/>
                  <a:pt x="2307278" y="59717"/>
                  <a:pt x="2316707" y="58003"/>
                </a:cubicBezTo>
                <a:cubicBezTo>
                  <a:pt x="2324619" y="56564"/>
                  <a:pt x="2332630" y="55728"/>
                  <a:pt x="2340591" y="54591"/>
                </a:cubicBezTo>
                <a:lnTo>
                  <a:pt x="2371298" y="44356"/>
                </a:lnTo>
                <a:cubicBezTo>
                  <a:pt x="2374710" y="43219"/>
                  <a:pt x="2378045" y="41816"/>
                  <a:pt x="2381534" y="40944"/>
                </a:cubicBezTo>
                <a:cubicBezTo>
                  <a:pt x="2414827" y="32621"/>
                  <a:pt x="2373247" y="42786"/>
                  <a:pt x="2412242" y="34120"/>
                </a:cubicBezTo>
                <a:cubicBezTo>
                  <a:pt x="2416819" y="33103"/>
                  <a:pt x="2421380" y="31996"/>
                  <a:pt x="2425889" y="30708"/>
                </a:cubicBezTo>
                <a:cubicBezTo>
                  <a:pt x="2429347" y="29720"/>
                  <a:pt x="2432598" y="28001"/>
                  <a:pt x="2436125" y="27296"/>
                </a:cubicBezTo>
                <a:cubicBezTo>
                  <a:pt x="2444011" y="25719"/>
                  <a:pt x="2452048" y="25021"/>
                  <a:pt x="2460009" y="23884"/>
                </a:cubicBezTo>
                <a:cubicBezTo>
                  <a:pt x="2467651" y="21337"/>
                  <a:pt x="2475938" y="18284"/>
                  <a:pt x="2483892" y="17060"/>
                </a:cubicBezTo>
                <a:cubicBezTo>
                  <a:pt x="2494071" y="15494"/>
                  <a:pt x="2504364" y="14785"/>
                  <a:pt x="2514600" y="13648"/>
                </a:cubicBezTo>
                <a:cubicBezTo>
                  <a:pt x="2518012" y="12511"/>
                  <a:pt x="2521347" y="11108"/>
                  <a:pt x="2524836" y="10236"/>
                </a:cubicBezTo>
                <a:cubicBezTo>
                  <a:pt x="2535651" y="7532"/>
                  <a:pt x="2545037" y="6914"/>
                  <a:pt x="2555543" y="3412"/>
                </a:cubicBezTo>
                <a:cubicBezTo>
                  <a:pt x="2557956" y="2608"/>
                  <a:pt x="2560092" y="1137"/>
                  <a:pt x="2562367" y="0"/>
                </a:cubicBezTo>
              </a:path>
            </a:pathLst>
          </a:custGeom>
          <a:noFill/>
          <a:ln w="317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65" name="Freeform: Shape 364">
            <a:extLst>
              <a:ext uri="{FF2B5EF4-FFF2-40B4-BE49-F238E27FC236}">
                <a16:creationId xmlns:a16="http://schemas.microsoft.com/office/drawing/2014/main" id="{7FF54206-AAF5-4A66-AB56-BE60816A5BF3}"/>
              </a:ext>
            </a:extLst>
          </p:cNvPr>
          <p:cNvSpPr/>
          <p:nvPr/>
        </p:nvSpPr>
        <p:spPr>
          <a:xfrm>
            <a:off x="6217787" y="1722963"/>
            <a:ext cx="1937129" cy="1555852"/>
          </a:xfrm>
          <a:custGeom>
            <a:avLst/>
            <a:gdLst>
              <a:gd name="connsiteX0" fmla="*/ 0 w 2582839"/>
              <a:gd name="connsiteY0" fmla="*/ 2074469 h 2074469"/>
              <a:gd name="connsiteX1" fmla="*/ 71651 w 2582839"/>
              <a:gd name="connsiteY1" fmla="*/ 1900460 h 2074469"/>
              <a:gd name="connsiteX2" fmla="*/ 78475 w 2582839"/>
              <a:gd name="connsiteY2" fmla="*/ 1879988 h 2074469"/>
              <a:gd name="connsiteX3" fmla="*/ 81886 w 2582839"/>
              <a:gd name="connsiteY3" fmla="*/ 1869752 h 2074469"/>
              <a:gd name="connsiteX4" fmla="*/ 95534 w 2582839"/>
              <a:gd name="connsiteY4" fmla="*/ 1845869 h 2074469"/>
              <a:gd name="connsiteX5" fmla="*/ 98946 w 2582839"/>
              <a:gd name="connsiteY5" fmla="*/ 1835633 h 2074469"/>
              <a:gd name="connsiteX6" fmla="*/ 112594 w 2582839"/>
              <a:gd name="connsiteY6" fmla="*/ 1815161 h 2074469"/>
              <a:gd name="connsiteX7" fmla="*/ 122830 w 2582839"/>
              <a:gd name="connsiteY7" fmla="*/ 1794690 h 2074469"/>
              <a:gd name="connsiteX8" fmla="*/ 133066 w 2582839"/>
              <a:gd name="connsiteY8" fmla="*/ 1774218 h 2074469"/>
              <a:gd name="connsiteX9" fmla="*/ 136478 w 2582839"/>
              <a:gd name="connsiteY9" fmla="*/ 1763982 h 2074469"/>
              <a:gd name="connsiteX10" fmla="*/ 143301 w 2582839"/>
              <a:gd name="connsiteY10" fmla="*/ 1753746 h 2074469"/>
              <a:gd name="connsiteX11" fmla="*/ 153537 w 2582839"/>
              <a:gd name="connsiteY11" fmla="*/ 1733275 h 2074469"/>
              <a:gd name="connsiteX12" fmla="*/ 156949 w 2582839"/>
              <a:gd name="connsiteY12" fmla="*/ 1723039 h 2074469"/>
              <a:gd name="connsiteX13" fmla="*/ 163773 w 2582839"/>
              <a:gd name="connsiteY13" fmla="*/ 1712803 h 2074469"/>
              <a:gd name="connsiteX14" fmla="*/ 167185 w 2582839"/>
              <a:gd name="connsiteY14" fmla="*/ 1699155 h 2074469"/>
              <a:gd name="connsiteX15" fmla="*/ 170597 w 2582839"/>
              <a:gd name="connsiteY15" fmla="*/ 1688919 h 2074469"/>
              <a:gd name="connsiteX16" fmla="*/ 174009 w 2582839"/>
              <a:gd name="connsiteY16" fmla="*/ 1668448 h 2074469"/>
              <a:gd name="connsiteX17" fmla="*/ 180833 w 2582839"/>
              <a:gd name="connsiteY17" fmla="*/ 1647976 h 2074469"/>
              <a:gd name="connsiteX18" fmla="*/ 187657 w 2582839"/>
              <a:gd name="connsiteY18" fmla="*/ 1627505 h 2074469"/>
              <a:gd name="connsiteX19" fmla="*/ 197892 w 2582839"/>
              <a:gd name="connsiteY19" fmla="*/ 1596797 h 2074469"/>
              <a:gd name="connsiteX20" fmla="*/ 201304 w 2582839"/>
              <a:gd name="connsiteY20" fmla="*/ 1586561 h 2074469"/>
              <a:gd name="connsiteX21" fmla="*/ 208128 w 2582839"/>
              <a:gd name="connsiteY21" fmla="*/ 1576325 h 2074469"/>
              <a:gd name="connsiteX22" fmla="*/ 211540 w 2582839"/>
              <a:gd name="connsiteY22" fmla="*/ 1566090 h 2074469"/>
              <a:gd name="connsiteX23" fmla="*/ 225188 w 2582839"/>
              <a:gd name="connsiteY23" fmla="*/ 1545618 h 2074469"/>
              <a:gd name="connsiteX24" fmla="*/ 228600 w 2582839"/>
              <a:gd name="connsiteY24" fmla="*/ 1535382 h 2074469"/>
              <a:gd name="connsiteX25" fmla="*/ 235424 w 2582839"/>
              <a:gd name="connsiteY25" fmla="*/ 1525146 h 2074469"/>
              <a:gd name="connsiteX26" fmla="*/ 242248 w 2582839"/>
              <a:gd name="connsiteY26" fmla="*/ 1504675 h 2074469"/>
              <a:gd name="connsiteX27" fmla="*/ 245660 w 2582839"/>
              <a:gd name="connsiteY27" fmla="*/ 1494439 h 2074469"/>
              <a:gd name="connsiteX28" fmla="*/ 255895 w 2582839"/>
              <a:gd name="connsiteY28" fmla="*/ 1473967 h 2074469"/>
              <a:gd name="connsiteX29" fmla="*/ 262719 w 2582839"/>
              <a:gd name="connsiteY29" fmla="*/ 1463731 h 2074469"/>
              <a:gd name="connsiteX30" fmla="*/ 266131 w 2582839"/>
              <a:gd name="connsiteY30" fmla="*/ 1453496 h 2074469"/>
              <a:gd name="connsiteX31" fmla="*/ 279779 w 2582839"/>
              <a:gd name="connsiteY31" fmla="*/ 1433024 h 2074469"/>
              <a:gd name="connsiteX32" fmla="*/ 286603 w 2582839"/>
              <a:gd name="connsiteY32" fmla="*/ 1422788 h 2074469"/>
              <a:gd name="connsiteX33" fmla="*/ 293427 w 2582839"/>
              <a:gd name="connsiteY33" fmla="*/ 1412552 h 2074469"/>
              <a:gd name="connsiteX34" fmla="*/ 300251 w 2582839"/>
              <a:gd name="connsiteY34" fmla="*/ 1402316 h 2074469"/>
              <a:gd name="connsiteX35" fmla="*/ 320722 w 2582839"/>
              <a:gd name="connsiteY35" fmla="*/ 1381845 h 2074469"/>
              <a:gd name="connsiteX36" fmla="*/ 344606 w 2582839"/>
              <a:gd name="connsiteY36" fmla="*/ 1354549 h 2074469"/>
              <a:gd name="connsiteX37" fmla="*/ 361666 w 2582839"/>
              <a:gd name="connsiteY37" fmla="*/ 1323842 h 2074469"/>
              <a:gd name="connsiteX38" fmla="*/ 375313 w 2582839"/>
              <a:gd name="connsiteY38" fmla="*/ 1303370 h 2074469"/>
              <a:gd name="connsiteX39" fmla="*/ 382137 w 2582839"/>
              <a:gd name="connsiteY39" fmla="*/ 1293134 h 2074469"/>
              <a:gd name="connsiteX40" fmla="*/ 399197 w 2582839"/>
              <a:gd name="connsiteY40" fmla="*/ 1272663 h 2074469"/>
              <a:gd name="connsiteX41" fmla="*/ 409433 w 2582839"/>
              <a:gd name="connsiteY41" fmla="*/ 1262427 h 2074469"/>
              <a:gd name="connsiteX42" fmla="*/ 419669 w 2582839"/>
              <a:gd name="connsiteY42" fmla="*/ 1241955 h 2074469"/>
              <a:gd name="connsiteX43" fmla="*/ 429904 w 2582839"/>
              <a:gd name="connsiteY43" fmla="*/ 1231719 h 2074469"/>
              <a:gd name="connsiteX44" fmla="*/ 446964 w 2582839"/>
              <a:gd name="connsiteY44" fmla="*/ 1214660 h 2074469"/>
              <a:gd name="connsiteX45" fmla="*/ 487907 w 2582839"/>
              <a:gd name="connsiteY45" fmla="*/ 1153245 h 2074469"/>
              <a:gd name="connsiteX46" fmla="*/ 494731 w 2582839"/>
              <a:gd name="connsiteY46" fmla="*/ 1143009 h 2074469"/>
              <a:gd name="connsiteX47" fmla="*/ 501555 w 2582839"/>
              <a:gd name="connsiteY47" fmla="*/ 1132773 h 2074469"/>
              <a:gd name="connsiteX48" fmla="*/ 518615 w 2582839"/>
              <a:gd name="connsiteY48" fmla="*/ 1102066 h 2074469"/>
              <a:gd name="connsiteX49" fmla="*/ 528851 w 2582839"/>
              <a:gd name="connsiteY49" fmla="*/ 1091830 h 2074469"/>
              <a:gd name="connsiteX50" fmla="*/ 552734 w 2582839"/>
              <a:gd name="connsiteY50" fmla="*/ 1064534 h 2074469"/>
              <a:gd name="connsiteX51" fmla="*/ 562970 w 2582839"/>
              <a:gd name="connsiteY51" fmla="*/ 1044063 h 2074469"/>
              <a:gd name="connsiteX52" fmla="*/ 573206 w 2582839"/>
              <a:gd name="connsiteY52" fmla="*/ 1037239 h 2074469"/>
              <a:gd name="connsiteX53" fmla="*/ 590266 w 2582839"/>
              <a:gd name="connsiteY53" fmla="*/ 1023591 h 2074469"/>
              <a:gd name="connsiteX54" fmla="*/ 597089 w 2582839"/>
              <a:gd name="connsiteY54" fmla="*/ 1013355 h 2074469"/>
              <a:gd name="connsiteX55" fmla="*/ 617561 w 2582839"/>
              <a:gd name="connsiteY55" fmla="*/ 996296 h 2074469"/>
              <a:gd name="connsiteX56" fmla="*/ 634621 w 2582839"/>
              <a:gd name="connsiteY56" fmla="*/ 975824 h 2074469"/>
              <a:gd name="connsiteX57" fmla="*/ 648269 w 2582839"/>
              <a:gd name="connsiteY57" fmla="*/ 955352 h 2074469"/>
              <a:gd name="connsiteX58" fmla="*/ 655092 w 2582839"/>
              <a:gd name="connsiteY58" fmla="*/ 945116 h 2074469"/>
              <a:gd name="connsiteX59" fmla="*/ 665328 w 2582839"/>
              <a:gd name="connsiteY59" fmla="*/ 941705 h 2074469"/>
              <a:gd name="connsiteX60" fmla="*/ 672152 w 2582839"/>
              <a:gd name="connsiteY60" fmla="*/ 931469 h 2074469"/>
              <a:gd name="connsiteX61" fmla="*/ 692624 w 2582839"/>
              <a:gd name="connsiteY61" fmla="*/ 917821 h 2074469"/>
              <a:gd name="connsiteX62" fmla="*/ 699448 w 2582839"/>
              <a:gd name="connsiteY62" fmla="*/ 907585 h 2074469"/>
              <a:gd name="connsiteX63" fmla="*/ 730155 w 2582839"/>
              <a:gd name="connsiteY63" fmla="*/ 890525 h 2074469"/>
              <a:gd name="connsiteX64" fmla="*/ 736979 w 2582839"/>
              <a:gd name="connsiteY64" fmla="*/ 880290 h 2074469"/>
              <a:gd name="connsiteX65" fmla="*/ 747215 w 2582839"/>
              <a:gd name="connsiteY65" fmla="*/ 876878 h 2074469"/>
              <a:gd name="connsiteX66" fmla="*/ 767686 w 2582839"/>
              <a:gd name="connsiteY66" fmla="*/ 863230 h 2074469"/>
              <a:gd name="connsiteX67" fmla="*/ 767686 w 2582839"/>
              <a:gd name="connsiteY67" fmla="*/ 863230 h 2074469"/>
              <a:gd name="connsiteX68" fmla="*/ 788158 w 2582839"/>
              <a:gd name="connsiteY68" fmla="*/ 842758 h 2074469"/>
              <a:gd name="connsiteX69" fmla="*/ 798394 w 2582839"/>
              <a:gd name="connsiteY69" fmla="*/ 832522 h 2074469"/>
              <a:gd name="connsiteX70" fmla="*/ 808630 w 2582839"/>
              <a:gd name="connsiteY70" fmla="*/ 825699 h 2074469"/>
              <a:gd name="connsiteX71" fmla="*/ 825689 w 2582839"/>
              <a:gd name="connsiteY71" fmla="*/ 808639 h 2074469"/>
              <a:gd name="connsiteX72" fmla="*/ 856397 w 2582839"/>
              <a:gd name="connsiteY72" fmla="*/ 784755 h 2074469"/>
              <a:gd name="connsiteX73" fmla="*/ 866633 w 2582839"/>
              <a:gd name="connsiteY73" fmla="*/ 777931 h 2074469"/>
              <a:gd name="connsiteX74" fmla="*/ 876869 w 2582839"/>
              <a:gd name="connsiteY74" fmla="*/ 771108 h 2074469"/>
              <a:gd name="connsiteX75" fmla="*/ 890516 w 2582839"/>
              <a:gd name="connsiteY75" fmla="*/ 757460 h 2074469"/>
              <a:gd name="connsiteX76" fmla="*/ 910988 w 2582839"/>
              <a:gd name="connsiteY76" fmla="*/ 743812 h 2074469"/>
              <a:gd name="connsiteX77" fmla="*/ 931460 w 2582839"/>
              <a:gd name="connsiteY77" fmla="*/ 730164 h 2074469"/>
              <a:gd name="connsiteX78" fmla="*/ 951931 w 2582839"/>
              <a:gd name="connsiteY78" fmla="*/ 713105 h 2074469"/>
              <a:gd name="connsiteX79" fmla="*/ 962167 w 2582839"/>
              <a:gd name="connsiteY79" fmla="*/ 702869 h 2074469"/>
              <a:gd name="connsiteX80" fmla="*/ 982639 w 2582839"/>
              <a:gd name="connsiteY80" fmla="*/ 689221 h 2074469"/>
              <a:gd name="connsiteX81" fmla="*/ 992875 w 2582839"/>
              <a:gd name="connsiteY81" fmla="*/ 678985 h 2074469"/>
              <a:gd name="connsiteX82" fmla="*/ 1013346 w 2582839"/>
              <a:gd name="connsiteY82" fmla="*/ 668749 h 2074469"/>
              <a:gd name="connsiteX83" fmla="*/ 1023582 w 2582839"/>
              <a:gd name="connsiteY83" fmla="*/ 658513 h 2074469"/>
              <a:gd name="connsiteX84" fmla="*/ 1057701 w 2582839"/>
              <a:gd name="connsiteY84" fmla="*/ 638042 h 2074469"/>
              <a:gd name="connsiteX85" fmla="*/ 1078173 w 2582839"/>
              <a:gd name="connsiteY85" fmla="*/ 624394 h 2074469"/>
              <a:gd name="connsiteX86" fmla="*/ 1095233 w 2582839"/>
              <a:gd name="connsiteY86" fmla="*/ 607334 h 2074469"/>
              <a:gd name="connsiteX87" fmla="*/ 1105469 w 2582839"/>
              <a:gd name="connsiteY87" fmla="*/ 597099 h 2074469"/>
              <a:gd name="connsiteX88" fmla="*/ 1125940 w 2582839"/>
              <a:gd name="connsiteY88" fmla="*/ 586863 h 2074469"/>
              <a:gd name="connsiteX89" fmla="*/ 1136176 w 2582839"/>
              <a:gd name="connsiteY89" fmla="*/ 576627 h 2074469"/>
              <a:gd name="connsiteX90" fmla="*/ 1156648 w 2582839"/>
              <a:gd name="connsiteY90" fmla="*/ 562979 h 2074469"/>
              <a:gd name="connsiteX91" fmla="*/ 1166883 w 2582839"/>
              <a:gd name="connsiteY91" fmla="*/ 556155 h 2074469"/>
              <a:gd name="connsiteX92" fmla="*/ 1177119 w 2582839"/>
              <a:gd name="connsiteY92" fmla="*/ 549331 h 2074469"/>
              <a:gd name="connsiteX93" fmla="*/ 1187355 w 2582839"/>
              <a:gd name="connsiteY93" fmla="*/ 542508 h 2074469"/>
              <a:gd name="connsiteX94" fmla="*/ 1204415 w 2582839"/>
              <a:gd name="connsiteY94" fmla="*/ 528860 h 2074469"/>
              <a:gd name="connsiteX95" fmla="*/ 1241946 w 2582839"/>
              <a:gd name="connsiteY95" fmla="*/ 504976 h 2074469"/>
              <a:gd name="connsiteX96" fmla="*/ 1252182 w 2582839"/>
              <a:gd name="connsiteY96" fmla="*/ 501564 h 2074469"/>
              <a:gd name="connsiteX97" fmla="*/ 1272654 w 2582839"/>
              <a:gd name="connsiteY97" fmla="*/ 491328 h 2074469"/>
              <a:gd name="connsiteX98" fmla="*/ 1282889 w 2582839"/>
              <a:gd name="connsiteY98" fmla="*/ 481093 h 2074469"/>
              <a:gd name="connsiteX99" fmla="*/ 1293125 w 2582839"/>
              <a:gd name="connsiteY99" fmla="*/ 477681 h 2074469"/>
              <a:gd name="connsiteX100" fmla="*/ 1303361 w 2582839"/>
              <a:gd name="connsiteY100" fmla="*/ 470857 h 2074469"/>
              <a:gd name="connsiteX101" fmla="*/ 1313597 w 2582839"/>
              <a:gd name="connsiteY101" fmla="*/ 467445 h 2074469"/>
              <a:gd name="connsiteX102" fmla="*/ 1334069 w 2582839"/>
              <a:gd name="connsiteY102" fmla="*/ 453797 h 2074469"/>
              <a:gd name="connsiteX103" fmla="*/ 1354540 w 2582839"/>
              <a:gd name="connsiteY103" fmla="*/ 443561 h 2074469"/>
              <a:gd name="connsiteX104" fmla="*/ 1364776 w 2582839"/>
              <a:gd name="connsiteY104" fmla="*/ 440149 h 2074469"/>
              <a:gd name="connsiteX105" fmla="*/ 1375012 w 2582839"/>
              <a:gd name="connsiteY105" fmla="*/ 429913 h 2074469"/>
              <a:gd name="connsiteX106" fmla="*/ 1388660 w 2582839"/>
              <a:gd name="connsiteY106" fmla="*/ 426502 h 2074469"/>
              <a:gd name="connsiteX107" fmla="*/ 1398895 w 2582839"/>
              <a:gd name="connsiteY107" fmla="*/ 423090 h 2074469"/>
              <a:gd name="connsiteX108" fmla="*/ 1409131 w 2582839"/>
              <a:gd name="connsiteY108" fmla="*/ 416266 h 2074469"/>
              <a:gd name="connsiteX109" fmla="*/ 1422779 w 2582839"/>
              <a:gd name="connsiteY109" fmla="*/ 406030 h 2074469"/>
              <a:gd name="connsiteX110" fmla="*/ 1436427 w 2582839"/>
              <a:gd name="connsiteY110" fmla="*/ 402618 h 2074469"/>
              <a:gd name="connsiteX111" fmla="*/ 1446663 w 2582839"/>
              <a:gd name="connsiteY111" fmla="*/ 395794 h 2074469"/>
              <a:gd name="connsiteX112" fmla="*/ 1456898 w 2582839"/>
              <a:gd name="connsiteY112" fmla="*/ 392382 h 2074469"/>
              <a:gd name="connsiteX113" fmla="*/ 1487606 w 2582839"/>
              <a:gd name="connsiteY113" fmla="*/ 375322 h 2074469"/>
              <a:gd name="connsiteX114" fmla="*/ 1494430 w 2582839"/>
              <a:gd name="connsiteY114" fmla="*/ 365087 h 2074469"/>
              <a:gd name="connsiteX115" fmla="*/ 1514901 w 2582839"/>
              <a:gd name="connsiteY115" fmla="*/ 358263 h 2074469"/>
              <a:gd name="connsiteX116" fmla="*/ 1535373 w 2582839"/>
              <a:gd name="connsiteY116" fmla="*/ 348027 h 2074469"/>
              <a:gd name="connsiteX117" fmla="*/ 1555845 w 2582839"/>
              <a:gd name="connsiteY117" fmla="*/ 337791 h 2074469"/>
              <a:gd name="connsiteX118" fmla="*/ 1586552 w 2582839"/>
              <a:gd name="connsiteY118" fmla="*/ 324143 h 2074469"/>
              <a:gd name="connsiteX119" fmla="*/ 1596788 w 2582839"/>
              <a:gd name="connsiteY119" fmla="*/ 320731 h 2074469"/>
              <a:gd name="connsiteX120" fmla="*/ 1607024 w 2582839"/>
              <a:gd name="connsiteY120" fmla="*/ 310496 h 2074469"/>
              <a:gd name="connsiteX121" fmla="*/ 1627495 w 2582839"/>
              <a:gd name="connsiteY121" fmla="*/ 303672 h 2074469"/>
              <a:gd name="connsiteX122" fmla="*/ 1647967 w 2582839"/>
              <a:gd name="connsiteY122" fmla="*/ 293436 h 2074469"/>
              <a:gd name="connsiteX123" fmla="*/ 1658203 w 2582839"/>
              <a:gd name="connsiteY123" fmla="*/ 286612 h 2074469"/>
              <a:gd name="connsiteX124" fmla="*/ 1668439 w 2582839"/>
              <a:gd name="connsiteY124" fmla="*/ 283200 h 2074469"/>
              <a:gd name="connsiteX125" fmla="*/ 1678675 w 2582839"/>
              <a:gd name="connsiteY125" fmla="*/ 276376 h 2074469"/>
              <a:gd name="connsiteX126" fmla="*/ 1709382 w 2582839"/>
              <a:gd name="connsiteY126" fmla="*/ 266140 h 2074469"/>
              <a:gd name="connsiteX127" fmla="*/ 1719618 w 2582839"/>
              <a:gd name="connsiteY127" fmla="*/ 262728 h 2074469"/>
              <a:gd name="connsiteX128" fmla="*/ 1746913 w 2582839"/>
              <a:gd name="connsiteY128" fmla="*/ 252493 h 2074469"/>
              <a:gd name="connsiteX129" fmla="*/ 1767385 w 2582839"/>
              <a:gd name="connsiteY129" fmla="*/ 245669 h 2074469"/>
              <a:gd name="connsiteX130" fmla="*/ 1777621 w 2582839"/>
              <a:gd name="connsiteY130" fmla="*/ 242257 h 2074469"/>
              <a:gd name="connsiteX131" fmla="*/ 1808328 w 2582839"/>
              <a:gd name="connsiteY131" fmla="*/ 235433 h 2074469"/>
              <a:gd name="connsiteX132" fmla="*/ 1821976 w 2582839"/>
              <a:gd name="connsiteY132" fmla="*/ 228609 h 2074469"/>
              <a:gd name="connsiteX133" fmla="*/ 1832212 w 2582839"/>
              <a:gd name="connsiteY133" fmla="*/ 225197 h 2074469"/>
              <a:gd name="connsiteX134" fmla="*/ 1828800 w 2582839"/>
              <a:gd name="connsiteY134" fmla="*/ 214961 h 2074469"/>
              <a:gd name="connsiteX135" fmla="*/ 1849272 w 2582839"/>
              <a:gd name="connsiteY135" fmla="*/ 208137 h 2074469"/>
              <a:gd name="connsiteX136" fmla="*/ 1859507 w 2582839"/>
              <a:gd name="connsiteY136" fmla="*/ 204725 h 2074469"/>
              <a:gd name="connsiteX137" fmla="*/ 1890215 w 2582839"/>
              <a:gd name="connsiteY137" fmla="*/ 201313 h 2074469"/>
              <a:gd name="connsiteX138" fmla="*/ 1900451 w 2582839"/>
              <a:gd name="connsiteY138" fmla="*/ 197902 h 2074469"/>
              <a:gd name="connsiteX139" fmla="*/ 1931158 w 2582839"/>
              <a:gd name="connsiteY139" fmla="*/ 191078 h 2074469"/>
              <a:gd name="connsiteX140" fmla="*/ 1941394 w 2582839"/>
              <a:gd name="connsiteY140" fmla="*/ 187666 h 2074469"/>
              <a:gd name="connsiteX141" fmla="*/ 1958454 w 2582839"/>
              <a:gd name="connsiteY141" fmla="*/ 184254 h 2074469"/>
              <a:gd name="connsiteX142" fmla="*/ 1978925 w 2582839"/>
              <a:gd name="connsiteY142" fmla="*/ 177430 h 2074469"/>
              <a:gd name="connsiteX143" fmla="*/ 1995985 w 2582839"/>
              <a:gd name="connsiteY143" fmla="*/ 174018 h 2074469"/>
              <a:gd name="connsiteX144" fmla="*/ 2016457 w 2582839"/>
              <a:gd name="connsiteY144" fmla="*/ 167194 h 2074469"/>
              <a:gd name="connsiteX145" fmla="*/ 2026692 w 2582839"/>
              <a:gd name="connsiteY145" fmla="*/ 163782 h 2074469"/>
              <a:gd name="connsiteX146" fmla="*/ 2036928 w 2582839"/>
              <a:gd name="connsiteY146" fmla="*/ 156958 h 2074469"/>
              <a:gd name="connsiteX147" fmla="*/ 2057400 w 2582839"/>
              <a:gd name="connsiteY147" fmla="*/ 153546 h 2074469"/>
              <a:gd name="connsiteX148" fmla="*/ 2077872 w 2582839"/>
              <a:gd name="connsiteY148" fmla="*/ 146722 h 2074469"/>
              <a:gd name="connsiteX149" fmla="*/ 2098343 w 2582839"/>
              <a:gd name="connsiteY149" fmla="*/ 139899 h 2074469"/>
              <a:gd name="connsiteX150" fmla="*/ 2108579 w 2582839"/>
              <a:gd name="connsiteY150" fmla="*/ 136487 h 2074469"/>
              <a:gd name="connsiteX151" fmla="*/ 2118815 w 2582839"/>
              <a:gd name="connsiteY151" fmla="*/ 133075 h 2074469"/>
              <a:gd name="connsiteX152" fmla="*/ 2142698 w 2582839"/>
              <a:gd name="connsiteY152" fmla="*/ 126251 h 2074469"/>
              <a:gd name="connsiteX153" fmla="*/ 2176818 w 2582839"/>
              <a:gd name="connsiteY153" fmla="*/ 109191 h 2074469"/>
              <a:gd name="connsiteX154" fmla="*/ 2187054 w 2582839"/>
              <a:gd name="connsiteY154" fmla="*/ 105779 h 2074469"/>
              <a:gd name="connsiteX155" fmla="*/ 2207525 w 2582839"/>
              <a:gd name="connsiteY155" fmla="*/ 95543 h 2074469"/>
              <a:gd name="connsiteX156" fmla="*/ 2217761 w 2582839"/>
              <a:gd name="connsiteY156" fmla="*/ 88719 h 2074469"/>
              <a:gd name="connsiteX157" fmla="*/ 2245057 w 2582839"/>
              <a:gd name="connsiteY157" fmla="*/ 81896 h 2074469"/>
              <a:gd name="connsiteX158" fmla="*/ 2268940 w 2582839"/>
              <a:gd name="connsiteY158" fmla="*/ 75072 h 2074469"/>
              <a:gd name="connsiteX159" fmla="*/ 2292824 w 2582839"/>
              <a:gd name="connsiteY159" fmla="*/ 71660 h 2074469"/>
              <a:gd name="connsiteX160" fmla="*/ 2316707 w 2582839"/>
              <a:gd name="connsiteY160" fmla="*/ 64836 h 2074469"/>
              <a:gd name="connsiteX161" fmla="*/ 2326943 w 2582839"/>
              <a:gd name="connsiteY161" fmla="*/ 61424 h 2074469"/>
              <a:gd name="connsiteX162" fmla="*/ 2340591 w 2582839"/>
              <a:gd name="connsiteY162" fmla="*/ 58012 h 2074469"/>
              <a:gd name="connsiteX163" fmla="*/ 2350827 w 2582839"/>
              <a:gd name="connsiteY163" fmla="*/ 54600 h 2074469"/>
              <a:gd name="connsiteX164" fmla="*/ 2361063 w 2582839"/>
              <a:gd name="connsiteY164" fmla="*/ 47776 h 2074469"/>
              <a:gd name="connsiteX165" fmla="*/ 2395182 w 2582839"/>
              <a:gd name="connsiteY165" fmla="*/ 44364 h 2074469"/>
              <a:gd name="connsiteX166" fmla="*/ 2439537 w 2582839"/>
              <a:gd name="connsiteY166" fmla="*/ 34128 h 2074469"/>
              <a:gd name="connsiteX167" fmla="*/ 2466833 w 2582839"/>
              <a:gd name="connsiteY167" fmla="*/ 27305 h 2074469"/>
              <a:gd name="connsiteX168" fmla="*/ 2490716 w 2582839"/>
              <a:gd name="connsiteY168" fmla="*/ 20481 h 2074469"/>
              <a:gd name="connsiteX169" fmla="*/ 2518012 w 2582839"/>
              <a:gd name="connsiteY169" fmla="*/ 17069 h 2074469"/>
              <a:gd name="connsiteX170" fmla="*/ 2555543 w 2582839"/>
              <a:gd name="connsiteY170" fmla="*/ 6833 h 2074469"/>
              <a:gd name="connsiteX171" fmla="*/ 2569191 w 2582839"/>
              <a:gd name="connsiteY171" fmla="*/ 3421 h 2074469"/>
              <a:gd name="connsiteX172" fmla="*/ 2582839 w 2582839"/>
              <a:gd name="connsiteY172" fmla="*/ 9 h 2074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Lst>
            <a:rect l="l" t="t" r="r" b="b"/>
            <a:pathLst>
              <a:path w="2582839" h="2074469">
                <a:moveTo>
                  <a:pt x="0" y="2074469"/>
                </a:moveTo>
                <a:cubicBezTo>
                  <a:pt x="23884" y="2016466"/>
                  <a:pt x="48179" y="1958631"/>
                  <a:pt x="71651" y="1900460"/>
                </a:cubicBezTo>
                <a:cubicBezTo>
                  <a:pt x="74343" y="1893789"/>
                  <a:pt x="76201" y="1886812"/>
                  <a:pt x="78475" y="1879988"/>
                </a:cubicBezTo>
                <a:cubicBezTo>
                  <a:pt x="79612" y="1876576"/>
                  <a:pt x="79891" y="1872744"/>
                  <a:pt x="81886" y="1869752"/>
                </a:cubicBezTo>
                <a:cubicBezTo>
                  <a:pt x="88738" y="1859474"/>
                  <a:pt x="90340" y="1857988"/>
                  <a:pt x="95534" y="1845869"/>
                </a:cubicBezTo>
                <a:cubicBezTo>
                  <a:pt x="96951" y="1842563"/>
                  <a:pt x="97199" y="1838777"/>
                  <a:pt x="98946" y="1835633"/>
                </a:cubicBezTo>
                <a:cubicBezTo>
                  <a:pt x="102929" y="1828464"/>
                  <a:pt x="110000" y="1822942"/>
                  <a:pt x="112594" y="1815161"/>
                </a:cubicBezTo>
                <a:cubicBezTo>
                  <a:pt x="117303" y="1801035"/>
                  <a:pt x="114011" y="1807917"/>
                  <a:pt x="122830" y="1794690"/>
                </a:cubicBezTo>
                <a:cubicBezTo>
                  <a:pt x="131406" y="1768962"/>
                  <a:pt x="119837" y="1800675"/>
                  <a:pt x="133066" y="1774218"/>
                </a:cubicBezTo>
                <a:cubicBezTo>
                  <a:pt x="134674" y="1771001"/>
                  <a:pt x="134870" y="1767199"/>
                  <a:pt x="136478" y="1763982"/>
                </a:cubicBezTo>
                <a:cubicBezTo>
                  <a:pt x="138312" y="1760314"/>
                  <a:pt x="141467" y="1757414"/>
                  <a:pt x="143301" y="1753746"/>
                </a:cubicBezTo>
                <a:cubicBezTo>
                  <a:pt x="157419" y="1725508"/>
                  <a:pt x="133991" y="1762592"/>
                  <a:pt x="153537" y="1733275"/>
                </a:cubicBezTo>
                <a:cubicBezTo>
                  <a:pt x="154674" y="1729863"/>
                  <a:pt x="155341" y="1726256"/>
                  <a:pt x="156949" y="1723039"/>
                </a:cubicBezTo>
                <a:cubicBezTo>
                  <a:pt x="158783" y="1719371"/>
                  <a:pt x="162158" y="1716572"/>
                  <a:pt x="163773" y="1712803"/>
                </a:cubicBezTo>
                <a:cubicBezTo>
                  <a:pt x="165620" y="1708493"/>
                  <a:pt x="165897" y="1703664"/>
                  <a:pt x="167185" y="1699155"/>
                </a:cubicBezTo>
                <a:cubicBezTo>
                  <a:pt x="168173" y="1695697"/>
                  <a:pt x="169817" y="1692430"/>
                  <a:pt x="170597" y="1688919"/>
                </a:cubicBezTo>
                <a:cubicBezTo>
                  <a:pt x="172098" y="1682166"/>
                  <a:pt x="172331" y="1675159"/>
                  <a:pt x="174009" y="1668448"/>
                </a:cubicBezTo>
                <a:cubicBezTo>
                  <a:pt x="175754" y="1661470"/>
                  <a:pt x="178558" y="1654800"/>
                  <a:pt x="180833" y="1647976"/>
                </a:cubicBezTo>
                <a:lnTo>
                  <a:pt x="187657" y="1627505"/>
                </a:lnTo>
                <a:lnTo>
                  <a:pt x="197892" y="1596797"/>
                </a:lnTo>
                <a:cubicBezTo>
                  <a:pt x="199029" y="1593385"/>
                  <a:pt x="199309" y="1589554"/>
                  <a:pt x="201304" y="1586561"/>
                </a:cubicBezTo>
                <a:cubicBezTo>
                  <a:pt x="203579" y="1583149"/>
                  <a:pt x="206294" y="1579993"/>
                  <a:pt x="208128" y="1576325"/>
                </a:cubicBezTo>
                <a:cubicBezTo>
                  <a:pt x="209736" y="1573108"/>
                  <a:pt x="209793" y="1569234"/>
                  <a:pt x="211540" y="1566090"/>
                </a:cubicBezTo>
                <a:cubicBezTo>
                  <a:pt x="215523" y="1558921"/>
                  <a:pt x="222594" y="1553399"/>
                  <a:pt x="225188" y="1545618"/>
                </a:cubicBezTo>
                <a:cubicBezTo>
                  <a:pt x="226325" y="1542206"/>
                  <a:pt x="226992" y="1538599"/>
                  <a:pt x="228600" y="1535382"/>
                </a:cubicBezTo>
                <a:cubicBezTo>
                  <a:pt x="230434" y="1531714"/>
                  <a:pt x="233758" y="1528893"/>
                  <a:pt x="235424" y="1525146"/>
                </a:cubicBezTo>
                <a:cubicBezTo>
                  <a:pt x="238345" y="1518573"/>
                  <a:pt x="239973" y="1511499"/>
                  <a:pt x="242248" y="1504675"/>
                </a:cubicBezTo>
                <a:cubicBezTo>
                  <a:pt x="243385" y="1501263"/>
                  <a:pt x="243665" y="1497432"/>
                  <a:pt x="245660" y="1494439"/>
                </a:cubicBezTo>
                <a:cubicBezTo>
                  <a:pt x="265220" y="1465095"/>
                  <a:pt x="241765" y="1502227"/>
                  <a:pt x="255895" y="1473967"/>
                </a:cubicBezTo>
                <a:cubicBezTo>
                  <a:pt x="257729" y="1470299"/>
                  <a:pt x="260885" y="1467399"/>
                  <a:pt x="262719" y="1463731"/>
                </a:cubicBezTo>
                <a:cubicBezTo>
                  <a:pt x="264327" y="1460514"/>
                  <a:pt x="264384" y="1456640"/>
                  <a:pt x="266131" y="1453496"/>
                </a:cubicBezTo>
                <a:cubicBezTo>
                  <a:pt x="270114" y="1446327"/>
                  <a:pt x="275230" y="1439848"/>
                  <a:pt x="279779" y="1433024"/>
                </a:cubicBezTo>
                <a:lnTo>
                  <a:pt x="286603" y="1422788"/>
                </a:lnTo>
                <a:lnTo>
                  <a:pt x="293427" y="1412552"/>
                </a:lnTo>
                <a:cubicBezTo>
                  <a:pt x="295702" y="1409140"/>
                  <a:pt x="297351" y="1405216"/>
                  <a:pt x="300251" y="1402316"/>
                </a:cubicBezTo>
                <a:cubicBezTo>
                  <a:pt x="307075" y="1395492"/>
                  <a:pt x="315369" y="1389874"/>
                  <a:pt x="320722" y="1381845"/>
                </a:cubicBezTo>
                <a:cubicBezTo>
                  <a:pt x="336645" y="1357961"/>
                  <a:pt x="327546" y="1365922"/>
                  <a:pt x="344606" y="1354549"/>
                </a:cubicBezTo>
                <a:cubicBezTo>
                  <a:pt x="350612" y="1336531"/>
                  <a:pt x="346022" y="1347309"/>
                  <a:pt x="361666" y="1323842"/>
                </a:cubicBezTo>
                <a:lnTo>
                  <a:pt x="375313" y="1303370"/>
                </a:lnTo>
                <a:cubicBezTo>
                  <a:pt x="377588" y="1299958"/>
                  <a:pt x="379237" y="1296034"/>
                  <a:pt x="382137" y="1293134"/>
                </a:cubicBezTo>
                <a:cubicBezTo>
                  <a:pt x="412033" y="1263241"/>
                  <a:pt x="375453" y="1301156"/>
                  <a:pt x="399197" y="1272663"/>
                </a:cubicBezTo>
                <a:cubicBezTo>
                  <a:pt x="402286" y="1268956"/>
                  <a:pt x="406344" y="1266134"/>
                  <a:pt x="409433" y="1262427"/>
                </a:cubicBezTo>
                <a:cubicBezTo>
                  <a:pt x="436268" y="1230224"/>
                  <a:pt x="399159" y="1272723"/>
                  <a:pt x="419669" y="1241955"/>
                </a:cubicBezTo>
                <a:cubicBezTo>
                  <a:pt x="422345" y="1237940"/>
                  <a:pt x="426815" y="1235426"/>
                  <a:pt x="429904" y="1231719"/>
                </a:cubicBezTo>
                <a:cubicBezTo>
                  <a:pt x="444118" y="1214662"/>
                  <a:pt x="428201" y="1227169"/>
                  <a:pt x="446964" y="1214660"/>
                </a:cubicBezTo>
                <a:lnTo>
                  <a:pt x="487907" y="1153245"/>
                </a:lnTo>
                <a:lnTo>
                  <a:pt x="494731" y="1143009"/>
                </a:lnTo>
                <a:cubicBezTo>
                  <a:pt x="497006" y="1139597"/>
                  <a:pt x="500258" y="1136663"/>
                  <a:pt x="501555" y="1132773"/>
                </a:cubicBezTo>
                <a:cubicBezTo>
                  <a:pt x="505846" y="1119901"/>
                  <a:pt x="506882" y="1113799"/>
                  <a:pt x="518615" y="1102066"/>
                </a:cubicBezTo>
                <a:cubicBezTo>
                  <a:pt x="522027" y="1098654"/>
                  <a:pt x="525889" y="1095639"/>
                  <a:pt x="528851" y="1091830"/>
                </a:cubicBezTo>
                <a:cubicBezTo>
                  <a:pt x="550285" y="1064271"/>
                  <a:pt x="532918" y="1077745"/>
                  <a:pt x="552734" y="1064534"/>
                </a:cubicBezTo>
                <a:cubicBezTo>
                  <a:pt x="555509" y="1056210"/>
                  <a:pt x="556356" y="1050677"/>
                  <a:pt x="562970" y="1044063"/>
                </a:cubicBezTo>
                <a:cubicBezTo>
                  <a:pt x="565870" y="1041163"/>
                  <a:pt x="569794" y="1039514"/>
                  <a:pt x="573206" y="1037239"/>
                </a:cubicBezTo>
                <a:cubicBezTo>
                  <a:pt x="592764" y="1007901"/>
                  <a:pt x="566721" y="1042428"/>
                  <a:pt x="590266" y="1023591"/>
                </a:cubicBezTo>
                <a:cubicBezTo>
                  <a:pt x="593468" y="1021029"/>
                  <a:pt x="594464" y="1016505"/>
                  <a:pt x="597089" y="1013355"/>
                </a:cubicBezTo>
                <a:cubicBezTo>
                  <a:pt x="605299" y="1003503"/>
                  <a:pt x="607496" y="1003005"/>
                  <a:pt x="617561" y="996296"/>
                </a:cubicBezTo>
                <a:cubicBezTo>
                  <a:pt x="641946" y="959719"/>
                  <a:pt x="603971" y="1015231"/>
                  <a:pt x="634621" y="975824"/>
                </a:cubicBezTo>
                <a:cubicBezTo>
                  <a:pt x="639656" y="969350"/>
                  <a:pt x="643720" y="962176"/>
                  <a:pt x="648269" y="955352"/>
                </a:cubicBezTo>
                <a:cubicBezTo>
                  <a:pt x="650543" y="951940"/>
                  <a:pt x="651202" y="946412"/>
                  <a:pt x="655092" y="945116"/>
                </a:cubicBezTo>
                <a:lnTo>
                  <a:pt x="665328" y="941705"/>
                </a:lnTo>
                <a:cubicBezTo>
                  <a:pt x="667603" y="938293"/>
                  <a:pt x="669066" y="934169"/>
                  <a:pt x="672152" y="931469"/>
                </a:cubicBezTo>
                <a:cubicBezTo>
                  <a:pt x="678324" y="926068"/>
                  <a:pt x="692624" y="917821"/>
                  <a:pt x="692624" y="917821"/>
                </a:cubicBezTo>
                <a:cubicBezTo>
                  <a:pt x="694899" y="914409"/>
                  <a:pt x="696362" y="910285"/>
                  <a:pt x="699448" y="907585"/>
                </a:cubicBezTo>
                <a:cubicBezTo>
                  <a:pt x="713888" y="894950"/>
                  <a:pt x="716096" y="895211"/>
                  <a:pt x="730155" y="890525"/>
                </a:cubicBezTo>
                <a:cubicBezTo>
                  <a:pt x="732430" y="887113"/>
                  <a:pt x="733777" y="882851"/>
                  <a:pt x="736979" y="880290"/>
                </a:cubicBezTo>
                <a:cubicBezTo>
                  <a:pt x="739788" y="878043"/>
                  <a:pt x="744071" y="878625"/>
                  <a:pt x="747215" y="876878"/>
                </a:cubicBezTo>
                <a:cubicBezTo>
                  <a:pt x="754384" y="872895"/>
                  <a:pt x="760862" y="867779"/>
                  <a:pt x="767686" y="863230"/>
                </a:cubicBezTo>
                <a:lnTo>
                  <a:pt x="767686" y="863230"/>
                </a:lnTo>
                <a:lnTo>
                  <a:pt x="788158" y="842758"/>
                </a:lnTo>
                <a:cubicBezTo>
                  <a:pt x="791570" y="839346"/>
                  <a:pt x="794379" y="835198"/>
                  <a:pt x="798394" y="832522"/>
                </a:cubicBezTo>
                <a:lnTo>
                  <a:pt x="808630" y="825699"/>
                </a:lnTo>
                <a:cubicBezTo>
                  <a:pt x="821140" y="806934"/>
                  <a:pt x="808631" y="822855"/>
                  <a:pt x="825689" y="808639"/>
                </a:cubicBezTo>
                <a:cubicBezTo>
                  <a:pt x="857752" y="781919"/>
                  <a:pt x="804669" y="819241"/>
                  <a:pt x="856397" y="784755"/>
                </a:cubicBezTo>
                <a:lnTo>
                  <a:pt x="866633" y="777931"/>
                </a:lnTo>
                <a:cubicBezTo>
                  <a:pt x="870045" y="775657"/>
                  <a:pt x="873970" y="774008"/>
                  <a:pt x="876869" y="771108"/>
                </a:cubicBezTo>
                <a:cubicBezTo>
                  <a:pt x="881418" y="766559"/>
                  <a:pt x="885492" y="761479"/>
                  <a:pt x="890516" y="757460"/>
                </a:cubicBezTo>
                <a:cubicBezTo>
                  <a:pt x="896920" y="752337"/>
                  <a:pt x="905189" y="749611"/>
                  <a:pt x="910988" y="743812"/>
                </a:cubicBezTo>
                <a:cubicBezTo>
                  <a:pt x="923767" y="731033"/>
                  <a:pt x="916646" y="735102"/>
                  <a:pt x="931460" y="730164"/>
                </a:cubicBezTo>
                <a:cubicBezTo>
                  <a:pt x="961353" y="700268"/>
                  <a:pt x="923438" y="736848"/>
                  <a:pt x="951931" y="713105"/>
                </a:cubicBezTo>
                <a:cubicBezTo>
                  <a:pt x="955638" y="710016"/>
                  <a:pt x="958358" y="705831"/>
                  <a:pt x="962167" y="702869"/>
                </a:cubicBezTo>
                <a:cubicBezTo>
                  <a:pt x="968641" y="697834"/>
                  <a:pt x="976840" y="695020"/>
                  <a:pt x="982639" y="689221"/>
                </a:cubicBezTo>
                <a:cubicBezTo>
                  <a:pt x="986051" y="685809"/>
                  <a:pt x="988860" y="681662"/>
                  <a:pt x="992875" y="678985"/>
                </a:cubicBezTo>
                <a:cubicBezTo>
                  <a:pt x="1023653" y="658465"/>
                  <a:pt x="981129" y="695597"/>
                  <a:pt x="1013346" y="668749"/>
                </a:cubicBezTo>
                <a:cubicBezTo>
                  <a:pt x="1017053" y="665660"/>
                  <a:pt x="1019773" y="661475"/>
                  <a:pt x="1023582" y="658513"/>
                </a:cubicBezTo>
                <a:cubicBezTo>
                  <a:pt x="1051873" y="636510"/>
                  <a:pt x="1034494" y="651966"/>
                  <a:pt x="1057701" y="638042"/>
                </a:cubicBezTo>
                <a:cubicBezTo>
                  <a:pt x="1064734" y="633822"/>
                  <a:pt x="1078173" y="624394"/>
                  <a:pt x="1078173" y="624394"/>
                </a:cubicBezTo>
                <a:cubicBezTo>
                  <a:pt x="1090682" y="605630"/>
                  <a:pt x="1078174" y="621549"/>
                  <a:pt x="1095233" y="607334"/>
                </a:cubicBezTo>
                <a:cubicBezTo>
                  <a:pt x="1098940" y="604245"/>
                  <a:pt x="1101762" y="600188"/>
                  <a:pt x="1105469" y="597099"/>
                </a:cubicBezTo>
                <a:cubicBezTo>
                  <a:pt x="1114289" y="589749"/>
                  <a:pt x="1115680" y="590283"/>
                  <a:pt x="1125940" y="586863"/>
                </a:cubicBezTo>
                <a:cubicBezTo>
                  <a:pt x="1129352" y="583451"/>
                  <a:pt x="1132367" y="579589"/>
                  <a:pt x="1136176" y="576627"/>
                </a:cubicBezTo>
                <a:cubicBezTo>
                  <a:pt x="1142650" y="571592"/>
                  <a:pt x="1149824" y="567528"/>
                  <a:pt x="1156648" y="562979"/>
                </a:cubicBezTo>
                <a:lnTo>
                  <a:pt x="1166883" y="556155"/>
                </a:lnTo>
                <a:lnTo>
                  <a:pt x="1177119" y="549331"/>
                </a:lnTo>
                <a:lnTo>
                  <a:pt x="1187355" y="542508"/>
                </a:lnTo>
                <a:cubicBezTo>
                  <a:pt x="1199964" y="523594"/>
                  <a:pt x="1186965" y="538555"/>
                  <a:pt x="1204415" y="528860"/>
                </a:cubicBezTo>
                <a:cubicBezTo>
                  <a:pt x="1228760" y="515335"/>
                  <a:pt x="1219183" y="516357"/>
                  <a:pt x="1241946" y="504976"/>
                </a:cubicBezTo>
                <a:cubicBezTo>
                  <a:pt x="1245163" y="503368"/>
                  <a:pt x="1248965" y="503172"/>
                  <a:pt x="1252182" y="501564"/>
                </a:cubicBezTo>
                <a:cubicBezTo>
                  <a:pt x="1278639" y="488335"/>
                  <a:pt x="1246926" y="499904"/>
                  <a:pt x="1272654" y="491328"/>
                </a:cubicBezTo>
                <a:cubicBezTo>
                  <a:pt x="1276066" y="487916"/>
                  <a:pt x="1278874" y="483769"/>
                  <a:pt x="1282889" y="481093"/>
                </a:cubicBezTo>
                <a:cubicBezTo>
                  <a:pt x="1285882" y="479098"/>
                  <a:pt x="1289908" y="479289"/>
                  <a:pt x="1293125" y="477681"/>
                </a:cubicBezTo>
                <a:cubicBezTo>
                  <a:pt x="1296793" y="475847"/>
                  <a:pt x="1299693" y="472691"/>
                  <a:pt x="1303361" y="470857"/>
                </a:cubicBezTo>
                <a:cubicBezTo>
                  <a:pt x="1306578" y="469249"/>
                  <a:pt x="1310453" y="469192"/>
                  <a:pt x="1313597" y="467445"/>
                </a:cubicBezTo>
                <a:cubicBezTo>
                  <a:pt x="1320766" y="463462"/>
                  <a:pt x="1326289" y="456391"/>
                  <a:pt x="1334069" y="453797"/>
                </a:cubicBezTo>
                <a:cubicBezTo>
                  <a:pt x="1359797" y="445220"/>
                  <a:pt x="1328081" y="456791"/>
                  <a:pt x="1354540" y="443561"/>
                </a:cubicBezTo>
                <a:cubicBezTo>
                  <a:pt x="1357757" y="441953"/>
                  <a:pt x="1361364" y="441286"/>
                  <a:pt x="1364776" y="440149"/>
                </a:cubicBezTo>
                <a:cubicBezTo>
                  <a:pt x="1368188" y="436737"/>
                  <a:pt x="1370822" y="432307"/>
                  <a:pt x="1375012" y="429913"/>
                </a:cubicBezTo>
                <a:cubicBezTo>
                  <a:pt x="1379083" y="427587"/>
                  <a:pt x="1384151" y="427790"/>
                  <a:pt x="1388660" y="426502"/>
                </a:cubicBezTo>
                <a:cubicBezTo>
                  <a:pt x="1392118" y="425514"/>
                  <a:pt x="1395678" y="424698"/>
                  <a:pt x="1398895" y="423090"/>
                </a:cubicBezTo>
                <a:cubicBezTo>
                  <a:pt x="1402563" y="421256"/>
                  <a:pt x="1405794" y="418649"/>
                  <a:pt x="1409131" y="416266"/>
                </a:cubicBezTo>
                <a:cubicBezTo>
                  <a:pt x="1413758" y="412961"/>
                  <a:pt x="1417693" y="408573"/>
                  <a:pt x="1422779" y="406030"/>
                </a:cubicBezTo>
                <a:cubicBezTo>
                  <a:pt x="1426973" y="403933"/>
                  <a:pt x="1431878" y="403755"/>
                  <a:pt x="1436427" y="402618"/>
                </a:cubicBezTo>
                <a:cubicBezTo>
                  <a:pt x="1439839" y="400343"/>
                  <a:pt x="1442995" y="397628"/>
                  <a:pt x="1446663" y="395794"/>
                </a:cubicBezTo>
                <a:cubicBezTo>
                  <a:pt x="1449880" y="394186"/>
                  <a:pt x="1453754" y="394129"/>
                  <a:pt x="1456898" y="392382"/>
                </a:cubicBezTo>
                <a:cubicBezTo>
                  <a:pt x="1492092" y="372829"/>
                  <a:pt x="1464446" y="383042"/>
                  <a:pt x="1487606" y="375322"/>
                </a:cubicBezTo>
                <a:cubicBezTo>
                  <a:pt x="1489881" y="371910"/>
                  <a:pt x="1490953" y="367260"/>
                  <a:pt x="1494430" y="365087"/>
                </a:cubicBezTo>
                <a:cubicBezTo>
                  <a:pt x="1500530" y="361275"/>
                  <a:pt x="1508916" y="362253"/>
                  <a:pt x="1514901" y="358263"/>
                </a:cubicBezTo>
                <a:cubicBezTo>
                  <a:pt x="1544236" y="338706"/>
                  <a:pt x="1507120" y="362153"/>
                  <a:pt x="1535373" y="348027"/>
                </a:cubicBezTo>
                <a:cubicBezTo>
                  <a:pt x="1561830" y="334798"/>
                  <a:pt x="1530117" y="346367"/>
                  <a:pt x="1555845" y="337791"/>
                </a:cubicBezTo>
                <a:cubicBezTo>
                  <a:pt x="1572065" y="326977"/>
                  <a:pt x="1562190" y="332264"/>
                  <a:pt x="1586552" y="324143"/>
                </a:cubicBezTo>
                <a:lnTo>
                  <a:pt x="1596788" y="320731"/>
                </a:lnTo>
                <a:cubicBezTo>
                  <a:pt x="1600200" y="317319"/>
                  <a:pt x="1602806" y="312839"/>
                  <a:pt x="1607024" y="310496"/>
                </a:cubicBezTo>
                <a:cubicBezTo>
                  <a:pt x="1613312" y="307003"/>
                  <a:pt x="1621510" y="307662"/>
                  <a:pt x="1627495" y="303672"/>
                </a:cubicBezTo>
                <a:cubicBezTo>
                  <a:pt x="1656830" y="284115"/>
                  <a:pt x="1619714" y="307562"/>
                  <a:pt x="1647967" y="293436"/>
                </a:cubicBezTo>
                <a:cubicBezTo>
                  <a:pt x="1651635" y="291602"/>
                  <a:pt x="1654535" y="288446"/>
                  <a:pt x="1658203" y="286612"/>
                </a:cubicBezTo>
                <a:cubicBezTo>
                  <a:pt x="1661420" y="285004"/>
                  <a:pt x="1665222" y="284808"/>
                  <a:pt x="1668439" y="283200"/>
                </a:cubicBezTo>
                <a:cubicBezTo>
                  <a:pt x="1672107" y="281366"/>
                  <a:pt x="1674928" y="278042"/>
                  <a:pt x="1678675" y="276376"/>
                </a:cubicBezTo>
                <a:cubicBezTo>
                  <a:pt x="1678678" y="276374"/>
                  <a:pt x="1704263" y="267846"/>
                  <a:pt x="1709382" y="266140"/>
                </a:cubicBezTo>
                <a:cubicBezTo>
                  <a:pt x="1712794" y="265003"/>
                  <a:pt x="1716625" y="264723"/>
                  <a:pt x="1719618" y="262728"/>
                </a:cubicBezTo>
                <a:cubicBezTo>
                  <a:pt x="1737432" y="250854"/>
                  <a:pt x="1721941" y="259304"/>
                  <a:pt x="1746913" y="252493"/>
                </a:cubicBezTo>
                <a:cubicBezTo>
                  <a:pt x="1753853" y="250600"/>
                  <a:pt x="1760561" y="247944"/>
                  <a:pt x="1767385" y="245669"/>
                </a:cubicBezTo>
                <a:cubicBezTo>
                  <a:pt x="1770797" y="244532"/>
                  <a:pt x="1774132" y="243129"/>
                  <a:pt x="1777621" y="242257"/>
                </a:cubicBezTo>
                <a:cubicBezTo>
                  <a:pt x="1796895" y="237439"/>
                  <a:pt x="1786671" y="239765"/>
                  <a:pt x="1808328" y="235433"/>
                </a:cubicBezTo>
                <a:cubicBezTo>
                  <a:pt x="1812877" y="233158"/>
                  <a:pt x="1817301" y="230613"/>
                  <a:pt x="1821976" y="228609"/>
                </a:cubicBezTo>
                <a:cubicBezTo>
                  <a:pt x="1825282" y="227192"/>
                  <a:pt x="1830604" y="228414"/>
                  <a:pt x="1832212" y="225197"/>
                </a:cubicBezTo>
                <a:cubicBezTo>
                  <a:pt x="1833820" y="221980"/>
                  <a:pt x="1829937" y="218373"/>
                  <a:pt x="1828800" y="214961"/>
                </a:cubicBezTo>
                <a:lnTo>
                  <a:pt x="1849272" y="208137"/>
                </a:lnTo>
                <a:cubicBezTo>
                  <a:pt x="1852684" y="207000"/>
                  <a:pt x="1855933" y="205122"/>
                  <a:pt x="1859507" y="204725"/>
                </a:cubicBezTo>
                <a:lnTo>
                  <a:pt x="1890215" y="201313"/>
                </a:lnTo>
                <a:cubicBezTo>
                  <a:pt x="1893627" y="200176"/>
                  <a:pt x="1896962" y="198774"/>
                  <a:pt x="1900451" y="197902"/>
                </a:cubicBezTo>
                <a:cubicBezTo>
                  <a:pt x="1928565" y="190874"/>
                  <a:pt x="1906663" y="198077"/>
                  <a:pt x="1931158" y="191078"/>
                </a:cubicBezTo>
                <a:cubicBezTo>
                  <a:pt x="1934616" y="190090"/>
                  <a:pt x="1937905" y="188538"/>
                  <a:pt x="1941394" y="187666"/>
                </a:cubicBezTo>
                <a:cubicBezTo>
                  <a:pt x="1947020" y="186259"/>
                  <a:pt x="1952859" y="185780"/>
                  <a:pt x="1958454" y="184254"/>
                </a:cubicBezTo>
                <a:cubicBezTo>
                  <a:pt x="1965393" y="182361"/>
                  <a:pt x="1971872" y="178841"/>
                  <a:pt x="1978925" y="177430"/>
                </a:cubicBezTo>
                <a:cubicBezTo>
                  <a:pt x="1984612" y="176293"/>
                  <a:pt x="1990390" y="175544"/>
                  <a:pt x="1995985" y="174018"/>
                </a:cubicBezTo>
                <a:cubicBezTo>
                  <a:pt x="2002925" y="172125"/>
                  <a:pt x="2009633" y="169469"/>
                  <a:pt x="2016457" y="167194"/>
                </a:cubicBezTo>
                <a:cubicBezTo>
                  <a:pt x="2019869" y="166057"/>
                  <a:pt x="2023700" y="165777"/>
                  <a:pt x="2026692" y="163782"/>
                </a:cubicBezTo>
                <a:cubicBezTo>
                  <a:pt x="2030104" y="161507"/>
                  <a:pt x="2033038" y="158255"/>
                  <a:pt x="2036928" y="156958"/>
                </a:cubicBezTo>
                <a:cubicBezTo>
                  <a:pt x="2043491" y="154770"/>
                  <a:pt x="2050688" y="155224"/>
                  <a:pt x="2057400" y="153546"/>
                </a:cubicBezTo>
                <a:cubicBezTo>
                  <a:pt x="2064378" y="151801"/>
                  <a:pt x="2071048" y="148997"/>
                  <a:pt x="2077872" y="146722"/>
                </a:cubicBezTo>
                <a:lnTo>
                  <a:pt x="2098343" y="139899"/>
                </a:lnTo>
                <a:lnTo>
                  <a:pt x="2108579" y="136487"/>
                </a:lnTo>
                <a:cubicBezTo>
                  <a:pt x="2111991" y="135350"/>
                  <a:pt x="2115326" y="133947"/>
                  <a:pt x="2118815" y="133075"/>
                </a:cubicBezTo>
                <a:cubicBezTo>
                  <a:pt x="2135952" y="128791"/>
                  <a:pt x="2128014" y="131146"/>
                  <a:pt x="2142698" y="126251"/>
                </a:cubicBezTo>
                <a:cubicBezTo>
                  <a:pt x="2162101" y="111699"/>
                  <a:pt x="2150951" y="117813"/>
                  <a:pt x="2176818" y="109191"/>
                </a:cubicBezTo>
                <a:lnTo>
                  <a:pt x="2187054" y="105779"/>
                </a:lnTo>
                <a:cubicBezTo>
                  <a:pt x="2216380" y="86226"/>
                  <a:pt x="2179278" y="109666"/>
                  <a:pt x="2207525" y="95543"/>
                </a:cubicBezTo>
                <a:cubicBezTo>
                  <a:pt x="2211193" y="93709"/>
                  <a:pt x="2214093" y="90553"/>
                  <a:pt x="2217761" y="88719"/>
                </a:cubicBezTo>
                <a:cubicBezTo>
                  <a:pt x="2225556" y="84822"/>
                  <a:pt x="2237278" y="83841"/>
                  <a:pt x="2245057" y="81896"/>
                </a:cubicBezTo>
                <a:cubicBezTo>
                  <a:pt x="2264550" y="77023"/>
                  <a:pt x="2245533" y="79328"/>
                  <a:pt x="2268940" y="75072"/>
                </a:cubicBezTo>
                <a:cubicBezTo>
                  <a:pt x="2276852" y="73633"/>
                  <a:pt x="2284863" y="72797"/>
                  <a:pt x="2292824" y="71660"/>
                </a:cubicBezTo>
                <a:cubicBezTo>
                  <a:pt x="2317367" y="63479"/>
                  <a:pt x="2286718" y="73405"/>
                  <a:pt x="2316707" y="64836"/>
                </a:cubicBezTo>
                <a:cubicBezTo>
                  <a:pt x="2320165" y="63848"/>
                  <a:pt x="2323485" y="62412"/>
                  <a:pt x="2326943" y="61424"/>
                </a:cubicBezTo>
                <a:cubicBezTo>
                  <a:pt x="2331452" y="60136"/>
                  <a:pt x="2336082" y="59300"/>
                  <a:pt x="2340591" y="58012"/>
                </a:cubicBezTo>
                <a:cubicBezTo>
                  <a:pt x="2344049" y="57024"/>
                  <a:pt x="2347610" y="56208"/>
                  <a:pt x="2350827" y="54600"/>
                </a:cubicBezTo>
                <a:cubicBezTo>
                  <a:pt x="2354495" y="52766"/>
                  <a:pt x="2357067" y="48698"/>
                  <a:pt x="2361063" y="47776"/>
                </a:cubicBezTo>
                <a:cubicBezTo>
                  <a:pt x="2372200" y="45206"/>
                  <a:pt x="2383809" y="45501"/>
                  <a:pt x="2395182" y="44364"/>
                </a:cubicBezTo>
                <a:cubicBezTo>
                  <a:pt x="2423283" y="34997"/>
                  <a:pt x="2408533" y="38557"/>
                  <a:pt x="2439537" y="34128"/>
                </a:cubicBezTo>
                <a:cubicBezTo>
                  <a:pt x="2462935" y="26329"/>
                  <a:pt x="2433894" y="35538"/>
                  <a:pt x="2466833" y="27305"/>
                </a:cubicBezTo>
                <a:cubicBezTo>
                  <a:pt x="2483063" y="23248"/>
                  <a:pt x="2471565" y="23673"/>
                  <a:pt x="2490716" y="20481"/>
                </a:cubicBezTo>
                <a:cubicBezTo>
                  <a:pt x="2499761" y="18974"/>
                  <a:pt x="2508913" y="18206"/>
                  <a:pt x="2518012" y="17069"/>
                </a:cubicBezTo>
                <a:cubicBezTo>
                  <a:pt x="2549965" y="6417"/>
                  <a:pt x="2526608" y="13263"/>
                  <a:pt x="2555543" y="6833"/>
                </a:cubicBezTo>
                <a:cubicBezTo>
                  <a:pt x="2560121" y="5816"/>
                  <a:pt x="2564682" y="4709"/>
                  <a:pt x="2569191" y="3421"/>
                </a:cubicBezTo>
                <a:cubicBezTo>
                  <a:pt x="2582392" y="-351"/>
                  <a:pt x="2575234" y="9"/>
                  <a:pt x="2582839" y="9"/>
                </a:cubicBezTo>
              </a:path>
            </a:pathLst>
          </a:cu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66" name="Freeform: Shape 365">
            <a:extLst>
              <a:ext uri="{FF2B5EF4-FFF2-40B4-BE49-F238E27FC236}">
                <a16:creationId xmlns:a16="http://schemas.microsoft.com/office/drawing/2014/main" id="{D624FCBF-E53B-4F98-9A42-93079123662C}"/>
              </a:ext>
            </a:extLst>
          </p:cNvPr>
          <p:cNvSpPr/>
          <p:nvPr/>
        </p:nvSpPr>
        <p:spPr>
          <a:xfrm>
            <a:off x="6192784" y="1833918"/>
            <a:ext cx="1921776" cy="1415102"/>
          </a:xfrm>
          <a:custGeom>
            <a:avLst/>
            <a:gdLst>
              <a:gd name="connsiteX0" fmla="*/ 0 w 2562368"/>
              <a:gd name="connsiteY0" fmla="*/ 1886803 h 1886803"/>
              <a:gd name="connsiteX1" fmla="*/ 92123 w 2562368"/>
              <a:gd name="connsiteY1" fmla="*/ 1750326 h 1886803"/>
              <a:gd name="connsiteX2" fmla="*/ 98947 w 2562368"/>
              <a:gd name="connsiteY2" fmla="*/ 1729854 h 1886803"/>
              <a:gd name="connsiteX3" fmla="*/ 109183 w 2562368"/>
              <a:gd name="connsiteY3" fmla="*/ 1709382 h 1886803"/>
              <a:gd name="connsiteX4" fmla="*/ 116006 w 2562368"/>
              <a:gd name="connsiteY4" fmla="*/ 1699147 h 1886803"/>
              <a:gd name="connsiteX5" fmla="*/ 119418 w 2562368"/>
              <a:gd name="connsiteY5" fmla="*/ 1688911 h 1886803"/>
              <a:gd name="connsiteX6" fmla="*/ 126242 w 2562368"/>
              <a:gd name="connsiteY6" fmla="*/ 1678675 h 1886803"/>
              <a:gd name="connsiteX7" fmla="*/ 129654 w 2562368"/>
              <a:gd name="connsiteY7" fmla="*/ 1668439 h 1886803"/>
              <a:gd name="connsiteX8" fmla="*/ 143302 w 2562368"/>
              <a:gd name="connsiteY8" fmla="*/ 1647968 h 1886803"/>
              <a:gd name="connsiteX9" fmla="*/ 146714 w 2562368"/>
              <a:gd name="connsiteY9" fmla="*/ 1637732 h 1886803"/>
              <a:gd name="connsiteX10" fmla="*/ 160362 w 2562368"/>
              <a:gd name="connsiteY10" fmla="*/ 1617260 h 1886803"/>
              <a:gd name="connsiteX11" fmla="*/ 170597 w 2562368"/>
              <a:gd name="connsiteY11" fmla="*/ 1596788 h 1886803"/>
              <a:gd name="connsiteX12" fmla="*/ 174009 w 2562368"/>
              <a:gd name="connsiteY12" fmla="*/ 1586553 h 1886803"/>
              <a:gd name="connsiteX13" fmla="*/ 180833 w 2562368"/>
              <a:gd name="connsiteY13" fmla="*/ 1576317 h 1886803"/>
              <a:gd name="connsiteX14" fmla="*/ 184245 w 2562368"/>
              <a:gd name="connsiteY14" fmla="*/ 1566081 h 1886803"/>
              <a:gd name="connsiteX15" fmla="*/ 197893 w 2562368"/>
              <a:gd name="connsiteY15" fmla="*/ 1545609 h 1886803"/>
              <a:gd name="connsiteX16" fmla="*/ 208129 w 2562368"/>
              <a:gd name="connsiteY16" fmla="*/ 1525138 h 1886803"/>
              <a:gd name="connsiteX17" fmla="*/ 211541 w 2562368"/>
              <a:gd name="connsiteY17" fmla="*/ 1514902 h 1886803"/>
              <a:gd name="connsiteX18" fmla="*/ 225188 w 2562368"/>
              <a:gd name="connsiteY18" fmla="*/ 1494430 h 1886803"/>
              <a:gd name="connsiteX19" fmla="*/ 242248 w 2562368"/>
              <a:gd name="connsiteY19" fmla="*/ 1463723 h 1886803"/>
              <a:gd name="connsiteX20" fmla="*/ 249072 w 2562368"/>
              <a:gd name="connsiteY20" fmla="*/ 1453487 h 1886803"/>
              <a:gd name="connsiteX21" fmla="*/ 255896 w 2562368"/>
              <a:gd name="connsiteY21" fmla="*/ 1443251 h 1886803"/>
              <a:gd name="connsiteX22" fmla="*/ 266132 w 2562368"/>
              <a:gd name="connsiteY22" fmla="*/ 1436427 h 1886803"/>
              <a:gd name="connsiteX23" fmla="*/ 290015 w 2562368"/>
              <a:gd name="connsiteY23" fmla="*/ 1405720 h 1886803"/>
              <a:gd name="connsiteX24" fmla="*/ 296839 w 2562368"/>
              <a:gd name="connsiteY24" fmla="*/ 1395484 h 1886803"/>
              <a:gd name="connsiteX25" fmla="*/ 307075 w 2562368"/>
              <a:gd name="connsiteY25" fmla="*/ 1385248 h 1886803"/>
              <a:gd name="connsiteX26" fmla="*/ 320723 w 2562368"/>
              <a:gd name="connsiteY26" fmla="*/ 1364776 h 1886803"/>
              <a:gd name="connsiteX27" fmla="*/ 337783 w 2562368"/>
              <a:gd name="connsiteY27" fmla="*/ 1344305 h 1886803"/>
              <a:gd name="connsiteX28" fmla="*/ 348018 w 2562368"/>
              <a:gd name="connsiteY28" fmla="*/ 1334069 h 1886803"/>
              <a:gd name="connsiteX29" fmla="*/ 354842 w 2562368"/>
              <a:gd name="connsiteY29" fmla="*/ 1323833 h 1886803"/>
              <a:gd name="connsiteX30" fmla="*/ 375314 w 2562368"/>
              <a:gd name="connsiteY30" fmla="*/ 1303362 h 1886803"/>
              <a:gd name="connsiteX31" fmla="*/ 388962 w 2562368"/>
              <a:gd name="connsiteY31" fmla="*/ 1282890 h 1886803"/>
              <a:gd name="connsiteX32" fmla="*/ 399197 w 2562368"/>
              <a:gd name="connsiteY32" fmla="*/ 1272654 h 1886803"/>
              <a:gd name="connsiteX33" fmla="*/ 412845 w 2562368"/>
              <a:gd name="connsiteY33" fmla="*/ 1252182 h 1886803"/>
              <a:gd name="connsiteX34" fmla="*/ 419669 w 2562368"/>
              <a:gd name="connsiteY34" fmla="*/ 1241947 h 1886803"/>
              <a:gd name="connsiteX35" fmla="*/ 429905 w 2562368"/>
              <a:gd name="connsiteY35" fmla="*/ 1231711 h 1886803"/>
              <a:gd name="connsiteX36" fmla="*/ 446965 w 2562368"/>
              <a:gd name="connsiteY36" fmla="*/ 1214651 h 1886803"/>
              <a:gd name="connsiteX37" fmla="*/ 457200 w 2562368"/>
              <a:gd name="connsiteY37" fmla="*/ 1194179 h 1886803"/>
              <a:gd name="connsiteX38" fmla="*/ 467436 w 2562368"/>
              <a:gd name="connsiteY38" fmla="*/ 1187356 h 1886803"/>
              <a:gd name="connsiteX39" fmla="*/ 474260 w 2562368"/>
              <a:gd name="connsiteY39" fmla="*/ 1177120 h 1886803"/>
              <a:gd name="connsiteX40" fmla="*/ 494732 w 2562368"/>
              <a:gd name="connsiteY40" fmla="*/ 1156648 h 1886803"/>
              <a:gd name="connsiteX41" fmla="*/ 501556 w 2562368"/>
              <a:gd name="connsiteY41" fmla="*/ 1146412 h 1886803"/>
              <a:gd name="connsiteX42" fmla="*/ 522027 w 2562368"/>
              <a:gd name="connsiteY42" fmla="*/ 1132765 h 1886803"/>
              <a:gd name="connsiteX43" fmla="*/ 525439 w 2562368"/>
              <a:gd name="connsiteY43" fmla="*/ 1122529 h 1886803"/>
              <a:gd name="connsiteX44" fmla="*/ 545911 w 2562368"/>
              <a:gd name="connsiteY44" fmla="*/ 1108881 h 1886803"/>
              <a:gd name="connsiteX45" fmla="*/ 562971 w 2562368"/>
              <a:gd name="connsiteY45" fmla="*/ 1091821 h 1886803"/>
              <a:gd name="connsiteX46" fmla="*/ 573206 w 2562368"/>
              <a:gd name="connsiteY46" fmla="*/ 1081585 h 1886803"/>
              <a:gd name="connsiteX47" fmla="*/ 586854 w 2562368"/>
              <a:gd name="connsiteY47" fmla="*/ 1074762 h 1886803"/>
              <a:gd name="connsiteX48" fmla="*/ 597090 w 2562368"/>
              <a:gd name="connsiteY48" fmla="*/ 1067938 h 1886803"/>
              <a:gd name="connsiteX49" fmla="*/ 614150 w 2562368"/>
              <a:gd name="connsiteY49" fmla="*/ 1047466 h 1886803"/>
              <a:gd name="connsiteX50" fmla="*/ 624385 w 2562368"/>
              <a:gd name="connsiteY50" fmla="*/ 1040642 h 1886803"/>
              <a:gd name="connsiteX51" fmla="*/ 634621 w 2562368"/>
              <a:gd name="connsiteY51" fmla="*/ 1030406 h 1886803"/>
              <a:gd name="connsiteX52" fmla="*/ 644857 w 2562368"/>
              <a:gd name="connsiteY52" fmla="*/ 1023582 h 1886803"/>
              <a:gd name="connsiteX53" fmla="*/ 658505 w 2562368"/>
              <a:gd name="connsiteY53" fmla="*/ 1013347 h 1886803"/>
              <a:gd name="connsiteX54" fmla="*/ 678977 w 2562368"/>
              <a:gd name="connsiteY54" fmla="*/ 999699 h 1886803"/>
              <a:gd name="connsiteX55" fmla="*/ 689212 w 2562368"/>
              <a:gd name="connsiteY55" fmla="*/ 989463 h 1886803"/>
              <a:gd name="connsiteX56" fmla="*/ 696036 w 2562368"/>
              <a:gd name="connsiteY56" fmla="*/ 979227 h 1886803"/>
              <a:gd name="connsiteX57" fmla="*/ 706272 w 2562368"/>
              <a:gd name="connsiteY57" fmla="*/ 975815 h 1886803"/>
              <a:gd name="connsiteX58" fmla="*/ 709684 w 2562368"/>
              <a:gd name="connsiteY58" fmla="*/ 965579 h 1886803"/>
              <a:gd name="connsiteX59" fmla="*/ 730156 w 2562368"/>
              <a:gd name="connsiteY59" fmla="*/ 951932 h 1886803"/>
              <a:gd name="connsiteX60" fmla="*/ 760863 w 2562368"/>
              <a:gd name="connsiteY60" fmla="*/ 928048 h 1886803"/>
              <a:gd name="connsiteX61" fmla="*/ 771099 w 2562368"/>
              <a:gd name="connsiteY61" fmla="*/ 921224 h 1886803"/>
              <a:gd name="connsiteX62" fmla="*/ 781335 w 2562368"/>
              <a:gd name="connsiteY62" fmla="*/ 914400 h 1886803"/>
              <a:gd name="connsiteX63" fmla="*/ 791571 w 2562368"/>
              <a:gd name="connsiteY63" fmla="*/ 904165 h 1886803"/>
              <a:gd name="connsiteX64" fmla="*/ 812042 w 2562368"/>
              <a:gd name="connsiteY64" fmla="*/ 893929 h 1886803"/>
              <a:gd name="connsiteX65" fmla="*/ 822278 w 2562368"/>
              <a:gd name="connsiteY65" fmla="*/ 883693 h 1886803"/>
              <a:gd name="connsiteX66" fmla="*/ 842750 w 2562368"/>
              <a:gd name="connsiteY66" fmla="*/ 870045 h 1886803"/>
              <a:gd name="connsiteX67" fmla="*/ 852985 w 2562368"/>
              <a:gd name="connsiteY67" fmla="*/ 863221 h 1886803"/>
              <a:gd name="connsiteX68" fmla="*/ 873457 w 2562368"/>
              <a:gd name="connsiteY68" fmla="*/ 846162 h 1886803"/>
              <a:gd name="connsiteX69" fmla="*/ 890517 w 2562368"/>
              <a:gd name="connsiteY69" fmla="*/ 829102 h 1886803"/>
              <a:gd name="connsiteX70" fmla="*/ 910988 w 2562368"/>
              <a:gd name="connsiteY70" fmla="*/ 812042 h 1886803"/>
              <a:gd name="connsiteX71" fmla="*/ 928048 w 2562368"/>
              <a:gd name="connsiteY71" fmla="*/ 798394 h 1886803"/>
              <a:gd name="connsiteX72" fmla="*/ 945108 w 2562368"/>
              <a:gd name="connsiteY72" fmla="*/ 784747 h 1886803"/>
              <a:gd name="connsiteX73" fmla="*/ 962168 w 2562368"/>
              <a:gd name="connsiteY73" fmla="*/ 767687 h 1886803"/>
              <a:gd name="connsiteX74" fmla="*/ 982639 w 2562368"/>
              <a:gd name="connsiteY74" fmla="*/ 754039 h 1886803"/>
              <a:gd name="connsiteX75" fmla="*/ 992875 w 2562368"/>
              <a:gd name="connsiteY75" fmla="*/ 743803 h 1886803"/>
              <a:gd name="connsiteX76" fmla="*/ 1003111 w 2562368"/>
              <a:gd name="connsiteY76" fmla="*/ 736979 h 1886803"/>
              <a:gd name="connsiteX77" fmla="*/ 1009935 w 2562368"/>
              <a:gd name="connsiteY77" fmla="*/ 726744 h 1886803"/>
              <a:gd name="connsiteX78" fmla="*/ 1030406 w 2562368"/>
              <a:gd name="connsiteY78" fmla="*/ 713096 h 1886803"/>
              <a:gd name="connsiteX79" fmla="*/ 1040642 w 2562368"/>
              <a:gd name="connsiteY79" fmla="*/ 706272 h 1886803"/>
              <a:gd name="connsiteX80" fmla="*/ 1050878 w 2562368"/>
              <a:gd name="connsiteY80" fmla="*/ 696036 h 1886803"/>
              <a:gd name="connsiteX81" fmla="*/ 1071350 w 2562368"/>
              <a:gd name="connsiteY81" fmla="*/ 682388 h 1886803"/>
              <a:gd name="connsiteX82" fmla="*/ 1081585 w 2562368"/>
              <a:gd name="connsiteY82" fmla="*/ 672153 h 1886803"/>
              <a:gd name="connsiteX83" fmla="*/ 1091821 w 2562368"/>
              <a:gd name="connsiteY83" fmla="*/ 668741 h 1886803"/>
              <a:gd name="connsiteX84" fmla="*/ 1112293 w 2562368"/>
              <a:gd name="connsiteY84" fmla="*/ 651681 h 1886803"/>
              <a:gd name="connsiteX85" fmla="*/ 1146412 w 2562368"/>
              <a:gd name="connsiteY85" fmla="*/ 631209 h 1886803"/>
              <a:gd name="connsiteX86" fmla="*/ 1166884 w 2562368"/>
              <a:gd name="connsiteY86" fmla="*/ 617562 h 1886803"/>
              <a:gd name="connsiteX87" fmla="*/ 1190768 w 2562368"/>
              <a:gd name="connsiteY87" fmla="*/ 600502 h 1886803"/>
              <a:gd name="connsiteX88" fmla="*/ 1207827 w 2562368"/>
              <a:gd name="connsiteY88" fmla="*/ 583442 h 1886803"/>
              <a:gd name="connsiteX89" fmla="*/ 1238535 w 2562368"/>
              <a:gd name="connsiteY89" fmla="*/ 559559 h 1886803"/>
              <a:gd name="connsiteX90" fmla="*/ 1269242 w 2562368"/>
              <a:gd name="connsiteY90" fmla="*/ 539087 h 1886803"/>
              <a:gd name="connsiteX91" fmla="*/ 1279478 w 2562368"/>
              <a:gd name="connsiteY91" fmla="*/ 532263 h 1886803"/>
              <a:gd name="connsiteX92" fmla="*/ 1289714 w 2562368"/>
              <a:gd name="connsiteY92" fmla="*/ 525439 h 1886803"/>
              <a:gd name="connsiteX93" fmla="*/ 1303362 w 2562368"/>
              <a:gd name="connsiteY93" fmla="*/ 518615 h 1886803"/>
              <a:gd name="connsiteX94" fmla="*/ 1330657 w 2562368"/>
              <a:gd name="connsiteY94" fmla="*/ 501556 h 1886803"/>
              <a:gd name="connsiteX95" fmla="*/ 1340893 w 2562368"/>
              <a:gd name="connsiteY95" fmla="*/ 491320 h 1886803"/>
              <a:gd name="connsiteX96" fmla="*/ 1364777 w 2562368"/>
              <a:gd name="connsiteY96" fmla="*/ 484496 h 1886803"/>
              <a:gd name="connsiteX97" fmla="*/ 1385248 w 2562368"/>
              <a:gd name="connsiteY97" fmla="*/ 474260 h 1886803"/>
              <a:gd name="connsiteX98" fmla="*/ 1392072 w 2562368"/>
              <a:gd name="connsiteY98" fmla="*/ 464024 h 1886803"/>
              <a:gd name="connsiteX99" fmla="*/ 1402308 w 2562368"/>
              <a:gd name="connsiteY99" fmla="*/ 460612 h 1886803"/>
              <a:gd name="connsiteX100" fmla="*/ 1419368 w 2562368"/>
              <a:gd name="connsiteY100" fmla="*/ 453788 h 1886803"/>
              <a:gd name="connsiteX101" fmla="*/ 1433015 w 2562368"/>
              <a:gd name="connsiteY101" fmla="*/ 443553 h 1886803"/>
              <a:gd name="connsiteX102" fmla="*/ 1443251 w 2562368"/>
              <a:gd name="connsiteY102" fmla="*/ 440141 h 1886803"/>
              <a:gd name="connsiteX103" fmla="*/ 1467135 w 2562368"/>
              <a:gd name="connsiteY103" fmla="*/ 426493 h 1886803"/>
              <a:gd name="connsiteX104" fmla="*/ 1477371 w 2562368"/>
              <a:gd name="connsiteY104" fmla="*/ 423081 h 1886803"/>
              <a:gd name="connsiteX105" fmla="*/ 1497842 w 2562368"/>
              <a:gd name="connsiteY105" fmla="*/ 412845 h 1886803"/>
              <a:gd name="connsiteX106" fmla="*/ 1511490 w 2562368"/>
              <a:gd name="connsiteY106" fmla="*/ 406021 h 1886803"/>
              <a:gd name="connsiteX107" fmla="*/ 1521726 w 2562368"/>
              <a:gd name="connsiteY107" fmla="*/ 402609 h 1886803"/>
              <a:gd name="connsiteX108" fmla="*/ 1545609 w 2562368"/>
              <a:gd name="connsiteY108" fmla="*/ 392374 h 1886803"/>
              <a:gd name="connsiteX109" fmla="*/ 1559257 w 2562368"/>
              <a:gd name="connsiteY109" fmla="*/ 385550 h 1886803"/>
              <a:gd name="connsiteX110" fmla="*/ 1569493 w 2562368"/>
              <a:gd name="connsiteY110" fmla="*/ 378726 h 1886803"/>
              <a:gd name="connsiteX111" fmla="*/ 1583141 w 2562368"/>
              <a:gd name="connsiteY111" fmla="*/ 375314 h 1886803"/>
              <a:gd name="connsiteX112" fmla="*/ 1600200 w 2562368"/>
              <a:gd name="connsiteY112" fmla="*/ 365078 h 1886803"/>
              <a:gd name="connsiteX113" fmla="*/ 1610436 w 2562368"/>
              <a:gd name="connsiteY113" fmla="*/ 358254 h 1886803"/>
              <a:gd name="connsiteX114" fmla="*/ 1624084 w 2562368"/>
              <a:gd name="connsiteY114" fmla="*/ 354842 h 1886803"/>
              <a:gd name="connsiteX115" fmla="*/ 1634320 w 2562368"/>
              <a:gd name="connsiteY115" fmla="*/ 348018 h 1886803"/>
              <a:gd name="connsiteX116" fmla="*/ 1647968 w 2562368"/>
              <a:gd name="connsiteY116" fmla="*/ 337782 h 1886803"/>
              <a:gd name="connsiteX117" fmla="*/ 1658203 w 2562368"/>
              <a:gd name="connsiteY117" fmla="*/ 334371 h 1886803"/>
              <a:gd name="connsiteX118" fmla="*/ 1671851 w 2562368"/>
              <a:gd name="connsiteY118" fmla="*/ 327547 h 1886803"/>
              <a:gd name="connsiteX119" fmla="*/ 1682087 w 2562368"/>
              <a:gd name="connsiteY119" fmla="*/ 320723 h 1886803"/>
              <a:gd name="connsiteX120" fmla="*/ 1699147 w 2562368"/>
              <a:gd name="connsiteY120" fmla="*/ 317311 h 1886803"/>
              <a:gd name="connsiteX121" fmla="*/ 1729854 w 2562368"/>
              <a:gd name="connsiteY121" fmla="*/ 303663 h 1886803"/>
              <a:gd name="connsiteX122" fmla="*/ 1740090 w 2562368"/>
              <a:gd name="connsiteY122" fmla="*/ 300251 h 1886803"/>
              <a:gd name="connsiteX123" fmla="*/ 1763974 w 2562368"/>
              <a:gd name="connsiteY123" fmla="*/ 290015 h 1886803"/>
              <a:gd name="connsiteX124" fmla="*/ 1774209 w 2562368"/>
              <a:gd name="connsiteY124" fmla="*/ 283191 h 1886803"/>
              <a:gd name="connsiteX125" fmla="*/ 1794681 w 2562368"/>
              <a:gd name="connsiteY125" fmla="*/ 276368 h 1886803"/>
              <a:gd name="connsiteX126" fmla="*/ 1804917 w 2562368"/>
              <a:gd name="connsiteY126" fmla="*/ 272956 h 1886803"/>
              <a:gd name="connsiteX127" fmla="*/ 1818565 w 2562368"/>
              <a:gd name="connsiteY127" fmla="*/ 266132 h 1886803"/>
              <a:gd name="connsiteX128" fmla="*/ 1828800 w 2562368"/>
              <a:gd name="connsiteY128" fmla="*/ 262720 h 1886803"/>
              <a:gd name="connsiteX129" fmla="*/ 1839036 w 2562368"/>
              <a:gd name="connsiteY129" fmla="*/ 255896 h 1886803"/>
              <a:gd name="connsiteX130" fmla="*/ 1849272 w 2562368"/>
              <a:gd name="connsiteY130" fmla="*/ 252484 h 1886803"/>
              <a:gd name="connsiteX131" fmla="*/ 1862920 w 2562368"/>
              <a:gd name="connsiteY131" fmla="*/ 245660 h 1886803"/>
              <a:gd name="connsiteX132" fmla="*/ 1883391 w 2562368"/>
              <a:gd name="connsiteY132" fmla="*/ 238836 h 1886803"/>
              <a:gd name="connsiteX133" fmla="*/ 1893627 w 2562368"/>
              <a:gd name="connsiteY133" fmla="*/ 232012 h 1886803"/>
              <a:gd name="connsiteX134" fmla="*/ 1907275 w 2562368"/>
              <a:gd name="connsiteY134" fmla="*/ 228600 h 1886803"/>
              <a:gd name="connsiteX135" fmla="*/ 1934571 w 2562368"/>
              <a:gd name="connsiteY135" fmla="*/ 211541 h 1886803"/>
              <a:gd name="connsiteX136" fmla="*/ 1955042 w 2562368"/>
              <a:gd name="connsiteY136" fmla="*/ 204717 h 1886803"/>
              <a:gd name="connsiteX137" fmla="*/ 1995985 w 2562368"/>
              <a:gd name="connsiteY137" fmla="*/ 187657 h 1886803"/>
              <a:gd name="connsiteX138" fmla="*/ 2016457 w 2562368"/>
              <a:gd name="connsiteY138" fmla="*/ 180833 h 1886803"/>
              <a:gd name="connsiteX139" fmla="*/ 2026693 w 2562368"/>
              <a:gd name="connsiteY139" fmla="*/ 170597 h 1886803"/>
              <a:gd name="connsiteX140" fmla="*/ 2060812 w 2562368"/>
              <a:gd name="connsiteY140" fmla="*/ 160362 h 1886803"/>
              <a:gd name="connsiteX141" fmla="*/ 2071048 w 2562368"/>
              <a:gd name="connsiteY141" fmla="*/ 153538 h 1886803"/>
              <a:gd name="connsiteX142" fmla="*/ 2091520 w 2562368"/>
              <a:gd name="connsiteY142" fmla="*/ 146714 h 1886803"/>
              <a:gd name="connsiteX143" fmla="*/ 2111991 w 2562368"/>
              <a:gd name="connsiteY143" fmla="*/ 139890 h 1886803"/>
              <a:gd name="connsiteX144" fmla="*/ 2142699 w 2562368"/>
              <a:gd name="connsiteY144" fmla="*/ 129654 h 1886803"/>
              <a:gd name="connsiteX145" fmla="*/ 2152935 w 2562368"/>
              <a:gd name="connsiteY145" fmla="*/ 126242 h 1886803"/>
              <a:gd name="connsiteX146" fmla="*/ 2163171 w 2562368"/>
              <a:gd name="connsiteY146" fmla="*/ 122830 h 1886803"/>
              <a:gd name="connsiteX147" fmla="*/ 2193878 w 2562368"/>
              <a:gd name="connsiteY147" fmla="*/ 109182 h 1886803"/>
              <a:gd name="connsiteX148" fmla="*/ 2204114 w 2562368"/>
              <a:gd name="connsiteY148" fmla="*/ 105771 h 1886803"/>
              <a:gd name="connsiteX149" fmla="*/ 2224585 w 2562368"/>
              <a:gd name="connsiteY149" fmla="*/ 95535 h 1886803"/>
              <a:gd name="connsiteX150" fmla="*/ 2234821 w 2562368"/>
              <a:gd name="connsiteY150" fmla="*/ 88711 h 1886803"/>
              <a:gd name="connsiteX151" fmla="*/ 2251881 w 2562368"/>
              <a:gd name="connsiteY151" fmla="*/ 85299 h 1886803"/>
              <a:gd name="connsiteX152" fmla="*/ 2282588 w 2562368"/>
              <a:gd name="connsiteY152" fmla="*/ 75063 h 1886803"/>
              <a:gd name="connsiteX153" fmla="*/ 2292824 w 2562368"/>
              <a:gd name="connsiteY153" fmla="*/ 71651 h 1886803"/>
              <a:gd name="connsiteX154" fmla="*/ 2306472 w 2562368"/>
              <a:gd name="connsiteY154" fmla="*/ 68239 h 1886803"/>
              <a:gd name="connsiteX155" fmla="*/ 2326944 w 2562368"/>
              <a:gd name="connsiteY155" fmla="*/ 61415 h 1886803"/>
              <a:gd name="connsiteX156" fmla="*/ 2347415 w 2562368"/>
              <a:gd name="connsiteY156" fmla="*/ 54591 h 1886803"/>
              <a:gd name="connsiteX157" fmla="*/ 2357651 w 2562368"/>
              <a:gd name="connsiteY157" fmla="*/ 51179 h 1886803"/>
              <a:gd name="connsiteX158" fmla="*/ 2371299 w 2562368"/>
              <a:gd name="connsiteY158" fmla="*/ 47768 h 1886803"/>
              <a:gd name="connsiteX159" fmla="*/ 2381535 w 2562368"/>
              <a:gd name="connsiteY159" fmla="*/ 44356 h 1886803"/>
              <a:gd name="connsiteX160" fmla="*/ 2398594 w 2562368"/>
              <a:gd name="connsiteY160" fmla="*/ 40944 h 1886803"/>
              <a:gd name="connsiteX161" fmla="*/ 2419066 w 2562368"/>
              <a:gd name="connsiteY161" fmla="*/ 34120 h 1886803"/>
              <a:gd name="connsiteX162" fmla="*/ 2439538 w 2562368"/>
              <a:gd name="connsiteY162" fmla="*/ 27296 h 1886803"/>
              <a:gd name="connsiteX163" fmla="*/ 2449774 w 2562368"/>
              <a:gd name="connsiteY163" fmla="*/ 23884 h 1886803"/>
              <a:gd name="connsiteX164" fmla="*/ 2473657 w 2562368"/>
              <a:gd name="connsiteY164" fmla="*/ 20472 h 1886803"/>
              <a:gd name="connsiteX165" fmla="*/ 2487305 w 2562368"/>
              <a:gd name="connsiteY165" fmla="*/ 17060 h 1886803"/>
              <a:gd name="connsiteX166" fmla="*/ 2514600 w 2562368"/>
              <a:gd name="connsiteY166" fmla="*/ 13648 h 1886803"/>
              <a:gd name="connsiteX167" fmla="*/ 2541896 w 2562368"/>
              <a:gd name="connsiteY167" fmla="*/ 6824 h 1886803"/>
              <a:gd name="connsiteX168" fmla="*/ 2562368 w 2562368"/>
              <a:gd name="connsiteY168" fmla="*/ 0 h 1886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2562368" h="1886803">
                <a:moveTo>
                  <a:pt x="0" y="1886803"/>
                </a:moveTo>
                <a:cubicBezTo>
                  <a:pt x="30708" y="1841311"/>
                  <a:pt x="74766" y="1802396"/>
                  <a:pt x="92123" y="1750326"/>
                </a:cubicBezTo>
                <a:cubicBezTo>
                  <a:pt x="94398" y="1743502"/>
                  <a:pt x="94957" y="1735839"/>
                  <a:pt x="98947" y="1729854"/>
                </a:cubicBezTo>
                <a:cubicBezTo>
                  <a:pt x="118500" y="1700524"/>
                  <a:pt x="95059" y="1737630"/>
                  <a:pt x="109183" y="1709382"/>
                </a:cubicBezTo>
                <a:cubicBezTo>
                  <a:pt x="111017" y="1705715"/>
                  <a:pt x="114172" y="1702814"/>
                  <a:pt x="116006" y="1699147"/>
                </a:cubicBezTo>
                <a:cubicBezTo>
                  <a:pt x="117614" y="1695930"/>
                  <a:pt x="117810" y="1692128"/>
                  <a:pt x="119418" y="1688911"/>
                </a:cubicBezTo>
                <a:cubicBezTo>
                  <a:pt x="121252" y="1685243"/>
                  <a:pt x="124408" y="1682343"/>
                  <a:pt x="126242" y="1678675"/>
                </a:cubicBezTo>
                <a:cubicBezTo>
                  <a:pt x="127850" y="1675458"/>
                  <a:pt x="127907" y="1671583"/>
                  <a:pt x="129654" y="1668439"/>
                </a:cubicBezTo>
                <a:cubicBezTo>
                  <a:pt x="133637" y="1661270"/>
                  <a:pt x="143302" y="1647968"/>
                  <a:pt x="143302" y="1647968"/>
                </a:cubicBezTo>
                <a:cubicBezTo>
                  <a:pt x="144439" y="1644556"/>
                  <a:pt x="144967" y="1640876"/>
                  <a:pt x="146714" y="1637732"/>
                </a:cubicBezTo>
                <a:cubicBezTo>
                  <a:pt x="150697" y="1630563"/>
                  <a:pt x="157768" y="1625041"/>
                  <a:pt x="160362" y="1617260"/>
                </a:cubicBezTo>
                <a:cubicBezTo>
                  <a:pt x="168937" y="1591534"/>
                  <a:pt x="157371" y="1623241"/>
                  <a:pt x="170597" y="1596788"/>
                </a:cubicBezTo>
                <a:cubicBezTo>
                  <a:pt x="172205" y="1593571"/>
                  <a:pt x="172401" y="1589770"/>
                  <a:pt x="174009" y="1586553"/>
                </a:cubicBezTo>
                <a:cubicBezTo>
                  <a:pt x="175843" y="1582885"/>
                  <a:pt x="178999" y="1579985"/>
                  <a:pt x="180833" y="1576317"/>
                </a:cubicBezTo>
                <a:cubicBezTo>
                  <a:pt x="182441" y="1573100"/>
                  <a:pt x="182498" y="1569225"/>
                  <a:pt x="184245" y="1566081"/>
                </a:cubicBezTo>
                <a:cubicBezTo>
                  <a:pt x="188228" y="1558912"/>
                  <a:pt x="195299" y="1553389"/>
                  <a:pt x="197893" y="1545609"/>
                </a:cubicBezTo>
                <a:cubicBezTo>
                  <a:pt x="206470" y="1519881"/>
                  <a:pt x="194899" y="1551597"/>
                  <a:pt x="208129" y="1525138"/>
                </a:cubicBezTo>
                <a:cubicBezTo>
                  <a:pt x="209737" y="1521921"/>
                  <a:pt x="209794" y="1518046"/>
                  <a:pt x="211541" y="1514902"/>
                </a:cubicBezTo>
                <a:cubicBezTo>
                  <a:pt x="215524" y="1507733"/>
                  <a:pt x="222595" y="1502210"/>
                  <a:pt x="225188" y="1494430"/>
                </a:cubicBezTo>
                <a:cubicBezTo>
                  <a:pt x="231194" y="1476413"/>
                  <a:pt x="226605" y="1487187"/>
                  <a:pt x="242248" y="1463723"/>
                </a:cubicBezTo>
                <a:lnTo>
                  <a:pt x="249072" y="1453487"/>
                </a:lnTo>
                <a:cubicBezTo>
                  <a:pt x="251347" y="1450075"/>
                  <a:pt x="252484" y="1445526"/>
                  <a:pt x="255896" y="1443251"/>
                </a:cubicBezTo>
                <a:lnTo>
                  <a:pt x="266132" y="1436427"/>
                </a:lnTo>
                <a:cubicBezTo>
                  <a:pt x="300631" y="1384681"/>
                  <a:pt x="263288" y="1437794"/>
                  <a:pt x="290015" y="1405720"/>
                </a:cubicBezTo>
                <a:cubicBezTo>
                  <a:pt x="292640" y="1402570"/>
                  <a:pt x="294214" y="1398634"/>
                  <a:pt x="296839" y="1395484"/>
                </a:cubicBezTo>
                <a:cubicBezTo>
                  <a:pt x="299928" y="1391777"/>
                  <a:pt x="304113" y="1389057"/>
                  <a:pt x="307075" y="1385248"/>
                </a:cubicBezTo>
                <a:cubicBezTo>
                  <a:pt x="312110" y="1378774"/>
                  <a:pt x="314923" y="1370575"/>
                  <a:pt x="320723" y="1364776"/>
                </a:cubicBezTo>
                <a:cubicBezTo>
                  <a:pt x="350609" y="1334893"/>
                  <a:pt x="314047" y="1372790"/>
                  <a:pt x="337783" y="1344305"/>
                </a:cubicBezTo>
                <a:cubicBezTo>
                  <a:pt x="340872" y="1340598"/>
                  <a:pt x="344929" y="1337776"/>
                  <a:pt x="348018" y="1334069"/>
                </a:cubicBezTo>
                <a:cubicBezTo>
                  <a:pt x="350643" y="1330919"/>
                  <a:pt x="352118" y="1326898"/>
                  <a:pt x="354842" y="1323833"/>
                </a:cubicBezTo>
                <a:cubicBezTo>
                  <a:pt x="361253" y="1316620"/>
                  <a:pt x="369961" y="1311392"/>
                  <a:pt x="375314" y="1303362"/>
                </a:cubicBezTo>
                <a:cubicBezTo>
                  <a:pt x="379863" y="1296538"/>
                  <a:pt x="383163" y="1288690"/>
                  <a:pt x="388962" y="1282890"/>
                </a:cubicBezTo>
                <a:cubicBezTo>
                  <a:pt x="392374" y="1279478"/>
                  <a:pt x="396235" y="1276463"/>
                  <a:pt x="399197" y="1272654"/>
                </a:cubicBezTo>
                <a:cubicBezTo>
                  <a:pt x="404232" y="1266180"/>
                  <a:pt x="408296" y="1259006"/>
                  <a:pt x="412845" y="1252182"/>
                </a:cubicBezTo>
                <a:cubicBezTo>
                  <a:pt x="415120" y="1248770"/>
                  <a:pt x="416770" y="1244846"/>
                  <a:pt x="419669" y="1241947"/>
                </a:cubicBezTo>
                <a:cubicBezTo>
                  <a:pt x="423081" y="1238535"/>
                  <a:pt x="426816" y="1235418"/>
                  <a:pt x="429905" y="1231711"/>
                </a:cubicBezTo>
                <a:cubicBezTo>
                  <a:pt x="444122" y="1214651"/>
                  <a:pt x="428199" y="1227162"/>
                  <a:pt x="446965" y="1214651"/>
                </a:cubicBezTo>
                <a:cubicBezTo>
                  <a:pt x="449739" y="1206328"/>
                  <a:pt x="450588" y="1200791"/>
                  <a:pt x="457200" y="1194179"/>
                </a:cubicBezTo>
                <a:cubicBezTo>
                  <a:pt x="460100" y="1191279"/>
                  <a:pt x="464024" y="1189630"/>
                  <a:pt x="467436" y="1187356"/>
                </a:cubicBezTo>
                <a:cubicBezTo>
                  <a:pt x="469711" y="1183944"/>
                  <a:pt x="471536" y="1180185"/>
                  <a:pt x="474260" y="1177120"/>
                </a:cubicBezTo>
                <a:cubicBezTo>
                  <a:pt x="480672" y="1169907"/>
                  <a:pt x="489379" y="1164678"/>
                  <a:pt x="494732" y="1156648"/>
                </a:cubicBezTo>
                <a:cubicBezTo>
                  <a:pt x="497007" y="1153236"/>
                  <a:pt x="498470" y="1149112"/>
                  <a:pt x="501556" y="1146412"/>
                </a:cubicBezTo>
                <a:cubicBezTo>
                  <a:pt x="507728" y="1141012"/>
                  <a:pt x="522027" y="1132765"/>
                  <a:pt x="522027" y="1132765"/>
                </a:cubicBezTo>
                <a:cubicBezTo>
                  <a:pt x="523164" y="1129353"/>
                  <a:pt x="522896" y="1125072"/>
                  <a:pt x="525439" y="1122529"/>
                </a:cubicBezTo>
                <a:cubicBezTo>
                  <a:pt x="531238" y="1116730"/>
                  <a:pt x="545911" y="1108881"/>
                  <a:pt x="545911" y="1108881"/>
                </a:cubicBezTo>
                <a:cubicBezTo>
                  <a:pt x="558423" y="1090113"/>
                  <a:pt x="545910" y="1106039"/>
                  <a:pt x="562971" y="1091821"/>
                </a:cubicBezTo>
                <a:cubicBezTo>
                  <a:pt x="566678" y="1088732"/>
                  <a:pt x="569280" y="1084389"/>
                  <a:pt x="573206" y="1081585"/>
                </a:cubicBezTo>
                <a:cubicBezTo>
                  <a:pt x="577345" y="1078629"/>
                  <a:pt x="582438" y="1077285"/>
                  <a:pt x="586854" y="1074762"/>
                </a:cubicBezTo>
                <a:cubicBezTo>
                  <a:pt x="590414" y="1072728"/>
                  <a:pt x="593678" y="1070213"/>
                  <a:pt x="597090" y="1067938"/>
                </a:cubicBezTo>
                <a:cubicBezTo>
                  <a:pt x="603800" y="1057873"/>
                  <a:pt x="604298" y="1055677"/>
                  <a:pt x="614150" y="1047466"/>
                </a:cubicBezTo>
                <a:cubicBezTo>
                  <a:pt x="617300" y="1044841"/>
                  <a:pt x="621235" y="1043267"/>
                  <a:pt x="624385" y="1040642"/>
                </a:cubicBezTo>
                <a:cubicBezTo>
                  <a:pt x="628092" y="1037553"/>
                  <a:pt x="630914" y="1033495"/>
                  <a:pt x="634621" y="1030406"/>
                </a:cubicBezTo>
                <a:cubicBezTo>
                  <a:pt x="637771" y="1027781"/>
                  <a:pt x="641520" y="1025965"/>
                  <a:pt x="644857" y="1023582"/>
                </a:cubicBezTo>
                <a:cubicBezTo>
                  <a:pt x="649484" y="1020277"/>
                  <a:pt x="653846" y="1016608"/>
                  <a:pt x="658505" y="1013347"/>
                </a:cubicBezTo>
                <a:cubicBezTo>
                  <a:pt x="665224" y="1008644"/>
                  <a:pt x="673178" y="1005499"/>
                  <a:pt x="678977" y="999699"/>
                </a:cubicBezTo>
                <a:cubicBezTo>
                  <a:pt x="682389" y="996287"/>
                  <a:pt x="686123" y="993170"/>
                  <a:pt x="689212" y="989463"/>
                </a:cubicBezTo>
                <a:cubicBezTo>
                  <a:pt x="691837" y="986313"/>
                  <a:pt x="692834" y="981789"/>
                  <a:pt x="696036" y="979227"/>
                </a:cubicBezTo>
                <a:cubicBezTo>
                  <a:pt x="698844" y="976980"/>
                  <a:pt x="702860" y="976952"/>
                  <a:pt x="706272" y="975815"/>
                </a:cubicBezTo>
                <a:cubicBezTo>
                  <a:pt x="707409" y="972403"/>
                  <a:pt x="707141" y="968122"/>
                  <a:pt x="709684" y="965579"/>
                </a:cubicBezTo>
                <a:cubicBezTo>
                  <a:pt x="715483" y="959780"/>
                  <a:pt x="724357" y="957731"/>
                  <a:pt x="730156" y="951932"/>
                </a:cubicBezTo>
                <a:cubicBezTo>
                  <a:pt x="746190" y="935896"/>
                  <a:pt x="736376" y="944372"/>
                  <a:pt x="760863" y="928048"/>
                </a:cubicBezTo>
                <a:lnTo>
                  <a:pt x="771099" y="921224"/>
                </a:lnTo>
                <a:cubicBezTo>
                  <a:pt x="774511" y="918949"/>
                  <a:pt x="778435" y="917300"/>
                  <a:pt x="781335" y="914400"/>
                </a:cubicBezTo>
                <a:cubicBezTo>
                  <a:pt x="784747" y="910988"/>
                  <a:pt x="787556" y="906841"/>
                  <a:pt x="791571" y="904165"/>
                </a:cubicBezTo>
                <a:cubicBezTo>
                  <a:pt x="822340" y="883653"/>
                  <a:pt x="779835" y="920768"/>
                  <a:pt x="812042" y="893929"/>
                </a:cubicBezTo>
                <a:cubicBezTo>
                  <a:pt x="815749" y="890840"/>
                  <a:pt x="818469" y="886655"/>
                  <a:pt x="822278" y="883693"/>
                </a:cubicBezTo>
                <a:cubicBezTo>
                  <a:pt x="828752" y="878658"/>
                  <a:pt x="835926" y="874594"/>
                  <a:pt x="842750" y="870045"/>
                </a:cubicBezTo>
                <a:cubicBezTo>
                  <a:pt x="846162" y="867770"/>
                  <a:pt x="850086" y="866120"/>
                  <a:pt x="852985" y="863221"/>
                </a:cubicBezTo>
                <a:cubicBezTo>
                  <a:pt x="866121" y="850085"/>
                  <a:pt x="859206" y="855661"/>
                  <a:pt x="873457" y="846162"/>
                </a:cubicBezTo>
                <a:cubicBezTo>
                  <a:pt x="885968" y="827396"/>
                  <a:pt x="873457" y="843319"/>
                  <a:pt x="890517" y="829102"/>
                </a:cubicBezTo>
                <a:cubicBezTo>
                  <a:pt x="916793" y="807205"/>
                  <a:pt x="885572" y="828988"/>
                  <a:pt x="910988" y="812042"/>
                </a:cubicBezTo>
                <a:cubicBezTo>
                  <a:pt x="930542" y="782710"/>
                  <a:pt x="904506" y="817226"/>
                  <a:pt x="928048" y="798394"/>
                </a:cubicBezTo>
                <a:cubicBezTo>
                  <a:pt x="950096" y="780757"/>
                  <a:pt x="919379" y="793323"/>
                  <a:pt x="945108" y="784747"/>
                </a:cubicBezTo>
                <a:cubicBezTo>
                  <a:pt x="957620" y="765979"/>
                  <a:pt x="945107" y="781905"/>
                  <a:pt x="962168" y="767687"/>
                </a:cubicBezTo>
                <a:cubicBezTo>
                  <a:pt x="979206" y="753488"/>
                  <a:pt x="964650" y="760035"/>
                  <a:pt x="982639" y="754039"/>
                </a:cubicBezTo>
                <a:cubicBezTo>
                  <a:pt x="986051" y="750627"/>
                  <a:pt x="989168" y="746892"/>
                  <a:pt x="992875" y="743803"/>
                </a:cubicBezTo>
                <a:cubicBezTo>
                  <a:pt x="996025" y="741178"/>
                  <a:pt x="1000211" y="739879"/>
                  <a:pt x="1003111" y="736979"/>
                </a:cubicBezTo>
                <a:cubicBezTo>
                  <a:pt x="1006011" y="734080"/>
                  <a:pt x="1006849" y="729444"/>
                  <a:pt x="1009935" y="726744"/>
                </a:cubicBezTo>
                <a:cubicBezTo>
                  <a:pt x="1016107" y="721344"/>
                  <a:pt x="1023582" y="717645"/>
                  <a:pt x="1030406" y="713096"/>
                </a:cubicBezTo>
                <a:cubicBezTo>
                  <a:pt x="1033818" y="710821"/>
                  <a:pt x="1037742" y="709172"/>
                  <a:pt x="1040642" y="706272"/>
                </a:cubicBezTo>
                <a:cubicBezTo>
                  <a:pt x="1044054" y="702860"/>
                  <a:pt x="1047069" y="698998"/>
                  <a:pt x="1050878" y="696036"/>
                </a:cubicBezTo>
                <a:cubicBezTo>
                  <a:pt x="1057352" y="691001"/>
                  <a:pt x="1065551" y="688187"/>
                  <a:pt x="1071350" y="682388"/>
                </a:cubicBezTo>
                <a:cubicBezTo>
                  <a:pt x="1074762" y="678976"/>
                  <a:pt x="1077570" y="674829"/>
                  <a:pt x="1081585" y="672153"/>
                </a:cubicBezTo>
                <a:cubicBezTo>
                  <a:pt x="1084578" y="670158"/>
                  <a:pt x="1088604" y="670349"/>
                  <a:pt x="1091821" y="668741"/>
                </a:cubicBezTo>
                <a:cubicBezTo>
                  <a:pt x="1106452" y="661426"/>
                  <a:pt x="1098710" y="662245"/>
                  <a:pt x="1112293" y="651681"/>
                </a:cubicBezTo>
                <a:cubicBezTo>
                  <a:pt x="1140580" y="629680"/>
                  <a:pt x="1123208" y="645131"/>
                  <a:pt x="1146412" y="631209"/>
                </a:cubicBezTo>
                <a:cubicBezTo>
                  <a:pt x="1153445" y="626990"/>
                  <a:pt x="1161085" y="623361"/>
                  <a:pt x="1166884" y="617562"/>
                </a:cubicBezTo>
                <a:cubicBezTo>
                  <a:pt x="1183075" y="601371"/>
                  <a:pt x="1174428" y="605949"/>
                  <a:pt x="1190768" y="600502"/>
                </a:cubicBezTo>
                <a:cubicBezTo>
                  <a:pt x="1203276" y="581737"/>
                  <a:pt x="1190768" y="597658"/>
                  <a:pt x="1207827" y="583442"/>
                </a:cubicBezTo>
                <a:cubicBezTo>
                  <a:pt x="1239896" y="556718"/>
                  <a:pt x="1186797" y="594049"/>
                  <a:pt x="1238535" y="559559"/>
                </a:cubicBezTo>
                <a:lnTo>
                  <a:pt x="1269242" y="539087"/>
                </a:lnTo>
                <a:lnTo>
                  <a:pt x="1279478" y="532263"/>
                </a:lnTo>
                <a:cubicBezTo>
                  <a:pt x="1282890" y="529988"/>
                  <a:pt x="1286046" y="527273"/>
                  <a:pt x="1289714" y="525439"/>
                </a:cubicBezTo>
                <a:cubicBezTo>
                  <a:pt x="1294263" y="523164"/>
                  <a:pt x="1299049" y="521311"/>
                  <a:pt x="1303362" y="518615"/>
                </a:cubicBezTo>
                <a:cubicBezTo>
                  <a:pt x="1338785" y="496475"/>
                  <a:pt x="1296085" y="518839"/>
                  <a:pt x="1330657" y="501556"/>
                </a:cubicBezTo>
                <a:cubicBezTo>
                  <a:pt x="1334069" y="498144"/>
                  <a:pt x="1336878" y="493997"/>
                  <a:pt x="1340893" y="491320"/>
                </a:cubicBezTo>
                <a:cubicBezTo>
                  <a:pt x="1343961" y="489275"/>
                  <a:pt x="1362786" y="485065"/>
                  <a:pt x="1364777" y="484496"/>
                </a:cubicBezTo>
                <a:cubicBezTo>
                  <a:pt x="1377136" y="480965"/>
                  <a:pt x="1374034" y="481736"/>
                  <a:pt x="1385248" y="474260"/>
                </a:cubicBezTo>
                <a:cubicBezTo>
                  <a:pt x="1387523" y="470848"/>
                  <a:pt x="1388870" y="466586"/>
                  <a:pt x="1392072" y="464024"/>
                </a:cubicBezTo>
                <a:cubicBezTo>
                  <a:pt x="1394880" y="461777"/>
                  <a:pt x="1398940" y="461875"/>
                  <a:pt x="1402308" y="460612"/>
                </a:cubicBezTo>
                <a:cubicBezTo>
                  <a:pt x="1408043" y="458461"/>
                  <a:pt x="1414014" y="456762"/>
                  <a:pt x="1419368" y="453788"/>
                </a:cubicBezTo>
                <a:cubicBezTo>
                  <a:pt x="1424339" y="451027"/>
                  <a:pt x="1428078" y="446374"/>
                  <a:pt x="1433015" y="443553"/>
                </a:cubicBezTo>
                <a:cubicBezTo>
                  <a:pt x="1436138" y="441769"/>
                  <a:pt x="1439945" y="441558"/>
                  <a:pt x="1443251" y="440141"/>
                </a:cubicBezTo>
                <a:cubicBezTo>
                  <a:pt x="1485124" y="422196"/>
                  <a:pt x="1432869" y="443626"/>
                  <a:pt x="1467135" y="426493"/>
                </a:cubicBezTo>
                <a:cubicBezTo>
                  <a:pt x="1470352" y="424885"/>
                  <a:pt x="1473959" y="424218"/>
                  <a:pt x="1477371" y="423081"/>
                </a:cubicBezTo>
                <a:cubicBezTo>
                  <a:pt x="1497039" y="409968"/>
                  <a:pt x="1478067" y="421320"/>
                  <a:pt x="1497842" y="412845"/>
                </a:cubicBezTo>
                <a:cubicBezTo>
                  <a:pt x="1502517" y="410841"/>
                  <a:pt x="1506815" y="408025"/>
                  <a:pt x="1511490" y="406021"/>
                </a:cubicBezTo>
                <a:cubicBezTo>
                  <a:pt x="1514796" y="404604"/>
                  <a:pt x="1518509" y="404217"/>
                  <a:pt x="1521726" y="402609"/>
                </a:cubicBezTo>
                <a:cubicBezTo>
                  <a:pt x="1545286" y="390829"/>
                  <a:pt x="1517209" y="399472"/>
                  <a:pt x="1545609" y="392374"/>
                </a:cubicBezTo>
                <a:cubicBezTo>
                  <a:pt x="1550158" y="390099"/>
                  <a:pt x="1554841" y="388074"/>
                  <a:pt x="1559257" y="385550"/>
                </a:cubicBezTo>
                <a:cubicBezTo>
                  <a:pt x="1562817" y="383515"/>
                  <a:pt x="1565724" y="380341"/>
                  <a:pt x="1569493" y="378726"/>
                </a:cubicBezTo>
                <a:cubicBezTo>
                  <a:pt x="1573803" y="376879"/>
                  <a:pt x="1578592" y="376451"/>
                  <a:pt x="1583141" y="375314"/>
                </a:cubicBezTo>
                <a:cubicBezTo>
                  <a:pt x="1588827" y="371902"/>
                  <a:pt x="1594577" y="368593"/>
                  <a:pt x="1600200" y="365078"/>
                </a:cubicBezTo>
                <a:cubicBezTo>
                  <a:pt x="1603677" y="362905"/>
                  <a:pt x="1606667" y="359869"/>
                  <a:pt x="1610436" y="358254"/>
                </a:cubicBezTo>
                <a:cubicBezTo>
                  <a:pt x="1614746" y="356407"/>
                  <a:pt x="1619535" y="355979"/>
                  <a:pt x="1624084" y="354842"/>
                </a:cubicBezTo>
                <a:cubicBezTo>
                  <a:pt x="1627496" y="352567"/>
                  <a:pt x="1630983" y="350401"/>
                  <a:pt x="1634320" y="348018"/>
                </a:cubicBezTo>
                <a:cubicBezTo>
                  <a:pt x="1638947" y="344713"/>
                  <a:pt x="1643031" y="340603"/>
                  <a:pt x="1647968" y="337782"/>
                </a:cubicBezTo>
                <a:cubicBezTo>
                  <a:pt x="1651090" y="335998"/>
                  <a:pt x="1654898" y="335788"/>
                  <a:pt x="1658203" y="334371"/>
                </a:cubicBezTo>
                <a:cubicBezTo>
                  <a:pt x="1662878" y="332367"/>
                  <a:pt x="1667435" y="330071"/>
                  <a:pt x="1671851" y="327547"/>
                </a:cubicBezTo>
                <a:cubicBezTo>
                  <a:pt x="1675411" y="325512"/>
                  <a:pt x="1678247" y="322163"/>
                  <a:pt x="1682087" y="320723"/>
                </a:cubicBezTo>
                <a:cubicBezTo>
                  <a:pt x="1687517" y="318687"/>
                  <a:pt x="1693460" y="318448"/>
                  <a:pt x="1699147" y="317311"/>
                </a:cubicBezTo>
                <a:cubicBezTo>
                  <a:pt x="1715368" y="306497"/>
                  <a:pt x="1705493" y="311784"/>
                  <a:pt x="1729854" y="303663"/>
                </a:cubicBezTo>
                <a:cubicBezTo>
                  <a:pt x="1733266" y="302526"/>
                  <a:pt x="1737097" y="302246"/>
                  <a:pt x="1740090" y="300251"/>
                </a:cubicBezTo>
                <a:cubicBezTo>
                  <a:pt x="1754228" y="290826"/>
                  <a:pt x="1746348" y="294422"/>
                  <a:pt x="1763974" y="290015"/>
                </a:cubicBezTo>
                <a:cubicBezTo>
                  <a:pt x="1767386" y="287740"/>
                  <a:pt x="1770462" y="284856"/>
                  <a:pt x="1774209" y="283191"/>
                </a:cubicBezTo>
                <a:cubicBezTo>
                  <a:pt x="1780782" y="280270"/>
                  <a:pt x="1787857" y="278642"/>
                  <a:pt x="1794681" y="276368"/>
                </a:cubicBezTo>
                <a:cubicBezTo>
                  <a:pt x="1798093" y="275231"/>
                  <a:pt x="1801700" y="274564"/>
                  <a:pt x="1804917" y="272956"/>
                </a:cubicBezTo>
                <a:cubicBezTo>
                  <a:pt x="1809466" y="270681"/>
                  <a:pt x="1813890" y="268136"/>
                  <a:pt x="1818565" y="266132"/>
                </a:cubicBezTo>
                <a:cubicBezTo>
                  <a:pt x="1821870" y="264715"/>
                  <a:pt x="1825583" y="264328"/>
                  <a:pt x="1828800" y="262720"/>
                </a:cubicBezTo>
                <a:cubicBezTo>
                  <a:pt x="1832468" y="260886"/>
                  <a:pt x="1835368" y="257730"/>
                  <a:pt x="1839036" y="255896"/>
                </a:cubicBezTo>
                <a:cubicBezTo>
                  <a:pt x="1842253" y="254288"/>
                  <a:pt x="1845966" y="253901"/>
                  <a:pt x="1849272" y="252484"/>
                </a:cubicBezTo>
                <a:cubicBezTo>
                  <a:pt x="1853947" y="250480"/>
                  <a:pt x="1858197" y="247549"/>
                  <a:pt x="1862920" y="245660"/>
                </a:cubicBezTo>
                <a:cubicBezTo>
                  <a:pt x="1869598" y="242989"/>
                  <a:pt x="1877406" y="242826"/>
                  <a:pt x="1883391" y="238836"/>
                </a:cubicBezTo>
                <a:cubicBezTo>
                  <a:pt x="1886803" y="236561"/>
                  <a:pt x="1889858" y="233627"/>
                  <a:pt x="1893627" y="232012"/>
                </a:cubicBezTo>
                <a:cubicBezTo>
                  <a:pt x="1897937" y="230165"/>
                  <a:pt x="1902884" y="230247"/>
                  <a:pt x="1907275" y="228600"/>
                </a:cubicBezTo>
                <a:cubicBezTo>
                  <a:pt x="1938964" y="216717"/>
                  <a:pt x="1902371" y="227641"/>
                  <a:pt x="1934571" y="211541"/>
                </a:cubicBezTo>
                <a:cubicBezTo>
                  <a:pt x="1941004" y="208324"/>
                  <a:pt x="1948609" y="207934"/>
                  <a:pt x="1955042" y="204717"/>
                </a:cubicBezTo>
                <a:cubicBezTo>
                  <a:pt x="1981946" y="191265"/>
                  <a:pt x="1968277" y="196893"/>
                  <a:pt x="1995985" y="187657"/>
                </a:cubicBezTo>
                <a:lnTo>
                  <a:pt x="2016457" y="180833"/>
                </a:lnTo>
                <a:cubicBezTo>
                  <a:pt x="2019869" y="177421"/>
                  <a:pt x="2022503" y="172991"/>
                  <a:pt x="2026693" y="170597"/>
                </a:cubicBezTo>
                <a:cubicBezTo>
                  <a:pt x="2060063" y="151529"/>
                  <a:pt x="2016345" y="190006"/>
                  <a:pt x="2060812" y="160362"/>
                </a:cubicBezTo>
                <a:cubicBezTo>
                  <a:pt x="2064224" y="158087"/>
                  <a:pt x="2067301" y="155203"/>
                  <a:pt x="2071048" y="153538"/>
                </a:cubicBezTo>
                <a:cubicBezTo>
                  <a:pt x="2077621" y="150617"/>
                  <a:pt x="2084696" y="148989"/>
                  <a:pt x="2091520" y="146714"/>
                </a:cubicBezTo>
                <a:lnTo>
                  <a:pt x="2111991" y="139890"/>
                </a:lnTo>
                <a:lnTo>
                  <a:pt x="2142699" y="129654"/>
                </a:lnTo>
                <a:lnTo>
                  <a:pt x="2152935" y="126242"/>
                </a:lnTo>
                <a:lnTo>
                  <a:pt x="2163171" y="122830"/>
                </a:lnTo>
                <a:cubicBezTo>
                  <a:pt x="2179390" y="112017"/>
                  <a:pt x="2169518" y="117301"/>
                  <a:pt x="2193878" y="109182"/>
                </a:cubicBezTo>
                <a:lnTo>
                  <a:pt x="2204114" y="105771"/>
                </a:lnTo>
                <a:cubicBezTo>
                  <a:pt x="2233451" y="86213"/>
                  <a:pt x="2196333" y="109662"/>
                  <a:pt x="2224585" y="95535"/>
                </a:cubicBezTo>
                <a:cubicBezTo>
                  <a:pt x="2228253" y="93701"/>
                  <a:pt x="2230981" y="90151"/>
                  <a:pt x="2234821" y="88711"/>
                </a:cubicBezTo>
                <a:cubicBezTo>
                  <a:pt x="2240251" y="86675"/>
                  <a:pt x="2246286" y="86825"/>
                  <a:pt x="2251881" y="85299"/>
                </a:cubicBezTo>
                <a:cubicBezTo>
                  <a:pt x="2251897" y="85295"/>
                  <a:pt x="2277462" y="76772"/>
                  <a:pt x="2282588" y="75063"/>
                </a:cubicBezTo>
                <a:cubicBezTo>
                  <a:pt x="2286000" y="73926"/>
                  <a:pt x="2289335" y="72523"/>
                  <a:pt x="2292824" y="71651"/>
                </a:cubicBezTo>
                <a:cubicBezTo>
                  <a:pt x="2297373" y="70514"/>
                  <a:pt x="2301980" y="69586"/>
                  <a:pt x="2306472" y="68239"/>
                </a:cubicBezTo>
                <a:cubicBezTo>
                  <a:pt x="2313362" y="66172"/>
                  <a:pt x="2320120" y="63690"/>
                  <a:pt x="2326944" y="61415"/>
                </a:cubicBezTo>
                <a:lnTo>
                  <a:pt x="2347415" y="54591"/>
                </a:lnTo>
                <a:cubicBezTo>
                  <a:pt x="2350827" y="53454"/>
                  <a:pt x="2354162" y="52051"/>
                  <a:pt x="2357651" y="51179"/>
                </a:cubicBezTo>
                <a:cubicBezTo>
                  <a:pt x="2362200" y="50042"/>
                  <a:pt x="2366790" y="49056"/>
                  <a:pt x="2371299" y="47768"/>
                </a:cubicBezTo>
                <a:cubicBezTo>
                  <a:pt x="2374757" y="46780"/>
                  <a:pt x="2378046" y="45228"/>
                  <a:pt x="2381535" y="44356"/>
                </a:cubicBezTo>
                <a:cubicBezTo>
                  <a:pt x="2387161" y="42949"/>
                  <a:pt x="2392999" y="42470"/>
                  <a:pt x="2398594" y="40944"/>
                </a:cubicBezTo>
                <a:cubicBezTo>
                  <a:pt x="2405534" y="39051"/>
                  <a:pt x="2412242" y="36395"/>
                  <a:pt x="2419066" y="34120"/>
                </a:cubicBezTo>
                <a:lnTo>
                  <a:pt x="2439538" y="27296"/>
                </a:lnTo>
                <a:cubicBezTo>
                  <a:pt x="2442950" y="26159"/>
                  <a:pt x="2446214" y="24393"/>
                  <a:pt x="2449774" y="23884"/>
                </a:cubicBezTo>
                <a:cubicBezTo>
                  <a:pt x="2457735" y="22747"/>
                  <a:pt x="2465745" y="21911"/>
                  <a:pt x="2473657" y="20472"/>
                </a:cubicBezTo>
                <a:cubicBezTo>
                  <a:pt x="2478271" y="19633"/>
                  <a:pt x="2482679" y="17831"/>
                  <a:pt x="2487305" y="17060"/>
                </a:cubicBezTo>
                <a:cubicBezTo>
                  <a:pt x="2496349" y="15553"/>
                  <a:pt x="2505537" y="15042"/>
                  <a:pt x="2514600" y="13648"/>
                </a:cubicBezTo>
                <a:cubicBezTo>
                  <a:pt x="2537146" y="10179"/>
                  <a:pt x="2524943" y="11668"/>
                  <a:pt x="2541896" y="6824"/>
                </a:cubicBezTo>
                <a:cubicBezTo>
                  <a:pt x="2560697" y="1452"/>
                  <a:pt x="2549893" y="6237"/>
                  <a:pt x="2562368" y="0"/>
                </a:cubicBezTo>
              </a:path>
            </a:pathLst>
          </a:cu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67" name="Freeform: Shape 366">
            <a:extLst>
              <a:ext uri="{FF2B5EF4-FFF2-40B4-BE49-F238E27FC236}">
                <a16:creationId xmlns:a16="http://schemas.microsoft.com/office/drawing/2014/main" id="{47411144-62F1-4BA4-93D4-A06E7534BBD3}"/>
              </a:ext>
            </a:extLst>
          </p:cNvPr>
          <p:cNvSpPr/>
          <p:nvPr/>
        </p:nvSpPr>
        <p:spPr>
          <a:xfrm>
            <a:off x="6222905" y="2073253"/>
            <a:ext cx="1929452" cy="1233416"/>
          </a:xfrm>
          <a:custGeom>
            <a:avLst/>
            <a:gdLst>
              <a:gd name="connsiteX0" fmla="*/ 0 w 2572603"/>
              <a:gd name="connsiteY0" fmla="*/ 1644555 h 1644555"/>
              <a:gd name="connsiteX1" fmla="*/ 10236 w 2572603"/>
              <a:gd name="connsiteY1" fmla="*/ 1617259 h 1644555"/>
              <a:gd name="connsiteX2" fmla="*/ 13648 w 2572603"/>
              <a:gd name="connsiteY2" fmla="*/ 1607024 h 1644555"/>
              <a:gd name="connsiteX3" fmla="*/ 23883 w 2572603"/>
              <a:gd name="connsiteY3" fmla="*/ 1600200 h 1644555"/>
              <a:gd name="connsiteX4" fmla="*/ 27295 w 2572603"/>
              <a:gd name="connsiteY4" fmla="*/ 1589964 h 1644555"/>
              <a:gd name="connsiteX5" fmla="*/ 40943 w 2572603"/>
              <a:gd name="connsiteY5" fmla="*/ 1569492 h 1644555"/>
              <a:gd name="connsiteX6" fmla="*/ 54591 w 2572603"/>
              <a:gd name="connsiteY6" fmla="*/ 1549021 h 1644555"/>
              <a:gd name="connsiteX7" fmla="*/ 61415 w 2572603"/>
              <a:gd name="connsiteY7" fmla="*/ 1538785 h 1644555"/>
              <a:gd name="connsiteX8" fmla="*/ 68239 w 2572603"/>
              <a:gd name="connsiteY8" fmla="*/ 1528549 h 1644555"/>
              <a:gd name="connsiteX9" fmla="*/ 78474 w 2572603"/>
              <a:gd name="connsiteY9" fmla="*/ 1508077 h 1644555"/>
              <a:gd name="connsiteX10" fmla="*/ 88710 w 2572603"/>
              <a:gd name="connsiteY10" fmla="*/ 1501253 h 1644555"/>
              <a:gd name="connsiteX11" fmla="*/ 95534 w 2572603"/>
              <a:gd name="connsiteY11" fmla="*/ 1491018 h 1644555"/>
              <a:gd name="connsiteX12" fmla="*/ 116006 w 2572603"/>
              <a:gd name="connsiteY12" fmla="*/ 1477370 h 1644555"/>
              <a:gd name="connsiteX13" fmla="*/ 122830 w 2572603"/>
              <a:gd name="connsiteY13" fmla="*/ 1467134 h 1644555"/>
              <a:gd name="connsiteX14" fmla="*/ 143301 w 2572603"/>
              <a:gd name="connsiteY14" fmla="*/ 1450074 h 1644555"/>
              <a:gd name="connsiteX15" fmla="*/ 150125 w 2572603"/>
              <a:gd name="connsiteY15" fmla="*/ 1439839 h 1644555"/>
              <a:gd name="connsiteX16" fmla="*/ 170597 w 2572603"/>
              <a:gd name="connsiteY16" fmla="*/ 1422779 h 1644555"/>
              <a:gd name="connsiteX17" fmla="*/ 177421 w 2572603"/>
              <a:gd name="connsiteY17" fmla="*/ 1412543 h 1644555"/>
              <a:gd name="connsiteX18" fmla="*/ 197892 w 2572603"/>
              <a:gd name="connsiteY18" fmla="*/ 1398895 h 1644555"/>
              <a:gd name="connsiteX19" fmla="*/ 211540 w 2572603"/>
              <a:gd name="connsiteY19" fmla="*/ 1381836 h 1644555"/>
              <a:gd name="connsiteX20" fmla="*/ 228600 w 2572603"/>
              <a:gd name="connsiteY20" fmla="*/ 1364776 h 1644555"/>
              <a:gd name="connsiteX21" fmla="*/ 245659 w 2572603"/>
              <a:gd name="connsiteY21" fmla="*/ 1344304 h 1644555"/>
              <a:gd name="connsiteX22" fmla="*/ 252483 w 2572603"/>
              <a:gd name="connsiteY22" fmla="*/ 1334068 h 1644555"/>
              <a:gd name="connsiteX23" fmla="*/ 262719 w 2572603"/>
              <a:gd name="connsiteY23" fmla="*/ 1323833 h 1644555"/>
              <a:gd name="connsiteX24" fmla="*/ 269543 w 2572603"/>
              <a:gd name="connsiteY24" fmla="*/ 1313597 h 1644555"/>
              <a:gd name="connsiteX25" fmla="*/ 279779 w 2572603"/>
              <a:gd name="connsiteY25" fmla="*/ 1303361 h 1644555"/>
              <a:gd name="connsiteX26" fmla="*/ 293427 w 2572603"/>
              <a:gd name="connsiteY26" fmla="*/ 1282889 h 1644555"/>
              <a:gd name="connsiteX27" fmla="*/ 310486 w 2572603"/>
              <a:gd name="connsiteY27" fmla="*/ 1262418 h 1644555"/>
              <a:gd name="connsiteX28" fmla="*/ 330958 w 2572603"/>
              <a:gd name="connsiteY28" fmla="*/ 1245358 h 1644555"/>
              <a:gd name="connsiteX29" fmla="*/ 344606 w 2572603"/>
              <a:gd name="connsiteY29" fmla="*/ 1231710 h 1644555"/>
              <a:gd name="connsiteX30" fmla="*/ 365077 w 2572603"/>
              <a:gd name="connsiteY30" fmla="*/ 1218062 h 1644555"/>
              <a:gd name="connsiteX31" fmla="*/ 382137 w 2572603"/>
              <a:gd name="connsiteY31" fmla="*/ 1204415 h 1644555"/>
              <a:gd name="connsiteX32" fmla="*/ 402609 w 2572603"/>
              <a:gd name="connsiteY32" fmla="*/ 1190767 h 1644555"/>
              <a:gd name="connsiteX33" fmla="*/ 412845 w 2572603"/>
              <a:gd name="connsiteY33" fmla="*/ 1183943 h 1644555"/>
              <a:gd name="connsiteX34" fmla="*/ 423080 w 2572603"/>
              <a:gd name="connsiteY34" fmla="*/ 1177119 h 1644555"/>
              <a:gd name="connsiteX35" fmla="*/ 433316 w 2572603"/>
              <a:gd name="connsiteY35" fmla="*/ 1170295 h 1644555"/>
              <a:gd name="connsiteX36" fmla="*/ 460612 w 2572603"/>
              <a:gd name="connsiteY36" fmla="*/ 1146412 h 1644555"/>
              <a:gd name="connsiteX37" fmla="*/ 470848 w 2572603"/>
              <a:gd name="connsiteY37" fmla="*/ 1139588 h 1644555"/>
              <a:gd name="connsiteX38" fmla="*/ 481083 w 2572603"/>
              <a:gd name="connsiteY38" fmla="*/ 1132764 h 1644555"/>
              <a:gd name="connsiteX39" fmla="*/ 498143 w 2572603"/>
              <a:gd name="connsiteY39" fmla="*/ 1112292 h 1644555"/>
              <a:gd name="connsiteX40" fmla="*/ 515203 w 2572603"/>
              <a:gd name="connsiteY40" fmla="*/ 1095233 h 1644555"/>
              <a:gd name="connsiteX41" fmla="*/ 542498 w 2572603"/>
              <a:gd name="connsiteY41" fmla="*/ 1064525 h 1644555"/>
              <a:gd name="connsiteX42" fmla="*/ 552734 w 2572603"/>
              <a:gd name="connsiteY42" fmla="*/ 1054289 h 1644555"/>
              <a:gd name="connsiteX43" fmla="*/ 562970 w 2572603"/>
              <a:gd name="connsiteY43" fmla="*/ 1047465 h 1644555"/>
              <a:gd name="connsiteX44" fmla="*/ 573206 w 2572603"/>
              <a:gd name="connsiteY44" fmla="*/ 1037230 h 1644555"/>
              <a:gd name="connsiteX45" fmla="*/ 593677 w 2572603"/>
              <a:gd name="connsiteY45" fmla="*/ 1023582 h 1644555"/>
              <a:gd name="connsiteX46" fmla="*/ 603913 w 2572603"/>
              <a:gd name="connsiteY46" fmla="*/ 1016758 h 1644555"/>
              <a:gd name="connsiteX47" fmla="*/ 610737 w 2572603"/>
              <a:gd name="connsiteY47" fmla="*/ 1006522 h 1644555"/>
              <a:gd name="connsiteX48" fmla="*/ 631209 w 2572603"/>
              <a:gd name="connsiteY48" fmla="*/ 996286 h 1644555"/>
              <a:gd name="connsiteX49" fmla="*/ 661916 w 2572603"/>
              <a:gd name="connsiteY49" fmla="*/ 972403 h 1644555"/>
              <a:gd name="connsiteX50" fmla="*/ 672152 w 2572603"/>
              <a:gd name="connsiteY50" fmla="*/ 968991 h 1644555"/>
              <a:gd name="connsiteX51" fmla="*/ 692624 w 2572603"/>
              <a:gd name="connsiteY51" fmla="*/ 955343 h 1644555"/>
              <a:gd name="connsiteX52" fmla="*/ 713095 w 2572603"/>
              <a:gd name="connsiteY52" fmla="*/ 945107 h 1644555"/>
              <a:gd name="connsiteX53" fmla="*/ 723331 w 2572603"/>
              <a:gd name="connsiteY53" fmla="*/ 941695 h 1644555"/>
              <a:gd name="connsiteX54" fmla="*/ 733567 w 2572603"/>
              <a:gd name="connsiteY54" fmla="*/ 934871 h 1644555"/>
              <a:gd name="connsiteX55" fmla="*/ 743803 w 2572603"/>
              <a:gd name="connsiteY55" fmla="*/ 931459 h 1644555"/>
              <a:gd name="connsiteX56" fmla="*/ 764274 w 2572603"/>
              <a:gd name="connsiteY56" fmla="*/ 917812 h 1644555"/>
              <a:gd name="connsiteX57" fmla="*/ 774510 w 2572603"/>
              <a:gd name="connsiteY57" fmla="*/ 914400 h 1644555"/>
              <a:gd name="connsiteX58" fmla="*/ 805218 w 2572603"/>
              <a:gd name="connsiteY58" fmla="*/ 897340 h 1644555"/>
              <a:gd name="connsiteX59" fmla="*/ 815454 w 2572603"/>
              <a:gd name="connsiteY59" fmla="*/ 887104 h 1644555"/>
              <a:gd name="connsiteX60" fmla="*/ 835925 w 2572603"/>
              <a:gd name="connsiteY60" fmla="*/ 876868 h 1644555"/>
              <a:gd name="connsiteX61" fmla="*/ 846161 w 2572603"/>
              <a:gd name="connsiteY61" fmla="*/ 866633 h 1644555"/>
              <a:gd name="connsiteX62" fmla="*/ 866633 w 2572603"/>
              <a:gd name="connsiteY62" fmla="*/ 856397 h 1644555"/>
              <a:gd name="connsiteX63" fmla="*/ 876868 w 2572603"/>
              <a:gd name="connsiteY63" fmla="*/ 846161 h 1644555"/>
              <a:gd name="connsiteX64" fmla="*/ 910988 w 2572603"/>
              <a:gd name="connsiteY64" fmla="*/ 822277 h 1644555"/>
              <a:gd name="connsiteX65" fmla="*/ 917812 w 2572603"/>
              <a:gd name="connsiteY65" fmla="*/ 812042 h 1644555"/>
              <a:gd name="connsiteX66" fmla="*/ 931459 w 2572603"/>
              <a:gd name="connsiteY66" fmla="*/ 805218 h 1644555"/>
              <a:gd name="connsiteX67" fmla="*/ 941695 w 2572603"/>
              <a:gd name="connsiteY67" fmla="*/ 794982 h 1644555"/>
              <a:gd name="connsiteX68" fmla="*/ 972403 w 2572603"/>
              <a:gd name="connsiteY68" fmla="*/ 777922 h 1644555"/>
              <a:gd name="connsiteX69" fmla="*/ 992874 w 2572603"/>
              <a:gd name="connsiteY69" fmla="*/ 764274 h 1644555"/>
              <a:gd name="connsiteX70" fmla="*/ 1013346 w 2572603"/>
              <a:gd name="connsiteY70" fmla="*/ 750627 h 1644555"/>
              <a:gd name="connsiteX71" fmla="*/ 1033818 w 2572603"/>
              <a:gd name="connsiteY71" fmla="*/ 736979 h 1644555"/>
              <a:gd name="connsiteX72" fmla="*/ 1044054 w 2572603"/>
              <a:gd name="connsiteY72" fmla="*/ 730155 h 1644555"/>
              <a:gd name="connsiteX73" fmla="*/ 1054289 w 2572603"/>
              <a:gd name="connsiteY73" fmla="*/ 723331 h 1644555"/>
              <a:gd name="connsiteX74" fmla="*/ 1064525 w 2572603"/>
              <a:gd name="connsiteY74" fmla="*/ 719919 h 1644555"/>
              <a:gd name="connsiteX75" fmla="*/ 1084997 w 2572603"/>
              <a:gd name="connsiteY75" fmla="*/ 702859 h 1644555"/>
              <a:gd name="connsiteX76" fmla="*/ 1115704 w 2572603"/>
              <a:gd name="connsiteY76" fmla="*/ 685800 h 1644555"/>
              <a:gd name="connsiteX77" fmla="*/ 1136176 w 2572603"/>
              <a:gd name="connsiteY77" fmla="*/ 672152 h 1644555"/>
              <a:gd name="connsiteX78" fmla="*/ 1156648 w 2572603"/>
              <a:gd name="connsiteY78" fmla="*/ 658504 h 1644555"/>
              <a:gd name="connsiteX79" fmla="*/ 1166883 w 2572603"/>
              <a:gd name="connsiteY79" fmla="*/ 651680 h 1644555"/>
              <a:gd name="connsiteX80" fmla="*/ 1177119 w 2572603"/>
              <a:gd name="connsiteY80" fmla="*/ 648268 h 1644555"/>
              <a:gd name="connsiteX81" fmla="*/ 1183943 w 2572603"/>
              <a:gd name="connsiteY81" fmla="*/ 638033 h 1644555"/>
              <a:gd name="connsiteX82" fmla="*/ 1207827 w 2572603"/>
              <a:gd name="connsiteY82" fmla="*/ 627797 h 1644555"/>
              <a:gd name="connsiteX83" fmla="*/ 1248770 w 2572603"/>
              <a:gd name="connsiteY83" fmla="*/ 600501 h 1644555"/>
              <a:gd name="connsiteX84" fmla="*/ 1259006 w 2572603"/>
              <a:gd name="connsiteY84" fmla="*/ 593677 h 1644555"/>
              <a:gd name="connsiteX85" fmla="*/ 1269242 w 2572603"/>
              <a:gd name="connsiteY85" fmla="*/ 586853 h 1644555"/>
              <a:gd name="connsiteX86" fmla="*/ 1279477 w 2572603"/>
              <a:gd name="connsiteY86" fmla="*/ 583442 h 1644555"/>
              <a:gd name="connsiteX87" fmla="*/ 1320421 w 2572603"/>
              <a:gd name="connsiteY87" fmla="*/ 556146 h 1644555"/>
              <a:gd name="connsiteX88" fmla="*/ 1330656 w 2572603"/>
              <a:gd name="connsiteY88" fmla="*/ 549322 h 1644555"/>
              <a:gd name="connsiteX89" fmla="*/ 1340892 w 2572603"/>
              <a:gd name="connsiteY89" fmla="*/ 545910 h 1644555"/>
              <a:gd name="connsiteX90" fmla="*/ 1371600 w 2572603"/>
              <a:gd name="connsiteY90" fmla="*/ 528851 h 1644555"/>
              <a:gd name="connsiteX91" fmla="*/ 1381836 w 2572603"/>
              <a:gd name="connsiteY91" fmla="*/ 522027 h 1644555"/>
              <a:gd name="connsiteX92" fmla="*/ 1392071 w 2572603"/>
              <a:gd name="connsiteY92" fmla="*/ 518615 h 1644555"/>
              <a:gd name="connsiteX93" fmla="*/ 1412543 w 2572603"/>
              <a:gd name="connsiteY93" fmla="*/ 504967 h 1644555"/>
              <a:gd name="connsiteX94" fmla="*/ 1422779 w 2572603"/>
              <a:gd name="connsiteY94" fmla="*/ 498143 h 1644555"/>
              <a:gd name="connsiteX95" fmla="*/ 1433015 w 2572603"/>
              <a:gd name="connsiteY95" fmla="*/ 491319 h 1644555"/>
              <a:gd name="connsiteX96" fmla="*/ 1443251 w 2572603"/>
              <a:gd name="connsiteY96" fmla="*/ 487907 h 1644555"/>
              <a:gd name="connsiteX97" fmla="*/ 1473958 w 2572603"/>
              <a:gd name="connsiteY97" fmla="*/ 470848 h 1644555"/>
              <a:gd name="connsiteX98" fmla="*/ 1494430 w 2572603"/>
              <a:gd name="connsiteY98" fmla="*/ 457200 h 1644555"/>
              <a:gd name="connsiteX99" fmla="*/ 1504665 w 2572603"/>
              <a:gd name="connsiteY99" fmla="*/ 453788 h 1644555"/>
              <a:gd name="connsiteX100" fmla="*/ 1514901 w 2572603"/>
              <a:gd name="connsiteY100" fmla="*/ 446964 h 1644555"/>
              <a:gd name="connsiteX101" fmla="*/ 1525137 w 2572603"/>
              <a:gd name="connsiteY101" fmla="*/ 443552 h 1644555"/>
              <a:gd name="connsiteX102" fmla="*/ 1535373 w 2572603"/>
              <a:gd name="connsiteY102" fmla="*/ 436728 h 1644555"/>
              <a:gd name="connsiteX103" fmla="*/ 1555845 w 2572603"/>
              <a:gd name="connsiteY103" fmla="*/ 429904 h 1644555"/>
              <a:gd name="connsiteX104" fmla="*/ 1576316 w 2572603"/>
              <a:gd name="connsiteY104" fmla="*/ 416256 h 1644555"/>
              <a:gd name="connsiteX105" fmla="*/ 1586552 w 2572603"/>
              <a:gd name="connsiteY105" fmla="*/ 409433 h 1644555"/>
              <a:gd name="connsiteX106" fmla="*/ 1607024 w 2572603"/>
              <a:gd name="connsiteY106" fmla="*/ 402609 h 1644555"/>
              <a:gd name="connsiteX107" fmla="*/ 1617259 w 2572603"/>
              <a:gd name="connsiteY107" fmla="*/ 395785 h 1644555"/>
              <a:gd name="connsiteX108" fmla="*/ 1637731 w 2572603"/>
              <a:gd name="connsiteY108" fmla="*/ 388961 h 1644555"/>
              <a:gd name="connsiteX109" fmla="*/ 1647967 w 2572603"/>
              <a:gd name="connsiteY109" fmla="*/ 382137 h 1644555"/>
              <a:gd name="connsiteX110" fmla="*/ 1668439 w 2572603"/>
              <a:gd name="connsiteY110" fmla="*/ 375313 h 1644555"/>
              <a:gd name="connsiteX111" fmla="*/ 1678674 w 2572603"/>
              <a:gd name="connsiteY111" fmla="*/ 368489 h 1644555"/>
              <a:gd name="connsiteX112" fmla="*/ 1699146 w 2572603"/>
              <a:gd name="connsiteY112" fmla="*/ 361665 h 1644555"/>
              <a:gd name="connsiteX113" fmla="*/ 1719618 w 2572603"/>
              <a:gd name="connsiteY113" fmla="*/ 351430 h 1644555"/>
              <a:gd name="connsiteX114" fmla="*/ 1729854 w 2572603"/>
              <a:gd name="connsiteY114" fmla="*/ 344606 h 1644555"/>
              <a:gd name="connsiteX115" fmla="*/ 1750325 w 2572603"/>
              <a:gd name="connsiteY115" fmla="*/ 337782 h 1644555"/>
              <a:gd name="connsiteX116" fmla="*/ 1760561 w 2572603"/>
              <a:gd name="connsiteY116" fmla="*/ 334370 h 1644555"/>
              <a:gd name="connsiteX117" fmla="*/ 1791268 w 2572603"/>
              <a:gd name="connsiteY117" fmla="*/ 320722 h 1644555"/>
              <a:gd name="connsiteX118" fmla="*/ 1811740 w 2572603"/>
              <a:gd name="connsiteY118" fmla="*/ 310486 h 1644555"/>
              <a:gd name="connsiteX119" fmla="*/ 1832212 w 2572603"/>
              <a:gd name="connsiteY119" fmla="*/ 303662 h 1644555"/>
              <a:gd name="connsiteX120" fmla="*/ 1842448 w 2572603"/>
              <a:gd name="connsiteY120" fmla="*/ 300251 h 1644555"/>
              <a:gd name="connsiteX121" fmla="*/ 1873155 w 2572603"/>
              <a:gd name="connsiteY121" fmla="*/ 283191 h 1644555"/>
              <a:gd name="connsiteX122" fmla="*/ 1893627 w 2572603"/>
              <a:gd name="connsiteY122" fmla="*/ 272955 h 1644555"/>
              <a:gd name="connsiteX123" fmla="*/ 1914098 w 2572603"/>
              <a:gd name="connsiteY123" fmla="*/ 262719 h 1644555"/>
              <a:gd name="connsiteX124" fmla="*/ 1924334 w 2572603"/>
              <a:gd name="connsiteY124" fmla="*/ 255895 h 1644555"/>
              <a:gd name="connsiteX125" fmla="*/ 1937982 w 2572603"/>
              <a:gd name="connsiteY125" fmla="*/ 252483 h 1644555"/>
              <a:gd name="connsiteX126" fmla="*/ 1958454 w 2572603"/>
              <a:gd name="connsiteY126" fmla="*/ 245659 h 1644555"/>
              <a:gd name="connsiteX127" fmla="*/ 1968689 w 2572603"/>
              <a:gd name="connsiteY127" fmla="*/ 242248 h 1644555"/>
              <a:gd name="connsiteX128" fmla="*/ 1978925 w 2572603"/>
              <a:gd name="connsiteY128" fmla="*/ 235424 h 1644555"/>
              <a:gd name="connsiteX129" fmla="*/ 2009633 w 2572603"/>
              <a:gd name="connsiteY129" fmla="*/ 225188 h 1644555"/>
              <a:gd name="connsiteX130" fmla="*/ 2019868 w 2572603"/>
              <a:gd name="connsiteY130" fmla="*/ 221776 h 1644555"/>
              <a:gd name="connsiteX131" fmla="*/ 2030104 w 2572603"/>
              <a:gd name="connsiteY131" fmla="*/ 218364 h 1644555"/>
              <a:gd name="connsiteX132" fmla="*/ 2040340 w 2572603"/>
              <a:gd name="connsiteY132" fmla="*/ 211540 h 1644555"/>
              <a:gd name="connsiteX133" fmla="*/ 2060812 w 2572603"/>
              <a:gd name="connsiteY133" fmla="*/ 204716 h 1644555"/>
              <a:gd name="connsiteX134" fmla="*/ 2071048 w 2572603"/>
              <a:gd name="connsiteY134" fmla="*/ 201304 h 1644555"/>
              <a:gd name="connsiteX135" fmla="*/ 2094931 w 2572603"/>
              <a:gd name="connsiteY135" fmla="*/ 191068 h 1644555"/>
              <a:gd name="connsiteX136" fmla="*/ 2105167 w 2572603"/>
              <a:gd name="connsiteY136" fmla="*/ 184245 h 1644555"/>
              <a:gd name="connsiteX137" fmla="*/ 2125639 w 2572603"/>
              <a:gd name="connsiteY137" fmla="*/ 177421 h 1644555"/>
              <a:gd name="connsiteX138" fmla="*/ 2135874 w 2572603"/>
              <a:gd name="connsiteY138" fmla="*/ 174009 h 1644555"/>
              <a:gd name="connsiteX139" fmla="*/ 2146110 w 2572603"/>
              <a:gd name="connsiteY139" fmla="*/ 167185 h 1644555"/>
              <a:gd name="connsiteX140" fmla="*/ 2176818 w 2572603"/>
              <a:gd name="connsiteY140" fmla="*/ 156949 h 1644555"/>
              <a:gd name="connsiteX141" fmla="*/ 2197289 w 2572603"/>
              <a:gd name="connsiteY141" fmla="*/ 150125 h 1644555"/>
              <a:gd name="connsiteX142" fmla="*/ 2207525 w 2572603"/>
              <a:gd name="connsiteY142" fmla="*/ 146713 h 1644555"/>
              <a:gd name="connsiteX143" fmla="*/ 2221173 w 2572603"/>
              <a:gd name="connsiteY143" fmla="*/ 143301 h 1644555"/>
              <a:gd name="connsiteX144" fmla="*/ 2251880 w 2572603"/>
              <a:gd name="connsiteY144" fmla="*/ 133065 h 1644555"/>
              <a:gd name="connsiteX145" fmla="*/ 2262116 w 2572603"/>
              <a:gd name="connsiteY145" fmla="*/ 129653 h 1644555"/>
              <a:gd name="connsiteX146" fmla="*/ 2272352 w 2572603"/>
              <a:gd name="connsiteY146" fmla="*/ 126242 h 1644555"/>
              <a:gd name="connsiteX147" fmla="*/ 2292824 w 2572603"/>
              <a:gd name="connsiteY147" fmla="*/ 116006 h 1644555"/>
              <a:gd name="connsiteX148" fmla="*/ 2303059 w 2572603"/>
              <a:gd name="connsiteY148" fmla="*/ 109182 h 1644555"/>
              <a:gd name="connsiteX149" fmla="*/ 2337179 w 2572603"/>
              <a:gd name="connsiteY149" fmla="*/ 98946 h 1644555"/>
              <a:gd name="connsiteX150" fmla="*/ 2367886 w 2572603"/>
              <a:gd name="connsiteY150" fmla="*/ 85298 h 1644555"/>
              <a:gd name="connsiteX151" fmla="*/ 2395182 w 2572603"/>
              <a:gd name="connsiteY151" fmla="*/ 75062 h 1644555"/>
              <a:gd name="connsiteX152" fmla="*/ 2415654 w 2572603"/>
              <a:gd name="connsiteY152" fmla="*/ 68239 h 1644555"/>
              <a:gd name="connsiteX153" fmla="*/ 2446361 w 2572603"/>
              <a:gd name="connsiteY153" fmla="*/ 54591 h 1644555"/>
              <a:gd name="connsiteX154" fmla="*/ 2456597 w 2572603"/>
              <a:gd name="connsiteY154" fmla="*/ 51179 h 1644555"/>
              <a:gd name="connsiteX155" fmla="*/ 2466833 w 2572603"/>
              <a:gd name="connsiteY155" fmla="*/ 47767 h 1644555"/>
              <a:gd name="connsiteX156" fmla="*/ 2477068 w 2572603"/>
              <a:gd name="connsiteY156" fmla="*/ 40943 h 1644555"/>
              <a:gd name="connsiteX157" fmla="*/ 2497540 w 2572603"/>
              <a:gd name="connsiteY157" fmla="*/ 34119 h 1644555"/>
              <a:gd name="connsiteX158" fmla="*/ 2518012 w 2572603"/>
              <a:gd name="connsiteY158" fmla="*/ 27295 h 1644555"/>
              <a:gd name="connsiteX159" fmla="*/ 2538483 w 2572603"/>
              <a:gd name="connsiteY159" fmla="*/ 20471 h 1644555"/>
              <a:gd name="connsiteX160" fmla="*/ 2548719 w 2572603"/>
              <a:gd name="connsiteY160" fmla="*/ 17059 h 1644555"/>
              <a:gd name="connsiteX161" fmla="*/ 2555543 w 2572603"/>
              <a:gd name="connsiteY161" fmla="*/ 6824 h 1644555"/>
              <a:gd name="connsiteX162" fmla="*/ 2569191 w 2572603"/>
              <a:gd name="connsiteY162" fmla="*/ 3412 h 1644555"/>
              <a:gd name="connsiteX163" fmla="*/ 2572603 w 2572603"/>
              <a:gd name="connsiteY163" fmla="*/ 0 h 1644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2572603" h="1644555">
                <a:moveTo>
                  <a:pt x="0" y="1644555"/>
                </a:moveTo>
                <a:cubicBezTo>
                  <a:pt x="6582" y="1611643"/>
                  <a:pt x="-1478" y="1640686"/>
                  <a:pt x="10236" y="1617259"/>
                </a:cubicBezTo>
                <a:cubicBezTo>
                  <a:pt x="11844" y="1614042"/>
                  <a:pt x="11401" y="1609832"/>
                  <a:pt x="13648" y="1607024"/>
                </a:cubicBezTo>
                <a:cubicBezTo>
                  <a:pt x="16209" y="1603822"/>
                  <a:pt x="20471" y="1602475"/>
                  <a:pt x="23883" y="1600200"/>
                </a:cubicBezTo>
                <a:cubicBezTo>
                  <a:pt x="25020" y="1596788"/>
                  <a:pt x="25548" y="1593108"/>
                  <a:pt x="27295" y="1589964"/>
                </a:cubicBezTo>
                <a:cubicBezTo>
                  <a:pt x="31278" y="1582795"/>
                  <a:pt x="36394" y="1576316"/>
                  <a:pt x="40943" y="1569492"/>
                </a:cubicBezTo>
                <a:lnTo>
                  <a:pt x="54591" y="1549021"/>
                </a:lnTo>
                <a:lnTo>
                  <a:pt x="61415" y="1538785"/>
                </a:lnTo>
                <a:cubicBezTo>
                  <a:pt x="63690" y="1535373"/>
                  <a:pt x="66942" y="1532439"/>
                  <a:pt x="68239" y="1528549"/>
                </a:cubicBezTo>
                <a:cubicBezTo>
                  <a:pt x="71014" y="1520225"/>
                  <a:pt x="71861" y="1514690"/>
                  <a:pt x="78474" y="1508077"/>
                </a:cubicBezTo>
                <a:cubicBezTo>
                  <a:pt x="81374" y="1505177"/>
                  <a:pt x="85298" y="1503528"/>
                  <a:pt x="88710" y="1501253"/>
                </a:cubicBezTo>
                <a:cubicBezTo>
                  <a:pt x="90985" y="1497841"/>
                  <a:pt x="92448" y="1493718"/>
                  <a:pt x="95534" y="1491018"/>
                </a:cubicBezTo>
                <a:cubicBezTo>
                  <a:pt x="101706" y="1485617"/>
                  <a:pt x="116006" y="1477370"/>
                  <a:pt x="116006" y="1477370"/>
                </a:cubicBezTo>
                <a:cubicBezTo>
                  <a:pt x="118281" y="1473958"/>
                  <a:pt x="119930" y="1470034"/>
                  <a:pt x="122830" y="1467134"/>
                </a:cubicBezTo>
                <a:cubicBezTo>
                  <a:pt x="149677" y="1440285"/>
                  <a:pt x="115341" y="1483624"/>
                  <a:pt x="143301" y="1450074"/>
                </a:cubicBezTo>
                <a:cubicBezTo>
                  <a:pt x="145926" y="1446924"/>
                  <a:pt x="147225" y="1442738"/>
                  <a:pt x="150125" y="1439839"/>
                </a:cubicBezTo>
                <a:cubicBezTo>
                  <a:pt x="176956" y="1413009"/>
                  <a:pt x="142658" y="1456306"/>
                  <a:pt x="170597" y="1422779"/>
                </a:cubicBezTo>
                <a:cubicBezTo>
                  <a:pt x="173222" y="1419629"/>
                  <a:pt x="174335" y="1415243"/>
                  <a:pt x="177421" y="1412543"/>
                </a:cubicBezTo>
                <a:cubicBezTo>
                  <a:pt x="183593" y="1407142"/>
                  <a:pt x="197892" y="1398895"/>
                  <a:pt x="197892" y="1398895"/>
                </a:cubicBezTo>
                <a:cubicBezTo>
                  <a:pt x="204535" y="1378967"/>
                  <a:pt x="196106" y="1397269"/>
                  <a:pt x="211540" y="1381836"/>
                </a:cubicBezTo>
                <a:cubicBezTo>
                  <a:pt x="234291" y="1359087"/>
                  <a:pt x="201300" y="1382976"/>
                  <a:pt x="228600" y="1364776"/>
                </a:cubicBezTo>
                <a:cubicBezTo>
                  <a:pt x="245543" y="1339361"/>
                  <a:pt x="223767" y="1370576"/>
                  <a:pt x="245659" y="1344304"/>
                </a:cubicBezTo>
                <a:cubicBezTo>
                  <a:pt x="248284" y="1341154"/>
                  <a:pt x="249858" y="1337218"/>
                  <a:pt x="252483" y="1334068"/>
                </a:cubicBezTo>
                <a:cubicBezTo>
                  <a:pt x="255572" y="1330361"/>
                  <a:pt x="259630" y="1327540"/>
                  <a:pt x="262719" y="1323833"/>
                </a:cubicBezTo>
                <a:cubicBezTo>
                  <a:pt x="265344" y="1320683"/>
                  <a:pt x="266918" y="1316747"/>
                  <a:pt x="269543" y="1313597"/>
                </a:cubicBezTo>
                <a:cubicBezTo>
                  <a:pt x="272632" y="1309890"/>
                  <a:pt x="276817" y="1307170"/>
                  <a:pt x="279779" y="1303361"/>
                </a:cubicBezTo>
                <a:cubicBezTo>
                  <a:pt x="284814" y="1296887"/>
                  <a:pt x="287628" y="1288689"/>
                  <a:pt x="293427" y="1282889"/>
                </a:cubicBezTo>
                <a:cubicBezTo>
                  <a:pt x="323339" y="1252974"/>
                  <a:pt x="286727" y="1290927"/>
                  <a:pt x="310486" y="1262418"/>
                </a:cubicBezTo>
                <a:cubicBezTo>
                  <a:pt x="318697" y="1252566"/>
                  <a:pt x="320893" y="1252068"/>
                  <a:pt x="330958" y="1245358"/>
                </a:cubicBezTo>
                <a:cubicBezTo>
                  <a:pt x="337457" y="1225861"/>
                  <a:pt x="329008" y="1242108"/>
                  <a:pt x="344606" y="1231710"/>
                </a:cubicBezTo>
                <a:cubicBezTo>
                  <a:pt x="370165" y="1214671"/>
                  <a:pt x="340739" y="1226175"/>
                  <a:pt x="365077" y="1218062"/>
                </a:cubicBezTo>
                <a:cubicBezTo>
                  <a:pt x="377686" y="1199150"/>
                  <a:pt x="364687" y="1214110"/>
                  <a:pt x="382137" y="1204415"/>
                </a:cubicBezTo>
                <a:cubicBezTo>
                  <a:pt x="389306" y="1200432"/>
                  <a:pt x="395785" y="1195316"/>
                  <a:pt x="402609" y="1190767"/>
                </a:cubicBezTo>
                <a:lnTo>
                  <a:pt x="412845" y="1183943"/>
                </a:lnTo>
                <a:lnTo>
                  <a:pt x="423080" y="1177119"/>
                </a:lnTo>
                <a:lnTo>
                  <a:pt x="433316" y="1170295"/>
                </a:lnTo>
                <a:cubicBezTo>
                  <a:pt x="444689" y="1153235"/>
                  <a:pt x="436727" y="1162334"/>
                  <a:pt x="460612" y="1146412"/>
                </a:cubicBezTo>
                <a:lnTo>
                  <a:pt x="470848" y="1139588"/>
                </a:lnTo>
                <a:lnTo>
                  <a:pt x="481083" y="1132764"/>
                </a:lnTo>
                <a:cubicBezTo>
                  <a:pt x="498026" y="1107350"/>
                  <a:pt x="476250" y="1138563"/>
                  <a:pt x="498143" y="1112292"/>
                </a:cubicBezTo>
                <a:cubicBezTo>
                  <a:pt x="512359" y="1095233"/>
                  <a:pt x="496438" y="1107741"/>
                  <a:pt x="515203" y="1095233"/>
                </a:cubicBezTo>
                <a:cubicBezTo>
                  <a:pt x="527380" y="1076968"/>
                  <a:pt x="519128" y="1087896"/>
                  <a:pt x="542498" y="1064525"/>
                </a:cubicBezTo>
                <a:cubicBezTo>
                  <a:pt x="545910" y="1061113"/>
                  <a:pt x="548719" y="1056966"/>
                  <a:pt x="552734" y="1054289"/>
                </a:cubicBezTo>
                <a:cubicBezTo>
                  <a:pt x="556146" y="1052014"/>
                  <a:pt x="559820" y="1050090"/>
                  <a:pt x="562970" y="1047465"/>
                </a:cubicBezTo>
                <a:cubicBezTo>
                  <a:pt x="566677" y="1044376"/>
                  <a:pt x="569397" y="1040192"/>
                  <a:pt x="573206" y="1037230"/>
                </a:cubicBezTo>
                <a:cubicBezTo>
                  <a:pt x="579680" y="1032195"/>
                  <a:pt x="586853" y="1028131"/>
                  <a:pt x="593677" y="1023582"/>
                </a:cubicBezTo>
                <a:lnTo>
                  <a:pt x="603913" y="1016758"/>
                </a:lnTo>
                <a:cubicBezTo>
                  <a:pt x="606188" y="1013346"/>
                  <a:pt x="607837" y="1009422"/>
                  <a:pt x="610737" y="1006522"/>
                </a:cubicBezTo>
                <a:cubicBezTo>
                  <a:pt x="617351" y="999908"/>
                  <a:pt x="622884" y="999061"/>
                  <a:pt x="631209" y="996286"/>
                </a:cubicBezTo>
                <a:cubicBezTo>
                  <a:pt x="640040" y="987456"/>
                  <a:pt x="649676" y="976483"/>
                  <a:pt x="661916" y="972403"/>
                </a:cubicBezTo>
                <a:cubicBezTo>
                  <a:pt x="665328" y="971266"/>
                  <a:pt x="669008" y="970738"/>
                  <a:pt x="672152" y="968991"/>
                </a:cubicBezTo>
                <a:cubicBezTo>
                  <a:pt x="679321" y="965008"/>
                  <a:pt x="684844" y="957937"/>
                  <a:pt x="692624" y="955343"/>
                </a:cubicBezTo>
                <a:cubicBezTo>
                  <a:pt x="718352" y="946766"/>
                  <a:pt x="686636" y="958337"/>
                  <a:pt x="713095" y="945107"/>
                </a:cubicBezTo>
                <a:cubicBezTo>
                  <a:pt x="716312" y="943499"/>
                  <a:pt x="720114" y="943303"/>
                  <a:pt x="723331" y="941695"/>
                </a:cubicBezTo>
                <a:cubicBezTo>
                  <a:pt x="726999" y="939861"/>
                  <a:pt x="729899" y="936705"/>
                  <a:pt x="733567" y="934871"/>
                </a:cubicBezTo>
                <a:cubicBezTo>
                  <a:pt x="736784" y="933263"/>
                  <a:pt x="740659" y="933206"/>
                  <a:pt x="743803" y="931459"/>
                </a:cubicBezTo>
                <a:cubicBezTo>
                  <a:pt x="750972" y="927476"/>
                  <a:pt x="756494" y="920405"/>
                  <a:pt x="764274" y="917812"/>
                </a:cubicBezTo>
                <a:cubicBezTo>
                  <a:pt x="767686" y="916675"/>
                  <a:pt x="771366" y="916147"/>
                  <a:pt x="774510" y="914400"/>
                </a:cubicBezTo>
                <a:cubicBezTo>
                  <a:pt x="809707" y="894846"/>
                  <a:pt x="782057" y="905060"/>
                  <a:pt x="805218" y="897340"/>
                </a:cubicBezTo>
                <a:cubicBezTo>
                  <a:pt x="808630" y="893928"/>
                  <a:pt x="811439" y="889781"/>
                  <a:pt x="815454" y="887104"/>
                </a:cubicBezTo>
                <a:cubicBezTo>
                  <a:pt x="846240" y="866579"/>
                  <a:pt x="803699" y="903722"/>
                  <a:pt x="835925" y="876868"/>
                </a:cubicBezTo>
                <a:cubicBezTo>
                  <a:pt x="839632" y="873779"/>
                  <a:pt x="842454" y="869722"/>
                  <a:pt x="846161" y="866633"/>
                </a:cubicBezTo>
                <a:cubicBezTo>
                  <a:pt x="854981" y="859284"/>
                  <a:pt x="856373" y="859817"/>
                  <a:pt x="866633" y="856397"/>
                </a:cubicBezTo>
                <a:cubicBezTo>
                  <a:pt x="870045" y="852985"/>
                  <a:pt x="873059" y="849123"/>
                  <a:pt x="876868" y="846161"/>
                </a:cubicBezTo>
                <a:cubicBezTo>
                  <a:pt x="881887" y="842257"/>
                  <a:pt x="904775" y="828490"/>
                  <a:pt x="910988" y="822277"/>
                </a:cubicBezTo>
                <a:cubicBezTo>
                  <a:pt x="913888" y="819378"/>
                  <a:pt x="914662" y="814667"/>
                  <a:pt x="917812" y="812042"/>
                </a:cubicBezTo>
                <a:cubicBezTo>
                  <a:pt x="921719" y="808786"/>
                  <a:pt x="927320" y="808174"/>
                  <a:pt x="931459" y="805218"/>
                </a:cubicBezTo>
                <a:cubicBezTo>
                  <a:pt x="935385" y="802413"/>
                  <a:pt x="937886" y="797944"/>
                  <a:pt x="941695" y="794982"/>
                </a:cubicBezTo>
                <a:cubicBezTo>
                  <a:pt x="959293" y="781294"/>
                  <a:pt x="956959" y="783070"/>
                  <a:pt x="972403" y="777922"/>
                </a:cubicBezTo>
                <a:cubicBezTo>
                  <a:pt x="995117" y="755208"/>
                  <a:pt x="970657" y="776617"/>
                  <a:pt x="992874" y="764274"/>
                </a:cubicBezTo>
                <a:cubicBezTo>
                  <a:pt x="1000043" y="760291"/>
                  <a:pt x="1006522" y="755176"/>
                  <a:pt x="1013346" y="750627"/>
                </a:cubicBezTo>
                <a:lnTo>
                  <a:pt x="1033818" y="736979"/>
                </a:lnTo>
                <a:lnTo>
                  <a:pt x="1044054" y="730155"/>
                </a:lnTo>
                <a:cubicBezTo>
                  <a:pt x="1047466" y="727880"/>
                  <a:pt x="1050399" y="724628"/>
                  <a:pt x="1054289" y="723331"/>
                </a:cubicBezTo>
                <a:cubicBezTo>
                  <a:pt x="1057701" y="722194"/>
                  <a:pt x="1061308" y="721527"/>
                  <a:pt x="1064525" y="719919"/>
                </a:cubicBezTo>
                <a:cubicBezTo>
                  <a:pt x="1079156" y="712603"/>
                  <a:pt x="1071414" y="713424"/>
                  <a:pt x="1084997" y="702859"/>
                </a:cubicBezTo>
                <a:cubicBezTo>
                  <a:pt x="1102594" y="689173"/>
                  <a:pt x="1100261" y="690948"/>
                  <a:pt x="1115704" y="685800"/>
                </a:cubicBezTo>
                <a:cubicBezTo>
                  <a:pt x="1138420" y="663084"/>
                  <a:pt x="1113955" y="684497"/>
                  <a:pt x="1136176" y="672152"/>
                </a:cubicBezTo>
                <a:cubicBezTo>
                  <a:pt x="1143345" y="668169"/>
                  <a:pt x="1149824" y="663053"/>
                  <a:pt x="1156648" y="658504"/>
                </a:cubicBezTo>
                <a:cubicBezTo>
                  <a:pt x="1160060" y="656229"/>
                  <a:pt x="1162993" y="652977"/>
                  <a:pt x="1166883" y="651680"/>
                </a:cubicBezTo>
                <a:lnTo>
                  <a:pt x="1177119" y="648268"/>
                </a:lnTo>
                <a:cubicBezTo>
                  <a:pt x="1179394" y="644856"/>
                  <a:pt x="1180793" y="640658"/>
                  <a:pt x="1183943" y="638033"/>
                </a:cubicBezTo>
                <a:cubicBezTo>
                  <a:pt x="1189565" y="633348"/>
                  <a:pt x="1200715" y="630168"/>
                  <a:pt x="1207827" y="627797"/>
                </a:cubicBezTo>
                <a:lnTo>
                  <a:pt x="1248770" y="600501"/>
                </a:lnTo>
                <a:lnTo>
                  <a:pt x="1259006" y="593677"/>
                </a:lnTo>
                <a:cubicBezTo>
                  <a:pt x="1262418" y="591402"/>
                  <a:pt x="1265352" y="588150"/>
                  <a:pt x="1269242" y="586853"/>
                </a:cubicBezTo>
                <a:lnTo>
                  <a:pt x="1279477" y="583442"/>
                </a:lnTo>
                <a:lnTo>
                  <a:pt x="1320421" y="556146"/>
                </a:lnTo>
                <a:cubicBezTo>
                  <a:pt x="1323833" y="553871"/>
                  <a:pt x="1326766" y="550619"/>
                  <a:pt x="1330656" y="549322"/>
                </a:cubicBezTo>
                <a:cubicBezTo>
                  <a:pt x="1334068" y="548185"/>
                  <a:pt x="1337748" y="547657"/>
                  <a:pt x="1340892" y="545910"/>
                </a:cubicBezTo>
                <a:cubicBezTo>
                  <a:pt x="1376083" y="526359"/>
                  <a:pt x="1348441" y="536569"/>
                  <a:pt x="1371600" y="528851"/>
                </a:cubicBezTo>
                <a:cubicBezTo>
                  <a:pt x="1375012" y="526576"/>
                  <a:pt x="1378168" y="523861"/>
                  <a:pt x="1381836" y="522027"/>
                </a:cubicBezTo>
                <a:cubicBezTo>
                  <a:pt x="1385053" y="520419"/>
                  <a:pt x="1388927" y="520362"/>
                  <a:pt x="1392071" y="518615"/>
                </a:cubicBezTo>
                <a:cubicBezTo>
                  <a:pt x="1399240" y="514632"/>
                  <a:pt x="1405719" y="509516"/>
                  <a:pt x="1412543" y="504967"/>
                </a:cubicBezTo>
                <a:lnTo>
                  <a:pt x="1422779" y="498143"/>
                </a:lnTo>
                <a:cubicBezTo>
                  <a:pt x="1426191" y="495868"/>
                  <a:pt x="1429125" y="492616"/>
                  <a:pt x="1433015" y="491319"/>
                </a:cubicBezTo>
                <a:lnTo>
                  <a:pt x="1443251" y="487907"/>
                </a:lnTo>
                <a:cubicBezTo>
                  <a:pt x="1466714" y="472264"/>
                  <a:pt x="1455941" y="476852"/>
                  <a:pt x="1473958" y="470848"/>
                </a:cubicBezTo>
                <a:cubicBezTo>
                  <a:pt x="1480782" y="466299"/>
                  <a:pt x="1486650" y="459794"/>
                  <a:pt x="1494430" y="457200"/>
                </a:cubicBezTo>
                <a:cubicBezTo>
                  <a:pt x="1497842" y="456063"/>
                  <a:pt x="1501448" y="455396"/>
                  <a:pt x="1504665" y="453788"/>
                </a:cubicBezTo>
                <a:cubicBezTo>
                  <a:pt x="1508333" y="451954"/>
                  <a:pt x="1511233" y="448798"/>
                  <a:pt x="1514901" y="446964"/>
                </a:cubicBezTo>
                <a:cubicBezTo>
                  <a:pt x="1518118" y="445356"/>
                  <a:pt x="1521920" y="445160"/>
                  <a:pt x="1525137" y="443552"/>
                </a:cubicBezTo>
                <a:cubicBezTo>
                  <a:pt x="1528805" y="441718"/>
                  <a:pt x="1531626" y="438393"/>
                  <a:pt x="1535373" y="436728"/>
                </a:cubicBezTo>
                <a:cubicBezTo>
                  <a:pt x="1541946" y="433807"/>
                  <a:pt x="1555845" y="429904"/>
                  <a:pt x="1555845" y="429904"/>
                </a:cubicBezTo>
                <a:lnTo>
                  <a:pt x="1576316" y="416256"/>
                </a:lnTo>
                <a:cubicBezTo>
                  <a:pt x="1579728" y="413981"/>
                  <a:pt x="1582662" y="410730"/>
                  <a:pt x="1586552" y="409433"/>
                </a:cubicBezTo>
                <a:lnTo>
                  <a:pt x="1607024" y="402609"/>
                </a:lnTo>
                <a:cubicBezTo>
                  <a:pt x="1610436" y="400334"/>
                  <a:pt x="1613512" y="397450"/>
                  <a:pt x="1617259" y="395785"/>
                </a:cubicBezTo>
                <a:cubicBezTo>
                  <a:pt x="1623832" y="392864"/>
                  <a:pt x="1631746" y="392951"/>
                  <a:pt x="1637731" y="388961"/>
                </a:cubicBezTo>
                <a:cubicBezTo>
                  <a:pt x="1641143" y="386686"/>
                  <a:pt x="1644220" y="383802"/>
                  <a:pt x="1647967" y="382137"/>
                </a:cubicBezTo>
                <a:cubicBezTo>
                  <a:pt x="1654540" y="379216"/>
                  <a:pt x="1668439" y="375313"/>
                  <a:pt x="1668439" y="375313"/>
                </a:cubicBezTo>
                <a:cubicBezTo>
                  <a:pt x="1671851" y="373038"/>
                  <a:pt x="1674927" y="370154"/>
                  <a:pt x="1678674" y="368489"/>
                </a:cubicBezTo>
                <a:cubicBezTo>
                  <a:pt x="1685247" y="365568"/>
                  <a:pt x="1693161" y="365655"/>
                  <a:pt x="1699146" y="361665"/>
                </a:cubicBezTo>
                <a:cubicBezTo>
                  <a:pt x="1728490" y="342105"/>
                  <a:pt x="1691358" y="365560"/>
                  <a:pt x="1719618" y="351430"/>
                </a:cubicBezTo>
                <a:cubicBezTo>
                  <a:pt x="1723286" y="349596"/>
                  <a:pt x="1726107" y="346272"/>
                  <a:pt x="1729854" y="344606"/>
                </a:cubicBezTo>
                <a:cubicBezTo>
                  <a:pt x="1736427" y="341685"/>
                  <a:pt x="1743501" y="340057"/>
                  <a:pt x="1750325" y="337782"/>
                </a:cubicBezTo>
                <a:cubicBezTo>
                  <a:pt x="1753737" y="336645"/>
                  <a:pt x="1757568" y="336365"/>
                  <a:pt x="1760561" y="334370"/>
                </a:cubicBezTo>
                <a:cubicBezTo>
                  <a:pt x="1776782" y="323556"/>
                  <a:pt x="1766907" y="328843"/>
                  <a:pt x="1791268" y="320722"/>
                </a:cubicBezTo>
                <a:cubicBezTo>
                  <a:pt x="1828602" y="308277"/>
                  <a:pt x="1772050" y="328126"/>
                  <a:pt x="1811740" y="310486"/>
                </a:cubicBezTo>
                <a:cubicBezTo>
                  <a:pt x="1818313" y="307565"/>
                  <a:pt x="1825388" y="305936"/>
                  <a:pt x="1832212" y="303662"/>
                </a:cubicBezTo>
                <a:lnTo>
                  <a:pt x="1842448" y="300251"/>
                </a:lnTo>
                <a:cubicBezTo>
                  <a:pt x="1874567" y="268129"/>
                  <a:pt x="1823063" y="316585"/>
                  <a:pt x="1873155" y="283191"/>
                </a:cubicBezTo>
                <a:cubicBezTo>
                  <a:pt x="1886384" y="274372"/>
                  <a:pt x="1879501" y="277664"/>
                  <a:pt x="1893627" y="272955"/>
                </a:cubicBezTo>
                <a:cubicBezTo>
                  <a:pt x="1922953" y="253402"/>
                  <a:pt x="1885851" y="276842"/>
                  <a:pt x="1914098" y="262719"/>
                </a:cubicBezTo>
                <a:cubicBezTo>
                  <a:pt x="1917766" y="260885"/>
                  <a:pt x="1920565" y="257510"/>
                  <a:pt x="1924334" y="255895"/>
                </a:cubicBezTo>
                <a:cubicBezTo>
                  <a:pt x="1928644" y="254048"/>
                  <a:pt x="1933490" y="253830"/>
                  <a:pt x="1937982" y="252483"/>
                </a:cubicBezTo>
                <a:cubicBezTo>
                  <a:pt x="1944872" y="250416"/>
                  <a:pt x="1951630" y="247934"/>
                  <a:pt x="1958454" y="245659"/>
                </a:cubicBezTo>
                <a:lnTo>
                  <a:pt x="1968689" y="242248"/>
                </a:lnTo>
                <a:cubicBezTo>
                  <a:pt x="1972101" y="239973"/>
                  <a:pt x="1975178" y="237089"/>
                  <a:pt x="1978925" y="235424"/>
                </a:cubicBezTo>
                <a:cubicBezTo>
                  <a:pt x="1978927" y="235423"/>
                  <a:pt x="2004514" y="226894"/>
                  <a:pt x="2009633" y="225188"/>
                </a:cubicBezTo>
                <a:lnTo>
                  <a:pt x="2019868" y="221776"/>
                </a:lnTo>
                <a:cubicBezTo>
                  <a:pt x="2023280" y="220639"/>
                  <a:pt x="2027111" y="220359"/>
                  <a:pt x="2030104" y="218364"/>
                </a:cubicBezTo>
                <a:cubicBezTo>
                  <a:pt x="2033516" y="216089"/>
                  <a:pt x="2036593" y="213205"/>
                  <a:pt x="2040340" y="211540"/>
                </a:cubicBezTo>
                <a:cubicBezTo>
                  <a:pt x="2046913" y="208619"/>
                  <a:pt x="2053988" y="206991"/>
                  <a:pt x="2060812" y="204716"/>
                </a:cubicBezTo>
                <a:lnTo>
                  <a:pt x="2071048" y="201304"/>
                </a:lnTo>
                <a:cubicBezTo>
                  <a:pt x="2096736" y="184177"/>
                  <a:pt x="2064095" y="204282"/>
                  <a:pt x="2094931" y="191068"/>
                </a:cubicBezTo>
                <a:cubicBezTo>
                  <a:pt x="2098700" y="189453"/>
                  <a:pt x="2101420" y="185910"/>
                  <a:pt x="2105167" y="184245"/>
                </a:cubicBezTo>
                <a:cubicBezTo>
                  <a:pt x="2111740" y="181324"/>
                  <a:pt x="2118815" y="179696"/>
                  <a:pt x="2125639" y="177421"/>
                </a:cubicBezTo>
                <a:cubicBezTo>
                  <a:pt x="2129051" y="176284"/>
                  <a:pt x="2132882" y="176004"/>
                  <a:pt x="2135874" y="174009"/>
                </a:cubicBezTo>
                <a:cubicBezTo>
                  <a:pt x="2139286" y="171734"/>
                  <a:pt x="2142363" y="168850"/>
                  <a:pt x="2146110" y="167185"/>
                </a:cubicBezTo>
                <a:lnTo>
                  <a:pt x="2176818" y="156949"/>
                </a:lnTo>
                <a:lnTo>
                  <a:pt x="2197289" y="150125"/>
                </a:lnTo>
                <a:cubicBezTo>
                  <a:pt x="2200701" y="148988"/>
                  <a:pt x="2204036" y="147585"/>
                  <a:pt x="2207525" y="146713"/>
                </a:cubicBezTo>
                <a:cubicBezTo>
                  <a:pt x="2212074" y="145576"/>
                  <a:pt x="2216681" y="144648"/>
                  <a:pt x="2221173" y="143301"/>
                </a:cubicBezTo>
                <a:cubicBezTo>
                  <a:pt x="2221201" y="143293"/>
                  <a:pt x="2246748" y="134776"/>
                  <a:pt x="2251880" y="133065"/>
                </a:cubicBezTo>
                <a:lnTo>
                  <a:pt x="2262116" y="129653"/>
                </a:lnTo>
                <a:lnTo>
                  <a:pt x="2272352" y="126242"/>
                </a:lnTo>
                <a:cubicBezTo>
                  <a:pt x="2301692" y="106682"/>
                  <a:pt x="2264567" y="130135"/>
                  <a:pt x="2292824" y="116006"/>
                </a:cubicBezTo>
                <a:cubicBezTo>
                  <a:pt x="2296492" y="114172"/>
                  <a:pt x="2299290" y="110797"/>
                  <a:pt x="2303059" y="109182"/>
                </a:cubicBezTo>
                <a:cubicBezTo>
                  <a:pt x="2316411" y="103459"/>
                  <a:pt x="2323416" y="108121"/>
                  <a:pt x="2337179" y="98946"/>
                </a:cubicBezTo>
                <a:cubicBezTo>
                  <a:pt x="2350622" y="89984"/>
                  <a:pt x="2348398" y="90170"/>
                  <a:pt x="2367886" y="85298"/>
                </a:cubicBezTo>
                <a:cubicBezTo>
                  <a:pt x="2397440" y="77909"/>
                  <a:pt x="2365439" y="86958"/>
                  <a:pt x="2395182" y="75062"/>
                </a:cubicBezTo>
                <a:cubicBezTo>
                  <a:pt x="2401861" y="72391"/>
                  <a:pt x="2415654" y="68239"/>
                  <a:pt x="2415654" y="68239"/>
                </a:cubicBezTo>
                <a:cubicBezTo>
                  <a:pt x="2431874" y="57425"/>
                  <a:pt x="2421999" y="62712"/>
                  <a:pt x="2446361" y="54591"/>
                </a:cubicBezTo>
                <a:lnTo>
                  <a:pt x="2456597" y="51179"/>
                </a:lnTo>
                <a:lnTo>
                  <a:pt x="2466833" y="47767"/>
                </a:lnTo>
                <a:cubicBezTo>
                  <a:pt x="2470245" y="45492"/>
                  <a:pt x="2473321" y="42608"/>
                  <a:pt x="2477068" y="40943"/>
                </a:cubicBezTo>
                <a:cubicBezTo>
                  <a:pt x="2483641" y="38022"/>
                  <a:pt x="2490716" y="36394"/>
                  <a:pt x="2497540" y="34119"/>
                </a:cubicBezTo>
                <a:lnTo>
                  <a:pt x="2518012" y="27295"/>
                </a:lnTo>
                <a:lnTo>
                  <a:pt x="2538483" y="20471"/>
                </a:lnTo>
                <a:lnTo>
                  <a:pt x="2548719" y="17059"/>
                </a:lnTo>
                <a:cubicBezTo>
                  <a:pt x="2550994" y="13647"/>
                  <a:pt x="2552131" y="9098"/>
                  <a:pt x="2555543" y="6824"/>
                </a:cubicBezTo>
                <a:cubicBezTo>
                  <a:pt x="2559445" y="4223"/>
                  <a:pt x="2564837" y="5154"/>
                  <a:pt x="2569191" y="3412"/>
                </a:cubicBezTo>
                <a:cubicBezTo>
                  <a:pt x="2570684" y="2815"/>
                  <a:pt x="2571466" y="1137"/>
                  <a:pt x="2572603" y="0"/>
                </a:cubicBezTo>
              </a:path>
            </a:pathLst>
          </a:custGeom>
          <a:noFill/>
          <a:ln w="28575">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cxnSp>
        <p:nvCxnSpPr>
          <p:cNvPr id="368" name="Straight Connector 367">
            <a:extLst>
              <a:ext uri="{FF2B5EF4-FFF2-40B4-BE49-F238E27FC236}">
                <a16:creationId xmlns:a16="http://schemas.microsoft.com/office/drawing/2014/main" id="{35AFF02A-1634-41D0-972E-39FFEBFC5CE2}"/>
              </a:ext>
            </a:extLst>
          </p:cNvPr>
          <p:cNvCxnSpPr>
            <a:cxnSpLocks/>
          </p:cNvCxnSpPr>
          <p:nvPr/>
        </p:nvCxnSpPr>
        <p:spPr>
          <a:xfrm flipH="1" flipV="1">
            <a:off x="2998621" y="2398643"/>
            <a:ext cx="0" cy="917935"/>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grpSp>
        <p:nvGrpSpPr>
          <p:cNvPr id="369" name="Group 368">
            <a:extLst>
              <a:ext uri="{FF2B5EF4-FFF2-40B4-BE49-F238E27FC236}">
                <a16:creationId xmlns:a16="http://schemas.microsoft.com/office/drawing/2014/main" id="{EAEAEC3A-80BD-4830-8C5F-2891E088D1CA}"/>
              </a:ext>
            </a:extLst>
          </p:cNvPr>
          <p:cNvGrpSpPr/>
          <p:nvPr/>
        </p:nvGrpSpPr>
        <p:grpSpPr>
          <a:xfrm>
            <a:off x="3608679" y="1363396"/>
            <a:ext cx="2360035" cy="2297368"/>
            <a:chOff x="3608679" y="2160637"/>
            <a:chExt cx="2360035" cy="2148411"/>
          </a:xfrm>
        </p:grpSpPr>
        <p:sp>
          <p:nvSpPr>
            <p:cNvPr id="370" name="TextBox 369">
              <a:extLst>
                <a:ext uri="{FF2B5EF4-FFF2-40B4-BE49-F238E27FC236}">
                  <a16:creationId xmlns:a16="http://schemas.microsoft.com/office/drawing/2014/main" id="{BA819CB8-A694-4391-BEBD-99E17B1D0474}"/>
                </a:ext>
              </a:extLst>
            </p:cNvPr>
            <p:cNvSpPr txBox="1"/>
            <p:nvPr/>
          </p:nvSpPr>
          <p:spPr>
            <a:xfrm>
              <a:off x="4272560" y="4105915"/>
              <a:ext cx="589894" cy="203133"/>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latin typeface="Arial"/>
                </a:rPr>
                <a:t>Years</a:t>
              </a:r>
            </a:p>
          </p:txBody>
        </p:sp>
        <p:cxnSp>
          <p:nvCxnSpPr>
            <p:cNvPr id="371" name="Straight Connector 370">
              <a:extLst>
                <a:ext uri="{FF2B5EF4-FFF2-40B4-BE49-F238E27FC236}">
                  <a16:creationId xmlns:a16="http://schemas.microsoft.com/office/drawing/2014/main" id="{968971DE-8517-4B11-B3D6-DD99FA85896B}"/>
                </a:ext>
              </a:extLst>
            </p:cNvPr>
            <p:cNvCxnSpPr/>
            <p:nvPr/>
          </p:nvCxnSpPr>
          <p:spPr>
            <a:xfrm>
              <a:off x="3625204" y="2246384"/>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C4A73059-A9ED-4AD6-8C28-879D023D7A7F}"/>
                </a:ext>
              </a:extLst>
            </p:cNvPr>
            <p:cNvCxnSpPr/>
            <p:nvPr/>
          </p:nvCxnSpPr>
          <p:spPr>
            <a:xfrm>
              <a:off x="3625204" y="2671911"/>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A04385AF-B39F-491F-8197-E12D5BBD1824}"/>
                </a:ext>
              </a:extLst>
            </p:cNvPr>
            <p:cNvCxnSpPr/>
            <p:nvPr/>
          </p:nvCxnSpPr>
          <p:spPr>
            <a:xfrm>
              <a:off x="3625204" y="3101569"/>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8647DB29-ABDB-48F8-9D17-60EFF86B513D}"/>
                </a:ext>
              </a:extLst>
            </p:cNvPr>
            <p:cNvCxnSpPr/>
            <p:nvPr/>
          </p:nvCxnSpPr>
          <p:spPr>
            <a:xfrm>
              <a:off x="3625204" y="3527095"/>
              <a:ext cx="194172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7976EEDE-E721-4F9A-9F0C-0C6C2BB7CA0B}"/>
                </a:ext>
              </a:extLst>
            </p:cNvPr>
            <p:cNvCxnSpPr>
              <a:cxnSpLocks/>
            </p:cNvCxnSpPr>
            <p:nvPr/>
          </p:nvCxnSpPr>
          <p:spPr>
            <a:xfrm>
              <a:off x="3608679" y="3978788"/>
              <a:ext cx="196100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9171E104-B216-45D2-BD9A-0497D95B4D75}"/>
                </a:ext>
              </a:extLst>
            </p:cNvPr>
            <p:cNvCxnSpPr/>
            <p:nvPr/>
          </p:nvCxnSpPr>
          <p:spPr>
            <a:xfrm>
              <a:off x="3638245" y="3982749"/>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1C34D83F-36EB-417D-BF4C-F12E2409CDAF}"/>
                </a:ext>
              </a:extLst>
            </p:cNvPr>
            <p:cNvCxnSpPr/>
            <p:nvPr/>
          </p:nvCxnSpPr>
          <p:spPr>
            <a:xfrm>
              <a:off x="4088301" y="3975045"/>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AC106944-4A2D-4094-96AC-A5731E35C16F}"/>
                </a:ext>
              </a:extLst>
            </p:cNvPr>
            <p:cNvCxnSpPr/>
            <p:nvPr/>
          </p:nvCxnSpPr>
          <p:spPr>
            <a:xfrm>
              <a:off x="4541929" y="3975045"/>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EC9A6090-487B-46B1-900D-0C10007A7E2B}"/>
                </a:ext>
              </a:extLst>
            </p:cNvPr>
            <p:cNvCxnSpPr/>
            <p:nvPr/>
          </p:nvCxnSpPr>
          <p:spPr>
            <a:xfrm>
              <a:off x="4995557" y="3975045"/>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429CFCE8-A988-4E2A-8DA0-32136E0C6481}"/>
                </a:ext>
              </a:extLst>
            </p:cNvPr>
            <p:cNvCxnSpPr/>
            <p:nvPr/>
          </p:nvCxnSpPr>
          <p:spPr>
            <a:xfrm>
              <a:off x="5447399" y="3975045"/>
              <a:ext cx="0" cy="3167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381" name="TextBox 380">
              <a:extLst>
                <a:ext uri="{FF2B5EF4-FFF2-40B4-BE49-F238E27FC236}">
                  <a16:creationId xmlns:a16="http://schemas.microsoft.com/office/drawing/2014/main" id="{BD8E7D5C-9FE5-479D-9668-D72101C13C06}"/>
                </a:ext>
              </a:extLst>
            </p:cNvPr>
            <p:cNvSpPr txBox="1"/>
            <p:nvPr/>
          </p:nvSpPr>
          <p:spPr>
            <a:xfrm>
              <a:off x="5531986" y="2160637"/>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1.00</a:t>
              </a:r>
            </a:p>
          </p:txBody>
        </p:sp>
        <p:sp>
          <p:nvSpPr>
            <p:cNvPr id="382" name="TextBox 381">
              <a:extLst>
                <a:ext uri="{FF2B5EF4-FFF2-40B4-BE49-F238E27FC236}">
                  <a16:creationId xmlns:a16="http://schemas.microsoft.com/office/drawing/2014/main" id="{B8524BD5-3B02-47B2-89B3-E7D27818521E}"/>
                </a:ext>
              </a:extLst>
            </p:cNvPr>
            <p:cNvSpPr txBox="1"/>
            <p:nvPr/>
          </p:nvSpPr>
          <p:spPr>
            <a:xfrm>
              <a:off x="5531986" y="2589576"/>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0.75</a:t>
              </a:r>
            </a:p>
          </p:txBody>
        </p:sp>
        <p:sp>
          <p:nvSpPr>
            <p:cNvPr id="383" name="TextBox 382">
              <a:extLst>
                <a:ext uri="{FF2B5EF4-FFF2-40B4-BE49-F238E27FC236}">
                  <a16:creationId xmlns:a16="http://schemas.microsoft.com/office/drawing/2014/main" id="{D8AB8B8F-ADC7-4B2F-ABF4-C12D769A37E5}"/>
                </a:ext>
              </a:extLst>
            </p:cNvPr>
            <p:cNvSpPr txBox="1"/>
            <p:nvPr/>
          </p:nvSpPr>
          <p:spPr>
            <a:xfrm>
              <a:off x="5531986" y="3024661"/>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0.50</a:t>
              </a:r>
            </a:p>
          </p:txBody>
        </p:sp>
        <p:sp>
          <p:nvSpPr>
            <p:cNvPr id="384" name="TextBox 383">
              <a:extLst>
                <a:ext uri="{FF2B5EF4-FFF2-40B4-BE49-F238E27FC236}">
                  <a16:creationId xmlns:a16="http://schemas.microsoft.com/office/drawing/2014/main" id="{DAB7C6C8-2D51-493E-9387-B668AF1B7B41}"/>
                </a:ext>
              </a:extLst>
            </p:cNvPr>
            <p:cNvSpPr txBox="1"/>
            <p:nvPr/>
          </p:nvSpPr>
          <p:spPr>
            <a:xfrm>
              <a:off x="5538808" y="3437936"/>
              <a:ext cx="400906"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0.25</a:t>
              </a:r>
            </a:p>
          </p:txBody>
        </p:sp>
        <p:sp>
          <p:nvSpPr>
            <p:cNvPr id="385" name="TextBox 384">
              <a:extLst>
                <a:ext uri="{FF2B5EF4-FFF2-40B4-BE49-F238E27FC236}">
                  <a16:creationId xmlns:a16="http://schemas.microsoft.com/office/drawing/2014/main" id="{45385A1A-5876-4930-9924-2D9A9F059880}"/>
                </a:ext>
              </a:extLst>
            </p:cNvPr>
            <p:cNvSpPr txBox="1"/>
            <p:nvPr/>
          </p:nvSpPr>
          <p:spPr>
            <a:xfrm>
              <a:off x="5531986" y="3874479"/>
              <a:ext cx="436728" cy="201465"/>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0.00</a:t>
              </a:r>
            </a:p>
          </p:txBody>
        </p:sp>
        <p:sp>
          <p:nvSpPr>
            <p:cNvPr id="386" name="Freeform: Shape 385">
              <a:extLst>
                <a:ext uri="{FF2B5EF4-FFF2-40B4-BE49-F238E27FC236}">
                  <a16:creationId xmlns:a16="http://schemas.microsoft.com/office/drawing/2014/main" id="{D7E5A573-1710-485B-A500-EBCFDAC5867F}"/>
                </a:ext>
              </a:extLst>
            </p:cNvPr>
            <p:cNvSpPr/>
            <p:nvPr/>
          </p:nvSpPr>
          <p:spPr>
            <a:xfrm>
              <a:off x="3625204" y="2238123"/>
              <a:ext cx="1875863" cy="1714500"/>
            </a:xfrm>
            <a:custGeom>
              <a:avLst/>
              <a:gdLst>
                <a:gd name="connsiteX0" fmla="*/ 3412 w 2501151"/>
                <a:gd name="connsiteY0" fmla="*/ 2286000 h 2286000"/>
                <a:gd name="connsiteX1" fmla="*/ 6824 w 2501151"/>
                <a:gd name="connsiteY1" fmla="*/ 2268940 h 2286000"/>
                <a:gd name="connsiteX2" fmla="*/ 0 w 2501151"/>
                <a:gd name="connsiteY2" fmla="*/ 2200701 h 2286000"/>
                <a:gd name="connsiteX3" fmla="*/ 3412 w 2501151"/>
                <a:gd name="connsiteY3" fmla="*/ 2081283 h 2286000"/>
                <a:gd name="connsiteX4" fmla="*/ 13648 w 2501151"/>
                <a:gd name="connsiteY4" fmla="*/ 2077872 h 2286000"/>
                <a:gd name="connsiteX5" fmla="*/ 17060 w 2501151"/>
                <a:gd name="connsiteY5" fmla="*/ 2064224 h 2286000"/>
                <a:gd name="connsiteX6" fmla="*/ 10236 w 2501151"/>
                <a:gd name="connsiteY6" fmla="*/ 1951630 h 2286000"/>
                <a:gd name="connsiteX7" fmla="*/ 17060 w 2501151"/>
                <a:gd name="connsiteY7" fmla="*/ 1893627 h 2286000"/>
                <a:gd name="connsiteX8" fmla="*/ 20472 w 2501151"/>
                <a:gd name="connsiteY8" fmla="*/ 1763973 h 2286000"/>
                <a:gd name="connsiteX9" fmla="*/ 23884 w 2501151"/>
                <a:gd name="connsiteY9" fmla="*/ 1750325 h 2286000"/>
                <a:gd name="connsiteX10" fmla="*/ 27296 w 2501151"/>
                <a:gd name="connsiteY10" fmla="*/ 1719618 h 2286000"/>
                <a:gd name="connsiteX11" fmla="*/ 30708 w 2501151"/>
                <a:gd name="connsiteY11" fmla="*/ 1566080 h 2286000"/>
                <a:gd name="connsiteX12" fmla="*/ 34119 w 2501151"/>
                <a:gd name="connsiteY12" fmla="*/ 1549021 h 2286000"/>
                <a:gd name="connsiteX13" fmla="*/ 37531 w 2501151"/>
                <a:gd name="connsiteY13" fmla="*/ 1528549 h 2286000"/>
                <a:gd name="connsiteX14" fmla="*/ 37531 w 2501151"/>
                <a:gd name="connsiteY14" fmla="*/ 1375012 h 2286000"/>
                <a:gd name="connsiteX15" fmla="*/ 40943 w 2501151"/>
                <a:gd name="connsiteY15" fmla="*/ 1337480 h 2286000"/>
                <a:gd name="connsiteX16" fmla="*/ 47767 w 2501151"/>
                <a:gd name="connsiteY16" fmla="*/ 1303361 h 2286000"/>
                <a:gd name="connsiteX17" fmla="*/ 51179 w 2501151"/>
                <a:gd name="connsiteY17" fmla="*/ 1228298 h 2286000"/>
                <a:gd name="connsiteX18" fmla="*/ 58003 w 2501151"/>
                <a:gd name="connsiteY18" fmla="*/ 1187355 h 2286000"/>
                <a:gd name="connsiteX19" fmla="*/ 61415 w 2501151"/>
                <a:gd name="connsiteY19" fmla="*/ 1160060 h 2286000"/>
                <a:gd name="connsiteX20" fmla="*/ 68239 w 2501151"/>
                <a:gd name="connsiteY20" fmla="*/ 1108880 h 2286000"/>
                <a:gd name="connsiteX21" fmla="*/ 71651 w 2501151"/>
                <a:gd name="connsiteY21" fmla="*/ 1067937 h 2286000"/>
                <a:gd name="connsiteX22" fmla="*/ 75063 w 2501151"/>
                <a:gd name="connsiteY22" fmla="*/ 1057701 h 2286000"/>
                <a:gd name="connsiteX23" fmla="*/ 81887 w 2501151"/>
                <a:gd name="connsiteY23" fmla="*/ 986051 h 2286000"/>
                <a:gd name="connsiteX24" fmla="*/ 92122 w 2501151"/>
                <a:gd name="connsiteY24" fmla="*/ 934872 h 2286000"/>
                <a:gd name="connsiteX25" fmla="*/ 98946 w 2501151"/>
                <a:gd name="connsiteY25" fmla="*/ 849573 h 2286000"/>
                <a:gd name="connsiteX26" fmla="*/ 105770 w 2501151"/>
                <a:gd name="connsiteY26" fmla="*/ 839337 h 2286000"/>
                <a:gd name="connsiteX27" fmla="*/ 109182 w 2501151"/>
                <a:gd name="connsiteY27" fmla="*/ 812042 h 2286000"/>
                <a:gd name="connsiteX28" fmla="*/ 112594 w 2501151"/>
                <a:gd name="connsiteY28" fmla="*/ 801806 h 2286000"/>
                <a:gd name="connsiteX29" fmla="*/ 122830 w 2501151"/>
                <a:gd name="connsiteY29" fmla="*/ 764274 h 2286000"/>
                <a:gd name="connsiteX30" fmla="*/ 126242 w 2501151"/>
                <a:gd name="connsiteY30" fmla="*/ 740391 h 2286000"/>
                <a:gd name="connsiteX31" fmla="*/ 129654 w 2501151"/>
                <a:gd name="connsiteY31" fmla="*/ 730155 h 2286000"/>
                <a:gd name="connsiteX32" fmla="*/ 139890 w 2501151"/>
                <a:gd name="connsiteY32" fmla="*/ 696036 h 2286000"/>
                <a:gd name="connsiteX33" fmla="*/ 150125 w 2501151"/>
                <a:gd name="connsiteY33" fmla="*/ 665328 h 2286000"/>
                <a:gd name="connsiteX34" fmla="*/ 153537 w 2501151"/>
                <a:gd name="connsiteY34" fmla="*/ 655092 h 2286000"/>
                <a:gd name="connsiteX35" fmla="*/ 156949 w 2501151"/>
                <a:gd name="connsiteY35" fmla="*/ 641445 h 2286000"/>
                <a:gd name="connsiteX36" fmla="*/ 167185 w 2501151"/>
                <a:gd name="connsiteY36" fmla="*/ 610737 h 2286000"/>
                <a:gd name="connsiteX37" fmla="*/ 170597 w 2501151"/>
                <a:gd name="connsiteY37" fmla="*/ 600501 h 2286000"/>
                <a:gd name="connsiteX38" fmla="*/ 180833 w 2501151"/>
                <a:gd name="connsiteY38" fmla="*/ 597089 h 2286000"/>
                <a:gd name="connsiteX39" fmla="*/ 177421 w 2501151"/>
                <a:gd name="connsiteY39" fmla="*/ 586854 h 2286000"/>
                <a:gd name="connsiteX40" fmla="*/ 184245 w 2501151"/>
                <a:gd name="connsiteY40" fmla="*/ 549322 h 2286000"/>
                <a:gd name="connsiteX41" fmla="*/ 197893 w 2501151"/>
                <a:gd name="connsiteY41" fmla="*/ 528851 h 2286000"/>
                <a:gd name="connsiteX42" fmla="*/ 201305 w 2501151"/>
                <a:gd name="connsiteY42" fmla="*/ 518615 h 2286000"/>
                <a:gd name="connsiteX43" fmla="*/ 214952 w 2501151"/>
                <a:gd name="connsiteY43" fmla="*/ 498143 h 2286000"/>
                <a:gd name="connsiteX44" fmla="*/ 218364 w 2501151"/>
                <a:gd name="connsiteY44" fmla="*/ 487907 h 2286000"/>
                <a:gd name="connsiteX45" fmla="*/ 228600 w 2501151"/>
                <a:gd name="connsiteY45" fmla="*/ 481083 h 2286000"/>
                <a:gd name="connsiteX46" fmla="*/ 235424 w 2501151"/>
                <a:gd name="connsiteY46" fmla="*/ 470848 h 2286000"/>
                <a:gd name="connsiteX47" fmla="*/ 245660 w 2501151"/>
                <a:gd name="connsiteY47" fmla="*/ 464024 h 2286000"/>
                <a:gd name="connsiteX48" fmla="*/ 259308 w 2501151"/>
                <a:gd name="connsiteY48" fmla="*/ 446964 h 2286000"/>
                <a:gd name="connsiteX49" fmla="*/ 266131 w 2501151"/>
                <a:gd name="connsiteY49" fmla="*/ 436728 h 2286000"/>
                <a:gd name="connsiteX50" fmla="*/ 276367 w 2501151"/>
                <a:gd name="connsiteY50" fmla="*/ 429904 h 2286000"/>
                <a:gd name="connsiteX51" fmla="*/ 286603 w 2501151"/>
                <a:gd name="connsiteY51" fmla="*/ 419669 h 2286000"/>
                <a:gd name="connsiteX52" fmla="*/ 307075 w 2501151"/>
                <a:gd name="connsiteY52" fmla="*/ 385549 h 2286000"/>
                <a:gd name="connsiteX53" fmla="*/ 313899 w 2501151"/>
                <a:gd name="connsiteY53" fmla="*/ 375313 h 2286000"/>
                <a:gd name="connsiteX54" fmla="*/ 317311 w 2501151"/>
                <a:gd name="connsiteY54" fmla="*/ 365077 h 2286000"/>
                <a:gd name="connsiteX55" fmla="*/ 324134 w 2501151"/>
                <a:gd name="connsiteY55" fmla="*/ 354842 h 2286000"/>
                <a:gd name="connsiteX56" fmla="*/ 337782 w 2501151"/>
                <a:gd name="connsiteY56" fmla="*/ 337782 h 2286000"/>
                <a:gd name="connsiteX57" fmla="*/ 378725 w 2501151"/>
                <a:gd name="connsiteY57" fmla="*/ 334370 h 2286000"/>
                <a:gd name="connsiteX58" fmla="*/ 409433 w 2501151"/>
                <a:gd name="connsiteY58" fmla="*/ 320722 h 2286000"/>
                <a:gd name="connsiteX59" fmla="*/ 419669 w 2501151"/>
                <a:gd name="connsiteY59" fmla="*/ 317310 h 2286000"/>
                <a:gd name="connsiteX60" fmla="*/ 450376 w 2501151"/>
                <a:gd name="connsiteY60" fmla="*/ 307074 h 2286000"/>
                <a:gd name="connsiteX61" fmla="*/ 470848 w 2501151"/>
                <a:gd name="connsiteY61" fmla="*/ 293427 h 2286000"/>
                <a:gd name="connsiteX62" fmla="*/ 477672 w 2501151"/>
                <a:gd name="connsiteY62" fmla="*/ 283191 h 2286000"/>
                <a:gd name="connsiteX63" fmla="*/ 498143 w 2501151"/>
                <a:gd name="connsiteY63" fmla="*/ 269543 h 2286000"/>
                <a:gd name="connsiteX64" fmla="*/ 508379 w 2501151"/>
                <a:gd name="connsiteY64" fmla="*/ 262719 h 2286000"/>
                <a:gd name="connsiteX65" fmla="*/ 518615 w 2501151"/>
                <a:gd name="connsiteY65" fmla="*/ 252483 h 2286000"/>
                <a:gd name="connsiteX66" fmla="*/ 562970 w 2501151"/>
                <a:gd name="connsiteY66" fmla="*/ 242248 h 2286000"/>
                <a:gd name="connsiteX67" fmla="*/ 583442 w 2501151"/>
                <a:gd name="connsiteY67" fmla="*/ 235424 h 2286000"/>
                <a:gd name="connsiteX68" fmla="*/ 593678 w 2501151"/>
                <a:gd name="connsiteY68" fmla="*/ 232012 h 2286000"/>
                <a:gd name="connsiteX69" fmla="*/ 620973 w 2501151"/>
                <a:gd name="connsiteY69" fmla="*/ 228600 h 2286000"/>
                <a:gd name="connsiteX70" fmla="*/ 631209 w 2501151"/>
                <a:gd name="connsiteY70" fmla="*/ 225188 h 2286000"/>
                <a:gd name="connsiteX71" fmla="*/ 641445 w 2501151"/>
                <a:gd name="connsiteY71" fmla="*/ 218364 h 2286000"/>
                <a:gd name="connsiteX72" fmla="*/ 658505 w 2501151"/>
                <a:gd name="connsiteY72" fmla="*/ 214952 h 2286000"/>
                <a:gd name="connsiteX73" fmla="*/ 699448 w 2501151"/>
                <a:gd name="connsiteY73" fmla="*/ 204716 h 2286000"/>
                <a:gd name="connsiteX74" fmla="*/ 709684 w 2501151"/>
                <a:gd name="connsiteY74" fmla="*/ 197892 h 2286000"/>
                <a:gd name="connsiteX75" fmla="*/ 760863 w 2501151"/>
                <a:gd name="connsiteY75" fmla="*/ 191069 h 2286000"/>
                <a:gd name="connsiteX76" fmla="*/ 771099 w 2501151"/>
                <a:gd name="connsiteY76" fmla="*/ 187657 h 2286000"/>
                <a:gd name="connsiteX77" fmla="*/ 788158 w 2501151"/>
                <a:gd name="connsiteY77" fmla="*/ 180833 h 2286000"/>
                <a:gd name="connsiteX78" fmla="*/ 815454 w 2501151"/>
                <a:gd name="connsiteY78" fmla="*/ 184245 h 2286000"/>
                <a:gd name="connsiteX79" fmla="*/ 832514 w 2501151"/>
                <a:gd name="connsiteY79" fmla="*/ 180833 h 2286000"/>
                <a:gd name="connsiteX80" fmla="*/ 839337 w 2501151"/>
                <a:gd name="connsiteY80" fmla="*/ 160361 h 2286000"/>
                <a:gd name="connsiteX81" fmla="*/ 893928 w 2501151"/>
                <a:gd name="connsiteY81" fmla="*/ 156949 h 2286000"/>
                <a:gd name="connsiteX82" fmla="*/ 907576 w 2501151"/>
                <a:gd name="connsiteY82" fmla="*/ 150125 h 2286000"/>
                <a:gd name="connsiteX83" fmla="*/ 917812 w 2501151"/>
                <a:gd name="connsiteY83" fmla="*/ 143301 h 2286000"/>
                <a:gd name="connsiteX84" fmla="*/ 951931 w 2501151"/>
                <a:gd name="connsiteY84" fmla="*/ 146713 h 2286000"/>
                <a:gd name="connsiteX85" fmla="*/ 1030406 w 2501151"/>
                <a:gd name="connsiteY85" fmla="*/ 150125 h 2286000"/>
                <a:gd name="connsiteX86" fmla="*/ 1084997 w 2501151"/>
                <a:gd name="connsiteY86" fmla="*/ 146713 h 2286000"/>
                <a:gd name="connsiteX87" fmla="*/ 1095233 w 2501151"/>
                <a:gd name="connsiteY87" fmla="*/ 143301 h 2286000"/>
                <a:gd name="connsiteX88" fmla="*/ 1146412 w 2501151"/>
                <a:gd name="connsiteY88" fmla="*/ 139889 h 2286000"/>
                <a:gd name="connsiteX89" fmla="*/ 1156648 w 2501151"/>
                <a:gd name="connsiteY89" fmla="*/ 133066 h 2286000"/>
                <a:gd name="connsiteX90" fmla="*/ 1160060 w 2501151"/>
                <a:gd name="connsiteY90" fmla="*/ 122830 h 2286000"/>
                <a:gd name="connsiteX91" fmla="*/ 1279478 w 2501151"/>
                <a:gd name="connsiteY91" fmla="*/ 126242 h 2286000"/>
                <a:gd name="connsiteX92" fmla="*/ 1337481 w 2501151"/>
                <a:gd name="connsiteY92" fmla="*/ 119418 h 2286000"/>
                <a:gd name="connsiteX93" fmla="*/ 1357952 w 2501151"/>
                <a:gd name="connsiteY93" fmla="*/ 112594 h 2286000"/>
                <a:gd name="connsiteX94" fmla="*/ 1456899 w 2501151"/>
                <a:gd name="connsiteY94" fmla="*/ 109182 h 2286000"/>
                <a:gd name="connsiteX95" fmla="*/ 1470546 w 2501151"/>
                <a:gd name="connsiteY95" fmla="*/ 105770 h 2286000"/>
                <a:gd name="connsiteX96" fmla="*/ 1480782 w 2501151"/>
                <a:gd name="connsiteY96" fmla="*/ 102358 h 2286000"/>
                <a:gd name="connsiteX97" fmla="*/ 1504666 w 2501151"/>
                <a:gd name="connsiteY97" fmla="*/ 105770 h 2286000"/>
                <a:gd name="connsiteX98" fmla="*/ 1596788 w 2501151"/>
                <a:gd name="connsiteY98" fmla="*/ 102358 h 2286000"/>
                <a:gd name="connsiteX99" fmla="*/ 1617260 w 2501151"/>
                <a:gd name="connsiteY99" fmla="*/ 92122 h 2286000"/>
                <a:gd name="connsiteX100" fmla="*/ 1634319 w 2501151"/>
                <a:gd name="connsiteY100" fmla="*/ 88710 h 2286000"/>
                <a:gd name="connsiteX101" fmla="*/ 1675263 w 2501151"/>
                <a:gd name="connsiteY101" fmla="*/ 78474 h 2286000"/>
                <a:gd name="connsiteX102" fmla="*/ 1702558 w 2501151"/>
                <a:gd name="connsiteY102" fmla="*/ 71651 h 2286000"/>
                <a:gd name="connsiteX103" fmla="*/ 1801505 w 2501151"/>
                <a:gd name="connsiteY103" fmla="*/ 68239 h 2286000"/>
                <a:gd name="connsiteX104" fmla="*/ 1852684 w 2501151"/>
                <a:gd name="connsiteY104" fmla="*/ 71651 h 2286000"/>
                <a:gd name="connsiteX105" fmla="*/ 1886803 w 2501151"/>
                <a:gd name="connsiteY105" fmla="*/ 75063 h 2286000"/>
                <a:gd name="connsiteX106" fmla="*/ 1958454 w 2501151"/>
                <a:gd name="connsiteY106" fmla="*/ 71651 h 2286000"/>
                <a:gd name="connsiteX107" fmla="*/ 1992573 w 2501151"/>
                <a:gd name="connsiteY107" fmla="*/ 64827 h 2286000"/>
                <a:gd name="connsiteX108" fmla="*/ 2013045 w 2501151"/>
                <a:gd name="connsiteY108" fmla="*/ 54591 h 2286000"/>
                <a:gd name="connsiteX109" fmla="*/ 2067636 w 2501151"/>
                <a:gd name="connsiteY109" fmla="*/ 51179 h 2286000"/>
                <a:gd name="connsiteX110" fmla="*/ 2077872 w 2501151"/>
                <a:gd name="connsiteY110" fmla="*/ 47767 h 2286000"/>
                <a:gd name="connsiteX111" fmla="*/ 2084696 w 2501151"/>
                <a:gd name="connsiteY111" fmla="*/ 37531 h 2286000"/>
                <a:gd name="connsiteX112" fmla="*/ 2094931 w 2501151"/>
                <a:gd name="connsiteY112" fmla="*/ 30707 h 2286000"/>
                <a:gd name="connsiteX113" fmla="*/ 2183642 w 2501151"/>
                <a:gd name="connsiteY113" fmla="*/ 37531 h 2286000"/>
                <a:gd name="connsiteX114" fmla="*/ 2245057 w 2501151"/>
                <a:gd name="connsiteY114" fmla="*/ 40943 h 2286000"/>
                <a:gd name="connsiteX115" fmla="*/ 2296236 w 2501151"/>
                <a:gd name="connsiteY115" fmla="*/ 37531 h 2286000"/>
                <a:gd name="connsiteX116" fmla="*/ 2309884 w 2501151"/>
                <a:gd name="connsiteY116" fmla="*/ 34119 h 2286000"/>
                <a:gd name="connsiteX117" fmla="*/ 2333767 w 2501151"/>
                <a:gd name="connsiteY117" fmla="*/ 10236 h 2286000"/>
                <a:gd name="connsiteX118" fmla="*/ 2364475 w 2501151"/>
                <a:gd name="connsiteY118" fmla="*/ 17060 h 2286000"/>
                <a:gd name="connsiteX119" fmla="*/ 2384946 w 2501151"/>
                <a:gd name="connsiteY119" fmla="*/ 23883 h 2286000"/>
                <a:gd name="connsiteX120" fmla="*/ 2470245 w 2501151"/>
                <a:gd name="connsiteY120" fmla="*/ 27295 h 2286000"/>
                <a:gd name="connsiteX121" fmla="*/ 2497540 w 2501151"/>
                <a:gd name="connsiteY121" fmla="*/ 23883 h 2286000"/>
                <a:gd name="connsiteX122" fmla="*/ 2500952 w 2501151"/>
                <a:gd name="connsiteY122"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2501151" h="2286000">
                  <a:moveTo>
                    <a:pt x="3412" y="2286000"/>
                  </a:moveTo>
                  <a:cubicBezTo>
                    <a:pt x="4549" y="2280313"/>
                    <a:pt x="6824" y="2274739"/>
                    <a:pt x="6824" y="2268940"/>
                  </a:cubicBezTo>
                  <a:cubicBezTo>
                    <a:pt x="6824" y="2260252"/>
                    <a:pt x="1237" y="2211838"/>
                    <a:pt x="0" y="2200701"/>
                  </a:cubicBezTo>
                  <a:cubicBezTo>
                    <a:pt x="1137" y="2160895"/>
                    <a:pt x="-986" y="2120862"/>
                    <a:pt x="3412" y="2081283"/>
                  </a:cubicBezTo>
                  <a:cubicBezTo>
                    <a:pt x="3809" y="2077709"/>
                    <a:pt x="11401" y="2080680"/>
                    <a:pt x="13648" y="2077872"/>
                  </a:cubicBezTo>
                  <a:cubicBezTo>
                    <a:pt x="16578" y="2074210"/>
                    <a:pt x="15923" y="2068773"/>
                    <a:pt x="17060" y="2064224"/>
                  </a:cubicBezTo>
                  <a:cubicBezTo>
                    <a:pt x="3225" y="2022718"/>
                    <a:pt x="10236" y="2046987"/>
                    <a:pt x="10236" y="1951630"/>
                  </a:cubicBezTo>
                  <a:cubicBezTo>
                    <a:pt x="10236" y="1931437"/>
                    <a:pt x="13807" y="1913147"/>
                    <a:pt x="17060" y="1893627"/>
                  </a:cubicBezTo>
                  <a:cubicBezTo>
                    <a:pt x="18197" y="1850409"/>
                    <a:pt x="18416" y="1807157"/>
                    <a:pt x="20472" y="1763973"/>
                  </a:cubicBezTo>
                  <a:cubicBezTo>
                    <a:pt x="20695" y="1759289"/>
                    <a:pt x="23171" y="1754960"/>
                    <a:pt x="23884" y="1750325"/>
                  </a:cubicBezTo>
                  <a:cubicBezTo>
                    <a:pt x="25450" y="1740146"/>
                    <a:pt x="26159" y="1729854"/>
                    <a:pt x="27296" y="1719618"/>
                  </a:cubicBezTo>
                  <a:cubicBezTo>
                    <a:pt x="28433" y="1668439"/>
                    <a:pt x="28662" y="1617231"/>
                    <a:pt x="30708" y="1566080"/>
                  </a:cubicBezTo>
                  <a:cubicBezTo>
                    <a:pt x="30940" y="1560286"/>
                    <a:pt x="33082" y="1554726"/>
                    <a:pt x="34119" y="1549021"/>
                  </a:cubicBezTo>
                  <a:cubicBezTo>
                    <a:pt x="35356" y="1542214"/>
                    <a:pt x="36394" y="1535373"/>
                    <a:pt x="37531" y="1528549"/>
                  </a:cubicBezTo>
                  <a:cubicBezTo>
                    <a:pt x="32829" y="1448609"/>
                    <a:pt x="32472" y="1473658"/>
                    <a:pt x="37531" y="1375012"/>
                  </a:cubicBezTo>
                  <a:cubicBezTo>
                    <a:pt x="38174" y="1362466"/>
                    <a:pt x="39556" y="1349965"/>
                    <a:pt x="40943" y="1337480"/>
                  </a:cubicBezTo>
                  <a:cubicBezTo>
                    <a:pt x="43557" y="1313958"/>
                    <a:pt x="42396" y="1319473"/>
                    <a:pt x="47767" y="1303361"/>
                  </a:cubicBezTo>
                  <a:cubicBezTo>
                    <a:pt x="48904" y="1278340"/>
                    <a:pt x="49513" y="1253289"/>
                    <a:pt x="51179" y="1228298"/>
                  </a:cubicBezTo>
                  <a:cubicBezTo>
                    <a:pt x="54515" y="1178257"/>
                    <a:pt x="52703" y="1219152"/>
                    <a:pt x="58003" y="1187355"/>
                  </a:cubicBezTo>
                  <a:cubicBezTo>
                    <a:pt x="59510" y="1178311"/>
                    <a:pt x="60402" y="1169173"/>
                    <a:pt x="61415" y="1160060"/>
                  </a:cubicBezTo>
                  <a:cubicBezTo>
                    <a:pt x="66401" y="1115182"/>
                    <a:pt x="62079" y="1139678"/>
                    <a:pt x="68239" y="1108880"/>
                  </a:cubicBezTo>
                  <a:cubicBezTo>
                    <a:pt x="69376" y="1095232"/>
                    <a:pt x="69841" y="1081512"/>
                    <a:pt x="71651" y="1067937"/>
                  </a:cubicBezTo>
                  <a:cubicBezTo>
                    <a:pt x="72126" y="1064372"/>
                    <a:pt x="74617" y="1061270"/>
                    <a:pt x="75063" y="1057701"/>
                  </a:cubicBezTo>
                  <a:cubicBezTo>
                    <a:pt x="78039" y="1033895"/>
                    <a:pt x="76068" y="1009326"/>
                    <a:pt x="81887" y="986051"/>
                  </a:cubicBezTo>
                  <a:cubicBezTo>
                    <a:pt x="90661" y="950953"/>
                    <a:pt x="87385" y="968039"/>
                    <a:pt x="92122" y="934872"/>
                  </a:cubicBezTo>
                  <a:cubicBezTo>
                    <a:pt x="92174" y="934035"/>
                    <a:pt x="95781" y="862233"/>
                    <a:pt x="98946" y="849573"/>
                  </a:cubicBezTo>
                  <a:cubicBezTo>
                    <a:pt x="99941" y="845595"/>
                    <a:pt x="103495" y="842749"/>
                    <a:pt x="105770" y="839337"/>
                  </a:cubicBezTo>
                  <a:cubicBezTo>
                    <a:pt x="106907" y="830239"/>
                    <a:pt x="107542" y="821063"/>
                    <a:pt x="109182" y="812042"/>
                  </a:cubicBezTo>
                  <a:cubicBezTo>
                    <a:pt x="109825" y="808503"/>
                    <a:pt x="111951" y="805345"/>
                    <a:pt x="112594" y="801806"/>
                  </a:cubicBezTo>
                  <a:cubicBezTo>
                    <a:pt x="118965" y="766765"/>
                    <a:pt x="109824" y="783783"/>
                    <a:pt x="122830" y="764274"/>
                  </a:cubicBezTo>
                  <a:cubicBezTo>
                    <a:pt x="123967" y="756313"/>
                    <a:pt x="124665" y="748277"/>
                    <a:pt x="126242" y="740391"/>
                  </a:cubicBezTo>
                  <a:cubicBezTo>
                    <a:pt x="126947" y="736864"/>
                    <a:pt x="128666" y="733613"/>
                    <a:pt x="129654" y="730155"/>
                  </a:cubicBezTo>
                  <a:cubicBezTo>
                    <a:pt x="139967" y="694061"/>
                    <a:pt x="123674" y="744681"/>
                    <a:pt x="139890" y="696036"/>
                  </a:cubicBezTo>
                  <a:lnTo>
                    <a:pt x="150125" y="665328"/>
                  </a:lnTo>
                  <a:cubicBezTo>
                    <a:pt x="151262" y="661916"/>
                    <a:pt x="152665" y="658581"/>
                    <a:pt x="153537" y="655092"/>
                  </a:cubicBezTo>
                  <a:cubicBezTo>
                    <a:pt x="154674" y="650543"/>
                    <a:pt x="155602" y="645936"/>
                    <a:pt x="156949" y="641445"/>
                  </a:cubicBezTo>
                  <a:lnTo>
                    <a:pt x="167185" y="610737"/>
                  </a:lnTo>
                  <a:cubicBezTo>
                    <a:pt x="168322" y="607325"/>
                    <a:pt x="167185" y="601638"/>
                    <a:pt x="170597" y="600501"/>
                  </a:cubicBezTo>
                  <a:lnTo>
                    <a:pt x="180833" y="597089"/>
                  </a:lnTo>
                  <a:cubicBezTo>
                    <a:pt x="179696" y="593677"/>
                    <a:pt x="177421" y="590450"/>
                    <a:pt x="177421" y="586854"/>
                  </a:cubicBezTo>
                  <a:cubicBezTo>
                    <a:pt x="177421" y="582244"/>
                    <a:pt x="179447" y="557959"/>
                    <a:pt x="184245" y="549322"/>
                  </a:cubicBezTo>
                  <a:cubicBezTo>
                    <a:pt x="188228" y="542153"/>
                    <a:pt x="197893" y="528851"/>
                    <a:pt x="197893" y="528851"/>
                  </a:cubicBezTo>
                  <a:cubicBezTo>
                    <a:pt x="199030" y="525439"/>
                    <a:pt x="199558" y="521759"/>
                    <a:pt x="201305" y="518615"/>
                  </a:cubicBezTo>
                  <a:cubicBezTo>
                    <a:pt x="205288" y="511446"/>
                    <a:pt x="212359" y="505923"/>
                    <a:pt x="214952" y="498143"/>
                  </a:cubicBezTo>
                  <a:cubicBezTo>
                    <a:pt x="216089" y="494731"/>
                    <a:pt x="216117" y="490715"/>
                    <a:pt x="218364" y="487907"/>
                  </a:cubicBezTo>
                  <a:cubicBezTo>
                    <a:pt x="220926" y="484705"/>
                    <a:pt x="225188" y="483358"/>
                    <a:pt x="228600" y="481083"/>
                  </a:cubicBezTo>
                  <a:cubicBezTo>
                    <a:pt x="230875" y="477671"/>
                    <a:pt x="232524" y="473747"/>
                    <a:pt x="235424" y="470848"/>
                  </a:cubicBezTo>
                  <a:cubicBezTo>
                    <a:pt x="238324" y="467948"/>
                    <a:pt x="243098" y="467226"/>
                    <a:pt x="245660" y="464024"/>
                  </a:cubicBezTo>
                  <a:cubicBezTo>
                    <a:pt x="264495" y="440480"/>
                    <a:pt x="229973" y="466521"/>
                    <a:pt x="259308" y="446964"/>
                  </a:cubicBezTo>
                  <a:cubicBezTo>
                    <a:pt x="261582" y="443552"/>
                    <a:pt x="263232" y="439628"/>
                    <a:pt x="266131" y="436728"/>
                  </a:cubicBezTo>
                  <a:cubicBezTo>
                    <a:pt x="269031" y="433828"/>
                    <a:pt x="273217" y="432529"/>
                    <a:pt x="276367" y="429904"/>
                  </a:cubicBezTo>
                  <a:cubicBezTo>
                    <a:pt x="280074" y="426815"/>
                    <a:pt x="283191" y="423081"/>
                    <a:pt x="286603" y="419669"/>
                  </a:cubicBezTo>
                  <a:cubicBezTo>
                    <a:pt x="297095" y="398685"/>
                    <a:pt x="290606" y="410253"/>
                    <a:pt x="307075" y="385549"/>
                  </a:cubicBezTo>
                  <a:cubicBezTo>
                    <a:pt x="309350" y="382137"/>
                    <a:pt x="312602" y="379203"/>
                    <a:pt x="313899" y="375313"/>
                  </a:cubicBezTo>
                  <a:cubicBezTo>
                    <a:pt x="315036" y="371901"/>
                    <a:pt x="315703" y="368294"/>
                    <a:pt x="317311" y="365077"/>
                  </a:cubicBezTo>
                  <a:cubicBezTo>
                    <a:pt x="319145" y="361410"/>
                    <a:pt x="322300" y="358509"/>
                    <a:pt x="324134" y="354842"/>
                  </a:cubicBezTo>
                  <a:cubicBezTo>
                    <a:pt x="328451" y="346208"/>
                    <a:pt x="325001" y="340338"/>
                    <a:pt x="337782" y="337782"/>
                  </a:cubicBezTo>
                  <a:cubicBezTo>
                    <a:pt x="351211" y="335096"/>
                    <a:pt x="365077" y="335507"/>
                    <a:pt x="378725" y="334370"/>
                  </a:cubicBezTo>
                  <a:cubicBezTo>
                    <a:pt x="394946" y="323556"/>
                    <a:pt x="385071" y="328843"/>
                    <a:pt x="409433" y="320722"/>
                  </a:cubicBezTo>
                  <a:cubicBezTo>
                    <a:pt x="412845" y="319585"/>
                    <a:pt x="416676" y="319305"/>
                    <a:pt x="419669" y="317310"/>
                  </a:cubicBezTo>
                  <a:cubicBezTo>
                    <a:pt x="435661" y="306649"/>
                    <a:pt x="425860" y="311160"/>
                    <a:pt x="450376" y="307074"/>
                  </a:cubicBezTo>
                  <a:cubicBezTo>
                    <a:pt x="457200" y="302525"/>
                    <a:pt x="466299" y="300251"/>
                    <a:pt x="470848" y="293427"/>
                  </a:cubicBezTo>
                  <a:cubicBezTo>
                    <a:pt x="473123" y="290015"/>
                    <a:pt x="474586" y="285891"/>
                    <a:pt x="477672" y="283191"/>
                  </a:cubicBezTo>
                  <a:cubicBezTo>
                    <a:pt x="483844" y="277790"/>
                    <a:pt x="491319" y="274092"/>
                    <a:pt x="498143" y="269543"/>
                  </a:cubicBezTo>
                  <a:cubicBezTo>
                    <a:pt x="501555" y="267268"/>
                    <a:pt x="505479" y="265619"/>
                    <a:pt x="508379" y="262719"/>
                  </a:cubicBezTo>
                  <a:cubicBezTo>
                    <a:pt x="511791" y="259307"/>
                    <a:pt x="514397" y="254826"/>
                    <a:pt x="518615" y="252483"/>
                  </a:cubicBezTo>
                  <a:cubicBezTo>
                    <a:pt x="531582" y="245279"/>
                    <a:pt x="548886" y="244260"/>
                    <a:pt x="562970" y="242248"/>
                  </a:cubicBezTo>
                  <a:lnTo>
                    <a:pt x="583442" y="235424"/>
                  </a:lnTo>
                  <a:cubicBezTo>
                    <a:pt x="586854" y="234287"/>
                    <a:pt x="590109" y="232458"/>
                    <a:pt x="593678" y="232012"/>
                  </a:cubicBezTo>
                  <a:lnTo>
                    <a:pt x="620973" y="228600"/>
                  </a:lnTo>
                  <a:cubicBezTo>
                    <a:pt x="624385" y="227463"/>
                    <a:pt x="627992" y="226796"/>
                    <a:pt x="631209" y="225188"/>
                  </a:cubicBezTo>
                  <a:cubicBezTo>
                    <a:pt x="634877" y="223354"/>
                    <a:pt x="637605" y="219804"/>
                    <a:pt x="641445" y="218364"/>
                  </a:cubicBezTo>
                  <a:cubicBezTo>
                    <a:pt x="646875" y="216328"/>
                    <a:pt x="652818" y="216089"/>
                    <a:pt x="658505" y="214952"/>
                  </a:cubicBezTo>
                  <a:cubicBezTo>
                    <a:pt x="681925" y="199337"/>
                    <a:pt x="653072" y="216310"/>
                    <a:pt x="699448" y="204716"/>
                  </a:cubicBezTo>
                  <a:cubicBezTo>
                    <a:pt x="703426" y="203721"/>
                    <a:pt x="706016" y="199726"/>
                    <a:pt x="709684" y="197892"/>
                  </a:cubicBezTo>
                  <a:cubicBezTo>
                    <a:pt x="723622" y="190923"/>
                    <a:pt x="751711" y="191831"/>
                    <a:pt x="760863" y="191069"/>
                  </a:cubicBezTo>
                  <a:cubicBezTo>
                    <a:pt x="764275" y="189932"/>
                    <a:pt x="767731" y="188920"/>
                    <a:pt x="771099" y="187657"/>
                  </a:cubicBezTo>
                  <a:cubicBezTo>
                    <a:pt x="776833" y="185507"/>
                    <a:pt x="782052" y="181303"/>
                    <a:pt x="788158" y="180833"/>
                  </a:cubicBezTo>
                  <a:cubicBezTo>
                    <a:pt x="797300" y="180130"/>
                    <a:pt x="806355" y="183108"/>
                    <a:pt x="815454" y="184245"/>
                  </a:cubicBezTo>
                  <a:cubicBezTo>
                    <a:pt x="821141" y="183108"/>
                    <a:pt x="828413" y="184934"/>
                    <a:pt x="832514" y="180833"/>
                  </a:cubicBezTo>
                  <a:cubicBezTo>
                    <a:pt x="837600" y="175747"/>
                    <a:pt x="832158" y="160810"/>
                    <a:pt x="839337" y="160361"/>
                  </a:cubicBezTo>
                  <a:lnTo>
                    <a:pt x="893928" y="156949"/>
                  </a:lnTo>
                  <a:cubicBezTo>
                    <a:pt x="898477" y="154674"/>
                    <a:pt x="903160" y="152649"/>
                    <a:pt x="907576" y="150125"/>
                  </a:cubicBezTo>
                  <a:cubicBezTo>
                    <a:pt x="911136" y="148090"/>
                    <a:pt x="913723" y="143616"/>
                    <a:pt x="917812" y="143301"/>
                  </a:cubicBezTo>
                  <a:cubicBezTo>
                    <a:pt x="929208" y="142424"/>
                    <a:pt x="940522" y="146022"/>
                    <a:pt x="951931" y="146713"/>
                  </a:cubicBezTo>
                  <a:cubicBezTo>
                    <a:pt x="978066" y="148297"/>
                    <a:pt x="1004248" y="148988"/>
                    <a:pt x="1030406" y="150125"/>
                  </a:cubicBezTo>
                  <a:cubicBezTo>
                    <a:pt x="1048603" y="148988"/>
                    <a:pt x="1066865" y="148622"/>
                    <a:pt x="1084997" y="146713"/>
                  </a:cubicBezTo>
                  <a:cubicBezTo>
                    <a:pt x="1088574" y="146336"/>
                    <a:pt x="1091658" y="143698"/>
                    <a:pt x="1095233" y="143301"/>
                  </a:cubicBezTo>
                  <a:cubicBezTo>
                    <a:pt x="1112226" y="141413"/>
                    <a:pt x="1129352" y="141026"/>
                    <a:pt x="1146412" y="139889"/>
                  </a:cubicBezTo>
                  <a:cubicBezTo>
                    <a:pt x="1149824" y="137615"/>
                    <a:pt x="1154086" y="136268"/>
                    <a:pt x="1156648" y="133066"/>
                  </a:cubicBezTo>
                  <a:cubicBezTo>
                    <a:pt x="1158895" y="130258"/>
                    <a:pt x="1156469" y="123030"/>
                    <a:pt x="1160060" y="122830"/>
                  </a:cubicBezTo>
                  <a:cubicBezTo>
                    <a:pt x="1199821" y="120621"/>
                    <a:pt x="1239672" y="125105"/>
                    <a:pt x="1279478" y="126242"/>
                  </a:cubicBezTo>
                  <a:cubicBezTo>
                    <a:pt x="1309817" y="116129"/>
                    <a:pt x="1264116" y="130423"/>
                    <a:pt x="1337481" y="119418"/>
                  </a:cubicBezTo>
                  <a:cubicBezTo>
                    <a:pt x="1344594" y="118351"/>
                    <a:pt x="1351128" y="114869"/>
                    <a:pt x="1357952" y="112594"/>
                  </a:cubicBezTo>
                  <a:cubicBezTo>
                    <a:pt x="1389260" y="102157"/>
                    <a:pt x="1423917" y="110319"/>
                    <a:pt x="1456899" y="109182"/>
                  </a:cubicBezTo>
                  <a:cubicBezTo>
                    <a:pt x="1461448" y="108045"/>
                    <a:pt x="1466037" y="107058"/>
                    <a:pt x="1470546" y="105770"/>
                  </a:cubicBezTo>
                  <a:cubicBezTo>
                    <a:pt x="1474004" y="104782"/>
                    <a:pt x="1477185" y="102358"/>
                    <a:pt x="1480782" y="102358"/>
                  </a:cubicBezTo>
                  <a:cubicBezTo>
                    <a:pt x="1488824" y="102358"/>
                    <a:pt x="1496705" y="104633"/>
                    <a:pt x="1504666" y="105770"/>
                  </a:cubicBezTo>
                  <a:cubicBezTo>
                    <a:pt x="1535373" y="104633"/>
                    <a:pt x="1566128" y="104402"/>
                    <a:pt x="1596788" y="102358"/>
                  </a:cubicBezTo>
                  <a:cubicBezTo>
                    <a:pt x="1609672" y="101499"/>
                    <a:pt x="1605448" y="96552"/>
                    <a:pt x="1617260" y="92122"/>
                  </a:cubicBezTo>
                  <a:cubicBezTo>
                    <a:pt x="1622690" y="90086"/>
                    <a:pt x="1628633" y="89847"/>
                    <a:pt x="1634319" y="88710"/>
                  </a:cubicBezTo>
                  <a:cubicBezTo>
                    <a:pt x="1654970" y="74942"/>
                    <a:pt x="1635843" y="85430"/>
                    <a:pt x="1675263" y="78474"/>
                  </a:cubicBezTo>
                  <a:cubicBezTo>
                    <a:pt x="1684499" y="76844"/>
                    <a:pt x="1693185" y="71974"/>
                    <a:pt x="1702558" y="71651"/>
                  </a:cubicBezTo>
                  <a:lnTo>
                    <a:pt x="1801505" y="68239"/>
                  </a:lnTo>
                  <a:lnTo>
                    <a:pt x="1852684" y="71651"/>
                  </a:lnTo>
                  <a:cubicBezTo>
                    <a:pt x="1864077" y="72562"/>
                    <a:pt x="1875373" y="75063"/>
                    <a:pt x="1886803" y="75063"/>
                  </a:cubicBezTo>
                  <a:cubicBezTo>
                    <a:pt x="1910714" y="75063"/>
                    <a:pt x="1934570" y="72788"/>
                    <a:pt x="1958454" y="71651"/>
                  </a:cubicBezTo>
                  <a:cubicBezTo>
                    <a:pt x="1967256" y="70394"/>
                    <a:pt x="1983045" y="69591"/>
                    <a:pt x="1992573" y="64827"/>
                  </a:cubicBezTo>
                  <a:cubicBezTo>
                    <a:pt x="2002081" y="60073"/>
                    <a:pt x="2002182" y="55735"/>
                    <a:pt x="2013045" y="54591"/>
                  </a:cubicBezTo>
                  <a:cubicBezTo>
                    <a:pt x="2031177" y="52682"/>
                    <a:pt x="2049439" y="52316"/>
                    <a:pt x="2067636" y="51179"/>
                  </a:cubicBezTo>
                  <a:cubicBezTo>
                    <a:pt x="2071048" y="50042"/>
                    <a:pt x="2075064" y="50014"/>
                    <a:pt x="2077872" y="47767"/>
                  </a:cubicBezTo>
                  <a:cubicBezTo>
                    <a:pt x="2081074" y="45205"/>
                    <a:pt x="2081796" y="40431"/>
                    <a:pt x="2084696" y="37531"/>
                  </a:cubicBezTo>
                  <a:cubicBezTo>
                    <a:pt x="2087595" y="34631"/>
                    <a:pt x="2091519" y="32982"/>
                    <a:pt x="2094931" y="30707"/>
                  </a:cubicBezTo>
                  <a:cubicBezTo>
                    <a:pt x="2138395" y="37951"/>
                    <a:pt x="2106759" y="33484"/>
                    <a:pt x="2183642" y="37531"/>
                  </a:cubicBezTo>
                  <a:lnTo>
                    <a:pt x="2245057" y="40943"/>
                  </a:lnTo>
                  <a:cubicBezTo>
                    <a:pt x="2262117" y="39806"/>
                    <a:pt x="2279232" y="39321"/>
                    <a:pt x="2296236" y="37531"/>
                  </a:cubicBezTo>
                  <a:cubicBezTo>
                    <a:pt x="2300900" y="37040"/>
                    <a:pt x="2306355" y="37207"/>
                    <a:pt x="2309884" y="34119"/>
                  </a:cubicBezTo>
                  <a:cubicBezTo>
                    <a:pt x="2343576" y="4639"/>
                    <a:pt x="2307835" y="18880"/>
                    <a:pt x="2333767" y="10236"/>
                  </a:cubicBezTo>
                  <a:cubicBezTo>
                    <a:pt x="2363048" y="19996"/>
                    <a:pt x="2316446" y="5054"/>
                    <a:pt x="2364475" y="17060"/>
                  </a:cubicBezTo>
                  <a:cubicBezTo>
                    <a:pt x="2371453" y="18804"/>
                    <a:pt x="2377759" y="23596"/>
                    <a:pt x="2384946" y="23883"/>
                  </a:cubicBezTo>
                  <a:lnTo>
                    <a:pt x="2470245" y="27295"/>
                  </a:lnTo>
                  <a:cubicBezTo>
                    <a:pt x="2479343" y="26158"/>
                    <a:pt x="2489161" y="27607"/>
                    <a:pt x="2497540" y="23883"/>
                  </a:cubicBezTo>
                  <a:cubicBezTo>
                    <a:pt x="2502391" y="21727"/>
                    <a:pt x="2500952" y="1564"/>
                    <a:pt x="2500952" y="0"/>
                  </a:cubicBezTo>
                </a:path>
              </a:pathLst>
            </a:custGeom>
            <a:noFill/>
            <a:ln w="31750">
              <a:solidFill>
                <a:srgbClr val="D000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87" name="Freeform: Shape 386">
              <a:extLst>
                <a:ext uri="{FF2B5EF4-FFF2-40B4-BE49-F238E27FC236}">
                  <a16:creationId xmlns:a16="http://schemas.microsoft.com/office/drawing/2014/main" id="{03314275-33CB-4C49-99BF-916D8C463F96}"/>
                </a:ext>
              </a:extLst>
            </p:cNvPr>
            <p:cNvSpPr/>
            <p:nvPr/>
          </p:nvSpPr>
          <p:spPr>
            <a:xfrm>
              <a:off x="3638359" y="2555859"/>
              <a:ext cx="1921775" cy="1404866"/>
            </a:xfrm>
            <a:custGeom>
              <a:avLst/>
              <a:gdLst>
                <a:gd name="connsiteX0" fmla="*/ 0 w 2562367"/>
                <a:gd name="connsiteY0" fmla="*/ 1873155 h 1873155"/>
                <a:gd name="connsiteX1" fmla="*/ 3412 w 2562367"/>
                <a:gd name="connsiteY1" fmla="*/ 1825388 h 1873155"/>
                <a:gd name="connsiteX2" fmla="*/ 6824 w 2562367"/>
                <a:gd name="connsiteY2" fmla="*/ 1811740 h 1873155"/>
                <a:gd name="connsiteX3" fmla="*/ 10236 w 2562367"/>
                <a:gd name="connsiteY3" fmla="*/ 1794680 h 1873155"/>
                <a:gd name="connsiteX4" fmla="*/ 13648 w 2562367"/>
                <a:gd name="connsiteY4" fmla="*/ 1784444 h 1873155"/>
                <a:gd name="connsiteX5" fmla="*/ 17059 w 2562367"/>
                <a:gd name="connsiteY5" fmla="*/ 1767385 h 1873155"/>
                <a:gd name="connsiteX6" fmla="*/ 23883 w 2562367"/>
                <a:gd name="connsiteY6" fmla="*/ 1746913 h 1873155"/>
                <a:gd name="connsiteX7" fmla="*/ 27295 w 2562367"/>
                <a:gd name="connsiteY7" fmla="*/ 1733265 h 1873155"/>
                <a:gd name="connsiteX8" fmla="*/ 34119 w 2562367"/>
                <a:gd name="connsiteY8" fmla="*/ 1712794 h 1873155"/>
                <a:gd name="connsiteX9" fmla="*/ 37531 w 2562367"/>
                <a:gd name="connsiteY9" fmla="*/ 1692322 h 1873155"/>
                <a:gd name="connsiteX10" fmla="*/ 40943 w 2562367"/>
                <a:gd name="connsiteY10" fmla="*/ 1682086 h 1873155"/>
                <a:gd name="connsiteX11" fmla="*/ 44355 w 2562367"/>
                <a:gd name="connsiteY11" fmla="*/ 1668439 h 1873155"/>
                <a:gd name="connsiteX12" fmla="*/ 47767 w 2562367"/>
                <a:gd name="connsiteY12" fmla="*/ 1651379 h 1873155"/>
                <a:gd name="connsiteX13" fmla="*/ 51179 w 2562367"/>
                <a:gd name="connsiteY13" fmla="*/ 1641143 h 1873155"/>
                <a:gd name="connsiteX14" fmla="*/ 54591 w 2562367"/>
                <a:gd name="connsiteY14" fmla="*/ 1624083 h 1873155"/>
                <a:gd name="connsiteX15" fmla="*/ 61415 w 2562367"/>
                <a:gd name="connsiteY15" fmla="*/ 1603612 h 1873155"/>
                <a:gd name="connsiteX16" fmla="*/ 68239 w 2562367"/>
                <a:gd name="connsiteY16" fmla="*/ 1583140 h 1873155"/>
                <a:gd name="connsiteX17" fmla="*/ 71651 w 2562367"/>
                <a:gd name="connsiteY17" fmla="*/ 1572904 h 1873155"/>
                <a:gd name="connsiteX18" fmla="*/ 75062 w 2562367"/>
                <a:gd name="connsiteY18" fmla="*/ 1555844 h 1873155"/>
                <a:gd name="connsiteX19" fmla="*/ 78474 w 2562367"/>
                <a:gd name="connsiteY19" fmla="*/ 1545609 h 1873155"/>
                <a:gd name="connsiteX20" fmla="*/ 88710 w 2562367"/>
                <a:gd name="connsiteY20" fmla="*/ 1511489 h 1873155"/>
                <a:gd name="connsiteX21" fmla="*/ 95534 w 2562367"/>
                <a:gd name="connsiteY21" fmla="*/ 1491018 h 1873155"/>
                <a:gd name="connsiteX22" fmla="*/ 102358 w 2562367"/>
                <a:gd name="connsiteY22" fmla="*/ 1480782 h 1873155"/>
                <a:gd name="connsiteX23" fmla="*/ 109182 w 2562367"/>
                <a:gd name="connsiteY23" fmla="*/ 1460310 h 1873155"/>
                <a:gd name="connsiteX24" fmla="*/ 116006 w 2562367"/>
                <a:gd name="connsiteY24" fmla="*/ 1450074 h 1873155"/>
                <a:gd name="connsiteX25" fmla="*/ 122830 w 2562367"/>
                <a:gd name="connsiteY25" fmla="*/ 1429603 h 1873155"/>
                <a:gd name="connsiteX26" fmla="*/ 129654 w 2562367"/>
                <a:gd name="connsiteY26" fmla="*/ 1409131 h 1873155"/>
                <a:gd name="connsiteX27" fmla="*/ 133065 w 2562367"/>
                <a:gd name="connsiteY27" fmla="*/ 1398895 h 1873155"/>
                <a:gd name="connsiteX28" fmla="*/ 143301 w 2562367"/>
                <a:gd name="connsiteY28" fmla="*/ 1378424 h 1873155"/>
                <a:gd name="connsiteX29" fmla="*/ 150125 w 2562367"/>
                <a:gd name="connsiteY29" fmla="*/ 1368188 h 1873155"/>
                <a:gd name="connsiteX30" fmla="*/ 156949 w 2562367"/>
                <a:gd name="connsiteY30" fmla="*/ 1347716 h 1873155"/>
                <a:gd name="connsiteX31" fmla="*/ 160361 w 2562367"/>
                <a:gd name="connsiteY31" fmla="*/ 1337480 h 1873155"/>
                <a:gd name="connsiteX32" fmla="*/ 170597 w 2562367"/>
                <a:gd name="connsiteY32" fmla="*/ 1317009 h 1873155"/>
                <a:gd name="connsiteX33" fmla="*/ 177421 w 2562367"/>
                <a:gd name="connsiteY33" fmla="*/ 1306773 h 1873155"/>
                <a:gd name="connsiteX34" fmla="*/ 180833 w 2562367"/>
                <a:gd name="connsiteY34" fmla="*/ 1296537 h 1873155"/>
                <a:gd name="connsiteX35" fmla="*/ 187656 w 2562367"/>
                <a:gd name="connsiteY35" fmla="*/ 1286301 h 1873155"/>
                <a:gd name="connsiteX36" fmla="*/ 197892 w 2562367"/>
                <a:gd name="connsiteY36" fmla="*/ 1265830 h 1873155"/>
                <a:gd name="connsiteX37" fmla="*/ 208128 w 2562367"/>
                <a:gd name="connsiteY37" fmla="*/ 1245358 h 1873155"/>
                <a:gd name="connsiteX38" fmla="*/ 211540 w 2562367"/>
                <a:gd name="connsiteY38" fmla="*/ 1235122 h 1873155"/>
                <a:gd name="connsiteX39" fmla="*/ 225188 w 2562367"/>
                <a:gd name="connsiteY39" fmla="*/ 1214650 h 1873155"/>
                <a:gd name="connsiteX40" fmla="*/ 228600 w 2562367"/>
                <a:gd name="connsiteY40" fmla="*/ 1204415 h 1873155"/>
                <a:gd name="connsiteX41" fmla="*/ 235424 w 2562367"/>
                <a:gd name="connsiteY41" fmla="*/ 1194179 h 1873155"/>
                <a:gd name="connsiteX42" fmla="*/ 242248 w 2562367"/>
                <a:gd name="connsiteY42" fmla="*/ 1173707 h 1873155"/>
                <a:gd name="connsiteX43" fmla="*/ 249071 w 2562367"/>
                <a:gd name="connsiteY43" fmla="*/ 1163471 h 1873155"/>
                <a:gd name="connsiteX44" fmla="*/ 252483 w 2562367"/>
                <a:gd name="connsiteY44" fmla="*/ 1153236 h 1873155"/>
                <a:gd name="connsiteX45" fmla="*/ 262719 w 2562367"/>
                <a:gd name="connsiteY45" fmla="*/ 1146412 h 1873155"/>
                <a:gd name="connsiteX46" fmla="*/ 269543 w 2562367"/>
                <a:gd name="connsiteY46" fmla="*/ 1125940 h 1873155"/>
                <a:gd name="connsiteX47" fmla="*/ 276367 w 2562367"/>
                <a:gd name="connsiteY47" fmla="*/ 1115704 h 1873155"/>
                <a:gd name="connsiteX48" fmla="*/ 279779 w 2562367"/>
                <a:gd name="connsiteY48" fmla="*/ 1105468 h 1873155"/>
                <a:gd name="connsiteX49" fmla="*/ 290015 w 2562367"/>
                <a:gd name="connsiteY49" fmla="*/ 1095233 h 1873155"/>
                <a:gd name="connsiteX50" fmla="*/ 307074 w 2562367"/>
                <a:gd name="connsiteY50" fmla="*/ 1064525 h 1873155"/>
                <a:gd name="connsiteX51" fmla="*/ 317310 w 2562367"/>
                <a:gd name="connsiteY51" fmla="*/ 1057701 h 1873155"/>
                <a:gd name="connsiteX52" fmla="*/ 334370 w 2562367"/>
                <a:gd name="connsiteY52" fmla="*/ 1026994 h 1873155"/>
                <a:gd name="connsiteX53" fmla="*/ 344606 w 2562367"/>
                <a:gd name="connsiteY53" fmla="*/ 1023582 h 1873155"/>
                <a:gd name="connsiteX54" fmla="*/ 358254 w 2562367"/>
                <a:gd name="connsiteY54" fmla="*/ 1003110 h 1873155"/>
                <a:gd name="connsiteX55" fmla="*/ 365077 w 2562367"/>
                <a:gd name="connsiteY55" fmla="*/ 992874 h 1873155"/>
                <a:gd name="connsiteX56" fmla="*/ 375313 w 2562367"/>
                <a:gd name="connsiteY56" fmla="*/ 982639 h 1873155"/>
                <a:gd name="connsiteX57" fmla="*/ 392373 w 2562367"/>
                <a:gd name="connsiteY57" fmla="*/ 965579 h 1873155"/>
                <a:gd name="connsiteX58" fmla="*/ 409433 w 2562367"/>
                <a:gd name="connsiteY58" fmla="*/ 948519 h 1873155"/>
                <a:gd name="connsiteX59" fmla="*/ 426492 w 2562367"/>
                <a:gd name="connsiteY59" fmla="*/ 931459 h 1873155"/>
                <a:gd name="connsiteX60" fmla="*/ 440140 w 2562367"/>
                <a:gd name="connsiteY60" fmla="*/ 914400 h 1873155"/>
                <a:gd name="connsiteX61" fmla="*/ 457200 w 2562367"/>
                <a:gd name="connsiteY61" fmla="*/ 897340 h 1873155"/>
                <a:gd name="connsiteX62" fmla="*/ 481083 w 2562367"/>
                <a:gd name="connsiteY62" fmla="*/ 870044 h 1873155"/>
                <a:gd name="connsiteX63" fmla="*/ 487907 w 2562367"/>
                <a:gd name="connsiteY63" fmla="*/ 859809 h 1873155"/>
                <a:gd name="connsiteX64" fmla="*/ 498143 w 2562367"/>
                <a:gd name="connsiteY64" fmla="*/ 852985 h 1873155"/>
                <a:gd name="connsiteX65" fmla="*/ 511791 w 2562367"/>
                <a:gd name="connsiteY65" fmla="*/ 835925 h 1873155"/>
                <a:gd name="connsiteX66" fmla="*/ 528851 w 2562367"/>
                <a:gd name="connsiteY66" fmla="*/ 815453 h 1873155"/>
                <a:gd name="connsiteX67" fmla="*/ 545910 w 2562367"/>
                <a:gd name="connsiteY67" fmla="*/ 798394 h 1873155"/>
                <a:gd name="connsiteX68" fmla="*/ 562970 w 2562367"/>
                <a:gd name="connsiteY68" fmla="*/ 777922 h 1873155"/>
                <a:gd name="connsiteX69" fmla="*/ 583442 w 2562367"/>
                <a:gd name="connsiteY69" fmla="*/ 764274 h 1873155"/>
                <a:gd name="connsiteX70" fmla="*/ 590265 w 2562367"/>
                <a:gd name="connsiteY70" fmla="*/ 754039 h 1873155"/>
                <a:gd name="connsiteX71" fmla="*/ 600501 w 2562367"/>
                <a:gd name="connsiteY71" fmla="*/ 750627 h 1873155"/>
                <a:gd name="connsiteX72" fmla="*/ 610737 w 2562367"/>
                <a:gd name="connsiteY72" fmla="*/ 743803 h 1873155"/>
                <a:gd name="connsiteX73" fmla="*/ 617561 w 2562367"/>
                <a:gd name="connsiteY73" fmla="*/ 733567 h 1873155"/>
                <a:gd name="connsiteX74" fmla="*/ 627797 w 2562367"/>
                <a:gd name="connsiteY74" fmla="*/ 730155 h 1873155"/>
                <a:gd name="connsiteX75" fmla="*/ 648268 w 2562367"/>
                <a:gd name="connsiteY75" fmla="*/ 716507 h 1873155"/>
                <a:gd name="connsiteX76" fmla="*/ 648268 w 2562367"/>
                <a:gd name="connsiteY76" fmla="*/ 716507 h 1873155"/>
                <a:gd name="connsiteX77" fmla="*/ 668740 w 2562367"/>
                <a:gd name="connsiteY77" fmla="*/ 702859 h 1873155"/>
                <a:gd name="connsiteX78" fmla="*/ 689212 w 2562367"/>
                <a:gd name="connsiteY78" fmla="*/ 689212 h 1873155"/>
                <a:gd name="connsiteX79" fmla="*/ 699448 w 2562367"/>
                <a:gd name="connsiteY79" fmla="*/ 682388 h 1873155"/>
                <a:gd name="connsiteX80" fmla="*/ 709683 w 2562367"/>
                <a:gd name="connsiteY80" fmla="*/ 678976 h 1873155"/>
                <a:gd name="connsiteX81" fmla="*/ 740391 w 2562367"/>
                <a:gd name="connsiteY81" fmla="*/ 661916 h 1873155"/>
                <a:gd name="connsiteX82" fmla="*/ 757451 w 2562367"/>
                <a:gd name="connsiteY82" fmla="*/ 644856 h 1873155"/>
                <a:gd name="connsiteX83" fmla="*/ 764274 w 2562367"/>
                <a:gd name="connsiteY83" fmla="*/ 634621 h 1873155"/>
                <a:gd name="connsiteX84" fmla="*/ 774510 w 2562367"/>
                <a:gd name="connsiteY84" fmla="*/ 631209 h 1873155"/>
                <a:gd name="connsiteX85" fmla="*/ 784746 w 2562367"/>
                <a:gd name="connsiteY85" fmla="*/ 624385 h 1873155"/>
                <a:gd name="connsiteX86" fmla="*/ 791570 w 2562367"/>
                <a:gd name="connsiteY86" fmla="*/ 614149 h 1873155"/>
                <a:gd name="connsiteX87" fmla="*/ 812042 w 2562367"/>
                <a:gd name="connsiteY87" fmla="*/ 607325 h 1873155"/>
                <a:gd name="connsiteX88" fmla="*/ 818865 w 2562367"/>
                <a:gd name="connsiteY88" fmla="*/ 597089 h 1873155"/>
                <a:gd name="connsiteX89" fmla="*/ 839337 w 2562367"/>
                <a:gd name="connsiteY89" fmla="*/ 586853 h 1873155"/>
                <a:gd name="connsiteX90" fmla="*/ 859809 w 2562367"/>
                <a:gd name="connsiteY90" fmla="*/ 569794 h 1873155"/>
                <a:gd name="connsiteX91" fmla="*/ 870045 w 2562367"/>
                <a:gd name="connsiteY91" fmla="*/ 566382 h 1873155"/>
                <a:gd name="connsiteX92" fmla="*/ 890516 w 2562367"/>
                <a:gd name="connsiteY92" fmla="*/ 552734 h 1873155"/>
                <a:gd name="connsiteX93" fmla="*/ 900752 w 2562367"/>
                <a:gd name="connsiteY93" fmla="*/ 549322 h 1873155"/>
                <a:gd name="connsiteX94" fmla="*/ 921224 w 2562367"/>
                <a:gd name="connsiteY94" fmla="*/ 539086 h 1873155"/>
                <a:gd name="connsiteX95" fmla="*/ 941695 w 2562367"/>
                <a:gd name="connsiteY95" fmla="*/ 528850 h 1873155"/>
                <a:gd name="connsiteX96" fmla="*/ 951931 w 2562367"/>
                <a:gd name="connsiteY96" fmla="*/ 522027 h 1873155"/>
                <a:gd name="connsiteX97" fmla="*/ 972403 w 2562367"/>
                <a:gd name="connsiteY97" fmla="*/ 515203 h 1873155"/>
                <a:gd name="connsiteX98" fmla="*/ 992874 w 2562367"/>
                <a:gd name="connsiteY98" fmla="*/ 504967 h 1873155"/>
                <a:gd name="connsiteX99" fmla="*/ 1003110 w 2562367"/>
                <a:gd name="connsiteY99" fmla="*/ 498143 h 1873155"/>
                <a:gd name="connsiteX100" fmla="*/ 1013346 w 2562367"/>
                <a:gd name="connsiteY100" fmla="*/ 494731 h 1873155"/>
                <a:gd name="connsiteX101" fmla="*/ 1023582 w 2562367"/>
                <a:gd name="connsiteY101" fmla="*/ 487907 h 1873155"/>
                <a:gd name="connsiteX102" fmla="*/ 1044054 w 2562367"/>
                <a:gd name="connsiteY102" fmla="*/ 481083 h 1873155"/>
                <a:gd name="connsiteX103" fmla="*/ 1054289 w 2562367"/>
                <a:gd name="connsiteY103" fmla="*/ 477671 h 1873155"/>
                <a:gd name="connsiteX104" fmla="*/ 1064525 w 2562367"/>
                <a:gd name="connsiteY104" fmla="*/ 474259 h 1873155"/>
                <a:gd name="connsiteX105" fmla="*/ 1091821 w 2562367"/>
                <a:gd name="connsiteY105" fmla="*/ 450376 h 1873155"/>
                <a:gd name="connsiteX106" fmla="*/ 1102056 w 2562367"/>
                <a:gd name="connsiteY106" fmla="*/ 443552 h 1873155"/>
                <a:gd name="connsiteX107" fmla="*/ 1108880 w 2562367"/>
                <a:gd name="connsiteY107" fmla="*/ 433316 h 1873155"/>
                <a:gd name="connsiteX108" fmla="*/ 1122528 w 2562367"/>
                <a:gd name="connsiteY108" fmla="*/ 423080 h 1873155"/>
                <a:gd name="connsiteX109" fmla="*/ 1153236 w 2562367"/>
                <a:gd name="connsiteY109" fmla="*/ 406021 h 1873155"/>
                <a:gd name="connsiteX110" fmla="*/ 1163471 w 2562367"/>
                <a:gd name="connsiteY110" fmla="*/ 399197 h 1873155"/>
                <a:gd name="connsiteX111" fmla="*/ 1201003 w 2562367"/>
                <a:gd name="connsiteY111" fmla="*/ 392373 h 1873155"/>
                <a:gd name="connsiteX112" fmla="*/ 1221474 w 2562367"/>
                <a:gd name="connsiteY112" fmla="*/ 385549 h 1873155"/>
                <a:gd name="connsiteX113" fmla="*/ 1235122 w 2562367"/>
                <a:gd name="connsiteY113" fmla="*/ 382137 h 1873155"/>
                <a:gd name="connsiteX114" fmla="*/ 1255594 w 2562367"/>
                <a:gd name="connsiteY114" fmla="*/ 375313 h 1873155"/>
                <a:gd name="connsiteX115" fmla="*/ 1265830 w 2562367"/>
                <a:gd name="connsiteY115" fmla="*/ 371901 h 1873155"/>
                <a:gd name="connsiteX116" fmla="*/ 1276065 w 2562367"/>
                <a:gd name="connsiteY116" fmla="*/ 365077 h 1873155"/>
                <a:gd name="connsiteX117" fmla="*/ 1289713 w 2562367"/>
                <a:gd name="connsiteY117" fmla="*/ 361665 h 1873155"/>
                <a:gd name="connsiteX118" fmla="*/ 1299949 w 2562367"/>
                <a:gd name="connsiteY118" fmla="*/ 358253 h 1873155"/>
                <a:gd name="connsiteX119" fmla="*/ 1327245 w 2562367"/>
                <a:gd name="connsiteY119" fmla="*/ 348018 h 1873155"/>
                <a:gd name="connsiteX120" fmla="*/ 1340892 w 2562367"/>
                <a:gd name="connsiteY120" fmla="*/ 344606 h 1873155"/>
                <a:gd name="connsiteX121" fmla="*/ 1351128 w 2562367"/>
                <a:gd name="connsiteY121" fmla="*/ 341194 h 1873155"/>
                <a:gd name="connsiteX122" fmla="*/ 1368188 w 2562367"/>
                <a:gd name="connsiteY122" fmla="*/ 337782 h 1873155"/>
                <a:gd name="connsiteX123" fmla="*/ 1378424 w 2562367"/>
                <a:gd name="connsiteY123" fmla="*/ 334370 h 1873155"/>
                <a:gd name="connsiteX124" fmla="*/ 1395483 w 2562367"/>
                <a:gd name="connsiteY124" fmla="*/ 330958 h 1873155"/>
                <a:gd name="connsiteX125" fmla="*/ 1415955 w 2562367"/>
                <a:gd name="connsiteY125" fmla="*/ 320722 h 1873155"/>
                <a:gd name="connsiteX126" fmla="*/ 1426191 w 2562367"/>
                <a:gd name="connsiteY126" fmla="*/ 313898 h 1873155"/>
                <a:gd name="connsiteX127" fmla="*/ 1446662 w 2562367"/>
                <a:gd name="connsiteY127" fmla="*/ 307074 h 1873155"/>
                <a:gd name="connsiteX128" fmla="*/ 1456898 w 2562367"/>
                <a:gd name="connsiteY128" fmla="*/ 303662 h 1873155"/>
                <a:gd name="connsiteX129" fmla="*/ 1467134 w 2562367"/>
                <a:gd name="connsiteY129" fmla="*/ 296839 h 1873155"/>
                <a:gd name="connsiteX130" fmla="*/ 1497842 w 2562367"/>
                <a:gd name="connsiteY130" fmla="*/ 286603 h 1873155"/>
                <a:gd name="connsiteX131" fmla="*/ 1508077 w 2562367"/>
                <a:gd name="connsiteY131" fmla="*/ 283191 h 1873155"/>
                <a:gd name="connsiteX132" fmla="*/ 1518313 w 2562367"/>
                <a:gd name="connsiteY132" fmla="*/ 272955 h 1873155"/>
                <a:gd name="connsiteX133" fmla="*/ 1531961 w 2562367"/>
                <a:gd name="connsiteY133" fmla="*/ 269543 h 1873155"/>
                <a:gd name="connsiteX134" fmla="*/ 1542197 w 2562367"/>
                <a:gd name="connsiteY134" fmla="*/ 266131 h 1873155"/>
                <a:gd name="connsiteX135" fmla="*/ 1552433 w 2562367"/>
                <a:gd name="connsiteY135" fmla="*/ 259307 h 1873155"/>
                <a:gd name="connsiteX136" fmla="*/ 1572904 w 2562367"/>
                <a:gd name="connsiteY136" fmla="*/ 252483 h 1873155"/>
                <a:gd name="connsiteX137" fmla="*/ 1583140 w 2562367"/>
                <a:gd name="connsiteY137" fmla="*/ 249071 h 1873155"/>
                <a:gd name="connsiteX138" fmla="*/ 1593376 w 2562367"/>
                <a:gd name="connsiteY138" fmla="*/ 242247 h 1873155"/>
                <a:gd name="connsiteX139" fmla="*/ 1607024 w 2562367"/>
                <a:gd name="connsiteY139" fmla="*/ 238836 h 1873155"/>
                <a:gd name="connsiteX140" fmla="*/ 1627495 w 2562367"/>
                <a:gd name="connsiteY140" fmla="*/ 232012 h 1873155"/>
                <a:gd name="connsiteX141" fmla="*/ 1637731 w 2562367"/>
                <a:gd name="connsiteY141" fmla="*/ 228600 h 1873155"/>
                <a:gd name="connsiteX142" fmla="*/ 1647967 w 2562367"/>
                <a:gd name="connsiteY142" fmla="*/ 225188 h 1873155"/>
                <a:gd name="connsiteX143" fmla="*/ 1699146 w 2562367"/>
                <a:gd name="connsiteY143" fmla="*/ 218364 h 1873155"/>
                <a:gd name="connsiteX144" fmla="*/ 1719618 w 2562367"/>
                <a:gd name="connsiteY144" fmla="*/ 211540 h 1873155"/>
                <a:gd name="connsiteX145" fmla="*/ 1729854 w 2562367"/>
                <a:gd name="connsiteY145" fmla="*/ 208128 h 1873155"/>
                <a:gd name="connsiteX146" fmla="*/ 1740089 w 2562367"/>
                <a:gd name="connsiteY146" fmla="*/ 204716 h 1873155"/>
                <a:gd name="connsiteX147" fmla="*/ 1750325 w 2562367"/>
                <a:gd name="connsiteY147" fmla="*/ 201304 h 1873155"/>
                <a:gd name="connsiteX148" fmla="*/ 1767385 w 2562367"/>
                <a:gd name="connsiteY148" fmla="*/ 194480 h 1873155"/>
                <a:gd name="connsiteX149" fmla="*/ 1777621 w 2562367"/>
                <a:gd name="connsiteY149" fmla="*/ 191068 h 1873155"/>
                <a:gd name="connsiteX150" fmla="*/ 1811740 w 2562367"/>
                <a:gd name="connsiteY150" fmla="*/ 177421 h 1873155"/>
                <a:gd name="connsiteX151" fmla="*/ 1821976 w 2562367"/>
                <a:gd name="connsiteY151" fmla="*/ 174009 h 1873155"/>
                <a:gd name="connsiteX152" fmla="*/ 1862919 w 2562367"/>
                <a:gd name="connsiteY152" fmla="*/ 167185 h 1873155"/>
                <a:gd name="connsiteX153" fmla="*/ 1883391 w 2562367"/>
                <a:gd name="connsiteY153" fmla="*/ 160361 h 1873155"/>
                <a:gd name="connsiteX154" fmla="*/ 1893627 w 2562367"/>
                <a:gd name="connsiteY154" fmla="*/ 156949 h 1873155"/>
                <a:gd name="connsiteX155" fmla="*/ 1917510 w 2562367"/>
                <a:gd name="connsiteY155" fmla="*/ 150125 h 1873155"/>
                <a:gd name="connsiteX156" fmla="*/ 1931158 w 2562367"/>
                <a:gd name="connsiteY156" fmla="*/ 146713 h 1873155"/>
                <a:gd name="connsiteX157" fmla="*/ 1941394 w 2562367"/>
                <a:gd name="connsiteY157" fmla="*/ 143301 h 1873155"/>
                <a:gd name="connsiteX158" fmla="*/ 1965277 w 2562367"/>
                <a:gd name="connsiteY158" fmla="*/ 139889 h 1873155"/>
                <a:gd name="connsiteX159" fmla="*/ 1982337 w 2562367"/>
                <a:gd name="connsiteY159" fmla="*/ 136477 h 1873155"/>
                <a:gd name="connsiteX160" fmla="*/ 1992573 w 2562367"/>
                <a:gd name="connsiteY160" fmla="*/ 133065 h 1873155"/>
                <a:gd name="connsiteX161" fmla="*/ 2019868 w 2562367"/>
                <a:gd name="connsiteY161" fmla="*/ 129653 h 1873155"/>
                <a:gd name="connsiteX162" fmla="*/ 2050576 w 2562367"/>
                <a:gd name="connsiteY162" fmla="*/ 116006 h 1873155"/>
                <a:gd name="connsiteX163" fmla="*/ 2060812 w 2562367"/>
                <a:gd name="connsiteY163" fmla="*/ 112594 h 1873155"/>
                <a:gd name="connsiteX164" fmla="*/ 2071048 w 2562367"/>
                <a:gd name="connsiteY164" fmla="*/ 105770 h 1873155"/>
                <a:gd name="connsiteX165" fmla="*/ 2101755 w 2562367"/>
                <a:gd name="connsiteY165" fmla="*/ 95534 h 1873155"/>
                <a:gd name="connsiteX166" fmla="*/ 2111991 w 2562367"/>
                <a:gd name="connsiteY166" fmla="*/ 92122 h 1873155"/>
                <a:gd name="connsiteX167" fmla="*/ 2122227 w 2562367"/>
                <a:gd name="connsiteY167" fmla="*/ 88710 h 1873155"/>
                <a:gd name="connsiteX168" fmla="*/ 2156346 w 2562367"/>
                <a:gd name="connsiteY168" fmla="*/ 85298 h 1873155"/>
                <a:gd name="connsiteX169" fmla="*/ 2166582 w 2562367"/>
                <a:gd name="connsiteY169" fmla="*/ 81886 h 1873155"/>
                <a:gd name="connsiteX170" fmla="*/ 2204113 w 2562367"/>
                <a:gd name="connsiteY170" fmla="*/ 75062 h 1873155"/>
                <a:gd name="connsiteX171" fmla="*/ 2214349 w 2562367"/>
                <a:gd name="connsiteY171" fmla="*/ 71650 h 1873155"/>
                <a:gd name="connsiteX172" fmla="*/ 2245056 w 2562367"/>
                <a:gd name="connsiteY172" fmla="*/ 64827 h 1873155"/>
                <a:gd name="connsiteX173" fmla="*/ 2292824 w 2562367"/>
                <a:gd name="connsiteY173" fmla="*/ 54591 h 1873155"/>
                <a:gd name="connsiteX174" fmla="*/ 2330355 w 2562367"/>
                <a:gd name="connsiteY174" fmla="*/ 44355 h 1873155"/>
                <a:gd name="connsiteX175" fmla="*/ 2350827 w 2562367"/>
                <a:gd name="connsiteY175" fmla="*/ 37531 h 1873155"/>
                <a:gd name="connsiteX176" fmla="*/ 2381534 w 2562367"/>
                <a:gd name="connsiteY176" fmla="*/ 34119 h 1873155"/>
                <a:gd name="connsiteX177" fmla="*/ 2402006 w 2562367"/>
                <a:gd name="connsiteY177" fmla="*/ 30707 h 1873155"/>
                <a:gd name="connsiteX178" fmla="*/ 2412242 w 2562367"/>
                <a:gd name="connsiteY178" fmla="*/ 27295 h 1873155"/>
                <a:gd name="connsiteX179" fmla="*/ 2449773 w 2562367"/>
                <a:gd name="connsiteY179" fmla="*/ 23883 h 1873155"/>
                <a:gd name="connsiteX180" fmla="*/ 2480480 w 2562367"/>
                <a:gd name="connsiteY180" fmla="*/ 17059 h 1873155"/>
                <a:gd name="connsiteX181" fmla="*/ 2490716 w 2562367"/>
                <a:gd name="connsiteY181" fmla="*/ 13647 h 1873155"/>
                <a:gd name="connsiteX182" fmla="*/ 2500952 w 2562367"/>
                <a:gd name="connsiteY182" fmla="*/ 17059 h 1873155"/>
                <a:gd name="connsiteX183" fmla="*/ 2555543 w 2562367"/>
                <a:gd name="connsiteY183" fmla="*/ 10236 h 1873155"/>
                <a:gd name="connsiteX184" fmla="*/ 2562367 w 2562367"/>
                <a:gd name="connsiteY184" fmla="*/ 0 h 1873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Lst>
              <a:rect l="l" t="t" r="r" b="b"/>
              <a:pathLst>
                <a:path w="2562367" h="1873155">
                  <a:moveTo>
                    <a:pt x="0" y="1873155"/>
                  </a:moveTo>
                  <a:cubicBezTo>
                    <a:pt x="1137" y="1857233"/>
                    <a:pt x="1649" y="1841253"/>
                    <a:pt x="3412" y="1825388"/>
                  </a:cubicBezTo>
                  <a:cubicBezTo>
                    <a:pt x="3930" y="1820727"/>
                    <a:pt x="5807" y="1816318"/>
                    <a:pt x="6824" y="1811740"/>
                  </a:cubicBezTo>
                  <a:cubicBezTo>
                    <a:pt x="8082" y="1806079"/>
                    <a:pt x="8829" y="1800306"/>
                    <a:pt x="10236" y="1794680"/>
                  </a:cubicBezTo>
                  <a:cubicBezTo>
                    <a:pt x="11108" y="1791191"/>
                    <a:pt x="12776" y="1787933"/>
                    <a:pt x="13648" y="1784444"/>
                  </a:cubicBezTo>
                  <a:cubicBezTo>
                    <a:pt x="15054" y="1778818"/>
                    <a:pt x="15533" y="1772980"/>
                    <a:pt x="17059" y="1767385"/>
                  </a:cubicBezTo>
                  <a:cubicBezTo>
                    <a:pt x="18952" y="1760445"/>
                    <a:pt x="22138" y="1753891"/>
                    <a:pt x="23883" y="1746913"/>
                  </a:cubicBezTo>
                  <a:cubicBezTo>
                    <a:pt x="25020" y="1742364"/>
                    <a:pt x="25947" y="1737757"/>
                    <a:pt x="27295" y="1733265"/>
                  </a:cubicBezTo>
                  <a:cubicBezTo>
                    <a:pt x="29362" y="1726376"/>
                    <a:pt x="32937" y="1719889"/>
                    <a:pt x="34119" y="1712794"/>
                  </a:cubicBezTo>
                  <a:cubicBezTo>
                    <a:pt x="35256" y="1705970"/>
                    <a:pt x="36030" y="1699075"/>
                    <a:pt x="37531" y="1692322"/>
                  </a:cubicBezTo>
                  <a:cubicBezTo>
                    <a:pt x="38311" y="1688811"/>
                    <a:pt x="39955" y="1685544"/>
                    <a:pt x="40943" y="1682086"/>
                  </a:cubicBezTo>
                  <a:cubicBezTo>
                    <a:pt x="42231" y="1677577"/>
                    <a:pt x="43338" y="1673016"/>
                    <a:pt x="44355" y="1668439"/>
                  </a:cubicBezTo>
                  <a:cubicBezTo>
                    <a:pt x="45613" y="1662778"/>
                    <a:pt x="46360" y="1657005"/>
                    <a:pt x="47767" y="1651379"/>
                  </a:cubicBezTo>
                  <a:cubicBezTo>
                    <a:pt x="48639" y="1647890"/>
                    <a:pt x="50307" y="1644632"/>
                    <a:pt x="51179" y="1641143"/>
                  </a:cubicBezTo>
                  <a:cubicBezTo>
                    <a:pt x="52586" y="1635517"/>
                    <a:pt x="53065" y="1629678"/>
                    <a:pt x="54591" y="1624083"/>
                  </a:cubicBezTo>
                  <a:cubicBezTo>
                    <a:pt x="56484" y="1617144"/>
                    <a:pt x="59140" y="1610436"/>
                    <a:pt x="61415" y="1603612"/>
                  </a:cubicBezTo>
                  <a:lnTo>
                    <a:pt x="68239" y="1583140"/>
                  </a:lnTo>
                  <a:cubicBezTo>
                    <a:pt x="69376" y="1579728"/>
                    <a:pt x="70946" y="1576431"/>
                    <a:pt x="71651" y="1572904"/>
                  </a:cubicBezTo>
                  <a:cubicBezTo>
                    <a:pt x="72788" y="1567217"/>
                    <a:pt x="73656" y="1561470"/>
                    <a:pt x="75062" y="1555844"/>
                  </a:cubicBezTo>
                  <a:cubicBezTo>
                    <a:pt x="75934" y="1552355"/>
                    <a:pt x="77486" y="1549067"/>
                    <a:pt x="78474" y="1545609"/>
                  </a:cubicBezTo>
                  <a:cubicBezTo>
                    <a:pt x="88790" y="1509504"/>
                    <a:pt x="72489" y="1560153"/>
                    <a:pt x="88710" y="1511489"/>
                  </a:cubicBezTo>
                  <a:cubicBezTo>
                    <a:pt x="88710" y="1511488"/>
                    <a:pt x="95533" y="1491019"/>
                    <a:pt x="95534" y="1491018"/>
                  </a:cubicBezTo>
                  <a:cubicBezTo>
                    <a:pt x="97809" y="1487606"/>
                    <a:pt x="100693" y="1484529"/>
                    <a:pt x="102358" y="1480782"/>
                  </a:cubicBezTo>
                  <a:cubicBezTo>
                    <a:pt x="105279" y="1474209"/>
                    <a:pt x="105192" y="1466295"/>
                    <a:pt x="109182" y="1460310"/>
                  </a:cubicBezTo>
                  <a:cubicBezTo>
                    <a:pt x="111457" y="1456898"/>
                    <a:pt x="114340" y="1453821"/>
                    <a:pt x="116006" y="1450074"/>
                  </a:cubicBezTo>
                  <a:cubicBezTo>
                    <a:pt x="118927" y="1443501"/>
                    <a:pt x="120555" y="1436427"/>
                    <a:pt x="122830" y="1429603"/>
                  </a:cubicBezTo>
                  <a:lnTo>
                    <a:pt x="129654" y="1409131"/>
                  </a:lnTo>
                  <a:cubicBezTo>
                    <a:pt x="130791" y="1405719"/>
                    <a:pt x="131070" y="1401887"/>
                    <a:pt x="133065" y="1398895"/>
                  </a:cubicBezTo>
                  <a:cubicBezTo>
                    <a:pt x="152623" y="1369558"/>
                    <a:pt x="129174" y="1406676"/>
                    <a:pt x="143301" y="1378424"/>
                  </a:cubicBezTo>
                  <a:cubicBezTo>
                    <a:pt x="145135" y="1374756"/>
                    <a:pt x="148460" y="1371935"/>
                    <a:pt x="150125" y="1368188"/>
                  </a:cubicBezTo>
                  <a:cubicBezTo>
                    <a:pt x="153046" y="1361615"/>
                    <a:pt x="154674" y="1354540"/>
                    <a:pt x="156949" y="1347716"/>
                  </a:cubicBezTo>
                  <a:cubicBezTo>
                    <a:pt x="158086" y="1344304"/>
                    <a:pt x="158366" y="1340473"/>
                    <a:pt x="160361" y="1337480"/>
                  </a:cubicBezTo>
                  <a:cubicBezTo>
                    <a:pt x="179919" y="1308143"/>
                    <a:pt x="156470" y="1345261"/>
                    <a:pt x="170597" y="1317009"/>
                  </a:cubicBezTo>
                  <a:cubicBezTo>
                    <a:pt x="172431" y="1313341"/>
                    <a:pt x="175587" y="1310441"/>
                    <a:pt x="177421" y="1306773"/>
                  </a:cubicBezTo>
                  <a:cubicBezTo>
                    <a:pt x="179029" y="1303556"/>
                    <a:pt x="179225" y="1299754"/>
                    <a:pt x="180833" y="1296537"/>
                  </a:cubicBezTo>
                  <a:cubicBezTo>
                    <a:pt x="182667" y="1292869"/>
                    <a:pt x="185822" y="1289969"/>
                    <a:pt x="187656" y="1286301"/>
                  </a:cubicBezTo>
                  <a:cubicBezTo>
                    <a:pt x="201774" y="1258063"/>
                    <a:pt x="178346" y="1295147"/>
                    <a:pt x="197892" y="1265830"/>
                  </a:cubicBezTo>
                  <a:cubicBezTo>
                    <a:pt x="206468" y="1240102"/>
                    <a:pt x="194899" y="1271815"/>
                    <a:pt x="208128" y="1245358"/>
                  </a:cubicBezTo>
                  <a:cubicBezTo>
                    <a:pt x="209736" y="1242141"/>
                    <a:pt x="209793" y="1238266"/>
                    <a:pt x="211540" y="1235122"/>
                  </a:cubicBezTo>
                  <a:cubicBezTo>
                    <a:pt x="215523" y="1227953"/>
                    <a:pt x="222594" y="1222430"/>
                    <a:pt x="225188" y="1214650"/>
                  </a:cubicBezTo>
                  <a:cubicBezTo>
                    <a:pt x="226325" y="1211238"/>
                    <a:pt x="226992" y="1207632"/>
                    <a:pt x="228600" y="1204415"/>
                  </a:cubicBezTo>
                  <a:cubicBezTo>
                    <a:pt x="230434" y="1200747"/>
                    <a:pt x="233759" y="1197926"/>
                    <a:pt x="235424" y="1194179"/>
                  </a:cubicBezTo>
                  <a:cubicBezTo>
                    <a:pt x="238345" y="1187606"/>
                    <a:pt x="238258" y="1179692"/>
                    <a:pt x="242248" y="1173707"/>
                  </a:cubicBezTo>
                  <a:cubicBezTo>
                    <a:pt x="244522" y="1170295"/>
                    <a:pt x="247237" y="1167139"/>
                    <a:pt x="249071" y="1163471"/>
                  </a:cubicBezTo>
                  <a:cubicBezTo>
                    <a:pt x="250679" y="1160254"/>
                    <a:pt x="250236" y="1156044"/>
                    <a:pt x="252483" y="1153236"/>
                  </a:cubicBezTo>
                  <a:cubicBezTo>
                    <a:pt x="255045" y="1150034"/>
                    <a:pt x="259307" y="1148687"/>
                    <a:pt x="262719" y="1146412"/>
                  </a:cubicBezTo>
                  <a:cubicBezTo>
                    <a:pt x="264994" y="1139588"/>
                    <a:pt x="265553" y="1131925"/>
                    <a:pt x="269543" y="1125940"/>
                  </a:cubicBezTo>
                  <a:cubicBezTo>
                    <a:pt x="271818" y="1122528"/>
                    <a:pt x="274533" y="1119372"/>
                    <a:pt x="276367" y="1115704"/>
                  </a:cubicBezTo>
                  <a:cubicBezTo>
                    <a:pt x="277975" y="1112487"/>
                    <a:pt x="277784" y="1108460"/>
                    <a:pt x="279779" y="1105468"/>
                  </a:cubicBezTo>
                  <a:cubicBezTo>
                    <a:pt x="282456" y="1101453"/>
                    <a:pt x="286603" y="1098645"/>
                    <a:pt x="290015" y="1095233"/>
                  </a:cubicBezTo>
                  <a:cubicBezTo>
                    <a:pt x="293570" y="1084567"/>
                    <a:pt x="297019" y="1071228"/>
                    <a:pt x="307074" y="1064525"/>
                  </a:cubicBezTo>
                  <a:lnTo>
                    <a:pt x="317310" y="1057701"/>
                  </a:lnTo>
                  <a:cubicBezTo>
                    <a:pt x="320314" y="1048688"/>
                    <a:pt x="325570" y="1029927"/>
                    <a:pt x="334370" y="1026994"/>
                  </a:cubicBezTo>
                  <a:lnTo>
                    <a:pt x="344606" y="1023582"/>
                  </a:lnTo>
                  <a:lnTo>
                    <a:pt x="358254" y="1003110"/>
                  </a:lnTo>
                  <a:cubicBezTo>
                    <a:pt x="360528" y="999698"/>
                    <a:pt x="362177" y="995773"/>
                    <a:pt x="365077" y="992874"/>
                  </a:cubicBezTo>
                  <a:cubicBezTo>
                    <a:pt x="368489" y="989462"/>
                    <a:pt x="372224" y="986346"/>
                    <a:pt x="375313" y="982639"/>
                  </a:cubicBezTo>
                  <a:cubicBezTo>
                    <a:pt x="389531" y="965578"/>
                    <a:pt x="373605" y="978091"/>
                    <a:pt x="392373" y="965579"/>
                  </a:cubicBezTo>
                  <a:cubicBezTo>
                    <a:pt x="410573" y="938279"/>
                    <a:pt x="386684" y="971270"/>
                    <a:pt x="409433" y="948519"/>
                  </a:cubicBezTo>
                  <a:cubicBezTo>
                    <a:pt x="432179" y="925772"/>
                    <a:pt x="399195" y="949657"/>
                    <a:pt x="426492" y="931459"/>
                  </a:cubicBezTo>
                  <a:cubicBezTo>
                    <a:pt x="433135" y="911533"/>
                    <a:pt x="424707" y="929833"/>
                    <a:pt x="440140" y="914400"/>
                  </a:cubicBezTo>
                  <a:cubicBezTo>
                    <a:pt x="462887" y="891653"/>
                    <a:pt x="429904" y="915537"/>
                    <a:pt x="457200" y="897340"/>
                  </a:cubicBezTo>
                  <a:cubicBezTo>
                    <a:pt x="473123" y="873456"/>
                    <a:pt x="464024" y="881418"/>
                    <a:pt x="481083" y="870044"/>
                  </a:cubicBezTo>
                  <a:cubicBezTo>
                    <a:pt x="483358" y="866632"/>
                    <a:pt x="485007" y="862708"/>
                    <a:pt x="487907" y="859809"/>
                  </a:cubicBezTo>
                  <a:cubicBezTo>
                    <a:pt x="490807" y="856909"/>
                    <a:pt x="495581" y="856187"/>
                    <a:pt x="498143" y="852985"/>
                  </a:cubicBezTo>
                  <a:cubicBezTo>
                    <a:pt x="516978" y="829441"/>
                    <a:pt x="482456" y="855482"/>
                    <a:pt x="511791" y="835925"/>
                  </a:cubicBezTo>
                  <a:cubicBezTo>
                    <a:pt x="528734" y="810510"/>
                    <a:pt x="506957" y="841726"/>
                    <a:pt x="528851" y="815453"/>
                  </a:cubicBezTo>
                  <a:cubicBezTo>
                    <a:pt x="543067" y="798394"/>
                    <a:pt x="527143" y="810905"/>
                    <a:pt x="545910" y="798394"/>
                  </a:cubicBezTo>
                  <a:cubicBezTo>
                    <a:pt x="551976" y="789295"/>
                    <a:pt x="553876" y="784995"/>
                    <a:pt x="562970" y="777922"/>
                  </a:cubicBezTo>
                  <a:cubicBezTo>
                    <a:pt x="569444" y="772887"/>
                    <a:pt x="583442" y="764274"/>
                    <a:pt x="583442" y="764274"/>
                  </a:cubicBezTo>
                  <a:cubicBezTo>
                    <a:pt x="585716" y="760862"/>
                    <a:pt x="587063" y="756600"/>
                    <a:pt x="590265" y="754039"/>
                  </a:cubicBezTo>
                  <a:cubicBezTo>
                    <a:pt x="593073" y="751792"/>
                    <a:pt x="597284" y="752235"/>
                    <a:pt x="600501" y="750627"/>
                  </a:cubicBezTo>
                  <a:cubicBezTo>
                    <a:pt x="604169" y="748793"/>
                    <a:pt x="607325" y="746078"/>
                    <a:pt x="610737" y="743803"/>
                  </a:cubicBezTo>
                  <a:cubicBezTo>
                    <a:pt x="613012" y="740391"/>
                    <a:pt x="614359" y="736129"/>
                    <a:pt x="617561" y="733567"/>
                  </a:cubicBezTo>
                  <a:cubicBezTo>
                    <a:pt x="620369" y="731320"/>
                    <a:pt x="624653" y="731902"/>
                    <a:pt x="627797" y="730155"/>
                  </a:cubicBezTo>
                  <a:cubicBezTo>
                    <a:pt x="634966" y="726172"/>
                    <a:pt x="641444" y="721056"/>
                    <a:pt x="648268" y="716507"/>
                  </a:cubicBezTo>
                  <a:lnTo>
                    <a:pt x="648268" y="716507"/>
                  </a:lnTo>
                  <a:cubicBezTo>
                    <a:pt x="670982" y="693793"/>
                    <a:pt x="646521" y="715202"/>
                    <a:pt x="668740" y="702859"/>
                  </a:cubicBezTo>
                  <a:cubicBezTo>
                    <a:pt x="675909" y="698876"/>
                    <a:pt x="682388" y="693761"/>
                    <a:pt x="689212" y="689212"/>
                  </a:cubicBezTo>
                  <a:cubicBezTo>
                    <a:pt x="692624" y="686937"/>
                    <a:pt x="695558" y="683685"/>
                    <a:pt x="699448" y="682388"/>
                  </a:cubicBezTo>
                  <a:cubicBezTo>
                    <a:pt x="702860" y="681251"/>
                    <a:pt x="706539" y="680723"/>
                    <a:pt x="709683" y="678976"/>
                  </a:cubicBezTo>
                  <a:cubicBezTo>
                    <a:pt x="744877" y="659423"/>
                    <a:pt x="717231" y="669636"/>
                    <a:pt x="740391" y="661916"/>
                  </a:cubicBezTo>
                  <a:cubicBezTo>
                    <a:pt x="758588" y="634620"/>
                    <a:pt x="734704" y="667603"/>
                    <a:pt x="757451" y="644856"/>
                  </a:cubicBezTo>
                  <a:cubicBezTo>
                    <a:pt x="760350" y="641957"/>
                    <a:pt x="761072" y="637182"/>
                    <a:pt x="764274" y="634621"/>
                  </a:cubicBezTo>
                  <a:cubicBezTo>
                    <a:pt x="767082" y="632374"/>
                    <a:pt x="771293" y="632817"/>
                    <a:pt x="774510" y="631209"/>
                  </a:cubicBezTo>
                  <a:cubicBezTo>
                    <a:pt x="778178" y="629375"/>
                    <a:pt x="781334" y="626660"/>
                    <a:pt x="784746" y="624385"/>
                  </a:cubicBezTo>
                  <a:cubicBezTo>
                    <a:pt x="787021" y="620973"/>
                    <a:pt x="788093" y="616322"/>
                    <a:pt x="791570" y="614149"/>
                  </a:cubicBezTo>
                  <a:cubicBezTo>
                    <a:pt x="797670" y="610337"/>
                    <a:pt x="812042" y="607325"/>
                    <a:pt x="812042" y="607325"/>
                  </a:cubicBezTo>
                  <a:cubicBezTo>
                    <a:pt x="814316" y="603913"/>
                    <a:pt x="815966" y="599989"/>
                    <a:pt x="818865" y="597089"/>
                  </a:cubicBezTo>
                  <a:cubicBezTo>
                    <a:pt x="825479" y="590475"/>
                    <a:pt x="831012" y="589628"/>
                    <a:pt x="839337" y="586853"/>
                  </a:cubicBezTo>
                  <a:cubicBezTo>
                    <a:pt x="846882" y="579308"/>
                    <a:pt x="850309" y="574544"/>
                    <a:pt x="859809" y="569794"/>
                  </a:cubicBezTo>
                  <a:cubicBezTo>
                    <a:pt x="863026" y="568186"/>
                    <a:pt x="866633" y="567519"/>
                    <a:pt x="870045" y="566382"/>
                  </a:cubicBezTo>
                  <a:cubicBezTo>
                    <a:pt x="876869" y="561833"/>
                    <a:pt x="882736" y="555327"/>
                    <a:pt x="890516" y="552734"/>
                  </a:cubicBezTo>
                  <a:cubicBezTo>
                    <a:pt x="893928" y="551597"/>
                    <a:pt x="897535" y="550930"/>
                    <a:pt x="900752" y="549322"/>
                  </a:cubicBezTo>
                  <a:cubicBezTo>
                    <a:pt x="927209" y="536093"/>
                    <a:pt x="895496" y="547662"/>
                    <a:pt x="921224" y="539086"/>
                  </a:cubicBezTo>
                  <a:cubicBezTo>
                    <a:pt x="950541" y="519540"/>
                    <a:pt x="913457" y="542968"/>
                    <a:pt x="941695" y="528850"/>
                  </a:cubicBezTo>
                  <a:cubicBezTo>
                    <a:pt x="945363" y="527016"/>
                    <a:pt x="948184" y="523692"/>
                    <a:pt x="951931" y="522027"/>
                  </a:cubicBezTo>
                  <a:cubicBezTo>
                    <a:pt x="958504" y="519106"/>
                    <a:pt x="966418" y="519193"/>
                    <a:pt x="972403" y="515203"/>
                  </a:cubicBezTo>
                  <a:cubicBezTo>
                    <a:pt x="1001740" y="495645"/>
                    <a:pt x="964622" y="519094"/>
                    <a:pt x="992874" y="504967"/>
                  </a:cubicBezTo>
                  <a:cubicBezTo>
                    <a:pt x="996542" y="503133"/>
                    <a:pt x="999442" y="499977"/>
                    <a:pt x="1003110" y="498143"/>
                  </a:cubicBezTo>
                  <a:cubicBezTo>
                    <a:pt x="1006327" y="496535"/>
                    <a:pt x="1010129" y="496339"/>
                    <a:pt x="1013346" y="494731"/>
                  </a:cubicBezTo>
                  <a:cubicBezTo>
                    <a:pt x="1017014" y="492897"/>
                    <a:pt x="1019835" y="489572"/>
                    <a:pt x="1023582" y="487907"/>
                  </a:cubicBezTo>
                  <a:cubicBezTo>
                    <a:pt x="1030155" y="484986"/>
                    <a:pt x="1037230" y="483358"/>
                    <a:pt x="1044054" y="481083"/>
                  </a:cubicBezTo>
                  <a:lnTo>
                    <a:pt x="1054289" y="477671"/>
                  </a:lnTo>
                  <a:lnTo>
                    <a:pt x="1064525" y="474259"/>
                  </a:lnTo>
                  <a:cubicBezTo>
                    <a:pt x="1075899" y="457200"/>
                    <a:pt x="1067937" y="466299"/>
                    <a:pt x="1091821" y="450376"/>
                  </a:cubicBezTo>
                  <a:lnTo>
                    <a:pt x="1102056" y="443552"/>
                  </a:lnTo>
                  <a:cubicBezTo>
                    <a:pt x="1104331" y="440140"/>
                    <a:pt x="1105980" y="436216"/>
                    <a:pt x="1108880" y="433316"/>
                  </a:cubicBezTo>
                  <a:cubicBezTo>
                    <a:pt x="1112901" y="429295"/>
                    <a:pt x="1117869" y="426341"/>
                    <a:pt x="1122528" y="423080"/>
                  </a:cubicBezTo>
                  <a:cubicBezTo>
                    <a:pt x="1143858" y="408150"/>
                    <a:pt x="1136156" y="411714"/>
                    <a:pt x="1153236" y="406021"/>
                  </a:cubicBezTo>
                  <a:cubicBezTo>
                    <a:pt x="1156648" y="403746"/>
                    <a:pt x="1159702" y="400812"/>
                    <a:pt x="1163471" y="399197"/>
                  </a:cubicBezTo>
                  <a:cubicBezTo>
                    <a:pt x="1171514" y="395750"/>
                    <a:pt x="1195469" y="393164"/>
                    <a:pt x="1201003" y="392373"/>
                  </a:cubicBezTo>
                  <a:cubicBezTo>
                    <a:pt x="1207827" y="390098"/>
                    <a:pt x="1214496" y="387294"/>
                    <a:pt x="1221474" y="385549"/>
                  </a:cubicBezTo>
                  <a:cubicBezTo>
                    <a:pt x="1226023" y="384412"/>
                    <a:pt x="1230630" y="383484"/>
                    <a:pt x="1235122" y="382137"/>
                  </a:cubicBezTo>
                  <a:cubicBezTo>
                    <a:pt x="1242012" y="380070"/>
                    <a:pt x="1248770" y="377588"/>
                    <a:pt x="1255594" y="375313"/>
                  </a:cubicBezTo>
                  <a:lnTo>
                    <a:pt x="1265830" y="371901"/>
                  </a:lnTo>
                  <a:cubicBezTo>
                    <a:pt x="1269242" y="369626"/>
                    <a:pt x="1272296" y="366692"/>
                    <a:pt x="1276065" y="365077"/>
                  </a:cubicBezTo>
                  <a:cubicBezTo>
                    <a:pt x="1280375" y="363230"/>
                    <a:pt x="1285204" y="362953"/>
                    <a:pt x="1289713" y="361665"/>
                  </a:cubicBezTo>
                  <a:cubicBezTo>
                    <a:pt x="1293171" y="360677"/>
                    <a:pt x="1296581" y="359516"/>
                    <a:pt x="1299949" y="358253"/>
                  </a:cubicBezTo>
                  <a:cubicBezTo>
                    <a:pt x="1311481" y="353929"/>
                    <a:pt x="1316406" y="351115"/>
                    <a:pt x="1327245" y="348018"/>
                  </a:cubicBezTo>
                  <a:cubicBezTo>
                    <a:pt x="1331754" y="346730"/>
                    <a:pt x="1336383" y="345894"/>
                    <a:pt x="1340892" y="344606"/>
                  </a:cubicBezTo>
                  <a:cubicBezTo>
                    <a:pt x="1344350" y="343618"/>
                    <a:pt x="1347639" y="342066"/>
                    <a:pt x="1351128" y="341194"/>
                  </a:cubicBezTo>
                  <a:cubicBezTo>
                    <a:pt x="1356754" y="339787"/>
                    <a:pt x="1362562" y="339189"/>
                    <a:pt x="1368188" y="337782"/>
                  </a:cubicBezTo>
                  <a:cubicBezTo>
                    <a:pt x="1371677" y="336910"/>
                    <a:pt x="1374935" y="335242"/>
                    <a:pt x="1378424" y="334370"/>
                  </a:cubicBezTo>
                  <a:cubicBezTo>
                    <a:pt x="1384050" y="332963"/>
                    <a:pt x="1389797" y="332095"/>
                    <a:pt x="1395483" y="330958"/>
                  </a:cubicBezTo>
                  <a:cubicBezTo>
                    <a:pt x="1424818" y="311401"/>
                    <a:pt x="1387702" y="334848"/>
                    <a:pt x="1415955" y="320722"/>
                  </a:cubicBezTo>
                  <a:cubicBezTo>
                    <a:pt x="1419623" y="318888"/>
                    <a:pt x="1422444" y="315564"/>
                    <a:pt x="1426191" y="313898"/>
                  </a:cubicBezTo>
                  <a:cubicBezTo>
                    <a:pt x="1432764" y="310977"/>
                    <a:pt x="1439838" y="309349"/>
                    <a:pt x="1446662" y="307074"/>
                  </a:cubicBezTo>
                  <a:cubicBezTo>
                    <a:pt x="1450074" y="305937"/>
                    <a:pt x="1453905" y="305657"/>
                    <a:pt x="1456898" y="303662"/>
                  </a:cubicBezTo>
                  <a:cubicBezTo>
                    <a:pt x="1460310" y="301388"/>
                    <a:pt x="1463349" y="298416"/>
                    <a:pt x="1467134" y="296839"/>
                  </a:cubicBezTo>
                  <a:cubicBezTo>
                    <a:pt x="1477094" y="292689"/>
                    <a:pt x="1487606" y="290015"/>
                    <a:pt x="1497842" y="286603"/>
                  </a:cubicBezTo>
                  <a:lnTo>
                    <a:pt x="1508077" y="283191"/>
                  </a:lnTo>
                  <a:cubicBezTo>
                    <a:pt x="1511489" y="279779"/>
                    <a:pt x="1514123" y="275349"/>
                    <a:pt x="1518313" y="272955"/>
                  </a:cubicBezTo>
                  <a:cubicBezTo>
                    <a:pt x="1522384" y="270628"/>
                    <a:pt x="1527452" y="270831"/>
                    <a:pt x="1531961" y="269543"/>
                  </a:cubicBezTo>
                  <a:cubicBezTo>
                    <a:pt x="1535419" y="268555"/>
                    <a:pt x="1538980" y="267739"/>
                    <a:pt x="1542197" y="266131"/>
                  </a:cubicBezTo>
                  <a:cubicBezTo>
                    <a:pt x="1545865" y="264297"/>
                    <a:pt x="1548686" y="260973"/>
                    <a:pt x="1552433" y="259307"/>
                  </a:cubicBezTo>
                  <a:cubicBezTo>
                    <a:pt x="1559006" y="256386"/>
                    <a:pt x="1566080" y="254758"/>
                    <a:pt x="1572904" y="252483"/>
                  </a:cubicBezTo>
                  <a:cubicBezTo>
                    <a:pt x="1576316" y="251346"/>
                    <a:pt x="1580147" y="251066"/>
                    <a:pt x="1583140" y="249071"/>
                  </a:cubicBezTo>
                  <a:cubicBezTo>
                    <a:pt x="1586552" y="246796"/>
                    <a:pt x="1589607" y="243862"/>
                    <a:pt x="1593376" y="242247"/>
                  </a:cubicBezTo>
                  <a:cubicBezTo>
                    <a:pt x="1597686" y="240400"/>
                    <a:pt x="1602532" y="240183"/>
                    <a:pt x="1607024" y="238836"/>
                  </a:cubicBezTo>
                  <a:cubicBezTo>
                    <a:pt x="1613914" y="236769"/>
                    <a:pt x="1620671" y="234287"/>
                    <a:pt x="1627495" y="232012"/>
                  </a:cubicBezTo>
                  <a:lnTo>
                    <a:pt x="1637731" y="228600"/>
                  </a:lnTo>
                  <a:cubicBezTo>
                    <a:pt x="1641143" y="227463"/>
                    <a:pt x="1644392" y="225585"/>
                    <a:pt x="1647967" y="225188"/>
                  </a:cubicBezTo>
                  <a:cubicBezTo>
                    <a:pt x="1658190" y="224052"/>
                    <a:pt x="1686894" y="221427"/>
                    <a:pt x="1699146" y="218364"/>
                  </a:cubicBezTo>
                  <a:cubicBezTo>
                    <a:pt x="1706124" y="216619"/>
                    <a:pt x="1712794" y="213815"/>
                    <a:pt x="1719618" y="211540"/>
                  </a:cubicBezTo>
                  <a:lnTo>
                    <a:pt x="1729854" y="208128"/>
                  </a:lnTo>
                  <a:lnTo>
                    <a:pt x="1740089" y="204716"/>
                  </a:lnTo>
                  <a:cubicBezTo>
                    <a:pt x="1743501" y="203579"/>
                    <a:pt x="1746986" y="202640"/>
                    <a:pt x="1750325" y="201304"/>
                  </a:cubicBezTo>
                  <a:cubicBezTo>
                    <a:pt x="1756012" y="199029"/>
                    <a:pt x="1761650" y="196631"/>
                    <a:pt x="1767385" y="194480"/>
                  </a:cubicBezTo>
                  <a:cubicBezTo>
                    <a:pt x="1770753" y="193217"/>
                    <a:pt x="1774315" y="192485"/>
                    <a:pt x="1777621" y="191068"/>
                  </a:cubicBezTo>
                  <a:cubicBezTo>
                    <a:pt x="1812761" y="176007"/>
                    <a:pt x="1765145" y="192951"/>
                    <a:pt x="1811740" y="177421"/>
                  </a:cubicBezTo>
                  <a:cubicBezTo>
                    <a:pt x="1815152" y="176284"/>
                    <a:pt x="1818416" y="174518"/>
                    <a:pt x="1821976" y="174009"/>
                  </a:cubicBezTo>
                  <a:cubicBezTo>
                    <a:pt x="1832228" y="172544"/>
                    <a:pt x="1851944" y="170178"/>
                    <a:pt x="1862919" y="167185"/>
                  </a:cubicBezTo>
                  <a:cubicBezTo>
                    <a:pt x="1869859" y="165292"/>
                    <a:pt x="1876567" y="162636"/>
                    <a:pt x="1883391" y="160361"/>
                  </a:cubicBezTo>
                  <a:cubicBezTo>
                    <a:pt x="1886803" y="159224"/>
                    <a:pt x="1890138" y="157821"/>
                    <a:pt x="1893627" y="156949"/>
                  </a:cubicBezTo>
                  <a:cubicBezTo>
                    <a:pt x="1936303" y="146279"/>
                    <a:pt x="1883236" y="159917"/>
                    <a:pt x="1917510" y="150125"/>
                  </a:cubicBezTo>
                  <a:cubicBezTo>
                    <a:pt x="1922019" y="148837"/>
                    <a:pt x="1926649" y="148001"/>
                    <a:pt x="1931158" y="146713"/>
                  </a:cubicBezTo>
                  <a:cubicBezTo>
                    <a:pt x="1934616" y="145725"/>
                    <a:pt x="1937867" y="144006"/>
                    <a:pt x="1941394" y="143301"/>
                  </a:cubicBezTo>
                  <a:cubicBezTo>
                    <a:pt x="1949280" y="141724"/>
                    <a:pt x="1957345" y="141211"/>
                    <a:pt x="1965277" y="139889"/>
                  </a:cubicBezTo>
                  <a:cubicBezTo>
                    <a:pt x="1970997" y="138936"/>
                    <a:pt x="1976711" y="137884"/>
                    <a:pt x="1982337" y="136477"/>
                  </a:cubicBezTo>
                  <a:cubicBezTo>
                    <a:pt x="1985826" y="135605"/>
                    <a:pt x="1989034" y="133708"/>
                    <a:pt x="1992573" y="133065"/>
                  </a:cubicBezTo>
                  <a:cubicBezTo>
                    <a:pt x="2001594" y="131425"/>
                    <a:pt x="2010770" y="130790"/>
                    <a:pt x="2019868" y="129653"/>
                  </a:cubicBezTo>
                  <a:cubicBezTo>
                    <a:pt x="2072675" y="112053"/>
                    <a:pt x="2018139" y="132225"/>
                    <a:pt x="2050576" y="116006"/>
                  </a:cubicBezTo>
                  <a:cubicBezTo>
                    <a:pt x="2053793" y="114398"/>
                    <a:pt x="2057595" y="114202"/>
                    <a:pt x="2060812" y="112594"/>
                  </a:cubicBezTo>
                  <a:cubicBezTo>
                    <a:pt x="2064480" y="110760"/>
                    <a:pt x="2067301" y="107436"/>
                    <a:pt x="2071048" y="105770"/>
                  </a:cubicBezTo>
                  <a:cubicBezTo>
                    <a:pt x="2071051" y="105768"/>
                    <a:pt x="2096636" y="97240"/>
                    <a:pt x="2101755" y="95534"/>
                  </a:cubicBezTo>
                  <a:lnTo>
                    <a:pt x="2111991" y="92122"/>
                  </a:lnTo>
                  <a:cubicBezTo>
                    <a:pt x="2115403" y="90985"/>
                    <a:pt x="2118648" y="89068"/>
                    <a:pt x="2122227" y="88710"/>
                  </a:cubicBezTo>
                  <a:lnTo>
                    <a:pt x="2156346" y="85298"/>
                  </a:lnTo>
                  <a:cubicBezTo>
                    <a:pt x="2159758" y="84161"/>
                    <a:pt x="2163071" y="82666"/>
                    <a:pt x="2166582" y="81886"/>
                  </a:cubicBezTo>
                  <a:cubicBezTo>
                    <a:pt x="2193961" y="75802"/>
                    <a:pt x="2179276" y="81272"/>
                    <a:pt x="2204113" y="75062"/>
                  </a:cubicBezTo>
                  <a:cubicBezTo>
                    <a:pt x="2207602" y="74190"/>
                    <a:pt x="2210891" y="72638"/>
                    <a:pt x="2214349" y="71650"/>
                  </a:cubicBezTo>
                  <a:cubicBezTo>
                    <a:pt x="2230887" y="66926"/>
                    <a:pt x="2226783" y="69044"/>
                    <a:pt x="2245056" y="64827"/>
                  </a:cubicBezTo>
                  <a:cubicBezTo>
                    <a:pt x="2289262" y="54625"/>
                    <a:pt x="2255578" y="60799"/>
                    <a:pt x="2292824" y="54591"/>
                  </a:cubicBezTo>
                  <a:cubicBezTo>
                    <a:pt x="2354676" y="33973"/>
                    <a:pt x="2277314" y="58821"/>
                    <a:pt x="2330355" y="44355"/>
                  </a:cubicBezTo>
                  <a:cubicBezTo>
                    <a:pt x="2337295" y="42462"/>
                    <a:pt x="2343678" y="38325"/>
                    <a:pt x="2350827" y="37531"/>
                  </a:cubicBezTo>
                  <a:cubicBezTo>
                    <a:pt x="2361063" y="36394"/>
                    <a:pt x="2371326" y="35480"/>
                    <a:pt x="2381534" y="34119"/>
                  </a:cubicBezTo>
                  <a:cubicBezTo>
                    <a:pt x="2388391" y="33205"/>
                    <a:pt x="2395253" y="32208"/>
                    <a:pt x="2402006" y="30707"/>
                  </a:cubicBezTo>
                  <a:cubicBezTo>
                    <a:pt x="2405517" y="29927"/>
                    <a:pt x="2408682" y="27804"/>
                    <a:pt x="2412242" y="27295"/>
                  </a:cubicBezTo>
                  <a:cubicBezTo>
                    <a:pt x="2424678" y="25518"/>
                    <a:pt x="2437263" y="25020"/>
                    <a:pt x="2449773" y="23883"/>
                  </a:cubicBezTo>
                  <a:cubicBezTo>
                    <a:pt x="2461502" y="21537"/>
                    <a:pt x="2469235" y="20272"/>
                    <a:pt x="2480480" y="17059"/>
                  </a:cubicBezTo>
                  <a:cubicBezTo>
                    <a:pt x="2483938" y="16071"/>
                    <a:pt x="2487304" y="14784"/>
                    <a:pt x="2490716" y="13647"/>
                  </a:cubicBezTo>
                  <a:cubicBezTo>
                    <a:pt x="2494128" y="14784"/>
                    <a:pt x="2497355" y="17059"/>
                    <a:pt x="2500952" y="17059"/>
                  </a:cubicBezTo>
                  <a:cubicBezTo>
                    <a:pt x="2537826" y="17059"/>
                    <a:pt x="2533923" y="17441"/>
                    <a:pt x="2555543" y="10236"/>
                  </a:cubicBezTo>
                  <a:lnTo>
                    <a:pt x="2562367" y="0"/>
                  </a:lnTo>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88" name="Freeform: Shape 387">
              <a:extLst>
                <a:ext uri="{FF2B5EF4-FFF2-40B4-BE49-F238E27FC236}">
                  <a16:creationId xmlns:a16="http://schemas.microsoft.com/office/drawing/2014/main" id="{D89504EE-BBF1-49C2-BF0A-8470DBCDED76}"/>
                </a:ext>
              </a:extLst>
            </p:cNvPr>
            <p:cNvSpPr/>
            <p:nvPr/>
          </p:nvSpPr>
          <p:spPr>
            <a:xfrm>
              <a:off x="3651154" y="2911037"/>
              <a:ext cx="1914190" cy="1038936"/>
            </a:xfrm>
            <a:custGeom>
              <a:avLst/>
              <a:gdLst>
                <a:gd name="connsiteX0" fmla="*/ 0 w 2552253"/>
                <a:gd name="connsiteY0" fmla="*/ 1385248 h 1385248"/>
                <a:gd name="connsiteX1" fmla="*/ 6824 w 2552253"/>
                <a:gd name="connsiteY1" fmla="*/ 1368188 h 1385248"/>
                <a:gd name="connsiteX2" fmla="*/ 13647 w 2552253"/>
                <a:gd name="connsiteY2" fmla="*/ 1357953 h 1385248"/>
                <a:gd name="connsiteX3" fmla="*/ 17059 w 2552253"/>
                <a:gd name="connsiteY3" fmla="*/ 1347717 h 1385248"/>
                <a:gd name="connsiteX4" fmla="*/ 23883 w 2552253"/>
                <a:gd name="connsiteY4" fmla="*/ 1337481 h 1385248"/>
                <a:gd name="connsiteX5" fmla="*/ 27295 w 2552253"/>
                <a:gd name="connsiteY5" fmla="*/ 1327245 h 1385248"/>
                <a:gd name="connsiteX6" fmla="*/ 40943 w 2552253"/>
                <a:gd name="connsiteY6" fmla="*/ 1306773 h 1385248"/>
                <a:gd name="connsiteX7" fmla="*/ 58003 w 2552253"/>
                <a:gd name="connsiteY7" fmla="*/ 1276066 h 1385248"/>
                <a:gd name="connsiteX8" fmla="*/ 68239 w 2552253"/>
                <a:gd name="connsiteY8" fmla="*/ 1265830 h 1385248"/>
                <a:gd name="connsiteX9" fmla="*/ 75062 w 2552253"/>
                <a:gd name="connsiteY9" fmla="*/ 1255594 h 1385248"/>
                <a:gd name="connsiteX10" fmla="*/ 95534 w 2552253"/>
                <a:gd name="connsiteY10" fmla="*/ 1241947 h 1385248"/>
                <a:gd name="connsiteX11" fmla="*/ 116006 w 2552253"/>
                <a:gd name="connsiteY11" fmla="*/ 1224887 h 1385248"/>
                <a:gd name="connsiteX12" fmla="*/ 139889 w 2552253"/>
                <a:gd name="connsiteY12" fmla="*/ 1197591 h 1385248"/>
                <a:gd name="connsiteX13" fmla="*/ 156949 w 2552253"/>
                <a:gd name="connsiteY13" fmla="*/ 1177120 h 1385248"/>
                <a:gd name="connsiteX14" fmla="*/ 177421 w 2552253"/>
                <a:gd name="connsiteY14" fmla="*/ 1163472 h 1385248"/>
                <a:gd name="connsiteX15" fmla="*/ 191068 w 2552253"/>
                <a:gd name="connsiteY15" fmla="*/ 1149824 h 1385248"/>
                <a:gd name="connsiteX16" fmla="*/ 197892 w 2552253"/>
                <a:gd name="connsiteY16" fmla="*/ 1139588 h 1385248"/>
                <a:gd name="connsiteX17" fmla="*/ 218364 w 2552253"/>
                <a:gd name="connsiteY17" fmla="*/ 1119117 h 1385248"/>
                <a:gd name="connsiteX18" fmla="*/ 235424 w 2552253"/>
                <a:gd name="connsiteY18" fmla="*/ 1102057 h 1385248"/>
                <a:gd name="connsiteX19" fmla="*/ 252483 w 2552253"/>
                <a:gd name="connsiteY19" fmla="*/ 1084997 h 1385248"/>
                <a:gd name="connsiteX20" fmla="*/ 259307 w 2552253"/>
                <a:gd name="connsiteY20" fmla="*/ 1074762 h 1385248"/>
                <a:gd name="connsiteX21" fmla="*/ 279779 w 2552253"/>
                <a:gd name="connsiteY21" fmla="*/ 1054290 h 1385248"/>
                <a:gd name="connsiteX22" fmla="*/ 296839 w 2552253"/>
                <a:gd name="connsiteY22" fmla="*/ 1033818 h 1385248"/>
                <a:gd name="connsiteX23" fmla="*/ 307074 w 2552253"/>
                <a:gd name="connsiteY23" fmla="*/ 1026994 h 1385248"/>
                <a:gd name="connsiteX24" fmla="*/ 337782 w 2552253"/>
                <a:gd name="connsiteY24" fmla="*/ 1003111 h 1385248"/>
                <a:gd name="connsiteX25" fmla="*/ 348018 w 2552253"/>
                <a:gd name="connsiteY25" fmla="*/ 996287 h 1385248"/>
                <a:gd name="connsiteX26" fmla="*/ 365077 w 2552253"/>
                <a:gd name="connsiteY26" fmla="*/ 979227 h 1385248"/>
                <a:gd name="connsiteX27" fmla="*/ 382137 w 2552253"/>
                <a:gd name="connsiteY27" fmla="*/ 965579 h 1385248"/>
                <a:gd name="connsiteX28" fmla="*/ 409433 w 2552253"/>
                <a:gd name="connsiteY28" fmla="*/ 941696 h 1385248"/>
                <a:gd name="connsiteX29" fmla="*/ 419668 w 2552253"/>
                <a:gd name="connsiteY29" fmla="*/ 934872 h 1385248"/>
                <a:gd name="connsiteX30" fmla="*/ 429904 w 2552253"/>
                <a:gd name="connsiteY30" fmla="*/ 928048 h 1385248"/>
                <a:gd name="connsiteX31" fmla="*/ 436728 w 2552253"/>
                <a:gd name="connsiteY31" fmla="*/ 917812 h 1385248"/>
                <a:gd name="connsiteX32" fmla="*/ 446964 w 2552253"/>
                <a:gd name="connsiteY32" fmla="*/ 914400 h 1385248"/>
                <a:gd name="connsiteX33" fmla="*/ 457200 w 2552253"/>
                <a:gd name="connsiteY33" fmla="*/ 907576 h 1385248"/>
                <a:gd name="connsiteX34" fmla="*/ 474259 w 2552253"/>
                <a:gd name="connsiteY34" fmla="*/ 893929 h 1385248"/>
                <a:gd name="connsiteX35" fmla="*/ 494731 w 2552253"/>
                <a:gd name="connsiteY35" fmla="*/ 880281 h 1385248"/>
                <a:gd name="connsiteX36" fmla="*/ 515203 w 2552253"/>
                <a:gd name="connsiteY36" fmla="*/ 870045 h 1385248"/>
                <a:gd name="connsiteX37" fmla="*/ 522027 w 2552253"/>
                <a:gd name="connsiteY37" fmla="*/ 859809 h 1385248"/>
                <a:gd name="connsiteX38" fmla="*/ 542498 w 2552253"/>
                <a:gd name="connsiteY38" fmla="*/ 852985 h 1385248"/>
                <a:gd name="connsiteX39" fmla="*/ 559558 w 2552253"/>
                <a:gd name="connsiteY39" fmla="*/ 839338 h 1385248"/>
                <a:gd name="connsiteX40" fmla="*/ 580030 w 2552253"/>
                <a:gd name="connsiteY40" fmla="*/ 825690 h 1385248"/>
                <a:gd name="connsiteX41" fmla="*/ 586853 w 2552253"/>
                <a:gd name="connsiteY41" fmla="*/ 815454 h 1385248"/>
                <a:gd name="connsiteX42" fmla="*/ 597089 w 2552253"/>
                <a:gd name="connsiteY42" fmla="*/ 812042 h 1385248"/>
                <a:gd name="connsiteX43" fmla="*/ 610737 w 2552253"/>
                <a:gd name="connsiteY43" fmla="*/ 801806 h 1385248"/>
                <a:gd name="connsiteX44" fmla="*/ 620973 w 2552253"/>
                <a:gd name="connsiteY44" fmla="*/ 798394 h 1385248"/>
                <a:gd name="connsiteX45" fmla="*/ 651680 w 2552253"/>
                <a:gd name="connsiteY45" fmla="*/ 777923 h 1385248"/>
                <a:gd name="connsiteX46" fmla="*/ 661916 w 2552253"/>
                <a:gd name="connsiteY46" fmla="*/ 771099 h 1385248"/>
                <a:gd name="connsiteX47" fmla="*/ 672152 w 2552253"/>
                <a:gd name="connsiteY47" fmla="*/ 767687 h 1385248"/>
                <a:gd name="connsiteX48" fmla="*/ 692624 w 2552253"/>
                <a:gd name="connsiteY48" fmla="*/ 754039 h 1385248"/>
                <a:gd name="connsiteX49" fmla="*/ 702859 w 2552253"/>
                <a:gd name="connsiteY49" fmla="*/ 747215 h 1385248"/>
                <a:gd name="connsiteX50" fmla="*/ 723331 w 2552253"/>
                <a:gd name="connsiteY50" fmla="*/ 740391 h 1385248"/>
                <a:gd name="connsiteX51" fmla="*/ 730155 w 2552253"/>
                <a:gd name="connsiteY51" fmla="*/ 730156 h 1385248"/>
                <a:gd name="connsiteX52" fmla="*/ 740391 w 2552253"/>
                <a:gd name="connsiteY52" fmla="*/ 726744 h 1385248"/>
                <a:gd name="connsiteX53" fmla="*/ 750627 w 2552253"/>
                <a:gd name="connsiteY53" fmla="*/ 719920 h 1385248"/>
                <a:gd name="connsiteX54" fmla="*/ 760862 w 2552253"/>
                <a:gd name="connsiteY54" fmla="*/ 716508 h 1385248"/>
                <a:gd name="connsiteX55" fmla="*/ 781334 w 2552253"/>
                <a:gd name="connsiteY55" fmla="*/ 702860 h 1385248"/>
                <a:gd name="connsiteX56" fmla="*/ 791570 w 2552253"/>
                <a:gd name="connsiteY56" fmla="*/ 699448 h 1385248"/>
                <a:gd name="connsiteX57" fmla="*/ 812042 w 2552253"/>
                <a:gd name="connsiteY57" fmla="*/ 689212 h 1385248"/>
                <a:gd name="connsiteX58" fmla="*/ 832513 w 2552253"/>
                <a:gd name="connsiteY58" fmla="*/ 675565 h 1385248"/>
                <a:gd name="connsiteX59" fmla="*/ 842749 w 2552253"/>
                <a:gd name="connsiteY59" fmla="*/ 672153 h 1385248"/>
                <a:gd name="connsiteX60" fmla="*/ 863221 w 2552253"/>
                <a:gd name="connsiteY60" fmla="*/ 658505 h 1385248"/>
                <a:gd name="connsiteX61" fmla="*/ 883692 w 2552253"/>
                <a:gd name="connsiteY61" fmla="*/ 648269 h 1385248"/>
                <a:gd name="connsiteX62" fmla="*/ 893928 w 2552253"/>
                <a:gd name="connsiteY62" fmla="*/ 644857 h 1385248"/>
                <a:gd name="connsiteX63" fmla="*/ 904164 w 2552253"/>
                <a:gd name="connsiteY63" fmla="*/ 638033 h 1385248"/>
                <a:gd name="connsiteX64" fmla="*/ 914400 w 2552253"/>
                <a:gd name="connsiteY64" fmla="*/ 634621 h 1385248"/>
                <a:gd name="connsiteX65" fmla="*/ 924636 w 2552253"/>
                <a:gd name="connsiteY65" fmla="*/ 627797 h 1385248"/>
                <a:gd name="connsiteX66" fmla="*/ 945107 w 2552253"/>
                <a:gd name="connsiteY66" fmla="*/ 620973 h 1385248"/>
                <a:gd name="connsiteX67" fmla="*/ 955343 w 2552253"/>
                <a:gd name="connsiteY67" fmla="*/ 614150 h 1385248"/>
                <a:gd name="connsiteX68" fmla="*/ 965579 w 2552253"/>
                <a:gd name="connsiteY68" fmla="*/ 610738 h 1385248"/>
                <a:gd name="connsiteX69" fmla="*/ 986050 w 2552253"/>
                <a:gd name="connsiteY69" fmla="*/ 597090 h 1385248"/>
                <a:gd name="connsiteX70" fmla="*/ 996286 w 2552253"/>
                <a:gd name="connsiteY70" fmla="*/ 590266 h 1385248"/>
                <a:gd name="connsiteX71" fmla="*/ 1006522 w 2552253"/>
                <a:gd name="connsiteY71" fmla="*/ 583442 h 1385248"/>
                <a:gd name="connsiteX72" fmla="*/ 1016758 w 2552253"/>
                <a:gd name="connsiteY72" fmla="*/ 580030 h 1385248"/>
                <a:gd name="connsiteX73" fmla="*/ 1026994 w 2552253"/>
                <a:gd name="connsiteY73" fmla="*/ 573206 h 1385248"/>
                <a:gd name="connsiteX74" fmla="*/ 1047465 w 2552253"/>
                <a:gd name="connsiteY74" fmla="*/ 566382 h 1385248"/>
                <a:gd name="connsiteX75" fmla="*/ 1067937 w 2552253"/>
                <a:gd name="connsiteY75" fmla="*/ 549323 h 1385248"/>
                <a:gd name="connsiteX76" fmla="*/ 1078173 w 2552253"/>
                <a:gd name="connsiteY76" fmla="*/ 545911 h 1385248"/>
                <a:gd name="connsiteX77" fmla="*/ 1098644 w 2552253"/>
                <a:gd name="connsiteY77" fmla="*/ 532263 h 1385248"/>
                <a:gd name="connsiteX78" fmla="*/ 1119116 w 2552253"/>
                <a:gd name="connsiteY78" fmla="*/ 522027 h 1385248"/>
                <a:gd name="connsiteX79" fmla="*/ 1129352 w 2552253"/>
                <a:gd name="connsiteY79" fmla="*/ 518615 h 1385248"/>
                <a:gd name="connsiteX80" fmla="*/ 1139588 w 2552253"/>
                <a:gd name="connsiteY80" fmla="*/ 511791 h 1385248"/>
                <a:gd name="connsiteX81" fmla="*/ 1149824 w 2552253"/>
                <a:gd name="connsiteY81" fmla="*/ 508379 h 1385248"/>
                <a:gd name="connsiteX82" fmla="*/ 1160059 w 2552253"/>
                <a:gd name="connsiteY82" fmla="*/ 501556 h 1385248"/>
                <a:gd name="connsiteX83" fmla="*/ 1170295 w 2552253"/>
                <a:gd name="connsiteY83" fmla="*/ 498144 h 1385248"/>
                <a:gd name="connsiteX84" fmla="*/ 1190767 w 2552253"/>
                <a:gd name="connsiteY84" fmla="*/ 484496 h 1385248"/>
                <a:gd name="connsiteX85" fmla="*/ 1201003 w 2552253"/>
                <a:gd name="connsiteY85" fmla="*/ 481084 h 1385248"/>
                <a:gd name="connsiteX86" fmla="*/ 1211239 w 2552253"/>
                <a:gd name="connsiteY86" fmla="*/ 474260 h 1385248"/>
                <a:gd name="connsiteX87" fmla="*/ 1231710 w 2552253"/>
                <a:gd name="connsiteY87" fmla="*/ 467436 h 1385248"/>
                <a:gd name="connsiteX88" fmla="*/ 1241946 w 2552253"/>
                <a:gd name="connsiteY88" fmla="*/ 464024 h 1385248"/>
                <a:gd name="connsiteX89" fmla="*/ 1262418 w 2552253"/>
                <a:gd name="connsiteY89" fmla="*/ 453788 h 1385248"/>
                <a:gd name="connsiteX90" fmla="*/ 1272653 w 2552253"/>
                <a:gd name="connsiteY90" fmla="*/ 446965 h 1385248"/>
                <a:gd name="connsiteX91" fmla="*/ 1282889 w 2552253"/>
                <a:gd name="connsiteY91" fmla="*/ 443553 h 1385248"/>
                <a:gd name="connsiteX92" fmla="*/ 1293125 w 2552253"/>
                <a:gd name="connsiteY92" fmla="*/ 436729 h 1385248"/>
                <a:gd name="connsiteX93" fmla="*/ 1313597 w 2552253"/>
                <a:gd name="connsiteY93" fmla="*/ 429905 h 1385248"/>
                <a:gd name="connsiteX94" fmla="*/ 1334068 w 2552253"/>
                <a:gd name="connsiteY94" fmla="*/ 423081 h 1385248"/>
                <a:gd name="connsiteX95" fmla="*/ 1354540 w 2552253"/>
                <a:gd name="connsiteY95" fmla="*/ 412845 h 1385248"/>
                <a:gd name="connsiteX96" fmla="*/ 1375012 w 2552253"/>
                <a:gd name="connsiteY96" fmla="*/ 406021 h 1385248"/>
                <a:gd name="connsiteX97" fmla="*/ 1405719 w 2552253"/>
                <a:gd name="connsiteY97" fmla="*/ 392373 h 1385248"/>
                <a:gd name="connsiteX98" fmla="*/ 1415955 w 2552253"/>
                <a:gd name="connsiteY98" fmla="*/ 388962 h 1385248"/>
                <a:gd name="connsiteX99" fmla="*/ 1426191 w 2552253"/>
                <a:gd name="connsiteY99" fmla="*/ 382138 h 1385248"/>
                <a:gd name="connsiteX100" fmla="*/ 1456898 w 2552253"/>
                <a:gd name="connsiteY100" fmla="*/ 371902 h 1385248"/>
                <a:gd name="connsiteX101" fmla="*/ 1467134 w 2552253"/>
                <a:gd name="connsiteY101" fmla="*/ 368490 h 1385248"/>
                <a:gd name="connsiteX102" fmla="*/ 1477370 w 2552253"/>
                <a:gd name="connsiteY102" fmla="*/ 365078 h 1385248"/>
                <a:gd name="connsiteX103" fmla="*/ 1497842 w 2552253"/>
                <a:gd name="connsiteY103" fmla="*/ 354842 h 1385248"/>
                <a:gd name="connsiteX104" fmla="*/ 1518313 w 2552253"/>
                <a:gd name="connsiteY104" fmla="*/ 344606 h 1385248"/>
                <a:gd name="connsiteX105" fmla="*/ 1528549 w 2552253"/>
                <a:gd name="connsiteY105" fmla="*/ 337782 h 1385248"/>
                <a:gd name="connsiteX106" fmla="*/ 1538785 w 2552253"/>
                <a:gd name="connsiteY106" fmla="*/ 334370 h 1385248"/>
                <a:gd name="connsiteX107" fmla="*/ 1549021 w 2552253"/>
                <a:gd name="connsiteY107" fmla="*/ 327547 h 1385248"/>
                <a:gd name="connsiteX108" fmla="*/ 1579728 w 2552253"/>
                <a:gd name="connsiteY108" fmla="*/ 317311 h 1385248"/>
                <a:gd name="connsiteX109" fmla="*/ 1610436 w 2552253"/>
                <a:gd name="connsiteY109" fmla="*/ 307075 h 1385248"/>
                <a:gd name="connsiteX110" fmla="*/ 1630907 w 2552253"/>
                <a:gd name="connsiteY110" fmla="*/ 300251 h 1385248"/>
                <a:gd name="connsiteX111" fmla="*/ 1644555 w 2552253"/>
                <a:gd name="connsiteY111" fmla="*/ 296839 h 1385248"/>
                <a:gd name="connsiteX112" fmla="*/ 1654791 w 2552253"/>
                <a:gd name="connsiteY112" fmla="*/ 290015 h 1385248"/>
                <a:gd name="connsiteX113" fmla="*/ 1668439 w 2552253"/>
                <a:gd name="connsiteY113" fmla="*/ 286603 h 1385248"/>
                <a:gd name="connsiteX114" fmla="*/ 1688910 w 2552253"/>
                <a:gd name="connsiteY114" fmla="*/ 279779 h 1385248"/>
                <a:gd name="connsiteX115" fmla="*/ 1719618 w 2552253"/>
                <a:gd name="connsiteY115" fmla="*/ 269544 h 1385248"/>
                <a:gd name="connsiteX116" fmla="*/ 1740089 w 2552253"/>
                <a:gd name="connsiteY116" fmla="*/ 262720 h 1385248"/>
                <a:gd name="connsiteX117" fmla="*/ 1760561 w 2552253"/>
                <a:gd name="connsiteY117" fmla="*/ 259308 h 1385248"/>
                <a:gd name="connsiteX118" fmla="*/ 1770797 w 2552253"/>
                <a:gd name="connsiteY118" fmla="*/ 255896 h 1385248"/>
                <a:gd name="connsiteX119" fmla="*/ 1784444 w 2552253"/>
                <a:gd name="connsiteY119" fmla="*/ 252484 h 1385248"/>
                <a:gd name="connsiteX120" fmla="*/ 1804916 w 2552253"/>
                <a:gd name="connsiteY120" fmla="*/ 245660 h 1385248"/>
                <a:gd name="connsiteX121" fmla="*/ 1825388 w 2552253"/>
                <a:gd name="connsiteY121" fmla="*/ 238836 h 1385248"/>
                <a:gd name="connsiteX122" fmla="*/ 1845859 w 2552253"/>
                <a:gd name="connsiteY122" fmla="*/ 232012 h 1385248"/>
                <a:gd name="connsiteX123" fmla="*/ 1856095 w 2552253"/>
                <a:gd name="connsiteY123" fmla="*/ 228600 h 1385248"/>
                <a:gd name="connsiteX124" fmla="*/ 1869743 w 2552253"/>
                <a:gd name="connsiteY124" fmla="*/ 225188 h 1385248"/>
                <a:gd name="connsiteX125" fmla="*/ 1890215 w 2552253"/>
                <a:gd name="connsiteY125" fmla="*/ 218365 h 1385248"/>
                <a:gd name="connsiteX126" fmla="*/ 1927746 w 2552253"/>
                <a:gd name="connsiteY126" fmla="*/ 208129 h 1385248"/>
                <a:gd name="connsiteX127" fmla="*/ 1937982 w 2552253"/>
                <a:gd name="connsiteY127" fmla="*/ 204717 h 1385248"/>
                <a:gd name="connsiteX128" fmla="*/ 1948218 w 2552253"/>
                <a:gd name="connsiteY128" fmla="*/ 201305 h 1385248"/>
                <a:gd name="connsiteX129" fmla="*/ 1985749 w 2552253"/>
                <a:gd name="connsiteY129" fmla="*/ 191069 h 1385248"/>
                <a:gd name="connsiteX130" fmla="*/ 1995985 w 2552253"/>
                <a:gd name="connsiteY130" fmla="*/ 187657 h 1385248"/>
                <a:gd name="connsiteX131" fmla="*/ 2026692 w 2552253"/>
                <a:gd name="connsiteY131" fmla="*/ 174009 h 1385248"/>
                <a:gd name="connsiteX132" fmla="*/ 2057400 w 2552253"/>
                <a:gd name="connsiteY132" fmla="*/ 163773 h 1385248"/>
                <a:gd name="connsiteX133" fmla="*/ 2067636 w 2552253"/>
                <a:gd name="connsiteY133" fmla="*/ 160362 h 1385248"/>
                <a:gd name="connsiteX134" fmla="*/ 2077871 w 2552253"/>
                <a:gd name="connsiteY134" fmla="*/ 153538 h 1385248"/>
                <a:gd name="connsiteX135" fmla="*/ 2091519 w 2552253"/>
                <a:gd name="connsiteY135" fmla="*/ 150126 h 1385248"/>
                <a:gd name="connsiteX136" fmla="*/ 2111991 w 2552253"/>
                <a:gd name="connsiteY136" fmla="*/ 143302 h 1385248"/>
                <a:gd name="connsiteX137" fmla="*/ 2122227 w 2552253"/>
                <a:gd name="connsiteY137" fmla="*/ 139890 h 1385248"/>
                <a:gd name="connsiteX138" fmla="*/ 2132462 w 2552253"/>
                <a:gd name="connsiteY138" fmla="*/ 136478 h 1385248"/>
                <a:gd name="connsiteX139" fmla="*/ 2149522 w 2552253"/>
                <a:gd name="connsiteY139" fmla="*/ 133066 h 1385248"/>
                <a:gd name="connsiteX140" fmla="*/ 2180230 w 2552253"/>
                <a:gd name="connsiteY140" fmla="*/ 126242 h 1385248"/>
                <a:gd name="connsiteX141" fmla="*/ 2207525 w 2552253"/>
                <a:gd name="connsiteY141" fmla="*/ 122830 h 1385248"/>
                <a:gd name="connsiteX142" fmla="*/ 2221173 w 2552253"/>
                <a:gd name="connsiteY142" fmla="*/ 119418 h 1385248"/>
                <a:gd name="connsiteX143" fmla="*/ 2238233 w 2552253"/>
                <a:gd name="connsiteY143" fmla="*/ 116006 h 1385248"/>
                <a:gd name="connsiteX144" fmla="*/ 2265528 w 2552253"/>
                <a:gd name="connsiteY144" fmla="*/ 112594 h 1385248"/>
                <a:gd name="connsiteX145" fmla="*/ 2316707 w 2552253"/>
                <a:gd name="connsiteY145" fmla="*/ 95535 h 1385248"/>
                <a:gd name="connsiteX146" fmla="*/ 2326943 w 2552253"/>
                <a:gd name="connsiteY146" fmla="*/ 92123 h 1385248"/>
                <a:gd name="connsiteX147" fmla="*/ 2337179 w 2552253"/>
                <a:gd name="connsiteY147" fmla="*/ 88711 h 1385248"/>
                <a:gd name="connsiteX148" fmla="*/ 2408830 w 2552253"/>
                <a:gd name="connsiteY148" fmla="*/ 78475 h 1385248"/>
                <a:gd name="connsiteX149" fmla="*/ 2429301 w 2552253"/>
                <a:gd name="connsiteY149" fmla="*/ 71651 h 1385248"/>
                <a:gd name="connsiteX150" fmla="*/ 2439537 w 2552253"/>
                <a:gd name="connsiteY150" fmla="*/ 64827 h 1385248"/>
                <a:gd name="connsiteX151" fmla="*/ 2460009 w 2552253"/>
                <a:gd name="connsiteY151" fmla="*/ 58003 h 1385248"/>
                <a:gd name="connsiteX152" fmla="*/ 2470244 w 2552253"/>
                <a:gd name="connsiteY152" fmla="*/ 54591 h 1385248"/>
                <a:gd name="connsiteX153" fmla="*/ 2480480 w 2552253"/>
                <a:gd name="connsiteY153" fmla="*/ 51179 h 1385248"/>
                <a:gd name="connsiteX154" fmla="*/ 2490716 w 2552253"/>
                <a:gd name="connsiteY154" fmla="*/ 44356 h 1385248"/>
                <a:gd name="connsiteX155" fmla="*/ 2521424 w 2552253"/>
                <a:gd name="connsiteY155" fmla="*/ 34120 h 1385248"/>
                <a:gd name="connsiteX156" fmla="*/ 2531659 w 2552253"/>
                <a:gd name="connsiteY156" fmla="*/ 30708 h 1385248"/>
                <a:gd name="connsiteX157" fmla="*/ 2541895 w 2552253"/>
                <a:gd name="connsiteY157" fmla="*/ 23884 h 1385248"/>
                <a:gd name="connsiteX158" fmla="*/ 2552131 w 2552253"/>
                <a:gd name="connsiteY158" fmla="*/ 3412 h 1385248"/>
                <a:gd name="connsiteX159" fmla="*/ 2552131 w 2552253"/>
                <a:gd name="connsiteY159" fmla="*/ 0 h 1385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2552253" h="1385248">
                  <a:moveTo>
                    <a:pt x="0" y="1385248"/>
                  </a:moveTo>
                  <a:cubicBezTo>
                    <a:pt x="2275" y="1379561"/>
                    <a:pt x="4085" y="1373666"/>
                    <a:pt x="6824" y="1368188"/>
                  </a:cubicBezTo>
                  <a:cubicBezTo>
                    <a:pt x="8658" y="1364521"/>
                    <a:pt x="11813" y="1361620"/>
                    <a:pt x="13647" y="1357953"/>
                  </a:cubicBezTo>
                  <a:cubicBezTo>
                    <a:pt x="15255" y="1354736"/>
                    <a:pt x="15451" y="1350934"/>
                    <a:pt x="17059" y="1347717"/>
                  </a:cubicBezTo>
                  <a:cubicBezTo>
                    <a:pt x="18893" y="1344049"/>
                    <a:pt x="22049" y="1341149"/>
                    <a:pt x="23883" y="1337481"/>
                  </a:cubicBezTo>
                  <a:cubicBezTo>
                    <a:pt x="25491" y="1334264"/>
                    <a:pt x="25548" y="1330389"/>
                    <a:pt x="27295" y="1327245"/>
                  </a:cubicBezTo>
                  <a:cubicBezTo>
                    <a:pt x="31278" y="1320076"/>
                    <a:pt x="38349" y="1314553"/>
                    <a:pt x="40943" y="1306773"/>
                  </a:cubicBezTo>
                  <a:cubicBezTo>
                    <a:pt x="45234" y="1293902"/>
                    <a:pt x="46271" y="1287798"/>
                    <a:pt x="58003" y="1276066"/>
                  </a:cubicBezTo>
                  <a:cubicBezTo>
                    <a:pt x="61415" y="1272654"/>
                    <a:pt x="65150" y="1269537"/>
                    <a:pt x="68239" y="1265830"/>
                  </a:cubicBezTo>
                  <a:cubicBezTo>
                    <a:pt x="70864" y="1262680"/>
                    <a:pt x="71976" y="1258294"/>
                    <a:pt x="75062" y="1255594"/>
                  </a:cubicBezTo>
                  <a:cubicBezTo>
                    <a:pt x="81234" y="1250193"/>
                    <a:pt x="89735" y="1247746"/>
                    <a:pt x="95534" y="1241947"/>
                  </a:cubicBezTo>
                  <a:cubicBezTo>
                    <a:pt x="108670" y="1228811"/>
                    <a:pt x="101755" y="1234388"/>
                    <a:pt x="116006" y="1224887"/>
                  </a:cubicBezTo>
                  <a:cubicBezTo>
                    <a:pt x="131928" y="1201003"/>
                    <a:pt x="122829" y="1208964"/>
                    <a:pt x="139889" y="1197591"/>
                  </a:cubicBezTo>
                  <a:cubicBezTo>
                    <a:pt x="145955" y="1188494"/>
                    <a:pt x="147856" y="1184192"/>
                    <a:pt x="156949" y="1177120"/>
                  </a:cubicBezTo>
                  <a:cubicBezTo>
                    <a:pt x="163423" y="1172085"/>
                    <a:pt x="177421" y="1163472"/>
                    <a:pt x="177421" y="1163472"/>
                  </a:cubicBezTo>
                  <a:cubicBezTo>
                    <a:pt x="184865" y="1141139"/>
                    <a:pt x="174526" y="1163058"/>
                    <a:pt x="191068" y="1149824"/>
                  </a:cubicBezTo>
                  <a:cubicBezTo>
                    <a:pt x="194270" y="1147262"/>
                    <a:pt x="195168" y="1142653"/>
                    <a:pt x="197892" y="1139588"/>
                  </a:cubicBezTo>
                  <a:cubicBezTo>
                    <a:pt x="204303" y="1132375"/>
                    <a:pt x="213011" y="1127147"/>
                    <a:pt x="218364" y="1119117"/>
                  </a:cubicBezTo>
                  <a:cubicBezTo>
                    <a:pt x="227463" y="1105469"/>
                    <a:pt x="221776" y="1111156"/>
                    <a:pt x="235424" y="1102057"/>
                  </a:cubicBezTo>
                  <a:cubicBezTo>
                    <a:pt x="253613" y="1074770"/>
                    <a:pt x="229743" y="1107735"/>
                    <a:pt x="252483" y="1084997"/>
                  </a:cubicBezTo>
                  <a:cubicBezTo>
                    <a:pt x="255383" y="1082098"/>
                    <a:pt x="256583" y="1077827"/>
                    <a:pt x="259307" y="1074762"/>
                  </a:cubicBezTo>
                  <a:cubicBezTo>
                    <a:pt x="265719" y="1067549"/>
                    <a:pt x="274426" y="1062320"/>
                    <a:pt x="279779" y="1054290"/>
                  </a:cubicBezTo>
                  <a:cubicBezTo>
                    <a:pt x="286489" y="1044225"/>
                    <a:pt x="286987" y="1042029"/>
                    <a:pt x="296839" y="1033818"/>
                  </a:cubicBezTo>
                  <a:cubicBezTo>
                    <a:pt x="299989" y="1031193"/>
                    <a:pt x="303924" y="1029619"/>
                    <a:pt x="307074" y="1026994"/>
                  </a:cubicBezTo>
                  <a:cubicBezTo>
                    <a:pt x="339137" y="1000275"/>
                    <a:pt x="286052" y="1037598"/>
                    <a:pt x="337782" y="1003111"/>
                  </a:cubicBezTo>
                  <a:lnTo>
                    <a:pt x="348018" y="996287"/>
                  </a:lnTo>
                  <a:cubicBezTo>
                    <a:pt x="366216" y="968990"/>
                    <a:pt x="342331" y="1001974"/>
                    <a:pt x="365077" y="979227"/>
                  </a:cubicBezTo>
                  <a:cubicBezTo>
                    <a:pt x="380509" y="963794"/>
                    <a:pt x="362211" y="972221"/>
                    <a:pt x="382137" y="965579"/>
                  </a:cubicBezTo>
                  <a:cubicBezTo>
                    <a:pt x="393511" y="948520"/>
                    <a:pt x="385549" y="957619"/>
                    <a:pt x="409433" y="941696"/>
                  </a:cubicBezTo>
                  <a:lnTo>
                    <a:pt x="419668" y="934872"/>
                  </a:lnTo>
                  <a:lnTo>
                    <a:pt x="429904" y="928048"/>
                  </a:lnTo>
                  <a:cubicBezTo>
                    <a:pt x="432179" y="924636"/>
                    <a:pt x="433526" y="920374"/>
                    <a:pt x="436728" y="917812"/>
                  </a:cubicBezTo>
                  <a:cubicBezTo>
                    <a:pt x="439536" y="915565"/>
                    <a:pt x="443747" y="916008"/>
                    <a:pt x="446964" y="914400"/>
                  </a:cubicBezTo>
                  <a:cubicBezTo>
                    <a:pt x="450632" y="912566"/>
                    <a:pt x="453788" y="909851"/>
                    <a:pt x="457200" y="907576"/>
                  </a:cubicBezTo>
                  <a:cubicBezTo>
                    <a:pt x="469809" y="888665"/>
                    <a:pt x="456810" y="903623"/>
                    <a:pt x="474259" y="893929"/>
                  </a:cubicBezTo>
                  <a:cubicBezTo>
                    <a:pt x="481428" y="889946"/>
                    <a:pt x="486950" y="882875"/>
                    <a:pt x="494731" y="880281"/>
                  </a:cubicBezTo>
                  <a:cubicBezTo>
                    <a:pt x="508857" y="875572"/>
                    <a:pt x="501974" y="878864"/>
                    <a:pt x="515203" y="870045"/>
                  </a:cubicBezTo>
                  <a:cubicBezTo>
                    <a:pt x="517478" y="866633"/>
                    <a:pt x="518550" y="861982"/>
                    <a:pt x="522027" y="859809"/>
                  </a:cubicBezTo>
                  <a:cubicBezTo>
                    <a:pt x="528126" y="855997"/>
                    <a:pt x="542498" y="852985"/>
                    <a:pt x="542498" y="852985"/>
                  </a:cubicBezTo>
                  <a:cubicBezTo>
                    <a:pt x="555107" y="834073"/>
                    <a:pt x="542108" y="849033"/>
                    <a:pt x="559558" y="839338"/>
                  </a:cubicBezTo>
                  <a:cubicBezTo>
                    <a:pt x="566727" y="835355"/>
                    <a:pt x="580030" y="825690"/>
                    <a:pt x="580030" y="825690"/>
                  </a:cubicBezTo>
                  <a:cubicBezTo>
                    <a:pt x="582304" y="822278"/>
                    <a:pt x="583651" y="818016"/>
                    <a:pt x="586853" y="815454"/>
                  </a:cubicBezTo>
                  <a:cubicBezTo>
                    <a:pt x="589661" y="813207"/>
                    <a:pt x="593966" y="813826"/>
                    <a:pt x="597089" y="812042"/>
                  </a:cubicBezTo>
                  <a:cubicBezTo>
                    <a:pt x="602026" y="809221"/>
                    <a:pt x="605800" y="804627"/>
                    <a:pt x="610737" y="801806"/>
                  </a:cubicBezTo>
                  <a:cubicBezTo>
                    <a:pt x="613860" y="800022"/>
                    <a:pt x="617829" y="800141"/>
                    <a:pt x="620973" y="798394"/>
                  </a:cubicBezTo>
                  <a:lnTo>
                    <a:pt x="651680" y="777923"/>
                  </a:lnTo>
                  <a:cubicBezTo>
                    <a:pt x="655092" y="775648"/>
                    <a:pt x="658026" y="772396"/>
                    <a:pt x="661916" y="771099"/>
                  </a:cubicBezTo>
                  <a:cubicBezTo>
                    <a:pt x="665328" y="769962"/>
                    <a:pt x="669008" y="769434"/>
                    <a:pt x="672152" y="767687"/>
                  </a:cubicBezTo>
                  <a:cubicBezTo>
                    <a:pt x="679321" y="763704"/>
                    <a:pt x="685800" y="758588"/>
                    <a:pt x="692624" y="754039"/>
                  </a:cubicBezTo>
                  <a:cubicBezTo>
                    <a:pt x="696036" y="751764"/>
                    <a:pt x="698969" y="748512"/>
                    <a:pt x="702859" y="747215"/>
                  </a:cubicBezTo>
                  <a:lnTo>
                    <a:pt x="723331" y="740391"/>
                  </a:lnTo>
                  <a:cubicBezTo>
                    <a:pt x="725606" y="736979"/>
                    <a:pt x="726953" y="732717"/>
                    <a:pt x="730155" y="730156"/>
                  </a:cubicBezTo>
                  <a:cubicBezTo>
                    <a:pt x="732964" y="727909"/>
                    <a:pt x="737174" y="728352"/>
                    <a:pt x="740391" y="726744"/>
                  </a:cubicBezTo>
                  <a:cubicBezTo>
                    <a:pt x="744059" y="724910"/>
                    <a:pt x="746959" y="721754"/>
                    <a:pt x="750627" y="719920"/>
                  </a:cubicBezTo>
                  <a:cubicBezTo>
                    <a:pt x="753844" y="718312"/>
                    <a:pt x="757718" y="718255"/>
                    <a:pt x="760862" y="716508"/>
                  </a:cubicBezTo>
                  <a:cubicBezTo>
                    <a:pt x="768031" y="712525"/>
                    <a:pt x="773553" y="705454"/>
                    <a:pt x="781334" y="702860"/>
                  </a:cubicBezTo>
                  <a:cubicBezTo>
                    <a:pt x="784746" y="701723"/>
                    <a:pt x="788353" y="701056"/>
                    <a:pt x="791570" y="699448"/>
                  </a:cubicBezTo>
                  <a:cubicBezTo>
                    <a:pt x="818027" y="686219"/>
                    <a:pt x="786314" y="697788"/>
                    <a:pt x="812042" y="689212"/>
                  </a:cubicBezTo>
                  <a:cubicBezTo>
                    <a:pt x="818866" y="684663"/>
                    <a:pt x="824733" y="678158"/>
                    <a:pt x="832513" y="675565"/>
                  </a:cubicBezTo>
                  <a:cubicBezTo>
                    <a:pt x="835925" y="674428"/>
                    <a:pt x="839605" y="673900"/>
                    <a:pt x="842749" y="672153"/>
                  </a:cubicBezTo>
                  <a:cubicBezTo>
                    <a:pt x="849918" y="668170"/>
                    <a:pt x="855441" y="661099"/>
                    <a:pt x="863221" y="658505"/>
                  </a:cubicBezTo>
                  <a:cubicBezTo>
                    <a:pt x="888949" y="649928"/>
                    <a:pt x="857233" y="661499"/>
                    <a:pt x="883692" y="648269"/>
                  </a:cubicBezTo>
                  <a:cubicBezTo>
                    <a:pt x="886909" y="646661"/>
                    <a:pt x="890711" y="646465"/>
                    <a:pt x="893928" y="644857"/>
                  </a:cubicBezTo>
                  <a:cubicBezTo>
                    <a:pt x="897596" y="643023"/>
                    <a:pt x="900496" y="639867"/>
                    <a:pt x="904164" y="638033"/>
                  </a:cubicBezTo>
                  <a:cubicBezTo>
                    <a:pt x="907381" y="636425"/>
                    <a:pt x="911183" y="636229"/>
                    <a:pt x="914400" y="634621"/>
                  </a:cubicBezTo>
                  <a:cubicBezTo>
                    <a:pt x="918068" y="632787"/>
                    <a:pt x="920889" y="629463"/>
                    <a:pt x="924636" y="627797"/>
                  </a:cubicBezTo>
                  <a:cubicBezTo>
                    <a:pt x="931209" y="624876"/>
                    <a:pt x="939122" y="624962"/>
                    <a:pt x="945107" y="620973"/>
                  </a:cubicBezTo>
                  <a:cubicBezTo>
                    <a:pt x="948519" y="618699"/>
                    <a:pt x="951675" y="615984"/>
                    <a:pt x="955343" y="614150"/>
                  </a:cubicBezTo>
                  <a:cubicBezTo>
                    <a:pt x="958560" y="612542"/>
                    <a:pt x="962435" y="612485"/>
                    <a:pt x="965579" y="610738"/>
                  </a:cubicBezTo>
                  <a:cubicBezTo>
                    <a:pt x="972748" y="606755"/>
                    <a:pt x="979226" y="601639"/>
                    <a:pt x="986050" y="597090"/>
                  </a:cubicBezTo>
                  <a:lnTo>
                    <a:pt x="996286" y="590266"/>
                  </a:lnTo>
                  <a:cubicBezTo>
                    <a:pt x="999698" y="587991"/>
                    <a:pt x="1002632" y="584739"/>
                    <a:pt x="1006522" y="583442"/>
                  </a:cubicBezTo>
                  <a:cubicBezTo>
                    <a:pt x="1009934" y="582305"/>
                    <a:pt x="1013541" y="581638"/>
                    <a:pt x="1016758" y="580030"/>
                  </a:cubicBezTo>
                  <a:cubicBezTo>
                    <a:pt x="1020426" y="578196"/>
                    <a:pt x="1023247" y="574872"/>
                    <a:pt x="1026994" y="573206"/>
                  </a:cubicBezTo>
                  <a:cubicBezTo>
                    <a:pt x="1033567" y="570285"/>
                    <a:pt x="1047465" y="566382"/>
                    <a:pt x="1047465" y="566382"/>
                  </a:cubicBezTo>
                  <a:cubicBezTo>
                    <a:pt x="1055010" y="558837"/>
                    <a:pt x="1058437" y="554073"/>
                    <a:pt x="1067937" y="549323"/>
                  </a:cubicBezTo>
                  <a:cubicBezTo>
                    <a:pt x="1071154" y="547715"/>
                    <a:pt x="1075029" y="547658"/>
                    <a:pt x="1078173" y="545911"/>
                  </a:cubicBezTo>
                  <a:cubicBezTo>
                    <a:pt x="1085342" y="541928"/>
                    <a:pt x="1090864" y="534856"/>
                    <a:pt x="1098644" y="532263"/>
                  </a:cubicBezTo>
                  <a:cubicBezTo>
                    <a:pt x="1124372" y="523687"/>
                    <a:pt x="1092659" y="535256"/>
                    <a:pt x="1119116" y="522027"/>
                  </a:cubicBezTo>
                  <a:cubicBezTo>
                    <a:pt x="1122333" y="520419"/>
                    <a:pt x="1126135" y="520223"/>
                    <a:pt x="1129352" y="518615"/>
                  </a:cubicBezTo>
                  <a:cubicBezTo>
                    <a:pt x="1133020" y="516781"/>
                    <a:pt x="1135920" y="513625"/>
                    <a:pt x="1139588" y="511791"/>
                  </a:cubicBezTo>
                  <a:cubicBezTo>
                    <a:pt x="1142805" y="510183"/>
                    <a:pt x="1146607" y="509987"/>
                    <a:pt x="1149824" y="508379"/>
                  </a:cubicBezTo>
                  <a:cubicBezTo>
                    <a:pt x="1153491" y="506545"/>
                    <a:pt x="1156392" y="503390"/>
                    <a:pt x="1160059" y="501556"/>
                  </a:cubicBezTo>
                  <a:cubicBezTo>
                    <a:pt x="1163276" y="499948"/>
                    <a:pt x="1167151" y="499891"/>
                    <a:pt x="1170295" y="498144"/>
                  </a:cubicBezTo>
                  <a:cubicBezTo>
                    <a:pt x="1177464" y="494161"/>
                    <a:pt x="1182986" y="487090"/>
                    <a:pt x="1190767" y="484496"/>
                  </a:cubicBezTo>
                  <a:cubicBezTo>
                    <a:pt x="1194179" y="483359"/>
                    <a:pt x="1197786" y="482692"/>
                    <a:pt x="1201003" y="481084"/>
                  </a:cubicBezTo>
                  <a:cubicBezTo>
                    <a:pt x="1204671" y="479250"/>
                    <a:pt x="1207492" y="475926"/>
                    <a:pt x="1211239" y="474260"/>
                  </a:cubicBezTo>
                  <a:cubicBezTo>
                    <a:pt x="1217812" y="471339"/>
                    <a:pt x="1224886" y="469711"/>
                    <a:pt x="1231710" y="467436"/>
                  </a:cubicBezTo>
                  <a:cubicBezTo>
                    <a:pt x="1235122" y="466299"/>
                    <a:pt x="1238953" y="466019"/>
                    <a:pt x="1241946" y="464024"/>
                  </a:cubicBezTo>
                  <a:cubicBezTo>
                    <a:pt x="1271276" y="444471"/>
                    <a:pt x="1234170" y="467912"/>
                    <a:pt x="1262418" y="453788"/>
                  </a:cubicBezTo>
                  <a:cubicBezTo>
                    <a:pt x="1266085" y="451954"/>
                    <a:pt x="1268986" y="448799"/>
                    <a:pt x="1272653" y="446965"/>
                  </a:cubicBezTo>
                  <a:cubicBezTo>
                    <a:pt x="1275870" y="445357"/>
                    <a:pt x="1279672" y="445161"/>
                    <a:pt x="1282889" y="443553"/>
                  </a:cubicBezTo>
                  <a:cubicBezTo>
                    <a:pt x="1286557" y="441719"/>
                    <a:pt x="1289378" y="438394"/>
                    <a:pt x="1293125" y="436729"/>
                  </a:cubicBezTo>
                  <a:cubicBezTo>
                    <a:pt x="1299698" y="433808"/>
                    <a:pt x="1306773" y="432180"/>
                    <a:pt x="1313597" y="429905"/>
                  </a:cubicBezTo>
                  <a:lnTo>
                    <a:pt x="1334068" y="423081"/>
                  </a:lnTo>
                  <a:cubicBezTo>
                    <a:pt x="1371404" y="410635"/>
                    <a:pt x="1314848" y="430486"/>
                    <a:pt x="1354540" y="412845"/>
                  </a:cubicBezTo>
                  <a:cubicBezTo>
                    <a:pt x="1361113" y="409924"/>
                    <a:pt x="1375012" y="406021"/>
                    <a:pt x="1375012" y="406021"/>
                  </a:cubicBezTo>
                  <a:cubicBezTo>
                    <a:pt x="1391231" y="395208"/>
                    <a:pt x="1381359" y="400492"/>
                    <a:pt x="1405719" y="392373"/>
                  </a:cubicBezTo>
                  <a:lnTo>
                    <a:pt x="1415955" y="388962"/>
                  </a:lnTo>
                  <a:cubicBezTo>
                    <a:pt x="1419367" y="386687"/>
                    <a:pt x="1422444" y="383804"/>
                    <a:pt x="1426191" y="382138"/>
                  </a:cubicBezTo>
                  <a:cubicBezTo>
                    <a:pt x="1426194" y="382136"/>
                    <a:pt x="1451779" y="373608"/>
                    <a:pt x="1456898" y="371902"/>
                  </a:cubicBezTo>
                  <a:lnTo>
                    <a:pt x="1467134" y="368490"/>
                  </a:lnTo>
                  <a:cubicBezTo>
                    <a:pt x="1470546" y="367353"/>
                    <a:pt x="1474377" y="367073"/>
                    <a:pt x="1477370" y="365078"/>
                  </a:cubicBezTo>
                  <a:cubicBezTo>
                    <a:pt x="1490599" y="356259"/>
                    <a:pt x="1483716" y="359551"/>
                    <a:pt x="1497842" y="354842"/>
                  </a:cubicBezTo>
                  <a:cubicBezTo>
                    <a:pt x="1527168" y="335289"/>
                    <a:pt x="1490066" y="358729"/>
                    <a:pt x="1518313" y="344606"/>
                  </a:cubicBezTo>
                  <a:cubicBezTo>
                    <a:pt x="1521981" y="342772"/>
                    <a:pt x="1524881" y="339616"/>
                    <a:pt x="1528549" y="337782"/>
                  </a:cubicBezTo>
                  <a:cubicBezTo>
                    <a:pt x="1531766" y="336174"/>
                    <a:pt x="1535568" y="335978"/>
                    <a:pt x="1538785" y="334370"/>
                  </a:cubicBezTo>
                  <a:cubicBezTo>
                    <a:pt x="1542453" y="332536"/>
                    <a:pt x="1545274" y="329212"/>
                    <a:pt x="1549021" y="327547"/>
                  </a:cubicBezTo>
                  <a:cubicBezTo>
                    <a:pt x="1549025" y="327545"/>
                    <a:pt x="1574609" y="319017"/>
                    <a:pt x="1579728" y="317311"/>
                  </a:cubicBezTo>
                  <a:lnTo>
                    <a:pt x="1610436" y="307075"/>
                  </a:lnTo>
                  <a:lnTo>
                    <a:pt x="1630907" y="300251"/>
                  </a:lnTo>
                  <a:lnTo>
                    <a:pt x="1644555" y="296839"/>
                  </a:lnTo>
                  <a:cubicBezTo>
                    <a:pt x="1647967" y="294564"/>
                    <a:pt x="1651022" y="291630"/>
                    <a:pt x="1654791" y="290015"/>
                  </a:cubicBezTo>
                  <a:cubicBezTo>
                    <a:pt x="1659101" y="288168"/>
                    <a:pt x="1663947" y="287951"/>
                    <a:pt x="1668439" y="286603"/>
                  </a:cubicBezTo>
                  <a:cubicBezTo>
                    <a:pt x="1675328" y="284536"/>
                    <a:pt x="1682086" y="282053"/>
                    <a:pt x="1688910" y="279779"/>
                  </a:cubicBezTo>
                  <a:lnTo>
                    <a:pt x="1719618" y="269544"/>
                  </a:lnTo>
                  <a:lnTo>
                    <a:pt x="1740089" y="262720"/>
                  </a:lnTo>
                  <a:cubicBezTo>
                    <a:pt x="1746913" y="261583"/>
                    <a:pt x="1753808" y="260809"/>
                    <a:pt x="1760561" y="259308"/>
                  </a:cubicBezTo>
                  <a:cubicBezTo>
                    <a:pt x="1764072" y="258528"/>
                    <a:pt x="1767339" y="256884"/>
                    <a:pt x="1770797" y="255896"/>
                  </a:cubicBezTo>
                  <a:cubicBezTo>
                    <a:pt x="1775306" y="254608"/>
                    <a:pt x="1779953" y="253831"/>
                    <a:pt x="1784444" y="252484"/>
                  </a:cubicBezTo>
                  <a:cubicBezTo>
                    <a:pt x="1791334" y="250417"/>
                    <a:pt x="1798092" y="247935"/>
                    <a:pt x="1804916" y="245660"/>
                  </a:cubicBezTo>
                  <a:lnTo>
                    <a:pt x="1825388" y="238836"/>
                  </a:lnTo>
                  <a:lnTo>
                    <a:pt x="1845859" y="232012"/>
                  </a:lnTo>
                  <a:cubicBezTo>
                    <a:pt x="1849271" y="230875"/>
                    <a:pt x="1852606" y="229472"/>
                    <a:pt x="1856095" y="228600"/>
                  </a:cubicBezTo>
                  <a:cubicBezTo>
                    <a:pt x="1860644" y="227463"/>
                    <a:pt x="1865251" y="226535"/>
                    <a:pt x="1869743" y="225188"/>
                  </a:cubicBezTo>
                  <a:cubicBezTo>
                    <a:pt x="1876633" y="223121"/>
                    <a:pt x="1883162" y="219776"/>
                    <a:pt x="1890215" y="218365"/>
                  </a:cubicBezTo>
                  <a:cubicBezTo>
                    <a:pt x="1914327" y="213542"/>
                    <a:pt x="1901773" y="216787"/>
                    <a:pt x="1927746" y="208129"/>
                  </a:cubicBezTo>
                  <a:lnTo>
                    <a:pt x="1937982" y="204717"/>
                  </a:lnTo>
                  <a:cubicBezTo>
                    <a:pt x="1941394" y="203580"/>
                    <a:pt x="1944691" y="202010"/>
                    <a:pt x="1948218" y="201305"/>
                  </a:cubicBezTo>
                  <a:cubicBezTo>
                    <a:pt x="1972330" y="196482"/>
                    <a:pt x="1959776" y="199727"/>
                    <a:pt x="1985749" y="191069"/>
                  </a:cubicBezTo>
                  <a:cubicBezTo>
                    <a:pt x="1989161" y="189932"/>
                    <a:pt x="1992992" y="189652"/>
                    <a:pt x="1995985" y="187657"/>
                  </a:cubicBezTo>
                  <a:cubicBezTo>
                    <a:pt x="2012206" y="176843"/>
                    <a:pt x="2002331" y="182130"/>
                    <a:pt x="2026692" y="174009"/>
                  </a:cubicBezTo>
                  <a:lnTo>
                    <a:pt x="2057400" y="163773"/>
                  </a:lnTo>
                  <a:lnTo>
                    <a:pt x="2067636" y="160362"/>
                  </a:lnTo>
                  <a:cubicBezTo>
                    <a:pt x="2071048" y="158087"/>
                    <a:pt x="2074102" y="155153"/>
                    <a:pt x="2077871" y="153538"/>
                  </a:cubicBezTo>
                  <a:cubicBezTo>
                    <a:pt x="2082181" y="151691"/>
                    <a:pt x="2087027" y="151473"/>
                    <a:pt x="2091519" y="150126"/>
                  </a:cubicBezTo>
                  <a:cubicBezTo>
                    <a:pt x="2098409" y="148059"/>
                    <a:pt x="2105167" y="145577"/>
                    <a:pt x="2111991" y="143302"/>
                  </a:cubicBezTo>
                  <a:lnTo>
                    <a:pt x="2122227" y="139890"/>
                  </a:lnTo>
                  <a:cubicBezTo>
                    <a:pt x="2125639" y="138753"/>
                    <a:pt x="2128936" y="137183"/>
                    <a:pt x="2132462" y="136478"/>
                  </a:cubicBezTo>
                  <a:cubicBezTo>
                    <a:pt x="2138149" y="135341"/>
                    <a:pt x="2143861" y="134324"/>
                    <a:pt x="2149522" y="133066"/>
                  </a:cubicBezTo>
                  <a:cubicBezTo>
                    <a:pt x="2164806" y="129670"/>
                    <a:pt x="2163507" y="128815"/>
                    <a:pt x="2180230" y="126242"/>
                  </a:cubicBezTo>
                  <a:cubicBezTo>
                    <a:pt x="2189293" y="124848"/>
                    <a:pt x="2198481" y="124337"/>
                    <a:pt x="2207525" y="122830"/>
                  </a:cubicBezTo>
                  <a:cubicBezTo>
                    <a:pt x="2212151" y="122059"/>
                    <a:pt x="2216595" y="120435"/>
                    <a:pt x="2221173" y="119418"/>
                  </a:cubicBezTo>
                  <a:cubicBezTo>
                    <a:pt x="2226834" y="118160"/>
                    <a:pt x="2232501" y="116888"/>
                    <a:pt x="2238233" y="116006"/>
                  </a:cubicBezTo>
                  <a:cubicBezTo>
                    <a:pt x="2247296" y="114612"/>
                    <a:pt x="2256430" y="113731"/>
                    <a:pt x="2265528" y="112594"/>
                  </a:cubicBezTo>
                  <a:lnTo>
                    <a:pt x="2316707" y="95535"/>
                  </a:lnTo>
                  <a:lnTo>
                    <a:pt x="2326943" y="92123"/>
                  </a:lnTo>
                  <a:cubicBezTo>
                    <a:pt x="2330355" y="90986"/>
                    <a:pt x="2333631" y="89302"/>
                    <a:pt x="2337179" y="88711"/>
                  </a:cubicBezTo>
                  <a:cubicBezTo>
                    <a:pt x="2388281" y="80194"/>
                    <a:pt x="2364371" y="83415"/>
                    <a:pt x="2408830" y="78475"/>
                  </a:cubicBezTo>
                  <a:cubicBezTo>
                    <a:pt x="2415654" y="76200"/>
                    <a:pt x="2423316" y="75641"/>
                    <a:pt x="2429301" y="71651"/>
                  </a:cubicBezTo>
                  <a:cubicBezTo>
                    <a:pt x="2432713" y="69376"/>
                    <a:pt x="2435790" y="66492"/>
                    <a:pt x="2439537" y="64827"/>
                  </a:cubicBezTo>
                  <a:cubicBezTo>
                    <a:pt x="2446110" y="61906"/>
                    <a:pt x="2453185" y="60278"/>
                    <a:pt x="2460009" y="58003"/>
                  </a:cubicBezTo>
                  <a:lnTo>
                    <a:pt x="2470244" y="54591"/>
                  </a:lnTo>
                  <a:cubicBezTo>
                    <a:pt x="2473656" y="53454"/>
                    <a:pt x="2477487" y="53174"/>
                    <a:pt x="2480480" y="51179"/>
                  </a:cubicBezTo>
                  <a:cubicBezTo>
                    <a:pt x="2483892" y="48905"/>
                    <a:pt x="2486969" y="46021"/>
                    <a:pt x="2490716" y="44356"/>
                  </a:cubicBezTo>
                  <a:cubicBezTo>
                    <a:pt x="2490718" y="44355"/>
                    <a:pt x="2516305" y="35826"/>
                    <a:pt x="2521424" y="34120"/>
                  </a:cubicBezTo>
                  <a:cubicBezTo>
                    <a:pt x="2524836" y="32983"/>
                    <a:pt x="2528667" y="32703"/>
                    <a:pt x="2531659" y="30708"/>
                  </a:cubicBezTo>
                  <a:lnTo>
                    <a:pt x="2541895" y="23884"/>
                  </a:lnTo>
                  <a:cubicBezTo>
                    <a:pt x="2548566" y="13877"/>
                    <a:pt x="2549306" y="14713"/>
                    <a:pt x="2552131" y="3412"/>
                  </a:cubicBezTo>
                  <a:cubicBezTo>
                    <a:pt x="2552407" y="2309"/>
                    <a:pt x="2552131" y="1137"/>
                    <a:pt x="2552131" y="0"/>
                  </a:cubicBezTo>
                </a:path>
              </a:pathLst>
            </a:custGeom>
            <a:noFill/>
            <a:ln w="317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89" name="Freeform: Shape 388">
              <a:extLst>
                <a:ext uri="{FF2B5EF4-FFF2-40B4-BE49-F238E27FC236}">
                  <a16:creationId xmlns:a16="http://schemas.microsoft.com/office/drawing/2014/main" id="{761D2680-9ECA-4735-B19D-E8B55F822622}"/>
                </a:ext>
              </a:extLst>
            </p:cNvPr>
            <p:cNvSpPr/>
            <p:nvPr/>
          </p:nvSpPr>
          <p:spPr>
            <a:xfrm>
              <a:off x="3651154" y="2697156"/>
              <a:ext cx="1908980" cy="1200150"/>
            </a:xfrm>
            <a:custGeom>
              <a:avLst/>
              <a:gdLst>
                <a:gd name="connsiteX0" fmla="*/ 0 w 2545307"/>
                <a:gd name="connsiteY0" fmla="*/ 1600200 h 1600200"/>
                <a:gd name="connsiteX1" fmla="*/ 13647 w 2545307"/>
                <a:gd name="connsiteY1" fmla="*/ 1562669 h 1600200"/>
                <a:gd name="connsiteX2" fmla="*/ 17059 w 2545307"/>
                <a:gd name="connsiteY2" fmla="*/ 1552433 h 1600200"/>
                <a:gd name="connsiteX3" fmla="*/ 23883 w 2545307"/>
                <a:gd name="connsiteY3" fmla="*/ 1542197 h 1600200"/>
                <a:gd name="connsiteX4" fmla="*/ 27295 w 2545307"/>
                <a:gd name="connsiteY4" fmla="*/ 1531961 h 1600200"/>
                <a:gd name="connsiteX5" fmla="*/ 40943 w 2545307"/>
                <a:gd name="connsiteY5" fmla="*/ 1511490 h 1600200"/>
                <a:gd name="connsiteX6" fmla="*/ 47767 w 2545307"/>
                <a:gd name="connsiteY6" fmla="*/ 1501254 h 1600200"/>
                <a:gd name="connsiteX7" fmla="*/ 58003 w 2545307"/>
                <a:gd name="connsiteY7" fmla="*/ 1480782 h 1600200"/>
                <a:gd name="connsiteX8" fmla="*/ 61415 w 2545307"/>
                <a:gd name="connsiteY8" fmla="*/ 1470546 h 1600200"/>
                <a:gd name="connsiteX9" fmla="*/ 68238 w 2545307"/>
                <a:gd name="connsiteY9" fmla="*/ 1460311 h 1600200"/>
                <a:gd name="connsiteX10" fmla="*/ 71650 w 2545307"/>
                <a:gd name="connsiteY10" fmla="*/ 1450075 h 1600200"/>
                <a:gd name="connsiteX11" fmla="*/ 78474 w 2545307"/>
                <a:gd name="connsiteY11" fmla="*/ 1439839 h 1600200"/>
                <a:gd name="connsiteX12" fmla="*/ 81886 w 2545307"/>
                <a:gd name="connsiteY12" fmla="*/ 1429603 h 1600200"/>
                <a:gd name="connsiteX13" fmla="*/ 95534 w 2545307"/>
                <a:gd name="connsiteY13" fmla="*/ 1409131 h 1600200"/>
                <a:gd name="connsiteX14" fmla="*/ 98946 w 2545307"/>
                <a:gd name="connsiteY14" fmla="*/ 1398896 h 1600200"/>
                <a:gd name="connsiteX15" fmla="*/ 119418 w 2545307"/>
                <a:gd name="connsiteY15" fmla="*/ 1368188 h 1600200"/>
                <a:gd name="connsiteX16" fmla="*/ 133065 w 2545307"/>
                <a:gd name="connsiteY16" fmla="*/ 1347716 h 1600200"/>
                <a:gd name="connsiteX17" fmla="*/ 139889 w 2545307"/>
                <a:gd name="connsiteY17" fmla="*/ 1337481 h 1600200"/>
                <a:gd name="connsiteX18" fmla="*/ 150125 w 2545307"/>
                <a:gd name="connsiteY18" fmla="*/ 1317009 h 1600200"/>
                <a:gd name="connsiteX19" fmla="*/ 156949 w 2545307"/>
                <a:gd name="connsiteY19" fmla="*/ 1296537 h 1600200"/>
                <a:gd name="connsiteX20" fmla="*/ 160361 w 2545307"/>
                <a:gd name="connsiteY20" fmla="*/ 1286302 h 1600200"/>
                <a:gd name="connsiteX21" fmla="*/ 167185 w 2545307"/>
                <a:gd name="connsiteY21" fmla="*/ 1276066 h 1600200"/>
                <a:gd name="connsiteX22" fmla="*/ 170597 w 2545307"/>
                <a:gd name="connsiteY22" fmla="*/ 1265830 h 1600200"/>
                <a:gd name="connsiteX23" fmla="*/ 180832 w 2545307"/>
                <a:gd name="connsiteY23" fmla="*/ 1255594 h 1600200"/>
                <a:gd name="connsiteX24" fmla="*/ 194480 w 2545307"/>
                <a:gd name="connsiteY24" fmla="*/ 1235122 h 1600200"/>
                <a:gd name="connsiteX25" fmla="*/ 197892 w 2545307"/>
                <a:gd name="connsiteY25" fmla="*/ 1224887 h 1600200"/>
                <a:gd name="connsiteX26" fmla="*/ 214952 w 2545307"/>
                <a:gd name="connsiteY26" fmla="*/ 1204415 h 1600200"/>
                <a:gd name="connsiteX27" fmla="*/ 225188 w 2545307"/>
                <a:gd name="connsiteY27" fmla="*/ 1183943 h 1600200"/>
                <a:gd name="connsiteX28" fmla="*/ 235424 w 2545307"/>
                <a:gd name="connsiteY28" fmla="*/ 1180531 h 1600200"/>
                <a:gd name="connsiteX29" fmla="*/ 249071 w 2545307"/>
                <a:gd name="connsiteY29" fmla="*/ 1160060 h 1600200"/>
                <a:gd name="connsiteX30" fmla="*/ 255895 w 2545307"/>
                <a:gd name="connsiteY30" fmla="*/ 1149824 h 1600200"/>
                <a:gd name="connsiteX31" fmla="*/ 266131 w 2545307"/>
                <a:gd name="connsiteY31" fmla="*/ 1143000 h 1600200"/>
                <a:gd name="connsiteX32" fmla="*/ 279779 w 2545307"/>
                <a:gd name="connsiteY32" fmla="*/ 1129352 h 1600200"/>
                <a:gd name="connsiteX33" fmla="*/ 283191 w 2545307"/>
                <a:gd name="connsiteY33" fmla="*/ 1119116 h 1600200"/>
                <a:gd name="connsiteX34" fmla="*/ 293427 w 2545307"/>
                <a:gd name="connsiteY34" fmla="*/ 1112293 h 1600200"/>
                <a:gd name="connsiteX35" fmla="*/ 317310 w 2545307"/>
                <a:gd name="connsiteY35" fmla="*/ 1088409 h 1600200"/>
                <a:gd name="connsiteX36" fmla="*/ 324134 w 2545307"/>
                <a:gd name="connsiteY36" fmla="*/ 1078173 h 1600200"/>
                <a:gd name="connsiteX37" fmla="*/ 334370 w 2545307"/>
                <a:gd name="connsiteY37" fmla="*/ 1071349 h 1600200"/>
                <a:gd name="connsiteX38" fmla="*/ 358253 w 2545307"/>
                <a:gd name="connsiteY38" fmla="*/ 1044054 h 1600200"/>
                <a:gd name="connsiteX39" fmla="*/ 382137 w 2545307"/>
                <a:gd name="connsiteY39" fmla="*/ 1020170 h 1600200"/>
                <a:gd name="connsiteX40" fmla="*/ 395785 w 2545307"/>
                <a:gd name="connsiteY40" fmla="*/ 999699 h 1600200"/>
                <a:gd name="connsiteX41" fmla="*/ 416256 w 2545307"/>
                <a:gd name="connsiteY41" fmla="*/ 986051 h 1600200"/>
                <a:gd name="connsiteX42" fmla="*/ 443552 w 2545307"/>
                <a:gd name="connsiteY42" fmla="*/ 962167 h 1600200"/>
                <a:gd name="connsiteX43" fmla="*/ 453788 w 2545307"/>
                <a:gd name="connsiteY43" fmla="*/ 955343 h 1600200"/>
                <a:gd name="connsiteX44" fmla="*/ 457200 w 2545307"/>
                <a:gd name="connsiteY44" fmla="*/ 945108 h 1600200"/>
                <a:gd name="connsiteX45" fmla="*/ 467435 w 2545307"/>
                <a:gd name="connsiteY45" fmla="*/ 938284 h 1600200"/>
                <a:gd name="connsiteX46" fmla="*/ 487907 w 2545307"/>
                <a:gd name="connsiteY46" fmla="*/ 921224 h 1600200"/>
                <a:gd name="connsiteX47" fmla="*/ 504967 w 2545307"/>
                <a:gd name="connsiteY47" fmla="*/ 904164 h 1600200"/>
                <a:gd name="connsiteX48" fmla="*/ 511791 w 2545307"/>
                <a:gd name="connsiteY48" fmla="*/ 893928 h 1600200"/>
                <a:gd name="connsiteX49" fmla="*/ 522027 w 2545307"/>
                <a:gd name="connsiteY49" fmla="*/ 887105 h 1600200"/>
                <a:gd name="connsiteX50" fmla="*/ 535674 w 2545307"/>
                <a:gd name="connsiteY50" fmla="*/ 873457 h 1600200"/>
                <a:gd name="connsiteX51" fmla="*/ 556146 w 2545307"/>
                <a:gd name="connsiteY51" fmla="*/ 859809 h 1600200"/>
                <a:gd name="connsiteX52" fmla="*/ 566382 w 2545307"/>
                <a:gd name="connsiteY52" fmla="*/ 852985 h 1600200"/>
                <a:gd name="connsiteX53" fmla="*/ 576618 w 2545307"/>
                <a:gd name="connsiteY53" fmla="*/ 846161 h 1600200"/>
                <a:gd name="connsiteX54" fmla="*/ 603913 w 2545307"/>
                <a:gd name="connsiteY54" fmla="*/ 822278 h 1600200"/>
                <a:gd name="connsiteX55" fmla="*/ 614149 w 2545307"/>
                <a:gd name="connsiteY55" fmla="*/ 812042 h 1600200"/>
                <a:gd name="connsiteX56" fmla="*/ 634621 w 2545307"/>
                <a:gd name="connsiteY56" fmla="*/ 798394 h 1600200"/>
                <a:gd name="connsiteX57" fmla="*/ 644856 w 2545307"/>
                <a:gd name="connsiteY57" fmla="*/ 791570 h 1600200"/>
                <a:gd name="connsiteX58" fmla="*/ 665328 w 2545307"/>
                <a:gd name="connsiteY58" fmla="*/ 777922 h 1600200"/>
                <a:gd name="connsiteX59" fmla="*/ 672152 w 2545307"/>
                <a:gd name="connsiteY59" fmla="*/ 767687 h 1600200"/>
                <a:gd name="connsiteX60" fmla="*/ 682388 w 2545307"/>
                <a:gd name="connsiteY60" fmla="*/ 764275 h 1600200"/>
                <a:gd name="connsiteX61" fmla="*/ 692624 w 2545307"/>
                <a:gd name="connsiteY61" fmla="*/ 757451 h 1600200"/>
                <a:gd name="connsiteX62" fmla="*/ 709683 w 2545307"/>
                <a:gd name="connsiteY62" fmla="*/ 743803 h 1600200"/>
                <a:gd name="connsiteX63" fmla="*/ 716507 w 2545307"/>
                <a:gd name="connsiteY63" fmla="*/ 733567 h 1600200"/>
                <a:gd name="connsiteX64" fmla="*/ 726743 w 2545307"/>
                <a:gd name="connsiteY64" fmla="*/ 730155 h 1600200"/>
                <a:gd name="connsiteX65" fmla="*/ 747215 w 2545307"/>
                <a:gd name="connsiteY65" fmla="*/ 716508 h 1600200"/>
                <a:gd name="connsiteX66" fmla="*/ 754038 w 2545307"/>
                <a:gd name="connsiteY66" fmla="*/ 706272 h 1600200"/>
                <a:gd name="connsiteX67" fmla="*/ 774510 w 2545307"/>
                <a:gd name="connsiteY67" fmla="*/ 696036 h 1600200"/>
                <a:gd name="connsiteX68" fmla="*/ 801806 w 2545307"/>
                <a:gd name="connsiteY68" fmla="*/ 672152 h 1600200"/>
                <a:gd name="connsiteX69" fmla="*/ 832513 w 2545307"/>
                <a:gd name="connsiteY69" fmla="*/ 648269 h 1600200"/>
                <a:gd name="connsiteX70" fmla="*/ 842749 w 2545307"/>
                <a:gd name="connsiteY70" fmla="*/ 641445 h 1600200"/>
                <a:gd name="connsiteX71" fmla="*/ 852985 w 2545307"/>
                <a:gd name="connsiteY71" fmla="*/ 634621 h 1600200"/>
                <a:gd name="connsiteX72" fmla="*/ 863221 w 2545307"/>
                <a:gd name="connsiteY72" fmla="*/ 631209 h 1600200"/>
                <a:gd name="connsiteX73" fmla="*/ 883692 w 2545307"/>
                <a:gd name="connsiteY73" fmla="*/ 617561 h 1600200"/>
                <a:gd name="connsiteX74" fmla="*/ 893928 w 2545307"/>
                <a:gd name="connsiteY74" fmla="*/ 614149 h 1600200"/>
                <a:gd name="connsiteX75" fmla="*/ 914400 w 2545307"/>
                <a:gd name="connsiteY75" fmla="*/ 600502 h 1600200"/>
                <a:gd name="connsiteX76" fmla="*/ 934871 w 2545307"/>
                <a:gd name="connsiteY76" fmla="*/ 590266 h 1600200"/>
                <a:gd name="connsiteX77" fmla="*/ 945107 w 2545307"/>
                <a:gd name="connsiteY77" fmla="*/ 586854 h 1600200"/>
                <a:gd name="connsiteX78" fmla="*/ 955343 w 2545307"/>
                <a:gd name="connsiteY78" fmla="*/ 580030 h 1600200"/>
                <a:gd name="connsiteX79" fmla="*/ 975815 w 2545307"/>
                <a:gd name="connsiteY79" fmla="*/ 573206 h 1600200"/>
                <a:gd name="connsiteX80" fmla="*/ 996286 w 2545307"/>
                <a:gd name="connsiteY80" fmla="*/ 562970 h 1600200"/>
                <a:gd name="connsiteX81" fmla="*/ 1006522 w 2545307"/>
                <a:gd name="connsiteY81" fmla="*/ 556146 h 1600200"/>
                <a:gd name="connsiteX82" fmla="*/ 1016758 w 2545307"/>
                <a:gd name="connsiteY82" fmla="*/ 552734 h 1600200"/>
                <a:gd name="connsiteX83" fmla="*/ 1037230 w 2545307"/>
                <a:gd name="connsiteY83" fmla="*/ 539087 h 1600200"/>
                <a:gd name="connsiteX84" fmla="*/ 1057701 w 2545307"/>
                <a:gd name="connsiteY84" fmla="*/ 532263 h 1600200"/>
                <a:gd name="connsiteX85" fmla="*/ 1088409 w 2545307"/>
                <a:gd name="connsiteY85" fmla="*/ 515203 h 1600200"/>
                <a:gd name="connsiteX86" fmla="*/ 1105468 w 2545307"/>
                <a:gd name="connsiteY86" fmla="*/ 498143 h 1600200"/>
                <a:gd name="connsiteX87" fmla="*/ 1129352 w 2545307"/>
                <a:gd name="connsiteY87" fmla="*/ 484496 h 1600200"/>
                <a:gd name="connsiteX88" fmla="*/ 1143000 w 2545307"/>
                <a:gd name="connsiteY88" fmla="*/ 474260 h 1600200"/>
                <a:gd name="connsiteX89" fmla="*/ 1153235 w 2545307"/>
                <a:gd name="connsiteY89" fmla="*/ 470848 h 1600200"/>
                <a:gd name="connsiteX90" fmla="*/ 1173707 w 2545307"/>
                <a:gd name="connsiteY90" fmla="*/ 457200 h 1600200"/>
                <a:gd name="connsiteX91" fmla="*/ 1194179 w 2545307"/>
                <a:gd name="connsiteY91" fmla="*/ 446964 h 1600200"/>
                <a:gd name="connsiteX92" fmla="*/ 1204415 w 2545307"/>
                <a:gd name="connsiteY92" fmla="*/ 443552 h 1600200"/>
                <a:gd name="connsiteX93" fmla="*/ 1214650 w 2545307"/>
                <a:gd name="connsiteY93" fmla="*/ 436728 h 1600200"/>
                <a:gd name="connsiteX94" fmla="*/ 1235122 w 2545307"/>
                <a:gd name="connsiteY94" fmla="*/ 429905 h 1600200"/>
                <a:gd name="connsiteX95" fmla="*/ 1245358 w 2545307"/>
                <a:gd name="connsiteY95" fmla="*/ 426493 h 1600200"/>
                <a:gd name="connsiteX96" fmla="*/ 1265830 w 2545307"/>
                <a:gd name="connsiteY96" fmla="*/ 419669 h 1600200"/>
                <a:gd name="connsiteX97" fmla="*/ 1276065 w 2545307"/>
                <a:gd name="connsiteY97" fmla="*/ 416257 h 1600200"/>
                <a:gd name="connsiteX98" fmla="*/ 1289713 w 2545307"/>
                <a:gd name="connsiteY98" fmla="*/ 412845 h 1600200"/>
                <a:gd name="connsiteX99" fmla="*/ 1310185 w 2545307"/>
                <a:gd name="connsiteY99" fmla="*/ 402609 h 1600200"/>
                <a:gd name="connsiteX100" fmla="*/ 1320421 w 2545307"/>
                <a:gd name="connsiteY100" fmla="*/ 395785 h 1600200"/>
                <a:gd name="connsiteX101" fmla="*/ 1337480 w 2545307"/>
                <a:gd name="connsiteY101" fmla="*/ 392373 h 1600200"/>
                <a:gd name="connsiteX102" fmla="*/ 1368188 w 2545307"/>
                <a:gd name="connsiteY102" fmla="*/ 378725 h 1600200"/>
                <a:gd name="connsiteX103" fmla="*/ 1378424 w 2545307"/>
                <a:gd name="connsiteY103" fmla="*/ 375313 h 1600200"/>
                <a:gd name="connsiteX104" fmla="*/ 1409131 w 2545307"/>
                <a:gd name="connsiteY104" fmla="*/ 361666 h 1600200"/>
                <a:gd name="connsiteX105" fmla="*/ 1433015 w 2545307"/>
                <a:gd name="connsiteY105" fmla="*/ 351430 h 1600200"/>
                <a:gd name="connsiteX106" fmla="*/ 1443250 w 2545307"/>
                <a:gd name="connsiteY106" fmla="*/ 344606 h 1600200"/>
                <a:gd name="connsiteX107" fmla="*/ 1480782 w 2545307"/>
                <a:gd name="connsiteY107" fmla="*/ 337782 h 1600200"/>
                <a:gd name="connsiteX108" fmla="*/ 1501253 w 2545307"/>
                <a:gd name="connsiteY108" fmla="*/ 327546 h 1600200"/>
                <a:gd name="connsiteX109" fmla="*/ 1528549 w 2545307"/>
                <a:gd name="connsiteY109" fmla="*/ 313899 h 1600200"/>
                <a:gd name="connsiteX110" fmla="*/ 1538785 w 2545307"/>
                <a:gd name="connsiteY110" fmla="*/ 310487 h 1600200"/>
                <a:gd name="connsiteX111" fmla="*/ 1549021 w 2545307"/>
                <a:gd name="connsiteY111" fmla="*/ 303663 h 1600200"/>
                <a:gd name="connsiteX112" fmla="*/ 1583140 w 2545307"/>
                <a:gd name="connsiteY112" fmla="*/ 293427 h 1600200"/>
                <a:gd name="connsiteX113" fmla="*/ 1600200 w 2545307"/>
                <a:gd name="connsiteY113" fmla="*/ 283191 h 1600200"/>
                <a:gd name="connsiteX114" fmla="*/ 1630907 w 2545307"/>
                <a:gd name="connsiteY114" fmla="*/ 276367 h 1600200"/>
                <a:gd name="connsiteX115" fmla="*/ 1641143 w 2545307"/>
                <a:gd name="connsiteY115" fmla="*/ 269543 h 1600200"/>
                <a:gd name="connsiteX116" fmla="*/ 1654791 w 2545307"/>
                <a:gd name="connsiteY116" fmla="*/ 262719 h 1600200"/>
                <a:gd name="connsiteX117" fmla="*/ 1671850 w 2545307"/>
                <a:gd name="connsiteY117" fmla="*/ 255896 h 1600200"/>
                <a:gd name="connsiteX118" fmla="*/ 1682086 w 2545307"/>
                <a:gd name="connsiteY118" fmla="*/ 252484 h 1600200"/>
                <a:gd name="connsiteX119" fmla="*/ 1692322 w 2545307"/>
                <a:gd name="connsiteY119" fmla="*/ 245660 h 1600200"/>
                <a:gd name="connsiteX120" fmla="*/ 1729853 w 2545307"/>
                <a:gd name="connsiteY120" fmla="*/ 235424 h 1600200"/>
                <a:gd name="connsiteX121" fmla="*/ 1750325 w 2545307"/>
                <a:gd name="connsiteY121" fmla="*/ 221776 h 1600200"/>
                <a:gd name="connsiteX122" fmla="*/ 1791268 w 2545307"/>
                <a:gd name="connsiteY122" fmla="*/ 208128 h 1600200"/>
                <a:gd name="connsiteX123" fmla="*/ 1811740 w 2545307"/>
                <a:gd name="connsiteY123" fmla="*/ 201305 h 1600200"/>
                <a:gd name="connsiteX124" fmla="*/ 1839035 w 2545307"/>
                <a:gd name="connsiteY124" fmla="*/ 194481 h 1600200"/>
                <a:gd name="connsiteX125" fmla="*/ 1866331 w 2545307"/>
                <a:gd name="connsiteY125" fmla="*/ 187657 h 1600200"/>
                <a:gd name="connsiteX126" fmla="*/ 1886803 w 2545307"/>
                <a:gd name="connsiteY126" fmla="*/ 180833 h 1600200"/>
                <a:gd name="connsiteX127" fmla="*/ 1897038 w 2545307"/>
                <a:gd name="connsiteY127" fmla="*/ 177421 h 1600200"/>
                <a:gd name="connsiteX128" fmla="*/ 1927746 w 2545307"/>
                <a:gd name="connsiteY128" fmla="*/ 163773 h 1600200"/>
                <a:gd name="connsiteX129" fmla="*/ 1937982 w 2545307"/>
                <a:gd name="connsiteY129" fmla="*/ 160361 h 1600200"/>
                <a:gd name="connsiteX130" fmla="*/ 1995985 w 2545307"/>
                <a:gd name="connsiteY130" fmla="*/ 153537 h 1600200"/>
                <a:gd name="connsiteX131" fmla="*/ 2013044 w 2545307"/>
                <a:gd name="connsiteY131" fmla="*/ 150125 h 1600200"/>
                <a:gd name="connsiteX132" fmla="*/ 2036928 w 2545307"/>
                <a:gd name="connsiteY132" fmla="*/ 139890 h 1600200"/>
                <a:gd name="connsiteX133" fmla="*/ 2050576 w 2545307"/>
                <a:gd name="connsiteY133" fmla="*/ 133066 h 1600200"/>
                <a:gd name="connsiteX134" fmla="*/ 2071047 w 2545307"/>
                <a:gd name="connsiteY134" fmla="*/ 126242 h 1600200"/>
                <a:gd name="connsiteX135" fmla="*/ 2081283 w 2545307"/>
                <a:gd name="connsiteY135" fmla="*/ 122830 h 1600200"/>
                <a:gd name="connsiteX136" fmla="*/ 2105167 w 2545307"/>
                <a:gd name="connsiteY136" fmla="*/ 119418 h 1600200"/>
                <a:gd name="connsiteX137" fmla="*/ 2129050 w 2545307"/>
                <a:gd name="connsiteY137" fmla="*/ 112594 h 1600200"/>
                <a:gd name="connsiteX138" fmla="*/ 2163170 w 2545307"/>
                <a:gd name="connsiteY138" fmla="*/ 105770 h 1600200"/>
                <a:gd name="connsiteX139" fmla="*/ 2180230 w 2545307"/>
                <a:gd name="connsiteY139" fmla="*/ 102358 h 1600200"/>
                <a:gd name="connsiteX140" fmla="*/ 2217761 w 2545307"/>
                <a:gd name="connsiteY140" fmla="*/ 98946 h 1600200"/>
                <a:gd name="connsiteX141" fmla="*/ 2231409 w 2545307"/>
                <a:gd name="connsiteY141" fmla="*/ 95534 h 1600200"/>
                <a:gd name="connsiteX142" fmla="*/ 2262116 w 2545307"/>
                <a:gd name="connsiteY142" fmla="*/ 88711 h 1600200"/>
                <a:gd name="connsiteX143" fmla="*/ 2272352 w 2545307"/>
                <a:gd name="connsiteY143" fmla="*/ 85299 h 1600200"/>
                <a:gd name="connsiteX144" fmla="*/ 2306471 w 2545307"/>
                <a:gd name="connsiteY144" fmla="*/ 75063 h 1600200"/>
                <a:gd name="connsiteX145" fmla="*/ 2337179 w 2545307"/>
                <a:gd name="connsiteY145" fmla="*/ 61415 h 1600200"/>
                <a:gd name="connsiteX146" fmla="*/ 2347415 w 2545307"/>
                <a:gd name="connsiteY146" fmla="*/ 58003 h 1600200"/>
                <a:gd name="connsiteX147" fmla="*/ 2367886 w 2545307"/>
                <a:gd name="connsiteY147" fmla="*/ 54591 h 1600200"/>
                <a:gd name="connsiteX148" fmla="*/ 2395182 w 2545307"/>
                <a:gd name="connsiteY148" fmla="*/ 47767 h 1600200"/>
                <a:gd name="connsiteX149" fmla="*/ 2408830 w 2545307"/>
                <a:gd name="connsiteY149" fmla="*/ 44355 h 1600200"/>
                <a:gd name="connsiteX150" fmla="*/ 2432713 w 2545307"/>
                <a:gd name="connsiteY150" fmla="*/ 40943 h 1600200"/>
                <a:gd name="connsiteX151" fmla="*/ 2446361 w 2545307"/>
                <a:gd name="connsiteY151" fmla="*/ 37531 h 1600200"/>
                <a:gd name="connsiteX152" fmla="*/ 2480480 w 2545307"/>
                <a:gd name="connsiteY152" fmla="*/ 30708 h 1600200"/>
                <a:gd name="connsiteX153" fmla="*/ 2494128 w 2545307"/>
                <a:gd name="connsiteY153" fmla="*/ 27296 h 1600200"/>
                <a:gd name="connsiteX154" fmla="*/ 2538483 w 2545307"/>
                <a:gd name="connsiteY154" fmla="*/ 17060 h 1600200"/>
                <a:gd name="connsiteX155" fmla="*/ 2545307 w 2545307"/>
                <a:gd name="connsiteY155"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2545307" h="1600200">
                  <a:moveTo>
                    <a:pt x="0" y="1600200"/>
                  </a:moveTo>
                  <a:cubicBezTo>
                    <a:pt x="9497" y="1576458"/>
                    <a:pt x="4886" y="1588955"/>
                    <a:pt x="13647" y="1562669"/>
                  </a:cubicBezTo>
                  <a:cubicBezTo>
                    <a:pt x="14784" y="1559257"/>
                    <a:pt x="15064" y="1555426"/>
                    <a:pt x="17059" y="1552433"/>
                  </a:cubicBezTo>
                  <a:cubicBezTo>
                    <a:pt x="19334" y="1549021"/>
                    <a:pt x="22049" y="1545865"/>
                    <a:pt x="23883" y="1542197"/>
                  </a:cubicBezTo>
                  <a:cubicBezTo>
                    <a:pt x="25491" y="1538980"/>
                    <a:pt x="25548" y="1535105"/>
                    <a:pt x="27295" y="1531961"/>
                  </a:cubicBezTo>
                  <a:cubicBezTo>
                    <a:pt x="31278" y="1524792"/>
                    <a:pt x="36394" y="1518314"/>
                    <a:pt x="40943" y="1511490"/>
                  </a:cubicBezTo>
                  <a:cubicBezTo>
                    <a:pt x="43218" y="1508078"/>
                    <a:pt x="46470" y="1505144"/>
                    <a:pt x="47767" y="1501254"/>
                  </a:cubicBezTo>
                  <a:cubicBezTo>
                    <a:pt x="56343" y="1475526"/>
                    <a:pt x="44774" y="1507239"/>
                    <a:pt x="58003" y="1480782"/>
                  </a:cubicBezTo>
                  <a:cubicBezTo>
                    <a:pt x="59611" y="1477565"/>
                    <a:pt x="59807" y="1473763"/>
                    <a:pt x="61415" y="1470546"/>
                  </a:cubicBezTo>
                  <a:cubicBezTo>
                    <a:pt x="63249" y="1466879"/>
                    <a:pt x="66404" y="1463978"/>
                    <a:pt x="68238" y="1460311"/>
                  </a:cubicBezTo>
                  <a:cubicBezTo>
                    <a:pt x="69846" y="1457094"/>
                    <a:pt x="70042" y="1453292"/>
                    <a:pt x="71650" y="1450075"/>
                  </a:cubicBezTo>
                  <a:cubicBezTo>
                    <a:pt x="73484" y="1446407"/>
                    <a:pt x="76640" y="1443507"/>
                    <a:pt x="78474" y="1439839"/>
                  </a:cubicBezTo>
                  <a:cubicBezTo>
                    <a:pt x="80082" y="1436622"/>
                    <a:pt x="80139" y="1432747"/>
                    <a:pt x="81886" y="1429603"/>
                  </a:cubicBezTo>
                  <a:cubicBezTo>
                    <a:pt x="85869" y="1422434"/>
                    <a:pt x="92940" y="1416911"/>
                    <a:pt x="95534" y="1409131"/>
                  </a:cubicBezTo>
                  <a:cubicBezTo>
                    <a:pt x="96671" y="1405719"/>
                    <a:pt x="97199" y="1402040"/>
                    <a:pt x="98946" y="1398896"/>
                  </a:cubicBezTo>
                  <a:cubicBezTo>
                    <a:pt x="98949" y="1398891"/>
                    <a:pt x="116005" y="1373308"/>
                    <a:pt x="119418" y="1368188"/>
                  </a:cubicBezTo>
                  <a:lnTo>
                    <a:pt x="133065" y="1347716"/>
                  </a:lnTo>
                  <a:lnTo>
                    <a:pt x="139889" y="1337481"/>
                  </a:lnTo>
                  <a:cubicBezTo>
                    <a:pt x="152333" y="1300150"/>
                    <a:pt x="132487" y="1356695"/>
                    <a:pt x="150125" y="1317009"/>
                  </a:cubicBezTo>
                  <a:cubicBezTo>
                    <a:pt x="153046" y="1310436"/>
                    <a:pt x="154674" y="1303361"/>
                    <a:pt x="156949" y="1296537"/>
                  </a:cubicBezTo>
                  <a:cubicBezTo>
                    <a:pt x="158086" y="1293125"/>
                    <a:pt x="158366" y="1289294"/>
                    <a:pt x="160361" y="1286302"/>
                  </a:cubicBezTo>
                  <a:cubicBezTo>
                    <a:pt x="162636" y="1282890"/>
                    <a:pt x="165351" y="1279734"/>
                    <a:pt x="167185" y="1276066"/>
                  </a:cubicBezTo>
                  <a:cubicBezTo>
                    <a:pt x="168793" y="1272849"/>
                    <a:pt x="168602" y="1268823"/>
                    <a:pt x="170597" y="1265830"/>
                  </a:cubicBezTo>
                  <a:cubicBezTo>
                    <a:pt x="173273" y="1261815"/>
                    <a:pt x="177420" y="1259006"/>
                    <a:pt x="180832" y="1255594"/>
                  </a:cubicBezTo>
                  <a:cubicBezTo>
                    <a:pt x="188944" y="1231257"/>
                    <a:pt x="177442" y="1260678"/>
                    <a:pt x="194480" y="1235122"/>
                  </a:cubicBezTo>
                  <a:cubicBezTo>
                    <a:pt x="196475" y="1232130"/>
                    <a:pt x="195897" y="1227879"/>
                    <a:pt x="197892" y="1224887"/>
                  </a:cubicBezTo>
                  <a:cubicBezTo>
                    <a:pt x="212982" y="1202253"/>
                    <a:pt x="203791" y="1226738"/>
                    <a:pt x="214952" y="1204415"/>
                  </a:cubicBezTo>
                  <a:cubicBezTo>
                    <a:pt x="219073" y="1196173"/>
                    <a:pt x="217039" y="1190462"/>
                    <a:pt x="225188" y="1183943"/>
                  </a:cubicBezTo>
                  <a:cubicBezTo>
                    <a:pt x="227996" y="1181696"/>
                    <a:pt x="232012" y="1181668"/>
                    <a:pt x="235424" y="1180531"/>
                  </a:cubicBezTo>
                  <a:lnTo>
                    <a:pt x="249071" y="1160060"/>
                  </a:lnTo>
                  <a:cubicBezTo>
                    <a:pt x="251346" y="1156648"/>
                    <a:pt x="252483" y="1152099"/>
                    <a:pt x="255895" y="1149824"/>
                  </a:cubicBezTo>
                  <a:lnTo>
                    <a:pt x="266131" y="1143000"/>
                  </a:lnTo>
                  <a:cubicBezTo>
                    <a:pt x="275230" y="1115704"/>
                    <a:pt x="261582" y="1147549"/>
                    <a:pt x="279779" y="1129352"/>
                  </a:cubicBezTo>
                  <a:cubicBezTo>
                    <a:pt x="282322" y="1126809"/>
                    <a:pt x="280944" y="1121924"/>
                    <a:pt x="283191" y="1119116"/>
                  </a:cubicBezTo>
                  <a:cubicBezTo>
                    <a:pt x="285753" y="1115914"/>
                    <a:pt x="290015" y="1114567"/>
                    <a:pt x="293427" y="1112293"/>
                  </a:cubicBezTo>
                  <a:cubicBezTo>
                    <a:pt x="309069" y="1088828"/>
                    <a:pt x="299294" y="1094414"/>
                    <a:pt x="317310" y="1088409"/>
                  </a:cubicBezTo>
                  <a:cubicBezTo>
                    <a:pt x="319585" y="1084997"/>
                    <a:pt x="321234" y="1081073"/>
                    <a:pt x="324134" y="1078173"/>
                  </a:cubicBezTo>
                  <a:cubicBezTo>
                    <a:pt x="327034" y="1075273"/>
                    <a:pt x="331670" y="1074435"/>
                    <a:pt x="334370" y="1071349"/>
                  </a:cubicBezTo>
                  <a:cubicBezTo>
                    <a:pt x="362236" y="1039503"/>
                    <a:pt x="335223" y="1059409"/>
                    <a:pt x="358253" y="1044054"/>
                  </a:cubicBezTo>
                  <a:cubicBezTo>
                    <a:pt x="373896" y="1020589"/>
                    <a:pt x="364120" y="1026176"/>
                    <a:pt x="382137" y="1020170"/>
                  </a:cubicBezTo>
                  <a:cubicBezTo>
                    <a:pt x="386686" y="1013346"/>
                    <a:pt x="388961" y="1004248"/>
                    <a:pt x="395785" y="999699"/>
                  </a:cubicBezTo>
                  <a:lnTo>
                    <a:pt x="416256" y="986051"/>
                  </a:lnTo>
                  <a:cubicBezTo>
                    <a:pt x="427629" y="968991"/>
                    <a:pt x="419668" y="978090"/>
                    <a:pt x="443552" y="962167"/>
                  </a:cubicBezTo>
                  <a:lnTo>
                    <a:pt x="453788" y="955343"/>
                  </a:lnTo>
                  <a:cubicBezTo>
                    <a:pt x="454925" y="951931"/>
                    <a:pt x="454953" y="947916"/>
                    <a:pt x="457200" y="945108"/>
                  </a:cubicBezTo>
                  <a:cubicBezTo>
                    <a:pt x="459761" y="941906"/>
                    <a:pt x="464285" y="940909"/>
                    <a:pt x="467435" y="938284"/>
                  </a:cubicBezTo>
                  <a:cubicBezTo>
                    <a:pt x="493700" y="916396"/>
                    <a:pt x="462498" y="938163"/>
                    <a:pt x="487907" y="921224"/>
                  </a:cubicBezTo>
                  <a:cubicBezTo>
                    <a:pt x="506104" y="893928"/>
                    <a:pt x="482220" y="926911"/>
                    <a:pt x="504967" y="904164"/>
                  </a:cubicBezTo>
                  <a:cubicBezTo>
                    <a:pt x="507867" y="901264"/>
                    <a:pt x="508891" y="896828"/>
                    <a:pt x="511791" y="893928"/>
                  </a:cubicBezTo>
                  <a:cubicBezTo>
                    <a:pt x="514691" y="891029"/>
                    <a:pt x="518914" y="889774"/>
                    <a:pt x="522027" y="887105"/>
                  </a:cubicBezTo>
                  <a:cubicBezTo>
                    <a:pt x="526912" y="882918"/>
                    <a:pt x="530650" y="877476"/>
                    <a:pt x="535674" y="873457"/>
                  </a:cubicBezTo>
                  <a:cubicBezTo>
                    <a:pt x="542078" y="868334"/>
                    <a:pt x="549322" y="864358"/>
                    <a:pt x="556146" y="859809"/>
                  </a:cubicBezTo>
                  <a:lnTo>
                    <a:pt x="566382" y="852985"/>
                  </a:lnTo>
                  <a:lnTo>
                    <a:pt x="576618" y="846161"/>
                  </a:lnTo>
                  <a:cubicBezTo>
                    <a:pt x="595949" y="817161"/>
                    <a:pt x="564111" y="862080"/>
                    <a:pt x="603913" y="822278"/>
                  </a:cubicBezTo>
                  <a:cubicBezTo>
                    <a:pt x="607325" y="818866"/>
                    <a:pt x="610340" y="815004"/>
                    <a:pt x="614149" y="812042"/>
                  </a:cubicBezTo>
                  <a:cubicBezTo>
                    <a:pt x="620623" y="807007"/>
                    <a:pt x="627797" y="802943"/>
                    <a:pt x="634621" y="798394"/>
                  </a:cubicBezTo>
                  <a:cubicBezTo>
                    <a:pt x="638033" y="796119"/>
                    <a:pt x="641957" y="794469"/>
                    <a:pt x="644856" y="791570"/>
                  </a:cubicBezTo>
                  <a:cubicBezTo>
                    <a:pt x="657635" y="778791"/>
                    <a:pt x="650514" y="782860"/>
                    <a:pt x="665328" y="777922"/>
                  </a:cubicBezTo>
                  <a:cubicBezTo>
                    <a:pt x="667603" y="774510"/>
                    <a:pt x="668950" y="770248"/>
                    <a:pt x="672152" y="767687"/>
                  </a:cubicBezTo>
                  <a:cubicBezTo>
                    <a:pt x="674961" y="765440"/>
                    <a:pt x="679171" y="765883"/>
                    <a:pt x="682388" y="764275"/>
                  </a:cubicBezTo>
                  <a:cubicBezTo>
                    <a:pt x="686056" y="762441"/>
                    <a:pt x="689212" y="759726"/>
                    <a:pt x="692624" y="757451"/>
                  </a:cubicBezTo>
                  <a:cubicBezTo>
                    <a:pt x="712175" y="728120"/>
                    <a:pt x="686142" y="762635"/>
                    <a:pt x="709683" y="743803"/>
                  </a:cubicBezTo>
                  <a:cubicBezTo>
                    <a:pt x="712885" y="741241"/>
                    <a:pt x="713305" y="736129"/>
                    <a:pt x="716507" y="733567"/>
                  </a:cubicBezTo>
                  <a:cubicBezTo>
                    <a:pt x="719315" y="731320"/>
                    <a:pt x="723599" y="731902"/>
                    <a:pt x="726743" y="730155"/>
                  </a:cubicBezTo>
                  <a:cubicBezTo>
                    <a:pt x="733912" y="726172"/>
                    <a:pt x="747215" y="716508"/>
                    <a:pt x="747215" y="716508"/>
                  </a:cubicBezTo>
                  <a:cubicBezTo>
                    <a:pt x="749489" y="713096"/>
                    <a:pt x="751139" y="709172"/>
                    <a:pt x="754038" y="706272"/>
                  </a:cubicBezTo>
                  <a:cubicBezTo>
                    <a:pt x="760652" y="699658"/>
                    <a:pt x="766185" y="698811"/>
                    <a:pt x="774510" y="696036"/>
                  </a:cubicBezTo>
                  <a:cubicBezTo>
                    <a:pt x="793849" y="667028"/>
                    <a:pt x="761992" y="711970"/>
                    <a:pt x="801806" y="672152"/>
                  </a:cubicBezTo>
                  <a:cubicBezTo>
                    <a:pt x="817841" y="656116"/>
                    <a:pt x="808025" y="664594"/>
                    <a:pt x="832513" y="648269"/>
                  </a:cubicBezTo>
                  <a:lnTo>
                    <a:pt x="842749" y="641445"/>
                  </a:lnTo>
                  <a:cubicBezTo>
                    <a:pt x="846161" y="639170"/>
                    <a:pt x="849095" y="635918"/>
                    <a:pt x="852985" y="634621"/>
                  </a:cubicBezTo>
                  <a:lnTo>
                    <a:pt x="863221" y="631209"/>
                  </a:lnTo>
                  <a:cubicBezTo>
                    <a:pt x="870045" y="626660"/>
                    <a:pt x="875912" y="620154"/>
                    <a:pt x="883692" y="617561"/>
                  </a:cubicBezTo>
                  <a:cubicBezTo>
                    <a:pt x="887104" y="616424"/>
                    <a:pt x="890784" y="615896"/>
                    <a:pt x="893928" y="614149"/>
                  </a:cubicBezTo>
                  <a:cubicBezTo>
                    <a:pt x="901097" y="610166"/>
                    <a:pt x="906620" y="603096"/>
                    <a:pt x="914400" y="600502"/>
                  </a:cubicBezTo>
                  <a:cubicBezTo>
                    <a:pt x="940128" y="591925"/>
                    <a:pt x="908412" y="603496"/>
                    <a:pt x="934871" y="590266"/>
                  </a:cubicBezTo>
                  <a:cubicBezTo>
                    <a:pt x="938088" y="588658"/>
                    <a:pt x="941890" y="588462"/>
                    <a:pt x="945107" y="586854"/>
                  </a:cubicBezTo>
                  <a:cubicBezTo>
                    <a:pt x="948775" y="585020"/>
                    <a:pt x="951596" y="581695"/>
                    <a:pt x="955343" y="580030"/>
                  </a:cubicBezTo>
                  <a:cubicBezTo>
                    <a:pt x="961916" y="577109"/>
                    <a:pt x="975815" y="573206"/>
                    <a:pt x="975815" y="573206"/>
                  </a:cubicBezTo>
                  <a:cubicBezTo>
                    <a:pt x="1005141" y="553653"/>
                    <a:pt x="968039" y="577093"/>
                    <a:pt x="996286" y="562970"/>
                  </a:cubicBezTo>
                  <a:cubicBezTo>
                    <a:pt x="999954" y="561136"/>
                    <a:pt x="1002854" y="557980"/>
                    <a:pt x="1006522" y="556146"/>
                  </a:cubicBezTo>
                  <a:cubicBezTo>
                    <a:pt x="1009739" y="554538"/>
                    <a:pt x="1013614" y="554481"/>
                    <a:pt x="1016758" y="552734"/>
                  </a:cubicBezTo>
                  <a:cubicBezTo>
                    <a:pt x="1023927" y="548751"/>
                    <a:pt x="1029450" y="541681"/>
                    <a:pt x="1037230" y="539087"/>
                  </a:cubicBezTo>
                  <a:cubicBezTo>
                    <a:pt x="1044054" y="536812"/>
                    <a:pt x="1051716" y="536253"/>
                    <a:pt x="1057701" y="532263"/>
                  </a:cubicBezTo>
                  <a:cubicBezTo>
                    <a:pt x="1081166" y="516620"/>
                    <a:pt x="1070392" y="521209"/>
                    <a:pt x="1088409" y="515203"/>
                  </a:cubicBezTo>
                  <a:cubicBezTo>
                    <a:pt x="1115705" y="497004"/>
                    <a:pt x="1082719" y="520892"/>
                    <a:pt x="1105468" y="498143"/>
                  </a:cubicBezTo>
                  <a:cubicBezTo>
                    <a:pt x="1111731" y="491880"/>
                    <a:pt x="1122212" y="488958"/>
                    <a:pt x="1129352" y="484496"/>
                  </a:cubicBezTo>
                  <a:cubicBezTo>
                    <a:pt x="1134174" y="481482"/>
                    <a:pt x="1138063" y="477081"/>
                    <a:pt x="1143000" y="474260"/>
                  </a:cubicBezTo>
                  <a:cubicBezTo>
                    <a:pt x="1146122" y="472476"/>
                    <a:pt x="1150091" y="472595"/>
                    <a:pt x="1153235" y="470848"/>
                  </a:cubicBezTo>
                  <a:cubicBezTo>
                    <a:pt x="1160404" y="466865"/>
                    <a:pt x="1165926" y="459794"/>
                    <a:pt x="1173707" y="457200"/>
                  </a:cubicBezTo>
                  <a:cubicBezTo>
                    <a:pt x="1199435" y="448624"/>
                    <a:pt x="1167722" y="460193"/>
                    <a:pt x="1194179" y="446964"/>
                  </a:cubicBezTo>
                  <a:cubicBezTo>
                    <a:pt x="1197396" y="445356"/>
                    <a:pt x="1201003" y="444689"/>
                    <a:pt x="1204415" y="443552"/>
                  </a:cubicBezTo>
                  <a:cubicBezTo>
                    <a:pt x="1207827" y="441277"/>
                    <a:pt x="1210903" y="438393"/>
                    <a:pt x="1214650" y="436728"/>
                  </a:cubicBezTo>
                  <a:cubicBezTo>
                    <a:pt x="1221223" y="433807"/>
                    <a:pt x="1228298" y="432179"/>
                    <a:pt x="1235122" y="429905"/>
                  </a:cubicBezTo>
                  <a:lnTo>
                    <a:pt x="1245358" y="426493"/>
                  </a:lnTo>
                  <a:lnTo>
                    <a:pt x="1265830" y="419669"/>
                  </a:lnTo>
                  <a:cubicBezTo>
                    <a:pt x="1269242" y="418532"/>
                    <a:pt x="1272576" y="417129"/>
                    <a:pt x="1276065" y="416257"/>
                  </a:cubicBezTo>
                  <a:lnTo>
                    <a:pt x="1289713" y="412845"/>
                  </a:lnTo>
                  <a:cubicBezTo>
                    <a:pt x="1319048" y="393288"/>
                    <a:pt x="1281932" y="416735"/>
                    <a:pt x="1310185" y="402609"/>
                  </a:cubicBezTo>
                  <a:cubicBezTo>
                    <a:pt x="1313853" y="400775"/>
                    <a:pt x="1316581" y="397225"/>
                    <a:pt x="1320421" y="395785"/>
                  </a:cubicBezTo>
                  <a:cubicBezTo>
                    <a:pt x="1325851" y="393749"/>
                    <a:pt x="1331794" y="393510"/>
                    <a:pt x="1337480" y="392373"/>
                  </a:cubicBezTo>
                  <a:cubicBezTo>
                    <a:pt x="1353701" y="381559"/>
                    <a:pt x="1343826" y="386846"/>
                    <a:pt x="1368188" y="378725"/>
                  </a:cubicBezTo>
                  <a:cubicBezTo>
                    <a:pt x="1371600" y="377588"/>
                    <a:pt x="1375431" y="377308"/>
                    <a:pt x="1378424" y="375313"/>
                  </a:cubicBezTo>
                  <a:cubicBezTo>
                    <a:pt x="1401589" y="359871"/>
                    <a:pt x="1372586" y="377908"/>
                    <a:pt x="1409131" y="361666"/>
                  </a:cubicBezTo>
                  <a:cubicBezTo>
                    <a:pt x="1439426" y="348201"/>
                    <a:pt x="1396912" y="360456"/>
                    <a:pt x="1433015" y="351430"/>
                  </a:cubicBezTo>
                  <a:cubicBezTo>
                    <a:pt x="1436427" y="349155"/>
                    <a:pt x="1439582" y="346440"/>
                    <a:pt x="1443250" y="344606"/>
                  </a:cubicBezTo>
                  <a:cubicBezTo>
                    <a:pt x="1453769" y="339346"/>
                    <a:pt x="1471374" y="338958"/>
                    <a:pt x="1480782" y="337782"/>
                  </a:cubicBezTo>
                  <a:cubicBezTo>
                    <a:pt x="1503210" y="322830"/>
                    <a:pt x="1479060" y="337633"/>
                    <a:pt x="1501253" y="327546"/>
                  </a:cubicBezTo>
                  <a:cubicBezTo>
                    <a:pt x="1510514" y="323337"/>
                    <a:pt x="1518899" y="317116"/>
                    <a:pt x="1528549" y="313899"/>
                  </a:cubicBezTo>
                  <a:cubicBezTo>
                    <a:pt x="1531961" y="312762"/>
                    <a:pt x="1535568" y="312095"/>
                    <a:pt x="1538785" y="310487"/>
                  </a:cubicBezTo>
                  <a:cubicBezTo>
                    <a:pt x="1542453" y="308653"/>
                    <a:pt x="1545252" y="305278"/>
                    <a:pt x="1549021" y="303663"/>
                  </a:cubicBezTo>
                  <a:cubicBezTo>
                    <a:pt x="1565861" y="296446"/>
                    <a:pt x="1564027" y="304895"/>
                    <a:pt x="1583140" y="293427"/>
                  </a:cubicBezTo>
                  <a:cubicBezTo>
                    <a:pt x="1588827" y="290015"/>
                    <a:pt x="1593968" y="285457"/>
                    <a:pt x="1600200" y="283191"/>
                  </a:cubicBezTo>
                  <a:cubicBezTo>
                    <a:pt x="1619420" y="276202"/>
                    <a:pt x="1616603" y="283519"/>
                    <a:pt x="1630907" y="276367"/>
                  </a:cubicBezTo>
                  <a:cubicBezTo>
                    <a:pt x="1634575" y="274533"/>
                    <a:pt x="1637583" y="271578"/>
                    <a:pt x="1641143" y="269543"/>
                  </a:cubicBezTo>
                  <a:cubicBezTo>
                    <a:pt x="1645559" y="267019"/>
                    <a:pt x="1650143" y="264785"/>
                    <a:pt x="1654791" y="262719"/>
                  </a:cubicBezTo>
                  <a:cubicBezTo>
                    <a:pt x="1660387" y="260232"/>
                    <a:pt x="1666116" y="258046"/>
                    <a:pt x="1671850" y="255896"/>
                  </a:cubicBezTo>
                  <a:cubicBezTo>
                    <a:pt x="1675218" y="254633"/>
                    <a:pt x="1678869" y="254092"/>
                    <a:pt x="1682086" y="252484"/>
                  </a:cubicBezTo>
                  <a:cubicBezTo>
                    <a:pt x="1685754" y="250650"/>
                    <a:pt x="1688482" y="247100"/>
                    <a:pt x="1692322" y="245660"/>
                  </a:cubicBezTo>
                  <a:cubicBezTo>
                    <a:pt x="1706972" y="240166"/>
                    <a:pt x="1715618" y="244914"/>
                    <a:pt x="1729853" y="235424"/>
                  </a:cubicBezTo>
                  <a:cubicBezTo>
                    <a:pt x="1736677" y="230875"/>
                    <a:pt x="1742544" y="224370"/>
                    <a:pt x="1750325" y="221776"/>
                  </a:cubicBezTo>
                  <a:lnTo>
                    <a:pt x="1791268" y="208128"/>
                  </a:lnTo>
                  <a:lnTo>
                    <a:pt x="1811740" y="201305"/>
                  </a:lnTo>
                  <a:cubicBezTo>
                    <a:pt x="1853480" y="192957"/>
                    <a:pt x="1810180" y="202351"/>
                    <a:pt x="1839035" y="194481"/>
                  </a:cubicBezTo>
                  <a:cubicBezTo>
                    <a:pt x="1848083" y="192013"/>
                    <a:pt x="1857434" y="190623"/>
                    <a:pt x="1866331" y="187657"/>
                  </a:cubicBezTo>
                  <a:lnTo>
                    <a:pt x="1886803" y="180833"/>
                  </a:lnTo>
                  <a:cubicBezTo>
                    <a:pt x="1890215" y="179696"/>
                    <a:pt x="1894046" y="179416"/>
                    <a:pt x="1897038" y="177421"/>
                  </a:cubicBezTo>
                  <a:cubicBezTo>
                    <a:pt x="1913259" y="166607"/>
                    <a:pt x="1903384" y="171894"/>
                    <a:pt x="1927746" y="163773"/>
                  </a:cubicBezTo>
                  <a:cubicBezTo>
                    <a:pt x="1931158" y="162636"/>
                    <a:pt x="1934407" y="160758"/>
                    <a:pt x="1937982" y="160361"/>
                  </a:cubicBezTo>
                  <a:lnTo>
                    <a:pt x="1995985" y="153537"/>
                  </a:lnTo>
                  <a:cubicBezTo>
                    <a:pt x="2001717" y="152655"/>
                    <a:pt x="2007358" y="151262"/>
                    <a:pt x="2013044" y="150125"/>
                  </a:cubicBezTo>
                  <a:cubicBezTo>
                    <a:pt x="2033790" y="136297"/>
                    <a:pt x="2011745" y="149334"/>
                    <a:pt x="2036928" y="139890"/>
                  </a:cubicBezTo>
                  <a:cubicBezTo>
                    <a:pt x="2041690" y="138104"/>
                    <a:pt x="2045853" y="134955"/>
                    <a:pt x="2050576" y="133066"/>
                  </a:cubicBezTo>
                  <a:cubicBezTo>
                    <a:pt x="2057254" y="130395"/>
                    <a:pt x="2064223" y="128517"/>
                    <a:pt x="2071047" y="126242"/>
                  </a:cubicBezTo>
                  <a:cubicBezTo>
                    <a:pt x="2074459" y="125105"/>
                    <a:pt x="2077723" y="123339"/>
                    <a:pt x="2081283" y="122830"/>
                  </a:cubicBezTo>
                  <a:cubicBezTo>
                    <a:pt x="2089244" y="121693"/>
                    <a:pt x="2097255" y="120857"/>
                    <a:pt x="2105167" y="119418"/>
                  </a:cubicBezTo>
                  <a:cubicBezTo>
                    <a:pt x="2138561" y="113346"/>
                    <a:pt x="2101899" y="118860"/>
                    <a:pt x="2129050" y="112594"/>
                  </a:cubicBezTo>
                  <a:cubicBezTo>
                    <a:pt x="2140352" y="109986"/>
                    <a:pt x="2151797" y="108045"/>
                    <a:pt x="2163170" y="105770"/>
                  </a:cubicBezTo>
                  <a:cubicBezTo>
                    <a:pt x="2168857" y="104633"/>
                    <a:pt x="2174455" y="102883"/>
                    <a:pt x="2180230" y="102358"/>
                  </a:cubicBezTo>
                  <a:lnTo>
                    <a:pt x="2217761" y="98946"/>
                  </a:lnTo>
                  <a:cubicBezTo>
                    <a:pt x="2222310" y="97809"/>
                    <a:pt x="2226831" y="96551"/>
                    <a:pt x="2231409" y="95534"/>
                  </a:cubicBezTo>
                  <a:cubicBezTo>
                    <a:pt x="2247221" y="92020"/>
                    <a:pt x="2247569" y="92867"/>
                    <a:pt x="2262116" y="88711"/>
                  </a:cubicBezTo>
                  <a:cubicBezTo>
                    <a:pt x="2265574" y="87723"/>
                    <a:pt x="2268894" y="86287"/>
                    <a:pt x="2272352" y="85299"/>
                  </a:cubicBezTo>
                  <a:cubicBezTo>
                    <a:pt x="2280697" y="82915"/>
                    <a:pt x="2300389" y="79118"/>
                    <a:pt x="2306471" y="75063"/>
                  </a:cubicBezTo>
                  <a:cubicBezTo>
                    <a:pt x="2322692" y="64249"/>
                    <a:pt x="2312817" y="69536"/>
                    <a:pt x="2337179" y="61415"/>
                  </a:cubicBezTo>
                  <a:cubicBezTo>
                    <a:pt x="2340591" y="60278"/>
                    <a:pt x="2343867" y="58594"/>
                    <a:pt x="2347415" y="58003"/>
                  </a:cubicBezTo>
                  <a:cubicBezTo>
                    <a:pt x="2354239" y="56866"/>
                    <a:pt x="2361122" y="56041"/>
                    <a:pt x="2367886" y="54591"/>
                  </a:cubicBezTo>
                  <a:cubicBezTo>
                    <a:pt x="2377056" y="52626"/>
                    <a:pt x="2386083" y="50042"/>
                    <a:pt x="2395182" y="47767"/>
                  </a:cubicBezTo>
                  <a:cubicBezTo>
                    <a:pt x="2399731" y="46630"/>
                    <a:pt x="2404188" y="45018"/>
                    <a:pt x="2408830" y="44355"/>
                  </a:cubicBezTo>
                  <a:cubicBezTo>
                    <a:pt x="2416791" y="43218"/>
                    <a:pt x="2424801" y="42382"/>
                    <a:pt x="2432713" y="40943"/>
                  </a:cubicBezTo>
                  <a:cubicBezTo>
                    <a:pt x="2437327" y="40104"/>
                    <a:pt x="2441776" y="38513"/>
                    <a:pt x="2446361" y="37531"/>
                  </a:cubicBezTo>
                  <a:cubicBezTo>
                    <a:pt x="2457702" y="35101"/>
                    <a:pt x="2469228" y="33521"/>
                    <a:pt x="2480480" y="30708"/>
                  </a:cubicBezTo>
                  <a:cubicBezTo>
                    <a:pt x="2485029" y="29571"/>
                    <a:pt x="2489543" y="28279"/>
                    <a:pt x="2494128" y="27296"/>
                  </a:cubicBezTo>
                  <a:cubicBezTo>
                    <a:pt x="2536291" y="18261"/>
                    <a:pt x="2515843" y="24607"/>
                    <a:pt x="2538483" y="17060"/>
                  </a:cubicBezTo>
                  <a:cubicBezTo>
                    <a:pt x="2542699" y="4411"/>
                    <a:pt x="2540287" y="10041"/>
                    <a:pt x="2545307" y="0"/>
                  </a:cubicBezTo>
                </a:path>
              </a:pathLst>
            </a:custGeom>
            <a:noFill/>
            <a:ln w="317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90" name="Freeform: Shape 389">
              <a:extLst>
                <a:ext uri="{FF2B5EF4-FFF2-40B4-BE49-F238E27FC236}">
                  <a16:creationId xmlns:a16="http://schemas.microsoft.com/office/drawing/2014/main" id="{473EE605-CB19-4A53-A901-AD05C7D1E3E2}"/>
                </a:ext>
              </a:extLst>
            </p:cNvPr>
            <p:cNvSpPr/>
            <p:nvPr/>
          </p:nvSpPr>
          <p:spPr>
            <a:xfrm>
              <a:off x="3695597" y="2801316"/>
              <a:ext cx="1864538" cy="1014412"/>
            </a:xfrm>
            <a:custGeom>
              <a:avLst/>
              <a:gdLst>
                <a:gd name="connsiteX0" fmla="*/ 0 w 2486050"/>
                <a:gd name="connsiteY0" fmla="*/ 1352550 h 1352550"/>
                <a:gd name="connsiteX1" fmla="*/ 15875 w 2486050"/>
                <a:gd name="connsiteY1" fmla="*/ 1349375 h 1352550"/>
                <a:gd name="connsiteX2" fmla="*/ 25400 w 2486050"/>
                <a:gd name="connsiteY2" fmla="*/ 1346200 h 1352550"/>
                <a:gd name="connsiteX3" fmla="*/ 38100 w 2486050"/>
                <a:gd name="connsiteY3" fmla="*/ 1333500 h 1352550"/>
                <a:gd name="connsiteX4" fmla="*/ 53975 w 2486050"/>
                <a:gd name="connsiteY4" fmla="*/ 1304925 h 1352550"/>
                <a:gd name="connsiteX5" fmla="*/ 60325 w 2486050"/>
                <a:gd name="connsiteY5" fmla="*/ 1295400 h 1352550"/>
                <a:gd name="connsiteX6" fmla="*/ 63500 w 2486050"/>
                <a:gd name="connsiteY6" fmla="*/ 1285875 h 1352550"/>
                <a:gd name="connsiteX7" fmla="*/ 76200 w 2486050"/>
                <a:gd name="connsiteY7" fmla="*/ 1266825 h 1352550"/>
                <a:gd name="connsiteX8" fmla="*/ 82550 w 2486050"/>
                <a:gd name="connsiteY8" fmla="*/ 1257300 h 1352550"/>
                <a:gd name="connsiteX9" fmla="*/ 98425 w 2486050"/>
                <a:gd name="connsiteY9" fmla="*/ 1228725 h 1352550"/>
                <a:gd name="connsiteX10" fmla="*/ 104775 w 2486050"/>
                <a:gd name="connsiteY10" fmla="*/ 1219200 h 1352550"/>
                <a:gd name="connsiteX11" fmla="*/ 114300 w 2486050"/>
                <a:gd name="connsiteY11" fmla="*/ 1200150 h 1352550"/>
                <a:gd name="connsiteX12" fmla="*/ 123825 w 2486050"/>
                <a:gd name="connsiteY12" fmla="*/ 1193800 h 1352550"/>
                <a:gd name="connsiteX13" fmla="*/ 139700 w 2486050"/>
                <a:gd name="connsiteY13" fmla="*/ 1165225 h 1352550"/>
                <a:gd name="connsiteX14" fmla="*/ 149225 w 2486050"/>
                <a:gd name="connsiteY14" fmla="*/ 1158875 h 1352550"/>
                <a:gd name="connsiteX15" fmla="*/ 161925 w 2486050"/>
                <a:gd name="connsiteY15" fmla="*/ 1143000 h 1352550"/>
                <a:gd name="connsiteX16" fmla="*/ 168275 w 2486050"/>
                <a:gd name="connsiteY16" fmla="*/ 1133475 h 1352550"/>
                <a:gd name="connsiteX17" fmla="*/ 187325 w 2486050"/>
                <a:gd name="connsiteY17" fmla="*/ 1117600 h 1352550"/>
                <a:gd name="connsiteX18" fmla="*/ 209550 w 2486050"/>
                <a:gd name="connsiteY18" fmla="*/ 1092200 h 1352550"/>
                <a:gd name="connsiteX19" fmla="*/ 225425 w 2486050"/>
                <a:gd name="connsiteY19" fmla="*/ 1076325 h 1352550"/>
                <a:gd name="connsiteX20" fmla="*/ 231775 w 2486050"/>
                <a:gd name="connsiteY20" fmla="*/ 1066800 h 1352550"/>
                <a:gd name="connsiteX21" fmla="*/ 250825 w 2486050"/>
                <a:gd name="connsiteY21" fmla="*/ 1054100 h 1352550"/>
                <a:gd name="connsiteX22" fmla="*/ 260350 w 2486050"/>
                <a:gd name="connsiteY22" fmla="*/ 1044575 h 1352550"/>
                <a:gd name="connsiteX23" fmla="*/ 266700 w 2486050"/>
                <a:gd name="connsiteY23" fmla="*/ 1035050 h 1352550"/>
                <a:gd name="connsiteX24" fmla="*/ 276225 w 2486050"/>
                <a:gd name="connsiteY24" fmla="*/ 1028700 h 1352550"/>
                <a:gd name="connsiteX25" fmla="*/ 285750 w 2486050"/>
                <a:gd name="connsiteY25" fmla="*/ 1019175 h 1352550"/>
                <a:gd name="connsiteX26" fmla="*/ 292100 w 2486050"/>
                <a:gd name="connsiteY26" fmla="*/ 1009650 h 1352550"/>
                <a:gd name="connsiteX27" fmla="*/ 301625 w 2486050"/>
                <a:gd name="connsiteY27" fmla="*/ 1006475 h 1352550"/>
                <a:gd name="connsiteX28" fmla="*/ 307975 w 2486050"/>
                <a:gd name="connsiteY28" fmla="*/ 996950 h 1352550"/>
                <a:gd name="connsiteX29" fmla="*/ 327025 w 2486050"/>
                <a:gd name="connsiteY29" fmla="*/ 987425 h 1352550"/>
                <a:gd name="connsiteX30" fmla="*/ 336550 w 2486050"/>
                <a:gd name="connsiteY30" fmla="*/ 981075 h 1352550"/>
                <a:gd name="connsiteX31" fmla="*/ 358775 w 2486050"/>
                <a:gd name="connsiteY31" fmla="*/ 958850 h 1352550"/>
                <a:gd name="connsiteX32" fmla="*/ 377825 w 2486050"/>
                <a:gd name="connsiteY32" fmla="*/ 939800 h 1352550"/>
                <a:gd name="connsiteX33" fmla="*/ 387350 w 2486050"/>
                <a:gd name="connsiteY33" fmla="*/ 933450 h 1352550"/>
                <a:gd name="connsiteX34" fmla="*/ 406400 w 2486050"/>
                <a:gd name="connsiteY34" fmla="*/ 914400 h 1352550"/>
                <a:gd name="connsiteX35" fmla="*/ 425450 w 2486050"/>
                <a:gd name="connsiteY35" fmla="*/ 901700 h 1352550"/>
                <a:gd name="connsiteX36" fmla="*/ 434975 w 2486050"/>
                <a:gd name="connsiteY36" fmla="*/ 895350 h 1352550"/>
                <a:gd name="connsiteX37" fmla="*/ 450850 w 2486050"/>
                <a:gd name="connsiteY37" fmla="*/ 879475 h 1352550"/>
                <a:gd name="connsiteX38" fmla="*/ 460375 w 2486050"/>
                <a:gd name="connsiteY38" fmla="*/ 869950 h 1352550"/>
                <a:gd name="connsiteX39" fmla="*/ 479425 w 2486050"/>
                <a:gd name="connsiteY39" fmla="*/ 857250 h 1352550"/>
                <a:gd name="connsiteX40" fmla="*/ 488950 w 2486050"/>
                <a:gd name="connsiteY40" fmla="*/ 850900 h 1352550"/>
                <a:gd name="connsiteX41" fmla="*/ 508000 w 2486050"/>
                <a:gd name="connsiteY41" fmla="*/ 838200 h 1352550"/>
                <a:gd name="connsiteX42" fmla="*/ 517525 w 2486050"/>
                <a:gd name="connsiteY42" fmla="*/ 831850 h 1352550"/>
                <a:gd name="connsiteX43" fmla="*/ 527050 w 2486050"/>
                <a:gd name="connsiteY43" fmla="*/ 822325 h 1352550"/>
                <a:gd name="connsiteX44" fmla="*/ 546100 w 2486050"/>
                <a:gd name="connsiteY44" fmla="*/ 809625 h 1352550"/>
                <a:gd name="connsiteX45" fmla="*/ 555625 w 2486050"/>
                <a:gd name="connsiteY45" fmla="*/ 803275 h 1352550"/>
                <a:gd name="connsiteX46" fmla="*/ 574675 w 2486050"/>
                <a:gd name="connsiteY46" fmla="*/ 793750 h 1352550"/>
                <a:gd name="connsiteX47" fmla="*/ 581025 w 2486050"/>
                <a:gd name="connsiteY47" fmla="*/ 784225 h 1352550"/>
                <a:gd name="connsiteX48" fmla="*/ 600075 w 2486050"/>
                <a:gd name="connsiteY48" fmla="*/ 774700 h 1352550"/>
                <a:gd name="connsiteX49" fmla="*/ 603250 w 2486050"/>
                <a:gd name="connsiteY49" fmla="*/ 765175 h 1352550"/>
                <a:gd name="connsiteX50" fmla="*/ 612775 w 2486050"/>
                <a:gd name="connsiteY50" fmla="*/ 762000 h 1352550"/>
                <a:gd name="connsiteX51" fmla="*/ 622300 w 2486050"/>
                <a:gd name="connsiteY51" fmla="*/ 755650 h 1352550"/>
                <a:gd name="connsiteX52" fmla="*/ 631825 w 2486050"/>
                <a:gd name="connsiteY52" fmla="*/ 746125 h 1352550"/>
                <a:gd name="connsiteX53" fmla="*/ 650875 w 2486050"/>
                <a:gd name="connsiteY53" fmla="*/ 733425 h 1352550"/>
                <a:gd name="connsiteX54" fmla="*/ 669925 w 2486050"/>
                <a:gd name="connsiteY54" fmla="*/ 720725 h 1352550"/>
                <a:gd name="connsiteX55" fmla="*/ 708025 w 2486050"/>
                <a:gd name="connsiteY55" fmla="*/ 695325 h 1352550"/>
                <a:gd name="connsiteX56" fmla="*/ 717550 w 2486050"/>
                <a:gd name="connsiteY56" fmla="*/ 688975 h 1352550"/>
                <a:gd name="connsiteX57" fmla="*/ 727075 w 2486050"/>
                <a:gd name="connsiteY57" fmla="*/ 682625 h 1352550"/>
                <a:gd name="connsiteX58" fmla="*/ 755650 w 2486050"/>
                <a:gd name="connsiteY58" fmla="*/ 666750 h 1352550"/>
                <a:gd name="connsiteX59" fmla="*/ 784225 w 2486050"/>
                <a:gd name="connsiteY59" fmla="*/ 647700 h 1352550"/>
                <a:gd name="connsiteX60" fmla="*/ 793750 w 2486050"/>
                <a:gd name="connsiteY60" fmla="*/ 641350 h 1352550"/>
                <a:gd name="connsiteX61" fmla="*/ 803275 w 2486050"/>
                <a:gd name="connsiteY61" fmla="*/ 638175 h 1352550"/>
                <a:gd name="connsiteX62" fmla="*/ 822325 w 2486050"/>
                <a:gd name="connsiteY62" fmla="*/ 625475 h 1352550"/>
                <a:gd name="connsiteX63" fmla="*/ 831850 w 2486050"/>
                <a:gd name="connsiteY63" fmla="*/ 622300 h 1352550"/>
                <a:gd name="connsiteX64" fmla="*/ 850900 w 2486050"/>
                <a:gd name="connsiteY64" fmla="*/ 609600 h 1352550"/>
                <a:gd name="connsiteX65" fmla="*/ 860425 w 2486050"/>
                <a:gd name="connsiteY65" fmla="*/ 600075 h 1352550"/>
                <a:gd name="connsiteX66" fmla="*/ 869950 w 2486050"/>
                <a:gd name="connsiteY66" fmla="*/ 596900 h 1352550"/>
                <a:gd name="connsiteX67" fmla="*/ 889000 w 2486050"/>
                <a:gd name="connsiteY67" fmla="*/ 587375 h 1352550"/>
                <a:gd name="connsiteX68" fmla="*/ 895350 w 2486050"/>
                <a:gd name="connsiteY68" fmla="*/ 577850 h 1352550"/>
                <a:gd name="connsiteX69" fmla="*/ 914400 w 2486050"/>
                <a:gd name="connsiteY69" fmla="*/ 571500 h 1352550"/>
                <a:gd name="connsiteX70" fmla="*/ 933450 w 2486050"/>
                <a:gd name="connsiteY70" fmla="*/ 561975 h 1352550"/>
                <a:gd name="connsiteX71" fmla="*/ 939800 w 2486050"/>
                <a:gd name="connsiteY71" fmla="*/ 552450 h 1352550"/>
                <a:gd name="connsiteX72" fmla="*/ 952500 w 2486050"/>
                <a:gd name="connsiteY72" fmla="*/ 549275 h 1352550"/>
                <a:gd name="connsiteX73" fmla="*/ 962025 w 2486050"/>
                <a:gd name="connsiteY73" fmla="*/ 546100 h 1352550"/>
                <a:gd name="connsiteX74" fmla="*/ 990600 w 2486050"/>
                <a:gd name="connsiteY74" fmla="*/ 530225 h 1352550"/>
                <a:gd name="connsiteX75" fmla="*/ 1009650 w 2486050"/>
                <a:gd name="connsiteY75" fmla="*/ 520700 h 1352550"/>
                <a:gd name="connsiteX76" fmla="*/ 1019175 w 2486050"/>
                <a:gd name="connsiteY76" fmla="*/ 511175 h 1352550"/>
                <a:gd name="connsiteX77" fmla="*/ 1028700 w 2486050"/>
                <a:gd name="connsiteY77" fmla="*/ 508000 h 1352550"/>
                <a:gd name="connsiteX78" fmla="*/ 1038225 w 2486050"/>
                <a:gd name="connsiteY78" fmla="*/ 501650 h 1352550"/>
                <a:gd name="connsiteX79" fmla="*/ 1044575 w 2486050"/>
                <a:gd name="connsiteY79" fmla="*/ 492125 h 1352550"/>
                <a:gd name="connsiteX80" fmla="*/ 1054100 w 2486050"/>
                <a:gd name="connsiteY80" fmla="*/ 488950 h 1352550"/>
                <a:gd name="connsiteX81" fmla="*/ 1063625 w 2486050"/>
                <a:gd name="connsiteY81" fmla="*/ 482600 h 1352550"/>
                <a:gd name="connsiteX82" fmla="*/ 1069975 w 2486050"/>
                <a:gd name="connsiteY82" fmla="*/ 473075 h 1352550"/>
                <a:gd name="connsiteX83" fmla="*/ 1079500 w 2486050"/>
                <a:gd name="connsiteY83" fmla="*/ 469900 h 1352550"/>
                <a:gd name="connsiteX84" fmla="*/ 1089025 w 2486050"/>
                <a:gd name="connsiteY84" fmla="*/ 463550 h 1352550"/>
                <a:gd name="connsiteX85" fmla="*/ 1098550 w 2486050"/>
                <a:gd name="connsiteY85" fmla="*/ 460375 h 1352550"/>
                <a:gd name="connsiteX86" fmla="*/ 1117600 w 2486050"/>
                <a:gd name="connsiteY86" fmla="*/ 450850 h 1352550"/>
                <a:gd name="connsiteX87" fmla="*/ 1127125 w 2486050"/>
                <a:gd name="connsiteY87" fmla="*/ 441325 h 1352550"/>
                <a:gd name="connsiteX88" fmla="*/ 1146175 w 2486050"/>
                <a:gd name="connsiteY88" fmla="*/ 434975 h 1352550"/>
                <a:gd name="connsiteX89" fmla="*/ 1155700 w 2486050"/>
                <a:gd name="connsiteY89" fmla="*/ 431800 h 1352550"/>
                <a:gd name="connsiteX90" fmla="*/ 1174750 w 2486050"/>
                <a:gd name="connsiteY90" fmla="*/ 422275 h 1352550"/>
                <a:gd name="connsiteX91" fmla="*/ 1184275 w 2486050"/>
                <a:gd name="connsiteY91" fmla="*/ 415925 h 1352550"/>
                <a:gd name="connsiteX92" fmla="*/ 1203325 w 2486050"/>
                <a:gd name="connsiteY92" fmla="*/ 409575 h 1352550"/>
                <a:gd name="connsiteX93" fmla="*/ 1212850 w 2486050"/>
                <a:gd name="connsiteY93" fmla="*/ 406400 h 1352550"/>
                <a:gd name="connsiteX94" fmla="*/ 1231900 w 2486050"/>
                <a:gd name="connsiteY94" fmla="*/ 396875 h 1352550"/>
                <a:gd name="connsiteX95" fmla="*/ 1241425 w 2486050"/>
                <a:gd name="connsiteY95" fmla="*/ 390525 h 1352550"/>
                <a:gd name="connsiteX96" fmla="*/ 1257300 w 2486050"/>
                <a:gd name="connsiteY96" fmla="*/ 387350 h 1352550"/>
                <a:gd name="connsiteX97" fmla="*/ 1276350 w 2486050"/>
                <a:gd name="connsiteY97" fmla="*/ 381000 h 1352550"/>
                <a:gd name="connsiteX98" fmla="*/ 1285875 w 2486050"/>
                <a:gd name="connsiteY98" fmla="*/ 377825 h 1352550"/>
                <a:gd name="connsiteX99" fmla="*/ 1295400 w 2486050"/>
                <a:gd name="connsiteY99" fmla="*/ 371475 h 1352550"/>
                <a:gd name="connsiteX100" fmla="*/ 1314450 w 2486050"/>
                <a:gd name="connsiteY100" fmla="*/ 365125 h 1352550"/>
                <a:gd name="connsiteX101" fmla="*/ 1323975 w 2486050"/>
                <a:gd name="connsiteY101" fmla="*/ 358775 h 1352550"/>
                <a:gd name="connsiteX102" fmla="*/ 1336675 w 2486050"/>
                <a:gd name="connsiteY102" fmla="*/ 355600 h 1352550"/>
                <a:gd name="connsiteX103" fmla="*/ 1365250 w 2486050"/>
                <a:gd name="connsiteY103" fmla="*/ 346075 h 1352550"/>
                <a:gd name="connsiteX104" fmla="*/ 1384300 w 2486050"/>
                <a:gd name="connsiteY104" fmla="*/ 339725 h 1352550"/>
                <a:gd name="connsiteX105" fmla="*/ 1393825 w 2486050"/>
                <a:gd name="connsiteY105" fmla="*/ 336550 h 1352550"/>
                <a:gd name="connsiteX106" fmla="*/ 1403350 w 2486050"/>
                <a:gd name="connsiteY106" fmla="*/ 330200 h 1352550"/>
                <a:gd name="connsiteX107" fmla="*/ 1422400 w 2486050"/>
                <a:gd name="connsiteY107" fmla="*/ 323850 h 1352550"/>
                <a:gd name="connsiteX108" fmla="*/ 1431925 w 2486050"/>
                <a:gd name="connsiteY108" fmla="*/ 317500 h 1352550"/>
                <a:gd name="connsiteX109" fmla="*/ 1454150 w 2486050"/>
                <a:gd name="connsiteY109" fmla="*/ 311150 h 1352550"/>
                <a:gd name="connsiteX110" fmla="*/ 1463675 w 2486050"/>
                <a:gd name="connsiteY110" fmla="*/ 304800 h 1352550"/>
                <a:gd name="connsiteX111" fmla="*/ 1476375 w 2486050"/>
                <a:gd name="connsiteY111" fmla="*/ 301625 h 1352550"/>
                <a:gd name="connsiteX112" fmla="*/ 1495425 w 2486050"/>
                <a:gd name="connsiteY112" fmla="*/ 295275 h 1352550"/>
                <a:gd name="connsiteX113" fmla="*/ 1504950 w 2486050"/>
                <a:gd name="connsiteY113" fmla="*/ 292100 h 1352550"/>
                <a:gd name="connsiteX114" fmla="*/ 1536700 w 2486050"/>
                <a:gd name="connsiteY114" fmla="*/ 279400 h 1352550"/>
                <a:gd name="connsiteX115" fmla="*/ 1568450 w 2486050"/>
                <a:gd name="connsiteY115" fmla="*/ 269875 h 1352550"/>
                <a:gd name="connsiteX116" fmla="*/ 1597025 w 2486050"/>
                <a:gd name="connsiteY116" fmla="*/ 257175 h 1352550"/>
                <a:gd name="connsiteX117" fmla="*/ 1606550 w 2486050"/>
                <a:gd name="connsiteY117" fmla="*/ 254000 h 1352550"/>
                <a:gd name="connsiteX118" fmla="*/ 1625600 w 2486050"/>
                <a:gd name="connsiteY118" fmla="*/ 244475 h 1352550"/>
                <a:gd name="connsiteX119" fmla="*/ 1638300 w 2486050"/>
                <a:gd name="connsiteY119" fmla="*/ 238125 h 1352550"/>
                <a:gd name="connsiteX120" fmla="*/ 1657350 w 2486050"/>
                <a:gd name="connsiteY120" fmla="*/ 231775 h 1352550"/>
                <a:gd name="connsiteX121" fmla="*/ 1666875 w 2486050"/>
                <a:gd name="connsiteY121" fmla="*/ 228600 h 1352550"/>
                <a:gd name="connsiteX122" fmla="*/ 1685925 w 2486050"/>
                <a:gd name="connsiteY122" fmla="*/ 219075 h 1352550"/>
                <a:gd name="connsiteX123" fmla="*/ 1695450 w 2486050"/>
                <a:gd name="connsiteY123" fmla="*/ 212725 h 1352550"/>
                <a:gd name="connsiteX124" fmla="*/ 1717675 w 2486050"/>
                <a:gd name="connsiteY124" fmla="*/ 206375 h 1352550"/>
                <a:gd name="connsiteX125" fmla="*/ 1727200 w 2486050"/>
                <a:gd name="connsiteY125" fmla="*/ 203200 h 1352550"/>
                <a:gd name="connsiteX126" fmla="*/ 1774825 w 2486050"/>
                <a:gd name="connsiteY126" fmla="*/ 200025 h 1352550"/>
                <a:gd name="connsiteX127" fmla="*/ 1793875 w 2486050"/>
                <a:gd name="connsiteY127" fmla="*/ 193675 h 1352550"/>
                <a:gd name="connsiteX128" fmla="*/ 1803400 w 2486050"/>
                <a:gd name="connsiteY128" fmla="*/ 190500 h 1352550"/>
                <a:gd name="connsiteX129" fmla="*/ 1857375 w 2486050"/>
                <a:gd name="connsiteY129" fmla="*/ 180975 h 1352550"/>
                <a:gd name="connsiteX130" fmla="*/ 1876425 w 2486050"/>
                <a:gd name="connsiteY130" fmla="*/ 174625 h 1352550"/>
                <a:gd name="connsiteX131" fmla="*/ 1885950 w 2486050"/>
                <a:gd name="connsiteY131" fmla="*/ 171450 h 1352550"/>
                <a:gd name="connsiteX132" fmla="*/ 1895475 w 2486050"/>
                <a:gd name="connsiteY132" fmla="*/ 165100 h 1352550"/>
                <a:gd name="connsiteX133" fmla="*/ 1914525 w 2486050"/>
                <a:gd name="connsiteY133" fmla="*/ 158750 h 1352550"/>
                <a:gd name="connsiteX134" fmla="*/ 1933575 w 2486050"/>
                <a:gd name="connsiteY134" fmla="*/ 152400 h 1352550"/>
                <a:gd name="connsiteX135" fmla="*/ 1949450 w 2486050"/>
                <a:gd name="connsiteY135" fmla="*/ 146050 h 1352550"/>
                <a:gd name="connsiteX136" fmla="*/ 1958975 w 2486050"/>
                <a:gd name="connsiteY136" fmla="*/ 142875 h 1352550"/>
                <a:gd name="connsiteX137" fmla="*/ 1987550 w 2486050"/>
                <a:gd name="connsiteY137" fmla="*/ 130175 h 1352550"/>
                <a:gd name="connsiteX138" fmla="*/ 2028825 w 2486050"/>
                <a:gd name="connsiteY138" fmla="*/ 127000 h 1352550"/>
                <a:gd name="connsiteX139" fmla="*/ 2047875 w 2486050"/>
                <a:gd name="connsiteY139" fmla="*/ 117475 h 1352550"/>
                <a:gd name="connsiteX140" fmla="*/ 2057400 w 2486050"/>
                <a:gd name="connsiteY140" fmla="*/ 111125 h 1352550"/>
                <a:gd name="connsiteX141" fmla="*/ 2076450 w 2486050"/>
                <a:gd name="connsiteY141" fmla="*/ 104775 h 1352550"/>
                <a:gd name="connsiteX142" fmla="*/ 2085975 w 2486050"/>
                <a:gd name="connsiteY142" fmla="*/ 98425 h 1352550"/>
                <a:gd name="connsiteX143" fmla="*/ 2108200 w 2486050"/>
                <a:gd name="connsiteY143" fmla="*/ 92075 h 1352550"/>
                <a:gd name="connsiteX144" fmla="*/ 2162175 w 2486050"/>
                <a:gd name="connsiteY144" fmla="*/ 82550 h 1352550"/>
                <a:gd name="connsiteX145" fmla="*/ 2187575 w 2486050"/>
                <a:gd name="connsiteY145" fmla="*/ 76200 h 1352550"/>
                <a:gd name="connsiteX146" fmla="*/ 2200275 w 2486050"/>
                <a:gd name="connsiteY146" fmla="*/ 73025 h 1352550"/>
                <a:gd name="connsiteX147" fmla="*/ 2219325 w 2486050"/>
                <a:gd name="connsiteY147" fmla="*/ 69850 h 1352550"/>
                <a:gd name="connsiteX148" fmla="*/ 2228850 w 2486050"/>
                <a:gd name="connsiteY148" fmla="*/ 66675 h 1352550"/>
                <a:gd name="connsiteX149" fmla="*/ 2241550 w 2486050"/>
                <a:gd name="connsiteY149" fmla="*/ 63500 h 1352550"/>
                <a:gd name="connsiteX150" fmla="*/ 2260600 w 2486050"/>
                <a:gd name="connsiteY150" fmla="*/ 53975 h 1352550"/>
                <a:gd name="connsiteX151" fmla="*/ 2279650 w 2486050"/>
                <a:gd name="connsiteY151" fmla="*/ 47625 h 1352550"/>
                <a:gd name="connsiteX152" fmla="*/ 2289175 w 2486050"/>
                <a:gd name="connsiteY152" fmla="*/ 44450 h 1352550"/>
                <a:gd name="connsiteX153" fmla="*/ 2314575 w 2486050"/>
                <a:gd name="connsiteY153" fmla="*/ 38100 h 1352550"/>
                <a:gd name="connsiteX154" fmla="*/ 2327275 w 2486050"/>
                <a:gd name="connsiteY154" fmla="*/ 34925 h 1352550"/>
                <a:gd name="connsiteX155" fmla="*/ 2349500 w 2486050"/>
                <a:gd name="connsiteY155" fmla="*/ 28575 h 1352550"/>
                <a:gd name="connsiteX156" fmla="*/ 2359025 w 2486050"/>
                <a:gd name="connsiteY156" fmla="*/ 25400 h 1352550"/>
                <a:gd name="connsiteX157" fmla="*/ 2419350 w 2486050"/>
                <a:gd name="connsiteY157" fmla="*/ 15875 h 1352550"/>
                <a:gd name="connsiteX158" fmla="*/ 2435225 w 2486050"/>
                <a:gd name="connsiteY158" fmla="*/ 12700 h 1352550"/>
                <a:gd name="connsiteX159" fmla="*/ 2476500 w 2486050"/>
                <a:gd name="connsiteY159" fmla="*/ 6350 h 1352550"/>
                <a:gd name="connsiteX160" fmla="*/ 2486025 w 2486050"/>
                <a:gd name="connsiteY160" fmla="*/ 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2486050" h="1352550">
                  <a:moveTo>
                    <a:pt x="0" y="1352550"/>
                  </a:moveTo>
                  <a:cubicBezTo>
                    <a:pt x="5292" y="1351492"/>
                    <a:pt x="10640" y="1350684"/>
                    <a:pt x="15875" y="1349375"/>
                  </a:cubicBezTo>
                  <a:cubicBezTo>
                    <a:pt x="19122" y="1348563"/>
                    <a:pt x="23033" y="1348567"/>
                    <a:pt x="25400" y="1346200"/>
                  </a:cubicBezTo>
                  <a:cubicBezTo>
                    <a:pt x="42333" y="1329267"/>
                    <a:pt x="12700" y="1341967"/>
                    <a:pt x="38100" y="1333500"/>
                  </a:cubicBezTo>
                  <a:cubicBezTo>
                    <a:pt x="43688" y="1316735"/>
                    <a:pt x="39419" y="1326760"/>
                    <a:pt x="53975" y="1304925"/>
                  </a:cubicBezTo>
                  <a:cubicBezTo>
                    <a:pt x="56092" y="1301750"/>
                    <a:pt x="59118" y="1299020"/>
                    <a:pt x="60325" y="1295400"/>
                  </a:cubicBezTo>
                  <a:cubicBezTo>
                    <a:pt x="61383" y="1292225"/>
                    <a:pt x="61875" y="1288801"/>
                    <a:pt x="63500" y="1285875"/>
                  </a:cubicBezTo>
                  <a:cubicBezTo>
                    <a:pt x="67206" y="1279204"/>
                    <a:pt x="71967" y="1273175"/>
                    <a:pt x="76200" y="1266825"/>
                  </a:cubicBezTo>
                  <a:cubicBezTo>
                    <a:pt x="78317" y="1263650"/>
                    <a:pt x="81343" y="1260920"/>
                    <a:pt x="82550" y="1257300"/>
                  </a:cubicBezTo>
                  <a:cubicBezTo>
                    <a:pt x="88138" y="1240535"/>
                    <a:pt x="83869" y="1250560"/>
                    <a:pt x="98425" y="1228725"/>
                  </a:cubicBezTo>
                  <a:cubicBezTo>
                    <a:pt x="100542" y="1225550"/>
                    <a:pt x="103568" y="1222820"/>
                    <a:pt x="104775" y="1219200"/>
                  </a:cubicBezTo>
                  <a:cubicBezTo>
                    <a:pt x="107357" y="1211453"/>
                    <a:pt x="108145" y="1206305"/>
                    <a:pt x="114300" y="1200150"/>
                  </a:cubicBezTo>
                  <a:cubicBezTo>
                    <a:pt x="116998" y="1197452"/>
                    <a:pt x="120650" y="1195917"/>
                    <a:pt x="123825" y="1193800"/>
                  </a:cubicBezTo>
                  <a:cubicBezTo>
                    <a:pt x="127134" y="1183874"/>
                    <a:pt x="130342" y="1171463"/>
                    <a:pt x="139700" y="1165225"/>
                  </a:cubicBezTo>
                  <a:lnTo>
                    <a:pt x="149225" y="1158875"/>
                  </a:lnTo>
                  <a:cubicBezTo>
                    <a:pt x="155406" y="1140332"/>
                    <a:pt x="147564" y="1157361"/>
                    <a:pt x="161925" y="1143000"/>
                  </a:cubicBezTo>
                  <a:cubicBezTo>
                    <a:pt x="164623" y="1140302"/>
                    <a:pt x="165832" y="1136406"/>
                    <a:pt x="168275" y="1133475"/>
                  </a:cubicBezTo>
                  <a:cubicBezTo>
                    <a:pt x="175915" y="1124308"/>
                    <a:pt x="177959" y="1123844"/>
                    <a:pt x="187325" y="1117600"/>
                  </a:cubicBezTo>
                  <a:cubicBezTo>
                    <a:pt x="202142" y="1095375"/>
                    <a:pt x="193675" y="1102783"/>
                    <a:pt x="209550" y="1092200"/>
                  </a:cubicBezTo>
                  <a:cubicBezTo>
                    <a:pt x="226483" y="1066800"/>
                    <a:pt x="204258" y="1097492"/>
                    <a:pt x="225425" y="1076325"/>
                  </a:cubicBezTo>
                  <a:cubicBezTo>
                    <a:pt x="228123" y="1073627"/>
                    <a:pt x="228903" y="1069313"/>
                    <a:pt x="231775" y="1066800"/>
                  </a:cubicBezTo>
                  <a:cubicBezTo>
                    <a:pt x="237518" y="1061774"/>
                    <a:pt x="245429" y="1059496"/>
                    <a:pt x="250825" y="1054100"/>
                  </a:cubicBezTo>
                  <a:cubicBezTo>
                    <a:pt x="254000" y="1050925"/>
                    <a:pt x="257475" y="1048024"/>
                    <a:pt x="260350" y="1044575"/>
                  </a:cubicBezTo>
                  <a:cubicBezTo>
                    <a:pt x="262793" y="1041644"/>
                    <a:pt x="264002" y="1037748"/>
                    <a:pt x="266700" y="1035050"/>
                  </a:cubicBezTo>
                  <a:cubicBezTo>
                    <a:pt x="269398" y="1032352"/>
                    <a:pt x="273294" y="1031143"/>
                    <a:pt x="276225" y="1028700"/>
                  </a:cubicBezTo>
                  <a:cubicBezTo>
                    <a:pt x="279674" y="1025825"/>
                    <a:pt x="282875" y="1022624"/>
                    <a:pt x="285750" y="1019175"/>
                  </a:cubicBezTo>
                  <a:cubicBezTo>
                    <a:pt x="288193" y="1016244"/>
                    <a:pt x="289120" y="1012034"/>
                    <a:pt x="292100" y="1009650"/>
                  </a:cubicBezTo>
                  <a:cubicBezTo>
                    <a:pt x="294713" y="1007559"/>
                    <a:pt x="298450" y="1007533"/>
                    <a:pt x="301625" y="1006475"/>
                  </a:cubicBezTo>
                  <a:cubicBezTo>
                    <a:pt x="303742" y="1003300"/>
                    <a:pt x="305277" y="999648"/>
                    <a:pt x="307975" y="996950"/>
                  </a:cubicBezTo>
                  <a:cubicBezTo>
                    <a:pt x="317074" y="987851"/>
                    <a:pt x="316696" y="992590"/>
                    <a:pt x="327025" y="987425"/>
                  </a:cubicBezTo>
                  <a:cubicBezTo>
                    <a:pt x="330438" y="985718"/>
                    <a:pt x="333375" y="983192"/>
                    <a:pt x="336550" y="981075"/>
                  </a:cubicBezTo>
                  <a:cubicBezTo>
                    <a:pt x="343734" y="959522"/>
                    <a:pt x="333301" y="984324"/>
                    <a:pt x="358775" y="958850"/>
                  </a:cubicBezTo>
                  <a:cubicBezTo>
                    <a:pt x="365125" y="952500"/>
                    <a:pt x="370353" y="944781"/>
                    <a:pt x="377825" y="939800"/>
                  </a:cubicBezTo>
                  <a:cubicBezTo>
                    <a:pt x="381000" y="937683"/>
                    <a:pt x="384498" y="935985"/>
                    <a:pt x="387350" y="933450"/>
                  </a:cubicBezTo>
                  <a:cubicBezTo>
                    <a:pt x="394062" y="927484"/>
                    <a:pt x="398928" y="919381"/>
                    <a:pt x="406400" y="914400"/>
                  </a:cubicBezTo>
                  <a:lnTo>
                    <a:pt x="425450" y="901700"/>
                  </a:lnTo>
                  <a:lnTo>
                    <a:pt x="434975" y="895350"/>
                  </a:lnTo>
                  <a:cubicBezTo>
                    <a:pt x="446617" y="877888"/>
                    <a:pt x="434975" y="892704"/>
                    <a:pt x="450850" y="879475"/>
                  </a:cubicBezTo>
                  <a:cubicBezTo>
                    <a:pt x="454299" y="876600"/>
                    <a:pt x="456831" y="872707"/>
                    <a:pt x="460375" y="869950"/>
                  </a:cubicBezTo>
                  <a:cubicBezTo>
                    <a:pt x="466399" y="865265"/>
                    <a:pt x="473075" y="861483"/>
                    <a:pt x="479425" y="857250"/>
                  </a:cubicBezTo>
                  <a:lnTo>
                    <a:pt x="488950" y="850900"/>
                  </a:lnTo>
                  <a:lnTo>
                    <a:pt x="508000" y="838200"/>
                  </a:lnTo>
                  <a:cubicBezTo>
                    <a:pt x="511175" y="836083"/>
                    <a:pt x="514827" y="834548"/>
                    <a:pt x="517525" y="831850"/>
                  </a:cubicBezTo>
                  <a:cubicBezTo>
                    <a:pt x="520700" y="828675"/>
                    <a:pt x="523506" y="825082"/>
                    <a:pt x="527050" y="822325"/>
                  </a:cubicBezTo>
                  <a:cubicBezTo>
                    <a:pt x="533074" y="817640"/>
                    <a:pt x="539750" y="813858"/>
                    <a:pt x="546100" y="809625"/>
                  </a:cubicBezTo>
                  <a:cubicBezTo>
                    <a:pt x="549275" y="807508"/>
                    <a:pt x="552005" y="804482"/>
                    <a:pt x="555625" y="803275"/>
                  </a:cubicBezTo>
                  <a:cubicBezTo>
                    <a:pt x="568770" y="798893"/>
                    <a:pt x="562365" y="801956"/>
                    <a:pt x="574675" y="793750"/>
                  </a:cubicBezTo>
                  <a:cubicBezTo>
                    <a:pt x="576792" y="790575"/>
                    <a:pt x="578327" y="786923"/>
                    <a:pt x="581025" y="784225"/>
                  </a:cubicBezTo>
                  <a:cubicBezTo>
                    <a:pt x="587180" y="778070"/>
                    <a:pt x="592328" y="777282"/>
                    <a:pt x="600075" y="774700"/>
                  </a:cubicBezTo>
                  <a:cubicBezTo>
                    <a:pt x="601133" y="771525"/>
                    <a:pt x="600883" y="767542"/>
                    <a:pt x="603250" y="765175"/>
                  </a:cubicBezTo>
                  <a:cubicBezTo>
                    <a:pt x="605617" y="762808"/>
                    <a:pt x="609782" y="763497"/>
                    <a:pt x="612775" y="762000"/>
                  </a:cubicBezTo>
                  <a:cubicBezTo>
                    <a:pt x="616188" y="760293"/>
                    <a:pt x="619369" y="758093"/>
                    <a:pt x="622300" y="755650"/>
                  </a:cubicBezTo>
                  <a:cubicBezTo>
                    <a:pt x="625749" y="752775"/>
                    <a:pt x="628281" y="748882"/>
                    <a:pt x="631825" y="746125"/>
                  </a:cubicBezTo>
                  <a:cubicBezTo>
                    <a:pt x="637849" y="741440"/>
                    <a:pt x="644525" y="737658"/>
                    <a:pt x="650875" y="733425"/>
                  </a:cubicBezTo>
                  <a:lnTo>
                    <a:pt x="669925" y="720725"/>
                  </a:lnTo>
                  <a:lnTo>
                    <a:pt x="708025" y="695325"/>
                  </a:lnTo>
                  <a:lnTo>
                    <a:pt x="717550" y="688975"/>
                  </a:lnTo>
                  <a:cubicBezTo>
                    <a:pt x="720725" y="686858"/>
                    <a:pt x="723455" y="683832"/>
                    <a:pt x="727075" y="682625"/>
                  </a:cubicBezTo>
                  <a:cubicBezTo>
                    <a:pt x="743840" y="677037"/>
                    <a:pt x="733815" y="681306"/>
                    <a:pt x="755650" y="666750"/>
                  </a:cubicBezTo>
                  <a:lnTo>
                    <a:pt x="784225" y="647700"/>
                  </a:lnTo>
                  <a:cubicBezTo>
                    <a:pt x="787400" y="645583"/>
                    <a:pt x="790130" y="642557"/>
                    <a:pt x="793750" y="641350"/>
                  </a:cubicBezTo>
                  <a:cubicBezTo>
                    <a:pt x="796925" y="640292"/>
                    <a:pt x="800349" y="639800"/>
                    <a:pt x="803275" y="638175"/>
                  </a:cubicBezTo>
                  <a:cubicBezTo>
                    <a:pt x="809946" y="634469"/>
                    <a:pt x="815085" y="627888"/>
                    <a:pt x="822325" y="625475"/>
                  </a:cubicBezTo>
                  <a:cubicBezTo>
                    <a:pt x="825500" y="624417"/>
                    <a:pt x="828924" y="623925"/>
                    <a:pt x="831850" y="622300"/>
                  </a:cubicBezTo>
                  <a:cubicBezTo>
                    <a:pt x="838521" y="618594"/>
                    <a:pt x="845504" y="614996"/>
                    <a:pt x="850900" y="609600"/>
                  </a:cubicBezTo>
                  <a:cubicBezTo>
                    <a:pt x="854075" y="606425"/>
                    <a:pt x="856689" y="602566"/>
                    <a:pt x="860425" y="600075"/>
                  </a:cubicBezTo>
                  <a:cubicBezTo>
                    <a:pt x="863210" y="598219"/>
                    <a:pt x="866957" y="598397"/>
                    <a:pt x="869950" y="596900"/>
                  </a:cubicBezTo>
                  <a:cubicBezTo>
                    <a:pt x="894569" y="584590"/>
                    <a:pt x="865059" y="595355"/>
                    <a:pt x="889000" y="587375"/>
                  </a:cubicBezTo>
                  <a:cubicBezTo>
                    <a:pt x="891117" y="584200"/>
                    <a:pt x="892114" y="579872"/>
                    <a:pt x="895350" y="577850"/>
                  </a:cubicBezTo>
                  <a:cubicBezTo>
                    <a:pt x="901026" y="574302"/>
                    <a:pt x="908831" y="575213"/>
                    <a:pt x="914400" y="571500"/>
                  </a:cubicBezTo>
                  <a:cubicBezTo>
                    <a:pt x="926710" y="563294"/>
                    <a:pt x="920305" y="566357"/>
                    <a:pt x="933450" y="561975"/>
                  </a:cubicBezTo>
                  <a:cubicBezTo>
                    <a:pt x="935567" y="558800"/>
                    <a:pt x="936625" y="554567"/>
                    <a:pt x="939800" y="552450"/>
                  </a:cubicBezTo>
                  <a:cubicBezTo>
                    <a:pt x="943431" y="550029"/>
                    <a:pt x="948304" y="550474"/>
                    <a:pt x="952500" y="549275"/>
                  </a:cubicBezTo>
                  <a:cubicBezTo>
                    <a:pt x="955718" y="548356"/>
                    <a:pt x="958850" y="547158"/>
                    <a:pt x="962025" y="546100"/>
                  </a:cubicBezTo>
                  <a:cubicBezTo>
                    <a:pt x="991920" y="516205"/>
                    <a:pt x="943981" y="561305"/>
                    <a:pt x="990600" y="530225"/>
                  </a:cubicBezTo>
                  <a:cubicBezTo>
                    <a:pt x="1002910" y="522019"/>
                    <a:pt x="996505" y="525082"/>
                    <a:pt x="1009650" y="520700"/>
                  </a:cubicBezTo>
                  <a:cubicBezTo>
                    <a:pt x="1012825" y="517525"/>
                    <a:pt x="1015439" y="513666"/>
                    <a:pt x="1019175" y="511175"/>
                  </a:cubicBezTo>
                  <a:cubicBezTo>
                    <a:pt x="1021960" y="509319"/>
                    <a:pt x="1025707" y="509497"/>
                    <a:pt x="1028700" y="508000"/>
                  </a:cubicBezTo>
                  <a:cubicBezTo>
                    <a:pt x="1032113" y="506293"/>
                    <a:pt x="1035050" y="503767"/>
                    <a:pt x="1038225" y="501650"/>
                  </a:cubicBezTo>
                  <a:cubicBezTo>
                    <a:pt x="1040342" y="498475"/>
                    <a:pt x="1041595" y="494509"/>
                    <a:pt x="1044575" y="492125"/>
                  </a:cubicBezTo>
                  <a:cubicBezTo>
                    <a:pt x="1047188" y="490034"/>
                    <a:pt x="1051107" y="490447"/>
                    <a:pt x="1054100" y="488950"/>
                  </a:cubicBezTo>
                  <a:cubicBezTo>
                    <a:pt x="1057513" y="487243"/>
                    <a:pt x="1060450" y="484717"/>
                    <a:pt x="1063625" y="482600"/>
                  </a:cubicBezTo>
                  <a:cubicBezTo>
                    <a:pt x="1065742" y="479425"/>
                    <a:pt x="1066995" y="475459"/>
                    <a:pt x="1069975" y="473075"/>
                  </a:cubicBezTo>
                  <a:cubicBezTo>
                    <a:pt x="1072588" y="470984"/>
                    <a:pt x="1076507" y="471397"/>
                    <a:pt x="1079500" y="469900"/>
                  </a:cubicBezTo>
                  <a:cubicBezTo>
                    <a:pt x="1082913" y="468193"/>
                    <a:pt x="1085612" y="465257"/>
                    <a:pt x="1089025" y="463550"/>
                  </a:cubicBezTo>
                  <a:cubicBezTo>
                    <a:pt x="1092018" y="462053"/>
                    <a:pt x="1095557" y="461872"/>
                    <a:pt x="1098550" y="460375"/>
                  </a:cubicBezTo>
                  <a:cubicBezTo>
                    <a:pt x="1123169" y="448065"/>
                    <a:pt x="1093659" y="458830"/>
                    <a:pt x="1117600" y="450850"/>
                  </a:cubicBezTo>
                  <a:cubicBezTo>
                    <a:pt x="1120775" y="447675"/>
                    <a:pt x="1123200" y="443506"/>
                    <a:pt x="1127125" y="441325"/>
                  </a:cubicBezTo>
                  <a:cubicBezTo>
                    <a:pt x="1132976" y="438074"/>
                    <a:pt x="1139825" y="437092"/>
                    <a:pt x="1146175" y="434975"/>
                  </a:cubicBezTo>
                  <a:cubicBezTo>
                    <a:pt x="1149350" y="433917"/>
                    <a:pt x="1152915" y="433656"/>
                    <a:pt x="1155700" y="431800"/>
                  </a:cubicBezTo>
                  <a:cubicBezTo>
                    <a:pt x="1182997" y="413602"/>
                    <a:pt x="1148460" y="435420"/>
                    <a:pt x="1174750" y="422275"/>
                  </a:cubicBezTo>
                  <a:cubicBezTo>
                    <a:pt x="1178163" y="420568"/>
                    <a:pt x="1180788" y="417475"/>
                    <a:pt x="1184275" y="415925"/>
                  </a:cubicBezTo>
                  <a:cubicBezTo>
                    <a:pt x="1190392" y="413207"/>
                    <a:pt x="1196975" y="411692"/>
                    <a:pt x="1203325" y="409575"/>
                  </a:cubicBezTo>
                  <a:cubicBezTo>
                    <a:pt x="1206500" y="408517"/>
                    <a:pt x="1210065" y="408256"/>
                    <a:pt x="1212850" y="406400"/>
                  </a:cubicBezTo>
                  <a:cubicBezTo>
                    <a:pt x="1240147" y="388202"/>
                    <a:pt x="1205610" y="410020"/>
                    <a:pt x="1231900" y="396875"/>
                  </a:cubicBezTo>
                  <a:cubicBezTo>
                    <a:pt x="1235313" y="395168"/>
                    <a:pt x="1237852" y="391865"/>
                    <a:pt x="1241425" y="390525"/>
                  </a:cubicBezTo>
                  <a:cubicBezTo>
                    <a:pt x="1246478" y="388630"/>
                    <a:pt x="1252094" y="388770"/>
                    <a:pt x="1257300" y="387350"/>
                  </a:cubicBezTo>
                  <a:cubicBezTo>
                    <a:pt x="1263758" y="385589"/>
                    <a:pt x="1270000" y="383117"/>
                    <a:pt x="1276350" y="381000"/>
                  </a:cubicBezTo>
                  <a:cubicBezTo>
                    <a:pt x="1279525" y="379942"/>
                    <a:pt x="1283090" y="379681"/>
                    <a:pt x="1285875" y="377825"/>
                  </a:cubicBezTo>
                  <a:cubicBezTo>
                    <a:pt x="1289050" y="375708"/>
                    <a:pt x="1291913" y="373025"/>
                    <a:pt x="1295400" y="371475"/>
                  </a:cubicBezTo>
                  <a:cubicBezTo>
                    <a:pt x="1301517" y="368757"/>
                    <a:pt x="1308881" y="368838"/>
                    <a:pt x="1314450" y="365125"/>
                  </a:cubicBezTo>
                  <a:cubicBezTo>
                    <a:pt x="1317625" y="363008"/>
                    <a:pt x="1320468" y="360278"/>
                    <a:pt x="1323975" y="358775"/>
                  </a:cubicBezTo>
                  <a:cubicBezTo>
                    <a:pt x="1327986" y="357056"/>
                    <a:pt x="1332495" y="356854"/>
                    <a:pt x="1336675" y="355600"/>
                  </a:cubicBezTo>
                  <a:cubicBezTo>
                    <a:pt x="1346292" y="352715"/>
                    <a:pt x="1355725" y="349250"/>
                    <a:pt x="1365250" y="346075"/>
                  </a:cubicBezTo>
                  <a:lnTo>
                    <a:pt x="1384300" y="339725"/>
                  </a:lnTo>
                  <a:cubicBezTo>
                    <a:pt x="1387475" y="338667"/>
                    <a:pt x="1391040" y="338406"/>
                    <a:pt x="1393825" y="336550"/>
                  </a:cubicBezTo>
                  <a:cubicBezTo>
                    <a:pt x="1397000" y="334433"/>
                    <a:pt x="1399863" y="331750"/>
                    <a:pt x="1403350" y="330200"/>
                  </a:cubicBezTo>
                  <a:cubicBezTo>
                    <a:pt x="1409467" y="327482"/>
                    <a:pt x="1416831" y="327563"/>
                    <a:pt x="1422400" y="323850"/>
                  </a:cubicBezTo>
                  <a:cubicBezTo>
                    <a:pt x="1425575" y="321733"/>
                    <a:pt x="1428512" y="319207"/>
                    <a:pt x="1431925" y="317500"/>
                  </a:cubicBezTo>
                  <a:cubicBezTo>
                    <a:pt x="1436480" y="315223"/>
                    <a:pt x="1450081" y="312167"/>
                    <a:pt x="1454150" y="311150"/>
                  </a:cubicBezTo>
                  <a:cubicBezTo>
                    <a:pt x="1457325" y="309033"/>
                    <a:pt x="1460168" y="306303"/>
                    <a:pt x="1463675" y="304800"/>
                  </a:cubicBezTo>
                  <a:cubicBezTo>
                    <a:pt x="1467686" y="303081"/>
                    <a:pt x="1472195" y="302879"/>
                    <a:pt x="1476375" y="301625"/>
                  </a:cubicBezTo>
                  <a:cubicBezTo>
                    <a:pt x="1482786" y="299702"/>
                    <a:pt x="1489075" y="297392"/>
                    <a:pt x="1495425" y="295275"/>
                  </a:cubicBezTo>
                  <a:cubicBezTo>
                    <a:pt x="1498600" y="294217"/>
                    <a:pt x="1501957" y="293597"/>
                    <a:pt x="1504950" y="292100"/>
                  </a:cubicBezTo>
                  <a:cubicBezTo>
                    <a:pt x="1518088" y="285531"/>
                    <a:pt x="1521007" y="283323"/>
                    <a:pt x="1536700" y="279400"/>
                  </a:cubicBezTo>
                  <a:cubicBezTo>
                    <a:pt x="1543799" y="277625"/>
                    <a:pt x="1563812" y="272967"/>
                    <a:pt x="1568450" y="269875"/>
                  </a:cubicBezTo>
                  <a:cubicBezTo>
                    <a:pt x="1583544" y="259812"/>
                    <a:pt x="1574355" y="264732"/>
                    <a:pt x="1597025" y="257175"/>
                  </a:cubicBezTo>
                  <a:cubicBezTo>
                    <a:pt x="1600200" y="256117"/>
                    <a:pt x="1603765" y="255856"/>
                    <a:pt x="1606550" y="254000"/>
                  </a:cubicBezTo>
                  <a:cubicBezTo>
                    <a:pt x="1624855" y="241797"/>
                    <a:pt x="1607197" y="252362"/>
                    <a:pt x="1625600" y="244475"/>
                  </a:cubicBezTo>
                  <a:cubicBezTo>
                    <a:pt x="1629950" y="242611"/>
                    <a:pt x="1633906" y="239883"/>
                    <a:pt x="1638300" y="238125"/>
                  </a:cubicBezTo>
                  <a:cubicBezTo>
                    <a:pt x="1644515" y="235639"/>
                    <a:pt x="1651000" y="233892"/>
                    <a:pt x="1657350" y="231775"/>
                  </a:cubicBezTo>
                  <a:cubicBezTo>
                    <a:pt x="1660525" y="230717"/>
                    <a:pt x="1664090" y="230456"/>
                    <a:pt x="1666875" y="228600"/>
                  </a:cubicBezTo>
                  <a:cubicBezTo>
                    <a:pt x="1694172" y="210402"/>
                    <a:pt x="1659635" y="232220"/>
                    <a:pt x="1685925" y="219075"/>
                  </a:cubicBezTo>
                  <a:cubicBezTo>
                    <a:pt x="1689338" y="217368"/>
                    <a:pt x="1692037" y="214432"/>
                    <a:pt x="1695450" y="212725"/>
                  </a:cubicBezTo>
                  <a:cubicBezTo>
                    <a:pt x="1700525" y="210187"/>
                    <a:pt x="1712928" y="207731"/>
                    <a:pt x="1717675" y="206375"/>
                  </a:cubicBezTo>
                  <a:cubicBezTo>
                    <a:pt x="1720893" y="205456"/>
                    <a:pt x="1723874" y="203570"/>
                    <a:pt x="1727200" y="203200"/>
                  </a:cubicBezTo>
                  <a:cubicBezTo>
                    <a:pt x="1743013" y="201443"/>
                    <a:pt x="1758950" y="201083"/>
                    <a:pt x="1774825" y="200025"/>
                  </a:cubicBezTo>
                  <a:lnTo>
                    <a:pt x="1793875" y="193675"/>
                  </a:lnTo>
                  <a:cubicBezTo>
                    <a:pt x="1797050" y="192617"/>
                    <a:pt x="1800092" y="191009"/>
                    <a:pt x="1803400" y="190500"/>
                  </a:cubicBezTo>
                  <a:cubicBezTo>
                    <a:pt x="1820390" y="187886"/>
                    <a:pt x="1840135" y="186147"/>
                    <a:pt x="1857375" y="180975"/>
                  </a:cubicBezTo>
                  <a:cubicBezTo>
                    <a:pt x="1863786" y="179052"/>
                    <a:pt x="1870075" y="176742"/>
                    <a:pt x="1876425" y="174625"/>
                  </a:cubicBezTo>
                  <a:cubicBezTo>
                    <a:pt x="1879600" y="173567"/>
                    <a:pt x="1883165" y="173306"/>
                    <a:pt x="1885950" y="171450"/>
                  </a:cubicBezTo>
                  <a:cubicBezTo>
                    <a:pt x="1889125" y="169333"/>
                    <a:pt x="1891988" y="166650"/>
                    <a:pt x="1895475" y="165100"/>
                  </a:cubicBezTo>
                  <a:cubicBezTo>
                    <a:pt x="1901592" y="162382"/>
                    <a:pt x="1908175" y="160867"/>
                    <a:pt x="1914525" y="158750"/>
                  </a:cubicBezTo>
                  <a:cubicBezTo>
                    <a:pt x="1914550" y="158742"/>
                    <a:pt x="1933575" y="152400"/>
                    <a:pt x="1933575" y="152400"/>
                  </a:cubicBezTo>
                  <a:cubicBezTo>
                    <a:pt x="1938867" y="150283"/>
                    <a:pt x="1944114" y="148051"/>
                    <a:pt x="1949450" y="146050"/>
                  </a:cubicBezTo>
                  <a:cubicBezTo>
                    <a:pt x="1952584" y="144875"/>
                    <a:pt x="1955982" y="144372"/>
                    <a:pt x="1958975" y="142875"/>
                  </a:cubicBezTo>
                  <a:cubicBezTo>
                    <a:pt x="1972183" y="136271"/>
                    <a:pt x="1968189" y="131664"/>
                    <a:pt x="1987550" y="130175"/>
                  </a:cubicBezTo>
                  <a:lnTo>
                    <a:pt x="2028825" y="127000"/>
                  </a:lnTo>
                  <a:cubicBezTo>
                    <a:pt x="2056122" y="108802"/>
                    <a:pt x="2021585" y="130620"/>
                    <a:pt x="2047875" y="117475"/>
                  </a:cubicBezTo>
                  <a:cubicBezTo>
                    <a:pt x="2051288" y="115768"/>
                    <a:pt x="2053913" y="112675"/>
                    <a:pt x="2057400" y="111125"/>
                  </a:cubicBezTo>
                  <a:cubicBezTo>
                    <a:pt x="2063517" y="108407"/>
                    <a:pt x="2070881" y="108488"/>
                    <a:pt x="2076450" y="104775"/>
                  </a:cubicBezTo>
                  <a:cubicBezTo>
                    <a:pt x="2079625" y="102658"/>
                    <a:pt x="2082562" y="100132"/>
                    <a:pt x="2085975" y="98425"/>
                  </a:cubicBezTo>
                  <a:cubicBezTo>
                    <a:pt x="2091310" y="95757"/>
                    <a:pt x="2103114" y="93601"/>
                    <a:pt x="2108200" y="92075"/>
                  </a:cubicBezTo>
                  <a:cubicBezTo>
                    <a:pt x="2143145" y="81592"/>
                    <a:pt x="2112193" y="87094"/>
                    <a:pt x="2162175" y="82550"/>
                  </a:cubicBezTo>
                  <a:cubicBezTo>
                    <a:pt x="2179196" y="76876"/>
                    <a:pt x="2164587" y="81308"/>
                    <a:pt x="2187575" y="76200"/>
                  </a:cubicBezTo>
                  <a:cubicBezTo>
                    <a:pt x="2191835" y="75253"/>
                    <a:pt x="2195996" y="73881"/>
                    <a:pt x="2200275" y="73025"/>
                  </a:cubicBezTo>
                  <a:cubicBezTo>
                    <a:pt x="2206588" y="71762"/>
                    <a:pt x="2213041" y="71247"/>
                    <a:pt x="2219325" y="69850"/>
                  </a:cubicBezTo>
                  <a:cubicBezTo>
                    <a:pt x="2222592" y="69124"/>
                    <a:pt x="2225632" y="67594"/>
                    <a:pt x="2228850" y="66675"/>
                  </a:cubicBezTo>
                  <a:cubicBezTo>
                    <a:pt x="2233046" y="65476"/>
                    <a:pt x="2237354" y="64699"/>
                    <a:pt x="2241550" y="63500"/>
                  </a:cubicBezTo>
                  <a:cubicBezTo>
                    <a:pt x="2265866" y="56552"/>
                    <a:pt x="2235553" y="65107"/>
                    <a:pt x="2260600" y="53975"/>
                  </a:cubicBezTo>
                  <a:cubicBezTo>
                    <a:pt x="2266717" y="51257"/>
                    <a:pt x="2273300" y="49742"/>
                    <a:pt x="2279650" y="47625"/>
                  </a:cubicBezTo>
                  <a:cubicBezTo>
                    <a:pt x="2282825" y="46567"/>
                    <a:pt x="2285928" y="45262"/>
                    <a:pt x="2289175" y="44450"/>
                  </a:cubicBezTo>
                  <a:lnTo>
                    <a:pt x="2314575" y="38100"/>
                  </a:lnTo>
                  <a:cubicBezTo>
                    <a:pt x="2318808" y="37042"/>
                    <a:pt x="2323135" y="36305"/>
                    <a:pt x="2327275" y="34925"/>
                  </a:cubicBezTo>
                  <a:cubicBezTo>
                    <a:pt x="2350113" y="27312"/>
                    <a:pt x="2321593" y="36548"/>
                    <a:pt x="2349500" y="28575"/>
                  </a:cubicBezTo>
                  <a:cubicBezTo>
                    <a:pt x="2352718" y="27656"/>
                    <a:pt x="2355764" y="26153"/>
                    <a:pt x="2359025" y="25400"/>
                  </a:cubicBezTo>
                  <a:cubicBezTo>
                    <a:pt x="2401754" y="15539"/>
                    <a:pt x="2378644" y="21690"/>
                    <a:pt x="2419350" y="15875"/>
                  </a:cubicBezTo>
                  <a:cubicBezTo>
                    <a:pt x="2424692" y="15112"/>
                    <a:pt x="2429916" y="13665"/>
                    <a:pt x="2435225" y="12700"/>
                  </a:cubicBezTo>
                  <a:cubicBezTo>
                    <a:pt x="2451378" y="9763"/>
                    <a:pt x="2459851" y="8728"/>
                    <a:pt x="2476500" y="6350"/>
                  </a:cubicBezTo>
                  <a:cubicBezTo>
                    <a:pt x="2487029" y="2840"/>
                    <a:pt x="2486025" y="6522"/>
                    <a:pt x="2486025" y="0"/>
                  </a:cubicBezTo>
                </a:path>
              </a:pathLst>
            </a:cu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sp>
          <p:nvSpPr>
            <p:cNvPr id="391" name="Freeform: Shape 390">
              <a:extLst>
                <a:ext uri="{FF2B5EF4-FFF2-40B4-BE49-F238E27FC236}">
                  <a16:creationId xmlns:a16="http://schemas.microsoft.com/office/drawing/2014/main" id="{8A4A47BA-2A8D-4325-8913-A75709871C8F}"/>
                </a:ext>
              </a:extLst>
            </p:cNvPr>
            <p:cNvSpPr/>
            <p:nvPr/>
          </p:nvSpPr>
          <p:spPr>
            <a:xfrm>
              <a:off x="3638359" y="3092586"/>
              <a:ext cx="1932875" cy="862368"/>
            </a:xfrm>
            <a:custGeom>
              <a:avLst/>
              <a:gdLst>
                <a:gd name="connsiteX0" fmla="*/ 0 w 2577167"/>
                <a:gd name="connsiteY0" fmla="*/ 1149824 h 1149824"/>
                <a:gd name="connsiteX1" fmla="*/ 37531 w 2577167"/>
                <a:gd name="connsiteY1" fmla="*/ 1125940 h 1149824"/>
                <a:gd name="connsiteX2" fmla="*/ 47767 w 2577167"/>
                <a:gd name="connsiteY2" fmla="*/ 1119116 h 1149824"/>
                <a:gd name="connsiteX3" fmla="*/ 64827 w 2577167"/>
                <a:gd name="connsiteY3" fmla="*/ 1102057 h 1149824"/>
                <a:gd name="connsiteX4" fmla="*/ 75063 w 2577167"/>
                <a:gd name="connsiteY4" fmla="*/ 1091821 h 1149824"/>
                <a:gd name="connsiteX5" fmla="*/ 95534 w 2577167"/>
                <a:gd name="connsiteY5" fmla="*/ 1078173 h 1149824"/>
                <a:gd name="connsiteX6" fmla="*/ 105770 w 2577167"/>
                <a:gd name="connsiteY6" fmla="*/ 1071349 h 1149824"/>
                <a:gd name="connsiteX7" fmla="*/ 122830 w 2577167"/>
                <a:gd name="connsiteY7" fmla="*/ 1054290 h 1149824"/>
                <a:gd name="connsiteX8" fmla="*/ 143301 w 2577167"/>
                <a:gd name="connsiteY8" fmla="*/ 1037230 h 1149824"/>
                <a:gd name="connsiteX9" fmla="*/ 163773 w 2577167"/>
                <a:gd name="connsiteY9" fmla="*/ 1026994 h 1149824"/>
                <a:gd name="connsiteX10" fmla="*/ 180833 w 2577167"/>
                <a:gd name="connsiteY10" fmla="*/ 1013346 h 1149824"/>
                <a:gd name="connsiteX11" fmla="*/ 201304 w 2577167"/>
                <a:gd name="connsiteY11" fmla="*/ 999699 h 1149824"/>
                <a:gd name="connsiteX12" fmla="*/ 211540 w 2577167"/>
                <a:gd name="connsiteY12" fmla="*/ 992875 h 1149824"/>
                <a:gd name="connsiteX13" fmla="*/ 221776 w 2577167"/>
                <a:gd name="connsiteY13" fmla="*/ 989463 h 1149824"/>
                <a:gd name="connsiteX14" fmla="*/ 242248 w 2577167"/>
                <a:gd name="connsiteY14" fmla="*/ 975815 h 1149824"/>
                <a:gd name="connsiteX15" fmla="*/ 262719 w 2577167"/>
                <a:gd name="connsiteY15" fmla="*/ 962167 h 1149824"/>
                <a:gd name="connsiteX16" fmla="*/ 272955 w 2577167"/>
                <a:gd name="connsiteY16" fmla="*/ 958755 h 1149824"/>
                <a:gd name="connsiteX17" fmla="*/ 283191 w 2577167"/>
                <a:gd name="connsiteY17" fmla="*/ 951931 h 1149824"/>
                <a:gd name="connsiteX18" fmla="*/ 293427 w 2577167"/>
                <a:gd name="connsiteY18" fmla="*/ 948519 h 1149824"/>
                <a:gd name="connsiteX19" fmla="*/ 313898 w 2577167"/>
                <a:gd name="connsiteY19" fmla="*/ 934872 h 1149824"/>
                <a:gd name="connsiteX20" fmla="*/ 324134 w 2577167"/>
                <a:gd name="connsiteY20" fmla="*/ 931460 h 1149824"/>
                <a:gd name="connsiteX21" fmla="*/ 344606 w 2577167"/>
                <a:gd name="connsiteY21" fmla="*/ 917812 h 1149824"/>
                <a:gd name="connsiteX22" fmla="*/ 354842 w 2577167"/>
                <a:gd name="connsiteY22" fmla="*/ 910988 h 1149824"/>
                <a:gd name="connsiteX23" fmla="*/ 365078 w 2577167"/>
                <a:gd name="connsiteY23" fmla="*/ 904164 h 1149824"/>
                <a:gd name="connsiteX24" fmla="*/ 385549 w 2577167"/>
                <a:gd name="connsiteY24" fmla="*/ 897340 h 1149824"/>
                <a:gd name="connsiteX25" fmla="*/ 406021 w 2577167"/>
                <a:gd name="connsiteY25" fmla="*/ 883693 h 1149824"/>
                <a:gd name="connsiteX26" fmla="*/ 426492 w 2577167"/>
                <a:gd name="connsiteY26" fmla="*/ 870045 h 1149824"/>
                <a:gd name="connsiteX27" fmla="*/ 436728 w 2577167"/>
                <a:gd name="connsiteY27" fmla="*/ 863221 h 1149824"/>
                <a:gd name="connsiteX28" fmla="*/ 457200 w 2577167"/>
                <a:gd name="connsiteY28" fmla="*/ 852985 h 1149824"/>
                <a:gd name="connsiteX29" fmla="*/ 467436 w 2577167"/>
                <a:gd name="connsiteY29" fmla="*/ 849573 h 1149824"/>
                <a:gd name="connsiteX30" fmla="*/ 484495 w 2577167"/>
                <a:gd name="connsiteY30" fmla="*/ 835925 h 1149824"/>
                <a:gd name="connsiteX31" fmla="*/ 504967 w 2577167"/>
                <a:gd name="connsiteY31" fmla="*/ 822278 h 1149824"/>
                <a:gd name="connsiteX32" fmla="*/ 511791 w 2577167"/>
                <a:gd name="connsiteY32" fmla="*/ 812042 h 1149824"/>
                <a:gd name="connsiteX33" fmla="*/ 532263 w 2577167"/>
                <a:gd name="connsiteY33" fmla="*/ 805218 h 1149824"/>
                <a:gd name="connsiteX34" fmla="*/ 562970 w 2577167"/>
                <a:gd name="connsiteY34" fmla="*/ 781334 h 1149824"/>
                <a:gd name="connsiteX35" fmla="*/ 573206 w 2577167"/>
                <a:gd name="connsiteY35" fmla="*/ 777922 h 1149824"/>
                <a:gd name="connsiteX36" fmla="*/ 590266 w 2577167"/>
                <a:gd name="connsiteY36" fmla="*/ 764275 h 1149824"/>
                <a:gd name="connsiteX37" fmla="*/ 600501 w 2577167"/>
                <a:gd name="connsiteY37" fmla="*/ 757451 h 1149824"/>
                <a:gd name="connsiteX38" fmla="*/ 620973 w 2577167"/>
                <a:gd name="connsiteY38" fmla="*/ 750627 h 1149824"/>
                <a:gd name="connsiteX39" fmla="*/ 631209 w 2577167"/>
                <a:gd name="connsiteY39" fmla="*/ 743803 h 1149824"/>
                <a:gd name="connsiteX40" fmla="*/ 651680 w 2577167"/>
                <a:gd name="connsiteY40" fmla="*/ 736979 h 1149824"/>
                <a:gd name="connsiteX41" fmla="*/ 661916 w 2577167"/>
                <a:gd name="connsiteY41" fmla="*/ 730155 h 1149824"/>
                <a:gd name="connsiteX42" fmla="*/ 699448 w 2577167"/>
                <a:gd name="connsiteY42" fmla="*/ 719919 h 1149824"/>
                <a:gd name="connsiteX43" fmla="*/ 709683 w 2577167"/>
                <a:gd name="connsiteY43" fmla="*/ 713096 h 1149824"/>
                <a:gd name="connsiteX44" fmla="*/ 719919 w 2577167"/>
                <a:gd name="connsiteY44" fmla="*/ 709684 h 1149824"/>
                <a:gd name="connsiteX45" fmla="*/ 740391 w 2577167"/>
                <a:gd name="connsiteY45" fmla="*/ 696036 h 1149824"/>
                <a:gd name="connsiteX46" fmla="*/ 750627 w 2577167"/>
                <a:gd name="connsiteY46" fmla="*/ 692624 h 1149824"/>
                <a:gd name="connsiteX47" fmla="*/ 760863 w 2577167"/>
                <a:gd name="connsiteY47" fmla="*/ 685800 h 1149824"/>
                <a:gd name="connsiteX48" fmla="*/ 781334 w 2577167"/>
                <a:gd name="connsiteY48" fmla="*/ 678976 h 1149824"/>
                <a:gd name="connsiteX49" fmla="*/ 801806 w 2577167"/>
                <a:gd name="connsiteY49" fmla="*/ 668740 h 1149824"/>
                <a:gd name="connsiteX50" fmla="*/ 822278 w 2577167"/>
                <a:gd name="connsiteY50" fmla="*/ 658505 h 1149824"/>
                <a:gd name="connsiteX51" fmla="*/ 842749 w 2577167"/>
                <a:gd name="connsiteY51" fmla="*/ 648269 h 1149824"/>
                <a:gd name="connsiteX52" fmla="*/ 852985 w 2577167"/>
                <a:gd name="connsiteY52" fmla="*/ 641445 h 1149824"/>
                <a:gd name="connsiteX53" fmla="*/ 863221 w 2577167"/>
                <a:gd name="connsiteY53" fmla="*/ 638033 h 1149824"/>
                <a:gd name="connsiteX54" fmla="*/ 883692 w 2577167"/>
                <a:gd name="connsiteY54" fmla="*/ 624385 h 1149824"/>
                <a:gd name="connsiteX55" fmla="*/ 904164 w 2577167"/>
                <a:gd name="connsiteY55" fmla="*/ 610737 h 1149824"/>
                <a:gd name="connsiteX56" fmla="*/ 914400 w 2577167"/>
                <a:gd name="connsiteY56" fmla="*/ 603913 h 1149824"/>
                <a:gd name="connsiteX57" fmla="*/ 924636 w 2577167"/>
                <a:gd name="connsiteY57" fmla="*/ 600502 h 1149824"/>
                <a:gd name="connsiteX58" fmla="*/ 945107 w 2577167"/>
                <a:gd name="connsiteY58" fmla="*/ 586854 h 1149824"/>
                <a:gd name="connsiteX59" fmla="*/ 955343 w 2577167"/>
                <a:gd name="connsiteY59" fmla="*/ 583442 h 1149824"/>
                <a:gd name="connsiteX60" fmla="*/ 965579 w 2577167"/>
                <a:gd name="connsiteY60" fmla="*/ 576618 h 1149824"/>
                <a:gd name="connsiteX61" fmla="*/ 975815 w 2577167"/>
                <a:gd name="connsiteY61" fmla="*/ 573206 h 1149824"/>
                <a:gd name="connsiteX62" fmla="*/ 986051 w 2577167"/>
                <a:gd name="connsiteY62" fmla="*/ 566382 h 1149824"/>
                <a:gd name="connsiteX63" fmla="*/ 996286 w 2577167"/>
                <a:gd name="connsiteY63" fmla="*/ 562970 h 1149824"/>
                <a:gd name="connsiteX64" fmla="*/ 1006522 w 2577167"/>
                <a:gd name="connsiteY64" fmla="*/ 556146 h 1149824"/>
                <a:gd name="connsiteX65" fmla="*/ 1026994 w 2577167"/>
                <a:gd name="connsiteY65" fmla="*/ 549322 h 1149824"/>
                <a:gd name="connsiteX66" fmla="*/ 1057701 w 2577167"/>
                <a:gd name="connsiteY66" fmla="*/ 528851 h 1149824"/>
                <a:gd name="connsiteX67" fmla="*/ 1067937 w 2577167"/>
                <a:gd name="connsiteY67" fmla="*/ 522027 h 1149824"/>
                <a:gd name="connsiteX68" fmla="*/ 1078173 w 2577167"/>
                <a:gd name="connsiteY68" fmla="*/ 518615 h 1149824"/>
                <a:gd name="connsiteX69" fmla="*/ 1098645 w 2577167"/>
                <a:gd name="connsiteY69" fmla="*/ 508379 h 1149824"/>
                <a:gd name="connsiteX70" fmla="*/ 1119116 w 2577167"/>
                <a:gd name="connsiteY70" fmla="*/ 498143 h 1149824"/>
                <a:gd name="connsiteX71" fmla="*/ 1129352 w 2577167"/>
                <a:gd name="connsiteY71" fmla="*/ 491319 h 1149824"/>
                <a:gd name="connsiteX72" fmla="*/ 1149824 w 2577167"/>
                <a:gd name="connsiteY72" fmla="*/ 484496 h 1149824"/>
                <a:gd name="connsiteX73" fmla="*/ 1180531 w 2577167"/>
                <a:gd name="connsiteY73" fmla="*/ 474260 h 1149824"/>
                <a:gd name="connsiteX74" fmla="*/ 1201003 w 2577167"/>
                <a:gd name="connsiteY74" fmla="*/ 467436 h 1149824"/>
                <a:gd name="connsiteX75" fmla="*/ 1211239 w 2577167"/>
                <a:gd name="connsiteY75" fmla="*/ 464024 h 1149824"/>
                <a:gd name="connsiteX76" fmla="*/ 1221475 w 2577167"/>
                <a:gd name="connsiteY76" fmla="*/ 457200 h 1149824"/>
                <a:gd name="connsiteX77" fmla="*/ 1252182 w 2577167"/>
                <a:gd name="connsiteY77" fmla="*/ 446964 h 1149824"/>
                <a:gd name="connsiteX78" fmla="*/ 1272654 w 2577167"/>
                <a:gd name="connsiteY78" fmla="*/ 440140 h 1149824"/>
                <a:gd name="connsiteX79" fmla="*/ 1282889 w 2577167"/>
                <a:gd name="connsiteY79" fmla="*/ 436728 h 1149824"/>
                <a:gd name="connsiteX80" fmla="*/ 1299949 w 2577167"/>
                <a:gd name="connsiteY80" fmla="*/ 433316 h 1149824"/>
                <a:gd name="connsiteX81" fmla="*/ 1310185 w 2577167"/>
                <a:gd name="connsiteY81" fmla="*/ 429905 h 1149824"/>
                <a:gd name="connsiteX82" fmla="*/ 1330657 w 2577167"/>
                <a:gd name="connsiteY82" fmla="*/ 426493 h 1149824"/>
                <a:gd name="connsiteX83" fmla="*/ 1361364 w 2577167"/>
                <a:gd name="connsiteY83" fmla="*/ 416257 h 1149824"/>
                <a:gd name="connsiteX84" fmla="*/ 1371600 w 2577167"/>
                <a:gd name="connsiteY84" fmla="*/ 412845 h 1149824"/>
                <a:gd name="connsiteX85" fmla="*/ 1381836 w 2577167"/>
                <a:gd name="connsiteY85" fmla="*/ 409433 h 1149824"/>
                <a:gd name="connsiteX86" fmla="*/ 1395483 w 2577167"/>
                <a:gd name="connsiteY86" fmla="*/ 402609 h 1149824"/>
                <a:gd name="connsiteX87" fmla="*/ 1415955 w 2577167"/>
                <a:gd name="connsiteY87" fmla="*/ 395785 h 1149824"/>
                <a:gd name="connsiteX88" fmla="*/ 1439839 w 2577167"/>
                <a:gd name="connsiteY88" fmla="*/ 382137 h 1149824"/>
                <a:gd name="connsiteX89" fmla="*/ 1470546 w 2577167"/>
                <a:gd name="connsiteY89" fmla="*/ 371902 h 1149824"/>
                <a:gd name="connsiteX90" fmla="*/ 1480782 w 2577167"/>
                <a:gd name="connsiteY90" fmla="*/ 368490 h 1149824"/>
                <a:gd name="connsiteX91" fmla="*/ 1511489 w 2577167"/>
                <a:gd name="connsiteY91" fmla="*/ 354842 h 1149824"/>
                <a:gd name="connsiteX92" fmla="*/ 1521725 w 2577167"/>
                <a:gd name="connsiteY92" fmla="*/ 351430 h 1149824"/>
                <a:gd name="connsiteX93" fmla="*/ 1531961 w 2577167"/>
                <a:gd name="connsiteY93" fmla="*/ 344606 h 1149824"/>
                <a:gd name="connsiteX94" fmla="*/ 1559257 w 2577167"/>
                <a:gd name="connsiteY94" fmla="*/ 337782 h 1149824"/>
                <a:gd name="connsiteX95" fmla="*/ 1579728 w 2577167"/>
                <a:gd name="connsiteY95" fmla="*/ 327546 h 1149824"/>
                <a:gd name="connsiteX96" fmla="*/ 1589964 w 2577167"/>
                <a:gd name="connsiteY96" fmla="*/ 320722 h 1149824"/>
                <a:gd name="connsiteX97" fmla="*/ 1610436 w 2577167"/>
                <a:gd name="connsiteY97" fmla="*/ 313899 h 1149824"/>
                <a:gd name="connsiteX98" fmla="*/ 1620672 w 2577167"/>
                <a:gd name="connsiteY98" fmla="*/ 310487 h 1149824"/>
                <a:gd name="connsiteX99" fmla="*/ 1630907 w 2577167"/>
                <a:gd name="connsiteY99" fmla="*/ 307075 h 1149824"/>
                <a:gd name="connsiteX100" fmla="*/ 1658203 w 2577167"/>
                <a:gd name="connsiteY100" fmla="*/ 296839 h 1149824"/>
                <a:gd name="connsiteX101" fmla="*/ 1678675 w 2577167"/>
                <a:gd name="connsiteY101" fmla="*/ 290015 h 1149824"/>
                <a:gd name="connsiteX102" fmla="*/ 1699146 w 2577167"/>
                <a:gd name="connsiteY102" fmla="*/ 283191 h 1149824"/>
                <a:gd name="connsiteX103" fmla="*/ 1723030 w 2577167"/>
                <a:gd name="connsiteY103" fmla="*/ 276367 h 1149824"/>
                <a:gd name="connsiteX104" fmla="*/ 1743501 w 2577167"/>
                <a:gd name="connsiteY104" fmla="*/ 269543 h 1149824"/>
                <a:gd name="connsiteX105" fmla="*/ 1753737 w 2577167"/>
                <a:gd name="connsiteY105" fmla="*/ 262719 h 1149824"/>
                <a:gd name="connsiteX106" fmla="*/ 1774209 w 2577167"/>
                <a:gd name="connsiteY106" fmla="*/ 255896 h 1149824"/>
                <a:gd name="connsiteX107" fmla="*/ 1784445 w 2577167"/>
                <a:gd name="connsiteY107" fmla="*/ 252484 h 1149824"/>
                <a:gd name="connsiteX108" fmla="*/ 1794680 w 2577167"/>
                <a:gd name="connsiteY108" fmla="*/ 249072 h 1149824"/>
                <a:gd name="connsiteX109" fmla="*/ 1804916 w 2577167"/>
                <a:gd name="connsiteY109" fmla="*/ 245660 h 1149824"/>
                <a:gd name="connsiteX110" fmla="*/ 1835624 w 2577167"/>
                <a:gd name="connsiteY110" fmla="*/ 232012 h 1149824"/>
                <a:gd name="connsiteX111" fmla="*/ 1845860 w 2577167"/>
                <a:gd name="connsiteY111" fmla="*/ 228600 h 1149824"/>
                <a:gd name="connsiteX112" fmla="*/ 1856095 w 2577167"/>
                <a:gd name="connsiteY112" fmla="*/ 225188 h 1149824"/>
                <a:gd name="connsiteX113" fmla="*/ 1879979 w 2577167"/>
                <a:gd name="connsiteY113" fmla="*/ 221776 h 1149824"/>
                <a:gd name="connsiteX114" fmla="*/ 1910686 w 2577167"/>
                <a:gd name="connsiteY114" fmla="*/ 211540 h 1149824"/>
                <a:gd name="connsiteX115" fmla="*/ 1920922 w 2577167"/>
                <a:gd name="connsiteY115" fmla="*/ 208128 h 1149824"/>
                <a:gd name="connsiteX116" fmla="*/ 1948218 w 2577167"/>
                <a:gd name="connsiteY116" fmla="*/ 201305 h 1149824"/>
                <a:gd name="connsiteX117" fmla="*/ 1961866 w 2577167"/>
                <a:gd name="connsiteY117" fmla="*/ 197893 h 1149824"/>
                <a:gd name="connsiteX118" fmla="*/ 1992573 w 2577167"/>
                <a:gd name="connsiteY118" fmla="*/ 187657 h 1149824"/>
                <a:gd name="connsiteX119" fmla="*/ 2002809 w 2577167"/>
                <a:gd name="connsiteY119" fmla="*/ 184245 h 1149824"/>
                <a:gd name="connsiteX120" fmla="*/ 2030104 w 2577167"/>
                <a:gd name="connsiteY120" fmla="*/ 174009 h 1149824"/>
                <a:gd name="connsiteX121" fmla="*/ 2064224 w 2577167"/>
                <a:gd name="connsiteY121" fmla="*/ 160361 h 1149824"/>
                <a:gd name="connsiteX122" fmla="*/ 2081283 w 2577167"/>
                <a:gd name="connsiteY122" fmla="*/ 156949 h 1149824"/>
                <a:gd name="connsiteX123" fmla="*/ 2101755 w 2577167"/>
                <a:gd name="connsiteY123" fmla="*/ 150125 h 1149824"/>
                <a:gd name="connsiteX124" fmla="*/ 2146110 w 2577167"/>
                <a:gd name="connsiteY124" fmla="*/ 139890 h 1149824"/>
                <a:gd name="connsiteX125" fmla="*/ 2176818 w 2577167"/>
                <a:gd name="connsiteY125" fmla="*/ 136478 h 1149824"/>
                <a:gd name="connsiteX126" fmla="*/ 2204113 w 2577167"/>
                <a:gd name="connsiteY126" fmla="*/ 133066 h 1149824"/>
                <a:gd name="connsiteX127" fmla="*/ 2224585 w 2577167"/>
                <a:gd name="connsiteY127" fmla="*/ 129654 h 1149824"/>
                <a:gd name="connsiteX128" fmla="*/ 2245057 w 2577167"/>
                <a:gd name="connsiteY128" fmla="*/ 122830 h 1149824"/>
                <a:gd name="connsiteX129" fmla="*/ 2258704 w 2577167"/>
                <a:gd name="connsiteY129" fmla="*/ 119418 h 1149824"/>
                <a:gd name="connsiteX130" fmla="*/ 2286000 w 2577167"/>
                <a:gd name="connsiteY130" fmla="*/ 109182 h 1149824"/>
                <a:gd name="connsiteX131" fmla="*/ 2330355 w 2577167"/>
                <a:gd name="connsiteY131" fmla="*/ 98946 h 1149824"/>
                <a:gd name="connsiteX132" fmla="*/ 2357651 w 2577167"/>
                <a:gd name="connsiteY132" fmla="*/ 92122 h 1149824"/>
                <a:gd name="connsiteX133" fmla="*/ 2378122 w 2577167"/>
                <a:gd name="connsiteY133" fmla="*/ 85299 h 1149824"/>
                <a:gd name="connsiteX134" fmla="*/ 2398594 w 2577167"/>
                <a:gd name="connsiteY134" fmla="*/ 78475 h 1149824"/>
                <a:gd name="connsiteX135" fmla="*/ 2408830 w 2577167"/>
                <a:gd name="connsiteY135" fmla="*/ 75063 h 1149824"/>
                <a:gd name="connsiteX136" fmla="*/ 2422478 w 2577167"/>
                <a:gd name="connsiteY136" fmla="*/ 71651 h 1149824"/>
                <a:gd name="connsiteX137" fmla="*/ 2432713 w 2577167"/>
                <a:gd name="connsiteY137" fmla="*/ 68239 h 1149824"/>
                <a:gd name="connsiteX138" fmla="*/ 2453185 w 2577167"/>
                <a:gd name="connsiteY138" fmla="*/ 64827 h 1149824"/>
                <a:gd name="connsiteX139" fmla="*/ 2497540 w 2577167"/>
                <a:gd name="connsiteY139" fmla="*/ 54591 h 1149824"/>
                <a:gd name="connsiteX140" fmla="*/ 2518012 w 2577167"/>
                <a:gd name="connsiteY140" fmla="*/ 47767 h 1149824"/>
                <a:gd name="connsiteX141" fmla="*/ 2555543 w 2577167"/>
                <a:gd name="connsiteY141" fmla="*/ 37531 h 1149824"/>
                <a:gd name="connsiteX142" fmla="*/ 2565779 w 2577167"/>
                <a:gd name="connsiteY142" fmla="*/ 30708 h 1149824"/>
                <a:gd name="connsiteX143" fmla="*/ 2572603 w 2577167"/>
                <a:gd name="connsiteY143" fmla="*/ 10236 h 1149824"/>
                <a:gd name="connsiteX144" fmla="*/ 2576015 w 2577167"/>
                <a:gd name="connsiteY144" fmla="*/ 0 h 1149824"/>
                <a:gd name="connsiteX145" fmla="*/ 2572603 w 2577167"/>
                <a:gd name="connsiteY145" fmla="*/ 0 h 1149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2577167" h="1149824">
                  <a:moveTo>
                    <a:pt x="0" y="1149824"/>
                  </a:moveTo>
                  <a:cubicBezTo>
                    <a:pt x="24096" y="1135366"/>
                    <a:pt x="11538" y="1143269"/>
                    <a:pt x="37531" y="1125940"/>
                  </a:cubicBezTo>
                  <a:lnTo>
                    <a:pt x="47767" y="1119116"/>
                  </a:lnTo>
                  <a:cubicBezTo>
                    <a:pt x="60278" y="1100351"/>
                    <a:pt x="47767" y="1116274"/>
                    <a:pt x="64827" y="1102057"/>
                  </a:cubicBezTo>
                  <a:cubicBezTo>
                    <a:pt x="68534" y="1098968"/>
                    <a:pt x="71254" y="1094784"/>
                    <a:pt x="75063" y="1091821"/>
                  </a:cubicBezTo>
                  <a:cubicBezTo>
                    <a:pt x="81537" y="1086786"/>
                    <a:pt x="88710" y="1082722"/>
                    <a:pt x="95534" y="1078173"/>
                  </a:cubicBezTo>
                  <a:lnTo>
                    <a:pt x="105770" y="1071349"/>
                  </a:lnTo>
                  <a:cubicBezTo>
                    <a:pt x="118282" y="1052582"/>
                    <a:pt x="105769" y="1068507"/>
                    <a:pt x="122830" y="1054290"/>
                  </a:cubicBezTo>
                  <a:cubicBezTo>
                    <a:pt x="134148" y="1044859"/>
                    <a:pt x="130595" y="1043583"/>
                    <a:pt x="143301" y="1037230"/>
                  </a:cubicBezTo>
                  <a:cubicBezTo>
                    <a:pt x="171558" y="1023101"/>
                    <a:pt x="134433" y="1046554"/>
                    <a:pt x="163773" y="1026994"/>
                  </a:cubicBezTo>
                  <a:cubicBezTo>
                    <a:pt x="176381" y="1008081"/>
                    <a:pt x="163383" y="1023040"/>
                    <a:pt x="180833" y="1013346"/>
                  </a:cubicBezTo>
                  <a:cubicBezTo>
                    <a:pt x="188002" y="1009363"/>
                    <a:pt x="194480" y="1004248"/>
                    <a:pt x="201304" y="999699"/>
                  </a:cubicBezTo>
                  <a:cubicBezTo>
                    <a:pt x="204716" y="997424"/>
                    <a:pt x="207650" y="994172"/>
                    <a:pt x="211540" y="992875"/>
                  </a:cubicBezTo>
                  <a:lnTo>
                    <a:pt x="221776" y="989463"/>
                  </a:lnTo>
                  <a:cubicBezTo>
                    <a:pt x="244494" y="966745"/>
                    <a:pt x="220027" y="988161"/>
                    <a:pt x="242248" y="975815"/>
                  </a:cubicBezTo>
                  <a:cubicBezTo>
                    <a:pt x="249417" y="971832"/>
                    <a:pt x="254939" y="964760"/>
                    <a:pt x="262719" y="962167"/>
                  </a:cubicBezTo>
                  <a:cubicBezTo>
                    <a:pt x="266131" y="961030"/>
                    <a:pt x="269738" y="960363"/>
                    <a:pt x="272955" y="958755"/>
                  </a:cubicBezTo>
                  <a:cubicBezTo>
                    <a:pt x="276623" y="956921"/>
                    <a:pt x="279523" y="953765"/>
                    <a:pt x="283191" y="951931"/>
                  </a:cubicBezTo>
                  <a:cubicBezTo>
                    <a:pt x="286408" y="950323"/>
                    <a:pt x="290283" y="950266"/>
                    <a:pt x="293427" y="948519"/>
                  </a:cubicBezTo>
                  <a:cubicBezTo>
                    <a:pt x="300596" y="944536"/>
                    <a:pt x="306118" y="937465"/>
                    <a:pt x="313898" y="934872"/>
                  </a:cubicBezTo>
                  <a:cubicBezTo>
                    <a:pt x="317310" y="933735"/>
                    <a:pt x="320990" y="933207"/>
                    <a:pt x="324134" y="931460"/>
                  </a:cubicBezTo>
                  <a:cubicBezTo>
                    <a:pt x="331303" y="927477"/>
                    <a:pt x="337782" y="922361"/>
                    <a:pt x="344606" y="917812"/>
                  </a:cubicBezTo>
                  <a:lnTo>
                    <a:pt x="354842" y="910988"/>
                  </a:lnTo>
                  <a:cubicBezTo>
                    <a:pt x="358254" y="908713"/>
                    <a:pt x="361188" y="905461"/>
                    <a:pt x="365078" y="904164"/>
                  </a:cubicBezTo>
                  <a:lnTo>
                    <a:pt x="385549" y="897340"/>
                  </a:lnTo>
                  <a:cubicBezTo>
                    <a:pt x="408268" y="874623"/>
                    <a:pt x="383798" y="896039"/>
                    <a:pt x="406021" y="883693"/>
                  </a:cubicBezTo>
                  <a:cubicBezTo>
                    <a:pt x="413190" y="879710"/>
                    <a:pt x="419668" y="874594"/>
                    <a:pt x="426492" y="870045"/>
                  </a:cubicBezTo>
                  <a:cubicBezTo>
                    <a:pt x="429904" y="867770"/>
                    <a:pt x="432838" y="864518"/>
                    <a:pt x="436728" y="863221"/>
                  </a:cubicBezTo>
                  <a:cubicBezTo>
                    <a:pt x="462456" y="854645"/>
                    <a:pt x="430743" y="866214"/>
                    <a:pt x="457200" y="852985"/>
                  </a:cubicBezTo>
                  <a:cubicBezTo>
                    <a:pt x="460417" y="851377"/>
                    <a:pt x="464024" y="850710"/>
                    <a:pt x="467436" y="849573"/>
                  </a:cubicBezTo>
                  <a:cubicBezTo>
                    <a:pt x="482696" y="826682"/>
                    <a:pt x="464721" y="849108"/>
                    <a:pt x="484495" y="835925"/>
                  </a:cubicBezTo>
                  <a:cubicBezTo>
                    <a:pt x="510051" y="818888"/>
                    <a:pt x="480630" y="830390"/>
                    <a:pt x="504967" y="822278"/>
                  </a:cubicBezTo>
                  <a:cubicBezTo>
                    <a:pt x="507242" y="818866"/>
                    <a:pt x="508314" y="814215"/>
                    <a:pt x="511791" y="812042"/>
                  </a:cubicBezTo>
                  <a:cubicBezTo>
                    <a:pt x="517891" y="808230"/>
                    <a:pt x="532263" y="805218"/>
                    <a:pt x="532263" y="805218"/>
                  </a:cubicBezTo>
                  <a:cubicBezTo>
                    <a:pt x="541095" y="796385"/>
                    <a:pt x="550725" y="785416"/>
                    <a:pt x="562970" y="781334"/>
                  </a:cubicBezTo>
                  <a:lnTo>
                    <a:pt x="573206" y="777922"/>
                  </a:lnTo>
                  <a:cubicBezTo>
                    <a:pt x="584710" y="760667"/>
                    <a:pt x="573785" y="772516"/>
                    <a:pt x="590266" y="764275"/>
                  </a:cubicBezTo>
                  <a:cubicBezTo>
                    <a:pt x="593934" y="762441"/>
                    <a:pt x="596754" y="759116"/>
                    <a:pt x="600501" y="757451"/>
                  </a:cubicBezTo>
                  <a:cubicBezTo>
                    <a:pt x="607074" y="754530"/>
                    <a:pt x="614988" y="754617"/>
                    <a:pt x="620973" y="750627"/>
                  </a:cubicBezTo>
                  <a:cubicBezTo>
                    <a:pt x="624385" y="748352"/>
                    <a:pt x="627462" y="745469"/>
                    <a:pt x="631209" y="743803"/>
                  </a:cubicBezTo>
                  <a:cubicBezTo>
                    <a:pt x="637782" y="740882"/>
                    <a:pt x="645695" y="740969"/>
                    <a:pt x="651680" y="736979"/>
                  </a:cubicBezTo>
                  <a:cubicBezTo>
                    <a:pt x="655092" y="734704"/>
                    <a:pt x="658076" y="731595"/>
                    <a:pt x="661916" y="730155"/>
                  </a:cubicBezTo>
                  <a:cubicBezTo>
                    <a:pt x="676567" y="724661"/>
                    <a:pt x="685212" y="729410"/>
                    <a:pt x="699448" y="719919"/>
                  </a:cubicBezTo>
                  <a:cubicBezTo>
                    <a:pt x="702860" y="717645"/>
                    <a:pt x="706016" y="714930"/>
                    <a:pt x="709683" y="713096"/>
                  </a:cubicBezTo>
                  <a:cubicBezTo>
                    <a:pt x="712900" y="711488"/>
                    <a:pt x="716775" y="711431"/>
                    <a:pt x="719919" y="709684"/>
                  </a:cubicBezTo>
                  <a:cubicBezTo>
                    <a:pt x="727088" y="705701"/>
                    <a:pt x="732610" y="698630"/>
                    <a:pt x="740391" y="696036"/>
                  </a:cubicBezTo>
                  <a:cubicBezTo>
                    <a:pt x="743803" y="694899"/>
                    <a:pt x="747410" y="694232"/>
                    <a:pt x="750627" y="692624"/>
                  </a:cubicBezTo>
                  <a:cubicBezTo>
                    <a:pt x="754295" y="690790"/>
                    <a:pt x="757116" y="687466"/>
                    <a:pt x="760863" y="685800"/>
                  </a:cubicBezTo>
                  <a:cubicBezTo>
                    <a:pt x="767436" y="682879"/>
                    <a:pt x="775349" y="682966"/>
                    <a:pt x="781334" y="678976"/>
                  </a:cubicBezTo>
                  <a:cubicBezTo>
                    <a:pt x="810669" y="659419"/>
                    <a:pt x="773553" y="682866"/>
                    <a:pt x="801806" y="668740"/>
                  </a:cubicBezTo>
                  <a:cubicBezTo>
                    <a:pt x="828255" y="655515"/>
                    <a:pt x="796557" y="667076"/>
                    <a:pt x="822278" y="658505"/>
                  </a:cubicBezTo>
                  <a:cubicBezTo>
                    <a:pt x="851604" y="638952"/>
                    <a:pt x="814502" y="662392"/>
                    <a:pt x="842749" y="648269"/>
                  </a:cubicBezTo>
                  <a:cubicBezTo>
                    <a:pt x="846417" y="646435"/>
                    <a:pt x="849317" y="643279"/>
                    <a:pt x="852985" y="641445"/>
                  </a:cubicBezTo>
                  <a:cubicBezTo>
                    <a:pt x="856202" y="639837"/>
                    <a:pt x="860077" y="639780"/>
                    <a:pt x="863221" y="638033"/>
                  </a:cubicBezTo>
                  <a:cubicBezTo>
                    <a:pt x="870390" y="634050"/>
                    <a:pt x="876868" y="628934"/>
                    <a:pt x="883692" y="624385"/>
                  </a:cubicBezTo>
                  <a:lnTo>
                    <a:pt x="904164" y="610737"/>
                  </a:lnTo>
                  <a:cubicBezTo>
                    <a:pt x="907576" y="608462"/>
                    <a:pt x="910510" y="605209"/>
                    <a:pt x="914400" y="603913"/>
                  </a:cubicBezTo>
                  <a:lnTo>
                    <a:pt x="924636" y="600502"/>
                  </a:lnTo>
                  <a:cubicBezTo>
                    <a:pt x="931460" y="595953"/>
                    <a:pt x="937327" y="589447"/>
                    <a:pt x="945107" y="586854"/>
                  </a:cubicBezTo>
                  <a:cubicBezTo>
                    <a:pt x="948519" y="585717"/>
                    <a:pt x="952126" y="585050"/>
                    <a:pt x="955343" y="583442"/>
                  </a:cubicBezTo>
                  <a:cubicBezTo>
                    <a:pt x="959011" y="581608"/>
                    <a:pt x="961911" y="578452"/>
                    <a:pt x="965579" y="576618"/>
                  </a:cubicBezTo>
                  <a:cubicBezTo>
                    <a:pt x="968796" y="575010"/>
                    <a:pt x="972598" y="574814"/>
                    <a:pt x="975815" y="573206"/>
                  </a:cubicBezTo>
                  <a:cubicBezTo>
                    <a:pt x="979483" y="571372"/>
                    <a:pt x="982383" y="568216"/>
                    <a:pt x="986051" y="566382"/>
                  </a:cubicBezTo>
                  <a:cubicBezTo>
                    <a:pt x="989268" y="564774"/>
                    <a:pt x="993069" y="564578"/>
                    <a:pt x="996286" y="562970"/>
                  </a:cubicBezTo>
                  <a:cubicBezTo>
                    <a:pt x="999954" y="561136"/>
                    <a:pt x="1002775" y="557811"/>
                    <a:pt x="1006522" y="556146"/>
                  </a:cubicBezTo>
                  <a:cubicBezTo>
                    <a:pt x="1013095" y="553225"/>
                    <a:pt x="1021009" y="553312"/>
                    <a:pt x="1026994" y="549322"/>
                  </a:cubicBezTo>
                  <a:lnTo>
                    <a:pt x="1057701" y="528851"/>
                  </a:lnTo>
                  <a:cubicBezTo>
                    <a:pt x="1061113" y="526576"/>
                    <a:pt x="1064047" y="523324"/>
                    <a:pt x="1067937" y="522027"/>
                  </a:cubicBezTo>
                  <a:cubicBezTo>
                    <a:pt x="1071349" y="520890"/>
                    <a:pt x="1074956" y="520223"/>
                    <a:pt x="1078173" y="518615"/>
                  </a:cubicBezTo>
                  <a:cubicBezTo>
                    <a:pt x="1104630" y="505386"/>
                    <a:pt x="1072917" y="516955"/>
                    <a:pt x="1098645" y="508379"/>
                  </a:cubicBezTo>
                  <a:cubicBezTo>
                    <a:pt x="1127971" y="488826"/>
                    <a:pt x="1090869" y="512266"/>
                    <a:pt x="1119116" y="498143"/>
                  </a:cubicBezTo>
                  <a:cubicBezTo>
                    <a:pt x="1122784" y="496309"/>
                    <a:pt x="1125605" y="492984"/>
                    <a:pt x="1129352" y="491319"/>
                  </a:cubicBezTo>
                  <a:cubicBezTo>
                    <a:pt x="1135925" y="488398"/>
                    <a:pt x="1143000" y="486770"/>
                    <a:pt x="1149824" y="484496"/>
                  </a:cubicBezTo>
                  <a:lnTo>
                    <a:pt x="1180531" y="474260"/>
                  </a:lnTo>
                  <a:lnTo>
                    <a:pt x="1201003" y="467436"/>
                  </a:lnTo>
                  <a:cubicBezTo>
                    <a:pt x="1204415" y="466299"/>
                    <a:pt x="1208246" y="466019"/>
                    <a:pt x="1211239" y="464024"/>
                  </a:cubicBezTo>
                  <a:cubicBezTo>
                    <a:pt x="1214651" y="461749"/>
                    <a:pt x="1217728" y="458866"/>
                    <a:pt x="1221475" y="457200"/>
                  </a:cubicBezTo>
                  <a:cubicBezTo>
                    <a:pt x="1221478" y="457198"/>
                    <a:pt x="1247063" y="448670"/>
                    <a:pt x="1252182" y="446964"/>
                  </a:cubicBezTo>
                  <a:lnTo>
                    <a:pt x="1272654" y="440140"/>
                  </a:lnTo>
                  <a:cubicBezTo>
                    <a:pt x="1276066" y="439003"/>
                    <a:pt x="1279363" y="437433"/>
                    <a:pt x="1282889" y="436728"/>
                  </a:cubicBezTo>
                  <a:cubicBezTo>
                    <a:pt x="1288576" y="435591"/>
                    <a:pt x="1294323" y="434722"/>
                    <a:pt x="1299949" y="433316"/>
                  </a:cubicBezTo>
                  <a:cubicBezTo>
                    <a:pt x="1303438" y="432444"/>
                    <a:pt x="1306674" y="430685"/>
                    <a:pt x="1310185" y="429905"/>
                  </a:cubicBezTo>
                  <a:cubicBezTo>
                    <a:pt x="1316938" y="428404"/>
                    <a:pt x="1323833" y="427630"/>
                    <a:pt x="1330657" y="426493"/>
                  </a:cubicBezTo>
                  <a:lnTo>
                    <a:pt x="1361364" y="416257"/>
                  </a:lnTo>
                  <a:lnTo>
                    <a:pt x="1371600" y="412845"/>
                  </a:lnTo>
                  <a:cubicBezTo>
                    <a:pt x="1375012" y="411708"/>
                    <a:pt x="1378619" y="411042"/>
                    <a:pt x="1381836" y="409433"/>
                  </a:cubicBezTo>
                  <a:cubicBezTo>
                    <a:pt x="1386385" y="407158"/>
                    <a:pt x="1390761" y="404498"/>
                    <a:pt x="1395483" y="402609"/>
                  </a:cubicBezTo>
                  <a:cubicBezTo>
                    <a:pt x="1402162" y="399937"/>
                    <a:pt x="1409970" y="399775"/>
                    <a:pt x="1415955" y="395785"/>
                  </a:cubicBezTo>
                  <a:cubicBezTo>
                    <a:pt x="1425188" y="389629"/>
                    <a:pt x="1429016" y="386466"/>
                    <a:pt x="1439839" y="382137"/>
                  </a:cubicBezTo>
                  <a:cubicBezTo>
                    <a:pt x="1439887" y="382118"/>
                    <a:pt x="1465404" y="373616"/>
                    <a:pt x="1470546" y="371902"/>
                  </a:cubicBezTo>
                  <a:cubicBezTo>
                    <a:pt x="1473958" y="370765"/>
                    <a:pt x="1477565" y="370098"/>
                    <a:pt x="1480782" y="368490"/>
                  </a:cubicBezTo>
                  <a:cubicBezTo>
                    <a:pt x="1496288" y="360737"/>
                    <a:pt x="1494066" y="361376"/>
                    <a:pt x="1511489" y="354842"/>
                  </a:cubicBezTo>
                  <a:cubicBezTo>
                    <a:pt x="1514857" y="353579"/>
                    <a:pt x="1518508" y="353038"/>
                    <a:pt x="1521725" y="351430"/>
                  </a:cubicBezTo>
                  <a:cubicBezTo>
                    <a:pt x="1525393" y="349596"/>
                    <a:pt x="1528107" y="346007"/>
                    <a:pt x="1531961" y="344606"/>
                  </a:cubicBezTo>
                  <a:cubicBezTo>
                    <a:pt x="1540775" y="341401"/>
                    <a:pt x="1559257" y="337782"/>
                    <a:pt x="1559257" y="337782"/>
                  </a:cubicBezTo>
                  <a:cubicBezTo>
                    <a:pt x="1588583" y="318229"/>
                    <a:pt x="1551481" y="341669"/>
                    <a:pt x="1579728" y="327546"/>
                  </a:cubicBezTo>
                  <a:cubicBezTo>
                    <a:pt x="1583396" y="325712"/>
                    <a:pt x="1586217" y="322387"/>
                    <a:pt x="1589964" y="320722"/>
                  </a:cubicBezTo>
                  <a:cubicBezTo>
                    <a:pt x="1596537" y="317801"/>
                    <a:pt x="1603612" y="316173"/>
                    <a:pt x="1610436" y="313899"/>
                  </a:cubicBezTo>
                  <a:lnTo>
                    <a:pt x="1620672" y="310487"/>
                  </a:lnTo>
                  <a:cubicBezTo>
                    <a:pt x="1624084" y="309350"/>
                    <a:pt x="1627915" y="309070"/>
                    <a:pt x="1630907" y="307075"/>
                  </a:cubicBezTo>
                  <a:cubicBezTo>
                    <a:pt x="1648720" y="295199"/>
                    <a:pt x="1633230" y="303650"/>
                    <a:pt x="1658203" y="296839"/>
                  </a:cubicBezTo>
                  <a:cubicBezTo>
                    <a:pt x="1665143" y="294946"/>
                    <a:pt x="1671851" y="292290"/>
                    <a:pt x="1678675" y="290015"/>
                  </a:cubicBezTo>
                  <a:lnTo>
                    <a:pt x="1699146" y="283191"/>
                  </a:lnTo>
                  <a:cubicBezTo>
                    <a:pt x="1733555" y="271721"/>
                    <a:pt x="1680176" y="289224"/>
                    <a:pt x="1723030" y="276367"/>
                  </a:cubicBezTo>
                  <a:cubicBezTo>
                    <a:pt x="1729919" y="274300"/>
                    <a:pt x="1737516" y="273533"/>
                    <a:pt x="1743501" y="269543"/>
                  </a:cubicBezTo>
                  <a:cubicBezTo>
                    <a:pt x="1746913" y="267268"/>
                    <a:pt x="1749990" y="264384"/>
                    <a:pt x="1753737" y="262719"/>
                  </a:cubicBezTo>
                  <a:cubicBezTo>
                    <a:pt x="1760310" y="259798"/>
                    <a:pt x="1767385" y="258170"/>
                    <a:pt x="1774209" y="255896"/>
                  </a:cubicBezTo>
                  <a:lnTo>
                    <a:pt x="1784445" y="252484"/>
                  </a:lnTo>
                  <a:lnTo>
                    <a:pt x="1794680" y="249072"/>
                  </a:lnTo>
                  <a:cubicBezTo>
                    <a:pt x="1798092" y="247935"/>
                    <a:pt x="1801923" y="247655"/>
                    <a:pt x="1804916" y="245660"/>
                  </a:cubicBezTo>
                  <a:cubicBezTo>
                    <a:pt x="1821137" y="234846"/>
                    <a:pt x="1811262" y="240133"/>
                    <a:pt x="1835624" y="232012"/>
                  </a:cubicBezTo>
                  <a:lnTo>
                    <a:pt x="1845860" y="228600"/>
                  </a:lnTo>
                  <a:cubicBezTo>
                    <a:pt x="1849272" y="227463"/>
                    <a:pt x="1852535" y="225697"/>
                    <a:pt x="1856095" y="225188"/>
                  </a:cubicBezTo>
                  <a:lnTo>
                    <a:pt x="1879979" y="221776"/>
                  </a:lnTo>
                  <a:lnTo>
                    <a:pt x="1910686" y="211540"/>
                  </a:lnTo>
                  <a:cubicBezTo>
                    <a:pt x="1914098" y="210403"/>
                    <a:pt x="1917433" y="209000"/>
                    <a:pt x="1920922" y="208128"/>
                  </a:cubicBezTo>
                  <a:lnTo>
                    <a:pt x="1948218" y="201305"/>
                  </a:lnTo>
                  <a:cubicBezTo>
                    <a:pt x="1952767" y="200168"/>
                    <a:pt x="1957417" y="199376"/>
                    <a:pt x="1961866" y="197893"/>
                  </a:cubicBezTo>
                  <a:lnTo>
                    <a:pt x="1992573" y="187657"/>
                  </a:lnTo>
                  <a:cubicBezTo>
                    <a:pt x="1995985" y="186520"/>
                    <a:pt x="1999816" y="186240"/>
                    <a:pt x="2002809" y="184245"/>
                  </a:cubicBezTo>
                  <a:cubicBezTo>
                    <a:pt x="2017870" y="174204"/>
                    <a:pt x="2009024" y="178225"/>
                    <a:pt x="2030104" y="174009"/>
                  </a:cubicBezTo>
                  <a:cubicBezTo>
                    <a:pt x="2042236" y="167943"/>
                    <a:pt x="2050169" y="163172"/>
                    <a:pt x="2064224" y="160361"/>
                  </a:cubicBezTo>
                  <a:cubicBezTo>
                    <a:pt x="2069910" y="159224"/>
                    <a:pt x="2075688" y="158475"/>
                    <a:pt x="2081283" y="156949"/>
                  </a:cubicBezTo>
                  <a:cubicBezTo>
                    <a:pt x="2088223" y="155056"/>
                    <a:pt x="2094777" y="151869"/>
                    <a:pt x="2101755" y="150125"/>
                  </a:cubicBezTo>
                  <a:cubicBezTo>
                    <a:pt x="2112018" y="147560"/>
                    <a:pt x="2133865" y="141639"/>
                    <a:pt x="2146110" y="139890"/>
                  </a:cubicBezTo>
                  <a:cubicBezTo>
                    <a:pt x="2156305" y="138433"/>
                    <a:pt x="2166590" y="137681"/>
                    <a:pt x="2176818" y="136478"/>
                  </a:cubicBezTo>
                  <a:lnTo>
                    <a:pt x="2204113" y="133066"/>
                  </a:lnTo>
                  <a:cubicBezTo>
                    <a:pt x="2210962" y="132088"/>
                    <a:pt x="2217873" y="131332"/>
                    <a:pt x="2224585" y="129654"/>
                  </a:cubicBezTo>
                  <a:cubicBezTo>
                    <a:pt x="2231563" y="127909"/>
                    <a:pt x="2238079" y="124575"/>
                    <a:pt x="2245057" y="122830"/>
                  </a:cubicBezTo>
                  <a:lnTo>
                    <a:pt x="2258704" y="119418"/>
                  </a:lnTo>
                  <a:cubicBezTo>
                    <a:pt x="2276517" y="107542"/>
                    <a:pt x="2261027" y="115993"/>
                    <a:pt x="2286000" y="109182"/>
                  </a:cubicBezTo>
                  <a:cubicBezTo>
                    <a:pt x="2327216" y="97941"/>
                    <a:pt x="2284689" y="105470"/>
                    <a:pt x="2330355" y="98946"/>
                  </a:cubicBezTo>
                  <a:cubicBezTo>
                    <a:pt x="2361405" y="88596"/>
                    <a:pt x="2312375" y="104469"/>
                    <a:pt x="2357651" y="92122"/>
                  </a:cubicBezTo>
                  <a:cubicBezTo>
                    <a:pt x="2364590" y="90230"/>
                    <a:pt x="2371298" y="87573"/>
                    <a:pt x="2378122" y="85299"/>
                  </a:cubicBezTo>
                  <a:lnTo>
                    <a:pt x="2398594" y="78475"/>
                  </a:lnTo>
                  <a:cubicBezTo>
                    <a:pt x="2402006" y="77338"/>
                    <a:pt x="2405341" y="75935"/>
                    <a:pt x="2408830" y="75063"/>
                  </a:cubicBezTo>
                  <a:cubicBezTo>
                    <a:pt x="2413379" y="73926"/>
                    <a:pt x="2417969" y="72939"/>
                    <a:pt x="2422478" y="71651"/>
                  </a:cubicBezTo>
                  <a:cubicBezTo>
                    <a:pt x="2425936" y="70663"/>
                    <a:pt x="2429202" y="69019"/>
                    <a:pt x="2432713" y="68239"/>
                  </a:cubicBezTo>
                  <a:cubicBezTo>
                    <a:pt x="2439466" y="66738"/>
                    <a:pt x="2446473" y="66505"/>
                    <a:pt x="2453185" y="64827"/>
                  </a:cubicBezTo>
                  <a:cubicBezTo>
                    <a:pt x="2503144" y="52337"/>
                    <a:pt x="2442100" y="62511"/>
                    <a:pt x="2497540" y="54591"/>
                  </a:cubicBezTo>
                  <a:cubicBezTo>
                    <a:pt x="2504364" y="52316"/>
                    <a:pt x="2510959" y="49178"/>
                    <a:pt x="2518012" y="47767"/>
                  </a:cubicBezTo>
                  <a:cubicBezTo>
                    <a:pt x="2527169" y="45936"/>
                    <a:pt x="2548120" y="42479"/>
                    <a:pt x="2555543" y="37531"/>
                  </a:cubicBezTo>
                  <a:lnTo>
                    <a:pt x="2565779" y="30708"/>
                  </a:lnTo>
                  <a:lnTo>
                    <a:pt x="2572603" y="10236"/>
                  </a:lnTo>
                  <a:cubicBezTo>
                    <a:pt x="2573740" y="6824"/>
                    <a:pt x="2579612" y="0"/>
                    <a:pt x="2576015" y="0"/>
                  </a:cubicBezTo>
                  <a:lnTo>
                    <a:pt x="2572603" y="0"/>
                  </a:lnTo>
                </a:path>
              </a:pathLst>
            </a:custGeom>
            <a:noFill/>
            <a:ln w="317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800">
                <a:solidFill>
                  <a:schemeClr val="tx1"/>
                </a:solidFill>
                <a:latin typeface="Arial"/>
              </a:endParaRPr>
            </a:p>
          </p:txBody>
        </p:sp>
        <p:cxnSp>
          <p:nvCxnSpPr>
            <p:cNvPr id="392" name="Straight Connector 391">
              <a:extLst>
                <a:ext uri="{FF2B5EF4-FFF2-40B4-BE49-F238E27FC236}">
                  <a16:creationId xmlns:a16="http://schemas.microsoft.com/office/drawing/2014/main" id="{EEC2075F-CACD-42D4-90A5-C279A180F91B}"/>
                </a:ext>
              </a:extLst>
            </p:cNvPr>
            <p:cNvCxnSpPr>
              <a:cxnSpLocks/>
              <a:endCxn id="389" idx="83"/>
            </p:cNvCxnSpPr>
            <p:nvPr/>
          </p:nvCxnSpPr>
          <p:spPr>
            <a:xfrm flipH="1" flipV="1">
              <a:off x="4429077" y="3101471"/>
              <a:ext cx="854" cy="876907"/>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grpSp>
      <p:cxnSp>
        <p:nvCxnSpPr>
          <p:cNvPr id="393" name="Straight Connector 392">
            <a:extLst>
              <a:ext uri="{FF2B5EF4-FFF2-40B4-BE49-F238E27FC236}">
                <a16:creationId xmlns:a16="http://schemas.microsoft.com/office/drawing/2014/main" id="{9B52774D-8DAD-4871-9EEC-6154F1998013}"/>
              </a:ext>
            </a:extLst>
          </p:cNvPr>
          <p:cNvCxnSpPr>
            <a:cxnSpLocks/>
            <a:endCxn id="364" idx="62"/>
          </p:cNvCxnSpPr>
          <p:nvPr/>
        </p:nvCxnSpPr>
        <p:spPr>
          <a:xfrm flipV="1">
            <a:off x="6663773" y="2380622"/>
            <a:ext cx="7997" cy="939979"/>
          </a:xfrm>
          <a:prstGeom prst="line">
            <a:avLst/>
          </a:prstGeom>
          <a:ln w="1905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394" name="TextBox 393">
            <a:extLst>
              <a:ext uri="{FF2B5EF4-FFF2-40B4-BE49-F238E27FC236}">
                <a16:creationId xmlns:a16="http://schemas.microsoft.com/office/drawing/2014/main" id="{89F5CCE2-376F-48A5-8182-38F2FAAC08C6}"/>
              </a:ext>
            </a:extLst>
          </p:cNvPr>
          <p:cNvSpPr txBox="1"/>
          <p:nvPr/>
        </p:nvSpPr>
        <p:spPr>
          <a:xfrm>
            <a:off x="1248106" y="1175932"/>
            <a:ext cx="1632791" cy="203133"/>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t>5–17* </a:t>
            </a:r>
            <a:r>
              <a:rPr lang="en-US" sz="800" b="1">
                <a:latin typeface="Arial"/>
              </a:rPr>
              <a:t>years of age (n=82707)</a:t>
            </a:r>
          </a:p>
        </p:txBody>
      </p:sp>
      <p:sp>
        <p:nvSpPr>
          <p:cNvPr id="395" name="TextBox 394">
            <a:extLst>
              <a:ext uri="{FF2B5EF4-FFF2-40B4-BE49-F238E27FC236}">
                <a16:creationId xmlns:a16="http://schemas.microsoft.com/office/drawing/2014/main" id="{A0566239-90E4-4C5B-AD44-E0341B3842F2}"/>
              </a:ext>
            </a:extLst>
          </p:cNvPr>
          <p:cNvSpPr txBox="1"/>
          <p:nvPr/>
        </p:nvSpPr>
        <p:spPr>
          <a:xfrm>
            <a:off x="3736289" y="1175932"/>
            <a:ext cx="1786022" cy="203133"/>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latin typeface="Arial"/>
              </a:rPr>
              <a:t>18–54 years of age (n=210,724)</a:t>
            </a:r>
          </a:p>
        </p:txBody>
      </p:sp>
      <p:sp>
        <p:nvSpPr>
          <p:cNvPr id="396" name="TextBox 395">
            <a:extLst>
              <a:ext uri="{FF2B5EF4-FFF2-40B4-BE49-F238E27FC236}">
                <a16:creationId xmlns:a16="http://schemas.microsoft.com/office/drawing/2014/main" id="{6F8C534E-85A4-4DF1-AE39-B36184381D73}"/>
              </a:ext>
            </a:extLst>
          </p:cNvPr>
          <p:cNvSpPr txBox="1"/>
          <p:nvPr/>
        </p:nvSpPr>
        <p:spPr>
          <a:xfrm rot="16200000">
            <a:off x="-314667" y="2274787"/>
            <a:ext cx="2223413" cy="230832"/>
          </a:xfrm>
          <a:prstGeom prst="rect">
            <a:avLst/>
          </a:prstGeom>
          <a:noFill/>
        </p:spPr>
        <p:txBody>
          <a:bodyPr wrap="square" rtlCol="0">
            <a:spAutoFit/>
          </a:bodyPr>
          <a:lstStyle/>
          <a:p>
            <a:pPr algn="ctr" defTabSz="685800">
              <a:lnSpc>
                <a:spcPct val="90000"/>
              </a:lnSpc>
              <a:spcBef>
                <a:spcPts val="900"/>
              </a:spcBef>
              <a:buClr>
                <a:srgbClr val="7F134C"/>
              </a:buClr>
              <a:defRPr/>
            </a:pPr>
            <a:r>
              <a:rPr lang="en-US" sz="1000" b="1">
                <a:latin typeface="Arial"/>
              </a:rPr>
              <a:t>Proportion with an exacerbation</a:t>
            </a:r>
          </a:p>
        </p:txBody>
      </p:sp>
      <p:sp>
        <p:nvSpPr>
          <p:cNvPr id="397" name="TextBox 396">
            <a:extLst>
              <a:ext uri="{FF2B5EF4-FFF2-40B4-BE49-F238E27FC236}">
                <a16:creationId xmlns:a16="http://schemas.microsoft.com/office/drawing/2014/main" id="{5F2811DC-4294-4497-81A3-28216991AE68}"/>
              </a:ext>
            </a:extLst>
          </p:cNvPr>
          <p:cNvSpPr txBox="1"/>
          <p:nvPr/>
        </p:nvSpPr>
        <p:spPr>
          <a:xfrm>
            <a:off x="6865855" y="3434865"/>
            <a:ext cx="589894" cy="217217"/>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latin typeface="Arial"/>
              </a:rPr>
              <a:t>Years</a:t>
            </a:r>
          </a:p>
        </p:txBody>
      </p:sp>
      <p:sp>
        <p:nvSpPr>
          <p:cNvPr id="398" name="TextBox 397">
            <a:extLst>
              <a:ext uri="{FF2B5EF4-FFF2-40B4-BE49-F238E27FC236}">
                <a16:creationId xmlns:a16="http://schemas.microsoft.com/office/drawing/2014/main" id="{CD3EFA1B-700F-45A1-BD67-B3F0A4A13461}"/>
              </a:ext>
            </a:extLst>
          </p:cNvPr>
          <p:cNvSpPr txBox="1"/>
          <p:nvPr/>
        </p:nvSpPr>
        <p:spPr>
          <a:xfrm>
            <a:off x="1701880" y="3437429"/>
            <a:ext cx="589894" cy="217217"/>
          </a:xfrm>
          <a:prstGeom prst="rect">
            <a:avLst/>
          </a:prstGeom>
          <a:noFill/>
        </p:spPr>
        <p:txBody>
          <a:bodyPr wrap="square" rtlCol="0">
            <a:spAutoFit/>
          </a:bodyPr>
          <a:lstStyle/>
          <a:p>
            <a:pPr algn="ctr" defTabSz="685800">
              <a:lnSpc>
                <a:spcPct val="90000"/>
              </a:lnSpc>
              <a:spcBef>
                <a:spcPts val="900"/>
              </a:spcBef>
              <a:buClr>
                <a:srgbClr val="7F134C"/>
              </a:buClr>
              <a:defRPr/>
            </a:pPr>
            <a:r>
              <a:rPr lang="en-US" sz="800" b="1">
                <a:latin typeface="Arial"/>
              </a:rPr>
              <a:t>Years</a:t>
            </a:r>
          </a:p>
        </p:txBody>
      </p:sp>
      <p:sp>
        <p:nvSpPr>
          <p:cNvPr id="399" name="TextBox 398">
            <a:extLst>
              <a:ext uri="{FF2B5EF4-FFF2-40B4-BE49-F238E27FC236}">
                <a16:creationId xmlns:a16="http://schemas.microsoft.com/office/drawing/2014/main" id="{5F91127E-3EC6-40F8-B07C-2A5294199E4A}"/>
              </a:ext>
            </a:extLst>
          </p:cNvPr>
          <p:cNvSpPr txBox="1"/>
          <p:nvPr/>
        </p:nvSpPr>
        <p:spPr>
          <a:xfrm>
            <a:off x="3967078" y="3317835"/>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2</a:t>
            </a:r>
          </a:p>
        </p:txBody>
      </p:sp>
      <p:sp>
        <p:nvSpPr>
          <p:cNvPr id="400" name="TextBox 399">
            <a:extLst>
              <a:ext uri="{FF2B5EF4-FFF2-40B4-BE49-F238E27FC236}">
                <a16:creationId xmlns:a16="http://schemas.microsoft.com/office/drawing/2014/main" id="{2D4C84D5-4368-472A-B8A8-6D8AE1290315}"/>
              </a:ext>
            </a:extLst>
          </p:cNvPr>
          <p:cNvSpPr txBox="1"/>
          <p:nvPr/>
        </p:nvSpPr>
        <p:spPr>
          <a:xfrm>
            <a:off x="4874653" y="3316285"/>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6</a:t>
            </a:r>
          </a:p>
        </p:txBody>
      </p:sp>
      <p:sp>
        <p:nvSpPr>
          <p:cNvPr id="401" name="TextBox 400">
            <a:extLst>
              <a:ext uri="{FF2B5EF4-FFF2-40B4-BE49-F238E27FC236}">
                <a16:creationId xmlns:a16="http://schemas.microsoft.com/office/drawing/2014/main" id="{63FADEAA-530B-4ABB-A476-2D7A49D499A3}"/>
              </a:ext>
            </a:extLst>
          </p:cNvPr>
          <p:cNvSpPr txBox="1"/>
          <p:nvPr/>
        </p:nvSpPr>
        <p:spPr>
          <a:xfrm>
            <a:off x="5325194" y="3318883"/>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8</a:t>
            </a:r>
          </a:p>
        </p:txBody>
      </p:sp>
      <p:sp>
        <p:nvSpPr>
          <p:cNvPr id="402" name="TextBox 401">
            <a:extLst>
              <a:ext uri="{FF2B5EF4-FFF2-40B4-BE49-F238E27FC236}">
                <a16:creationId xmlns:a16="http://schemas.microsoft.com/office/drawing/2014/main" id="{60911464-648A-40B2-988F-760C67A6124A}"/>
              </a:ext>
            </a:extLst>
          </p:cNvPr>
          <p:cNvSpPr txBox="1"/>
          <p:nvPr/>
        </p:nvSpPr>
        <p:spPr>
          <a:xfrm>
            <a:off x="3518407" y="3316525"/>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a:t>
            </a:r>
          </a:p>
        </p:txBody>
      </p:sp>
      <p:sp>
        <p:nvSpPr>
          <p:cNvPr id="403" name="TextBox 402">
            <a:extLst>
              <a:ext uri="{FF2B5EF4-FFF2-40B4-BE49-F238E27FC236}">
                <a16:creationId xmlns:a16="http://schemas.microsoft.com/office/drawing/2014/main" id="{8249CA72-98F1-4576-9BA8-D5E1F5A7A966}"/>
              </a:ext>
            </a:extLst>
          </p:cNvPr>
          <p:cNvSpPr txBox="1"/>
          <p:nvPr/>
        </p:nvSpPr>
        <p:spPr>
          <a:xfrm>
            <a:off x="6551190" y="3319508"/>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2</a:t>
            </a:r>
          </a:p>
        </p:txBody>
      </p:sp>
      <p:sp>
        <p:nvSpPr>
          <p:cNvPr id="404" name="TextBox 403">
            <a:extLst>
              <a:ext uri="{FF2B5EF4-FFF2-40B4-BE49-F238E27FC236}">
                <a16:creationId xmlns:a16="http://schemas.microsoft.com/office/drawing/2014/main" id="{C51CC3C3-CCE5-47AB-A79A-52F6C025631D}"/>
              </a:ext>
            </a:extLst>
          </p:cNvPr>
          <p:cNvSpPr txBox="1"/>
          <p:nvPr/>
        </p:nvSpPr>
        <p:spPr>
          <a:xfrm>
            <a:off x="7004977" y="3320557"/>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4</a:t>
            </a:r>
          </a:p>
        </p:txBody>
      </p:sp>
      <p:sp>
        <p:nvSpPr>
          <p:cNvPr id="405" name="TextBox 404">
            <a:extLst>
              <a:ext uri="{FF2B5EF4-FFF2-40B4-BE49-F238E27FC236}">
                <a16:creationId xmlns:a16="http://schemas.microsoft.com/office/drawing/2014/main" id="{9C312AE1-2F8A-4E09-BCA5-718195D6381A}"/>
              </a:ext>
            </a:extLst>
          </p:cNvPr>
          <p:cNvSpPr txBox="1"/>
          <p:nvPr/>
        </p:nvSpPr>
        <p:spPr>
          <a:xfrm>
            <a:off x="7458765" y="3317958"/>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6</a:t>
            </a:r>
          </a:p>
        </p:txBody>
      </p:sp>
      <p:sp>
        <p:nvSpPr>
          <p:cNvPr id="406" name="TextBox 405">
            <a:extLst>
              <a:ext uri="{FF2B5EF4-FFF2-40B4-BE49-F238E27FC236}">
                <a16:creationId xmlns:a16="http://schemas.microsoft.com/office/drawing/2014/main" id="{82864543-C0C8-471A-A165-0AC00EB444A2}"/>
              </a:ext>
            </a:extLst>
          </p:cNvPr>
          <p:cNvSpPr txBox="1"/>
          <p:nvPr/>
        </p:nvSpPr>
        <p:spPr>
          <a:xfrm>
            <a:off x="7929402" y="3320556"/>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8</a:t>
            </a:r>
          </a:p>
        </p:txBody>
      </p:sp>
      <p:sp>
        <p:nvSpPr>
          <p:cNvPr id="407" name="TextBox 406">
            <a:extLst>
              <a:ext uri="{FF2B5EF4-FFF2-40B4-BE49-F238E27FC236}">
                <a16:creationId xmlns:a16="http://schemas.microsoft.com/office/drawing/2014/main" id="{9FDDBD1E-9D52-4274-B3C9-FCD396A5FD55}"/>
              </a:ext>
            </a:extLst>
          </p:cNvPr>
          <p:cNvSpPr txBox="1"/>
          <p:nvPr/>
        </p:nvSpPr>
        <p:spPr>
          <a:xfrm>
            <a:off x="6102519" y="3318198"/>
            <a:ext cx="436728" cy="215433"/>
          </a:xfrm>
          <a:prstGeom prst="rect">
            <a:avLst/>
          </a:prstGeom>
          <a:noFill/>
        </p:spPr>
        <p:txBody>
          <a:bodyPr wrap="square" rtlCol="0">
            <a:spAutoFit/>
          </a:bodyPr>
          <a:lstStyle/>
          <a:p>
            <a:pPr defTabSz="685800">
              <a:lnSpc>
                <a:spcPct val="90000"/>
              </a:lnSpc>
              <a:spcBef>
                <a:spcPts val="900"/>
              </a:spcBef>
              <a:buClr>
                <a:srgbClr val="7F134C"/>
              </a:buClr>
              <a:defRPr/>
            </a:pPr>
            <a:r>
              <a:rPr lang="en-US" sz="800">
                <a:latin typeface="Arial"/>
              </a:rPr>
              <a:t>0</a:t>
            </a:r>
          </a:p>
        </p:txBody>
      </p:sp>
      <p:sp>
        <p:nvSpPr>
          <p:cNvPr id="2" name="Rectangle 1">
            <a:extLst>
              <a:ext uri="{FF2B5EF4-FFF2-40B4-BE49-F238E27FC236}">
                <a16:creationId xmlns:a16="http://schemas.microsoft.com/office/drawing/2014/main" id="{3156E8F5-78B8-49CC-B987-78182BACAA85}"/>
              </a:ext>
            </a:extLst>
          </p:cNvPr>
          <p:cNvSpPr/>
          <p:nvPr/>
        </p:nvSpPr>
        <p:spPr>
          <a:xfrm>
            <a:off x="280244" y="4001312"/>
            <a:ext cx="8717969" cy="307777"/>
          </a:xfrm>
          <a:prstGeom prst="rect">
            <a:avLst/>
          </a:prstGeom>
        </p:spPr>
        <p:txBody>
          <a:bodyPr wrap="square">
            <a:spAutoFit/>
          </a:bodyPr>
          <a:lstStyle/>
          <a:p>
            <a:r>
              <a:rPr lang="en-US" sz="1400" b="1">
                <a:solidFill>
                  <a:srgbClr val="D0006F"/>
                </a:solidFill>
              </a:rPr>
              <a:t>Even patients with mild asthma are at risk: globally 12–36% of patients have exacerbations</a:t>
            </a:r>
            <a:r>
              <a:rPr lang="en-US" sz="1400" b="1" baseline="30000">
                <a:solidFill>
                  <a:srgbClr val="D0006F"/>
                </a:solidFill>
              </a:rPr>
              <a:t>1–6</a:t>
            </a:r>
            <a:endParaRPr lang="en-GB" sz="1400" b="1">
              <a:solidFill>
                <a:srgbClr val="D0006F"/>
              </a:solidFill>
            </a:endParaRPr>
          </a:p>
        </p:txBody>
      </p:sp>
    </p:spTree>
    <p:extLst>
      <p:ext uri="{BB962C8B-B14F-4D97-AF65-F5344CB8AC3E}">
        <p14:creationId xmlns:p14="http://schemas.microsoft.com/office/powerpoint/2010/main" val="3775583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B03960A7-2F2F-214E-A052-17EA1A5DDF69}"/>
              </a:ext>
            </a:extLst>
          </p:cNvPr>
          <p:cNvSpPr>
            <a:spLocks noGrp="1"/>
          </p:cNvSpPr>
          <p:nvPr>
            <p:ph type="title"/>
          </p:nvPr>
        </p:nvSpPr>
        <p:spPr>
          <a:xfrm>
            <a:off x="285840" y="155731"/>
            <a:ext cx="8717969" cy="600074"/>
          </a:xfrm>
        </p:spPr>
        <p:txBody>
          <a:bodyPr/>
          <a:lstStyle/>
          <a:p>
            <a:r>
              <a:rPr lang="en-US" sz="2000"/>
              <a:t>Real world studies have shown that all patients with asthma are at risk of exacerbations regardless of their adherence or control</a:t>
            </a:r>
            <a:r>
              <a:rPr lang="en-US" sz="2000" baseline="30000"/>
              <a:t>1,2</a:t>
            </a:r>
            <a:endParaRPr lang="en-GB" sz="2000"/>
          </a:p>
        </p:txBody>
      </p:sp>
      <p:sp>
        <p:nvSpPr>
          <p:cNvPr id="5" name="Text Placeholder 4">
            <a:extLst>
              <a:ext uri="{FF2B5EF4-FFF2-40B4-BE49-F238E27FC236}">
                <a16:creationId xmlns:a16="http://schemas.microsoft.com/office/drawing/2014/main" id="{FF7E6AA4-1119-4BA4-BFEB-454D83B4BB87}"/>
              </a:ext>
            </a:extLst>
          </p:cNvPr>
          <p:cNvSpPr>
            <a:spLocks noGrp="1"/>
          </p:cNvSpPr>
          <p:nvPr>
            <p:ph type="body" sz="quarter" idx="13"/>
          </p:nvPr>
        </p:nvSpPr>
        <p:spPr>
          <a:xfrm>
            <a:off x="246986" y="4387695"/>
            <a:ext cx="8602768" cy="664049"/>
          </a:xfrm>
        </p:spPr>
        <p:txBody>
          <a:bodyPr/>
          <a:lstStyle/>
          <a:p>
            <a:endParaRPr lang="en-GB"/>
          </a:p>
          <a:p>
            <a:r>
              <a:rPr lang="en-GB"/>
              <a:t>*A prospective study of 7195 patients with moderate-to-severe asthma with &gt;2 ICS prescriptions during the year before clinical review. Adherence was based on prescription refills and self reported. Severe exacerbations were defined as</a:t>
            </a:r>
            <a:br>
              <a:rPr lang="en-GB"/>
            </a:br>
            <a:r>
              <a:rPr lang="en-GB"/>
              <a:t>asthma-related hospital admissions, A&amp;E attendances or prescriptions for acute courses of OCS.</a:t>
            </a:r>
            <a:br>
              <a:rPr lang="en-GB"/>
            </a:br>
            <a:r>
              <a:rPr lang="en-GB" baseline="30000"/>
              <a:t>†</a:t>
            </a:r>
            <a:r>
              <a:rPr lang="en-GB"/>
              <a:t>Online survey conducted in 11 European countries in 8000 patients, in which patients self-reported asthma symptoms/management (these were not clinically verified). Acute exacerbation defined as OCS use, ED visit or hospitalisation.</a:t>
            </a:r>
            <a:br>
              <a:rPr lang="en-GB"/>
            </a:br>
            <a:r>
              <a:rPr lang="en-GB"/>
              <a:t>GINA-defined control was based on daytime symptoms, normal activities affected by symptoms, night-time awakenings and reliever inhaler use.  </a:t>
            </a:r>
            <a:br>
              <a:rPr lang="en-GB"/>
            </a:br>
            <a:r>
              <a:rPr lang="en-GB"/>
              <a:t>A&amp;E = Accident &amp; emergency; ED = emergency department; GINA = Global Initiative for Asthma; ICS = inhaled corticosteroid(s); OCS = oral corticosteroid(s); RWE = real-world evidence.</a:t>
            </a:r>
            <a:br>
              <a:rPr lang="en-GB"/>
            </a:br>
            <a:r>
              <a:rPr lang="fr-FR" altLang="en-US"/>
              <a:t>1. </a:t>
            </a:r>
            <a:r>
              <a:rPr lang="en-GB"/>
              <a:t>Papi A, et al. </a:t>
            </a:r>
            <a:r>
              <a:rPr lang="en-GB" i="1"/>
              <a:t>J Allergy Clin Immunol Pract</a:t>
            </a:r>
            <a:r>
              <a:rPr lang="en-GB"/>
              <a:t>. 2018;6:1989-1998; 2. Price D, et al. </a:t>
            </a:r>
            <a:r>
              <a:rPr lang="en-US" i="1"/>
              <a:t>NPJ Prim Care Respir Med</a:t>
            </a:r>
            <a:r>
              <a:rPr lang="en-US"/>
              <a:t>. 2014;24:14009.</a:t>
            </a:r>
          </a:p>
        </p:txBody>
      </p:sp>
      <p:sp>
        <p:nvSpPr>
          <p:cNvPr id="3" name="Slide Number Placeholder 2">
            <a:extLst>
              <a:ext uri="{FF2B5EF4-FFF2-40B4-BE49-F238E27FC236}">
                <a16:creationId xmlns:a16="http://schemas.microsoft.com/office/drawing/2014/main" id="{72FBDA1E-4A0B-4946-A883-28AFFF82851F}"/>
              </a:ext>
            </a:extLst>
          </p:cNvPr>
          <p:cNvSpPr>
            <a:spLocks noGrp="1"/>
          </p:cNvSpPr>
          <p:nvPr>
            <p:ph type="sldNum" sz="quarter" idx="4"/>
          </p:nvPr>
        </p:nvSpPr>
        <p:spPr/>
        <p:txBody>
          <a:bodyPr/>
          <a:lstStyle/>
          <a:p>
            <a:fld id="{3C4F54F3-C349-4609-AFEE-01462D5C7942}" type="slidenum">
              <a:rPr lang="en-GB" smtClean="0"/>
              <a:pPr/>
              <a:t>7</a:t>
            </a:fld>
            <a:endParaRPr lang="en-GB"/>
          </a:p>
        </p:txBody>
      </p:sp>
      <p:grpSp>
        <p:nvGrpSpPr>
          <p:cNvPr id="36" name="Group 35">
            <a:extLst>
              <a:ext uri="{FF2B5EF4-FFF2-40B4-BE49-F238E27FC236}">
                <a16:creationId xmlns:a16="http://schemas.microsoft.com/office/drawing/2014/main" id="{3F16DBA9-3CCA-4D69-9EF3-E78A5CCE19E3}"/>
              </a:ext>
            </a:extLst>
          </p:cNvPr>
          <p:cNvGrpSpPr/>
          <p:nvPr/>
        </p:nvGrpSpPr>
        <p:grpSpPr>
          <a:xfrm>
            <a:off x="4698282" y="1425338"/>
            <a:ext cx="4063333" cy="2723201"/>
            <a:chOff x="4736550" y="1359682"/>
            <a:chExt cx="4257664" cy="3069420"/>
          </a:xfrm>
        </p:grpSpPr>
        <p:graphicFrame>
          <p:nvGraphicFramePr>
            <p:cNvPr id="37" name="Chart 36">
              <a:extLst>
                <a:ext uri="{FF2B5EF4-FFF2-40B4-BE49-F238E27FC236}">
                  <a16:creationId xmlns:a16="http://schemas.microsoft.com/office/drawing/2014/main" id="{36538F2F-5F2E-4568-A223-025C4BF7EA8A}"/>
                </a:ext>
              </a:extLst>
            </p:cNvPr>
            <p:cNvGraphicFramePr>
              <a:graphicFrameLocks/>
            </p:cNvGraphicFramePr>
            <p:nvPr>
              <p:extLst>
                <p:ext uri="{D42A27DB-BD31-4B8C-83A1-F6EECF244321}">
                  <p14:modId xmlns:p14="http://schemas.microsoft.com/office/powerpoint/2010/main" val="2736825774"/>
                </p:ext>
              </p:extLst>
            </p:nvPr>
          </p:nvGraphicFramePr>
          <p:xfrm>
            <a:off x="4790579" y="1734012"/>
            <a:ext cx="4000674" cy="2695090"/>
          </p:xfrm>
          <a:graphic>
            <a:graphicData uri="http://schemas.openxmlformats.org/drawingml/2006/chart">
              <c:chart xmlns:c="http://schemas.openxmlformats.org/drawingml/2006/chart" xmlns:r="http://schemas.openxmlformats.org/officeDocument/2006/relationships" r:id="rId3"/>
            </a:graphicData>
          </a:graphic>
        </p:graphicFrame>
        <p:sp>
          <p:nvSpPr>
            <p:cNvPr id="38" name="TextBox 37">
              <a:extLst>
                <a:ext uri="{FF2B5EF4-FFF2-40B4-BE49-F238E27FC236}">
                  <a16:creationId xmlns:a16="http://schemas.microsoft.com/office/drawing/2014/main" id="{00F5E5B9-C49E-471B-BF59-BF434806BD05}"/>
                </a:ext>
              </a:extLst>
            </p:cNvPr>
            <p:cNvSpPr txBox="1"/>
            <p:nvPr/>
          </p:nvSpPr>
          <p:spPr>
            <a:xfrm>
              <a:off x="4736550" y="1359682"/>
              <a:ext cx="4257664" cy="450979"/>
            </a:xfrm>
            <a:prstGeom prst="rect">
              <a:avLst/>
            </a:prstGeom>
            <a:noFill/>
          </p:spPr>
          <p:txBody>
            <a:bodyPr wrap="square" rtlCol="0">
              <a:spAutoFit/>
            </a:bodyPr>
            <a:lstStyle/>
            <a:p>
              <a:pPr lvl="0" algn="ctr">
                <a:defRPr/>
              </a:pPr>
              <a:r>
                <a:rPr kumimoji="0" lang="en-GB" sz="1000" b="1" i="0" u="none" strike="noStrike" kern="1200" cap="none" spc="0" normalizeH="0" baseline="0" noProof="0">
                  <a:ln>
                    <a:noFill/>
                  </a:ln>
                  <a:effectLst/>
                  <a:uLnTx/>
                  <a:uFillTx/>
                  <a:ea typeface="+mn-ea"/>
                  <a:cs typeface="+mn-cs"/>
                </a:rPr>
                <a:t>The percentage of patients with &gt;1 course of OCS </a:t>
              </a:r>
              <a:r>
                <a:rPr lang="en-US" sz="1000" b="1"/>
                <a:t>used in acute exacerbations in previous 12 months, stratified by control</a:t>
              </a:r>
              <a:r>
                <a:rPr lang="en-GB" sz="1000" baseline="30000"/>
                <a:t>†</a:t>
              </a:r>
              <a:endParaRPr kumimoji="0" lang="en-GB" sz="1000" b="1" i="0" u="none" strike="noStrike" kern="1200" cap="none" spc="0" normalizeH="0" baseline="30000" noProof="0">
                <a:ln>
                  <a:noFill/>
                </a:ln>
                <a:effectLst/>
                <a:uLnTx/>
                <a:uFillTx/>
              </a:endParaRPr>
            </a:p>
          </p:txBody>
        </p:sp>
      </p:grpSp>
      <p:grpSp>
        <p:nvGrpSpPr>
          <p:cNvPr id="39" name="Group 38">
            <a:extLst>
              <a:ext uri="{FF2B5EF4-FFF2-40B4-BE49-F238E27FC236}">
                <a16:creationId xmlns:a16="http://schemas.microsoft.com/office/drawing/2014/main" id="{011092A5-649D-4063-9281-BA499B87B02A}"/>
              </a:ext>
            </a:extLst>
          </p:cNvPr>
          <p:cNvGrpSpPr/>
          <p:nvPr/>
        </p:nvGrpSpPr>
        <p:grpSpPr>
          <a:xfrm>
            <a:off x="302648" y="1370689"/>
            <a:ext cx="4455336" cy="2407092"/>
            <a:chOff x="314409" y="1767374"/>
            <a:chExt cx="4561625" cy="2695090"/>
          </a:xfrm>
        </p:grpSpPr>
        <p:grpSp>
          <p:nvGrpSpPr>
            <p:cNvPr id="40" name="Group 39">
              <a:extLst>
                <a:ext uri="{FF2B5EF4-FFF2-40B4-BE49-F238E27FC236}">
                  <a16:creationId xmlns:a16="http://schemas.microsoft.com/office/drawing/2014/main" id="{74083273-ADF5-4AB5-BC23-C208F3543198}"/>
                </a:ext>
              </a:extLst>
            </p:cNvPr>
            <p:cNvGrpSpPr/>
            <p:nvPr/>
          </p:nvGrpSpPr>
          <p:grpSpPr>
            <a:xfrm>
              <a:off x="314409" y="1767374"/>
              <a:ext cx="4561625" cy="2695090"/>
              <a:chOff x="314409" y="1299764"/>
              <a:chExt cx="4561625" cy="2695090"/>
            </a:xfrm>
          </p:grpSpPr>
          <p:graphicFrame>
            <p:nvGraphicFramePr>
              <p:cNvPr id="43" name="Chart 42">
                <a:extLst>
                  <a:ext uri="{FF2B5EF4-FFF2-40B4-BE49-F238E27FC236}">
                    <a16:creationId xmlns:a16="http://schemas.microsoft.com/office/drawing/2014/main" id="{6EA4D91A-BAD6-4004-9AE9-9A336FED0C33}"/>
                  </a:ext>
                </a:extLst>
              </p:cNvPr>
              <p:cNvGraphicFramePr>
                <a:graphicFrameLocks/>
              </p:cNvGraphicFramePr>
              <p:nvPr>
                <p:extLst>
                  <p:ext uri="{D42A27DB-BD31-4B8C-83A1-F6EECF244321}">
                    <p14:modId xmlns:p14="http://schemas.microsoft.com/office/powerpoint/2010/main" val="1264041853"/>
                  </p:ext>
                </p:extLst>
              </p:nvPr>
            </p:nvGraphicFramePr>
            <p:xfrm>
              <a:off x="314409" y="1299764"/>
              <a:ext cx="3948776" cy="2695090"/>
            </p:xfrm>
            <a:graphic>
              <a:graphicData uri="http://schemas.openxmlformats.org/drawingml/2006/chart">
                <c:chart xmlns:c="http://schemas.openxmlformats.org/drawingml/2006/chart" xmlns:r="http://schemas.openxmlformats.org/officeDocument/2006/relationships" r:id="rId4"/>
              </a:graphicData>
            </a:graphic>
          </p:graphicFrame>
          <p:sp>
            <p:nvSpPr>
              <p:cNvPr id="44" name="TextBox 43">
                <a:extLst>
                  <a:ext uri="{FF2B5EF4-FFF2-40B4-BE49-F238E27FC236}">
                    <a16:creationId xmlns:a16="http://schemas.microsoft.com/office/drawing/2014/main" id="{B551020C-A011-4407-B2B1-7573FA0A221A}"/>
                  </a:ext>
                </a:extLst>
              </p:cNvPr>
              <p:cNvSpPr txBox="1"/>
              <p:nvPr/>
            </p:nvSpPr>
            <p:spPr>
              <a:xfrm>
                <a:off x="3805942" y="3081789"/>
                <a:ext cx="1070092" cy="246221"/>
              </a:xfrm>
              <a:prstGeom prst="rect">
                <a:avLst/>
              </a:prstGeom>
              <a:solidFill>
                <a:schemeClr val="bg1"/>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D0006F"/>
                    </a:solidFill>
                    <a:effectLst/>
                    <a:uLnTx/>
                    <a:uFillTx/>
                    <a:latin typeface="Arial"/>
                    <a:ea typeface="+mn-ea"/>
                    <a:cs typeface="+mn-cs"/>
                  </a:rPr>
                  <a:t>26.2% total</a:t>
                </a:r>
              </a:p>
            </p:txBody>
          </p:sp>
          <p:sp>
            <p:nvSpPr>
              <p:cNvPr id="45" name="TextBox 44">
                <a:extLst>
                  <a:ext uri="{FF2B5EF4-FFF2-40B4-BE49-F238E27FC236}">
                    <a16:creationId xmlns:a16="http://schemas.microsoft.com/office/drawing/2014/main" id="{7053C880-744C-4349-BDE2-09294FDBAC29}"/>
                  </a:ext>
                </a:extLst>
              </p:cNvPr>
              <p:cNvSpPr txBox="1"/>
              <p:nvPr/>
            </p:nvSpPr>
            <p:spPr>
              <a:xfrm>
                <a:off x="3398930" y="2183557"/>
                <a:ext cx="1170679" cy="246221"/>
              </a:xfrm>
              <a:prstGeom prst="rect">
                <a:avLst/>
              </a:prstGeom>
              <a:solidFill>
                <a:schemeClr val="bg1"/>
              </a:solid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rgbClr val="D0006F"/>
                    </a:solidFill>
                    <a:effectLst/>
                    <a:uLnTx/>
                    <a:uFillTx/>
                    <a:latin typeface="Arial"/>
                    <a:ea typeface="+mn-ea"/>
                    <a:cs typeface="+mn-cs"/>
                  </a:rPr>
                  <a:t>21.4% total</a:t>
                </a:r>
              </a:p>
            </p:txBody>
          </p:sp>
        </p:grpSp>
        <p:sp>
          <p:nvSpPr>
            <p:cNvPr id="41" name="TextBox 40">
              <a:extLst>
                <a:ext uri="{FF2B5EF4-FFF2-40B4-BE49-F238E27FC236}">
                  <a16:creationId xmlns:a16="http://schemas.microsoft.com/office/drawing/2014/main" id="{D3046A0B-CFCE-4D72-9D35-D5CABAFFC3A9}"/>
                </a:ext>
              </a:extLst>
            </p:cNvPr>
            <p:cNvSpPr txBox="1"/>
            <p:nvPr/>
          </p:nvSpPr>
          <p:spPr>
            <a:xfrm>
              <a:off x="412303" y="2795821"/>
              <a:ext cx="599844" cy="203133"/>
            </a:xfrm>
            <a:prstGeom prst="rect">
              <a:avLst/>
            </a:prstGeom>
            <a:noFill/>
          </p:spPr>
          <p:txBody>
            <a:bodyPr wrap="none" rtlCol="0">
              <a:spAutoFit/>
            </a:bodyPr>
            <a:lstStyle/>
            <a:p>
              <a:pPr>
                <a:lnSpc>
                  <a:spcPct val="90000"/>
                </a:lnSpc>
                <a:spcBef>
                  <a:spcPts val="1200"/>
                </a:spcBef>
                <a:buClr>
                  <a:schemeClr val="accent1"/>
                </a:buClr>
              </a:pPr>
              <a:r>
                <a:rPr lang="en-GB" sz="800" b="1"/>
                <a:t>(n=4948)</a:t>
              </a:r>
            </a:p>
          </p:txBody>
        </p:sp>
        <p:sp>
          <p:nvSpPr>
            <p:cNvPr id="42" name="TextBox 41">
              <a:extLst>
                <a:ext uri="{FF2B5EF4-FFF2-40B4-BE49-F238E27FC236}">
                  <a16:creationId xmlns:a16="http://schemas.microsoft.com/office/drawing/2014/main" id="{2F89457B-1A27-4FB4-8724-CD107A0EB471}"/>
                </a:ext>
              </a:extLst>
            </p:cNvPr>
            <p:cNvSpPr txBox="1"/>
            <p:nvPr/>
          </p:nvSpPr>
          <p:spPr>
            <a:xfrm>
              <a:off x="594262" y="3699820"/>
              <a:ext cx="599844" cy="203133"/>
            </a:xfrm>
            <a:prstGeom prst="rect">
              <a:avLst/>
            </a:prstGeom>
            <a:noFill/>
          </p:spPr>
          <p:txBody>
            <a:bodyPr wrap="none" rtlCol="0">
              <a:spAutoFit/>
            </a:bodyPr>
            <a:lstStyle/>
            <a:p>
              <a:pPr>
                <a:lnSpc>
                  <a:spcPct val="90000"/>
                </a:lnSpc>
                <a:spcBef>
                  <a:spcPts val="1200"/>
                </a:spcBef>
                <a:buClr>
                  <a:schemeClr val="accent1"/>
                </a:buClr>
              </a:pPr>
              <a:r>
                <a:rPr lang="en-GB" sz="800" b="1"/>
                <a:t>(n=1214)</a:t>
              </a:r>
            </a:p>
          </p:txBody>
        </p:sp>
      </p:grpSp>
      <p:sp>
        <p:nvSpPr>
          <p:cNvPr id="46" name="TextBox 45">
            <a:extLst>
              <a:ext uri="{FF2B5EF4-FFF2-40B4-BE49-F238E27FC236}">
                <a16:creationId xmlns:a16="http://schemas.microsoft.com/office/drawing/2014/main" id="{61C5359B-CCC8-4162-A517-ADC389376304}"/>
              </a:ext>
            </a:extLst>
          </p:cNvPr>
          <p:cNvSpPr txBox="1"/>
          <p:nvPr/>
        </p:nvSpPr>
        <p:spPr>
          <a:xfrm>
            <a:off x="5291479" y="17843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80</a:t>
            </a:r>
          </a:p>
        </p:txBody>
      </p:sp>
      <p:sp>
        <p:nvSpPr>
          <p:cNvPr id="47" name="TextBox 46">
            <a:extLst>
              <a:ext uri="{FF2B5EF4-FFF2-40B4-BE49-F238E27FC236}">
                <a16:creationId xmlns:a16="http://schemas.microsoft.com/office/drawing/2014/main" id="{22CBE034-D995-45EC-A7A8-A8BE68C946AE}"/>
              </a:ext>
            </a:extLst>
          </p:cNvPr>
          <p:cNvSpPr txBox="1"/>
          <p:nvPr/>
        </p:nvSpPr>
        <p:spPr>
          <a:xfrm>
            <a:off x="5291479" y="20129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70</a:t>
            </a:r>
          </a:p>
        </p:txBody>
      </p:sp>
      <p:sp>
        <p:nvSpPr>
          <p:cNvPr id="48" name="TextBox 47">
            <a:extLst>
              <a:ext uri="{FF2B5EF4-FFF2-40B4-BE49-F238E27FC236}">
                <a16:creationId xmlns:a16="http://schemas.microsoft.com/office/drawing/2014/main" id="{EFEC2107-F252-46E9-BE90-673D84049F1D}"/>
              </a:ext>
            </a:extLst>
          </p:cNvPr>
          <p:cNvSpPr txBox="1"/>
          <p:nvPr/>
        </p:nvSpPr>
        <p:spPr>
          <a:xfrm>
            <a:off x="5291479" y="22288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60</a:t>
            </a:r>
          </a:p>
        </p:txBody>
      </p:sp>
      <p:sp>
        <p:nvSpPr>
          <p:cNvPr id="49" name="TextBox 48">
            <a:extLst>
              <a:ext uri="{FF2B5EF4-FFF2-40B4-BE49-F238E27FC236}">
                <a16:creationId xmlns:a16="http://schemas.microsoft.com/office/drawing/2014/main" id="{184A8534-8D99-4C35-8DEC-C43621264993}"/>
              </a:ext>
            </a:extLst>
          </p:cNvPr>
          <p:cNvSpPr txBox="1"/>
          <p:nvPr/>
        </p:nvSpPr>
        <p:spPr>
          <a:xfrm>
            <a:off x="5291479" y="24447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50</a:t>
            </a:r>
          </a:p>
        </p:txBody>
      </p:sp>
      <p:sp>
        <p:nvSpPr>
          <p:cNvPr id="50" name="TextBox 49">
            <a:extLst>
              <a:ext uri="{FF2B5EF4-FFF2-40B4-BE49-F238E27FC236}">
                <a16:creationId xmlns:a16="http://schemas.microsoft.com/office/drawing/2014/main" id="{C51E5970-5D19-4E7F-9DE6-39E1319084FC}"/>
              </a:ext>
            </a:extLst>
          </p:cNvPr>
          <p:cNvSpPr txBox="1"/>
          <p:nvPr/>
        </p:nvSpPr>
        <p:spPr>
          <a:xfrm>
            <a:off x="5291479" y="266702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40</a:t>
            </a:r>
          </a:p>
        </p:txBody>
      </p:sp>
      <p:sp>
        <p:nvSpPr>
          <p:cNvPr id="51" name="TextBox 50">
            <a:extLst>
              <a:ext uri="{FF2B5EF4-FFF2-40B4-BE49-F238E27FC236}">
                <a16:creationId xmlns:a16="http://schemas.microsoft.com/office/drawing/2014/main" id="{29EF5F46-0B78-4977-AE1E-14C383317B60}"/>
              </a:ext>
            </a:extLst>
          </p:cNvPr>
          <p:cNvSpPr txBox="1"/>
          <p:nvPr/>
        </p:nvSpPr>
        <p:spPr>
          <a:xfrm>
            <a:off x="5291479" y="29019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30</a:t>
            </a:r>
          </a:p>
        </p:txBody>
      </p:sp>
      <p:sp>
        <p:nvSpPr>
          <p:cNvPr id="52" name="TextBox 51">
            <a:extLst>
              <a:ext uri="{FF2B5EF4-FFF2-40B4-BE49-F238E27FC236}">
                <a16:creationId xmlns:a16="http://schemas.microsoft.com/office/drawing/2014/main" id="{0DB03C2A-1003-4C5A-9747-898159EBC2B1}"/>
              </a:ext>
            </a:extLst>
          </p:cNvPr>
          <p:cNvSpPr txBox="1"/>
          <p:nvPr/>
        </p:nvSpPr>
        <p:spPr>
          <a:xfrm>
            <a:off x="5291479" y="31178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20</a:t>
            </a:r>
          </a:p>
        </p:txBody>
      </p:sp>
      <p:sp>
        <p:nvSpPr>
          <p:cNvPr id="53" name="TextBox 52">
            <a:extLst>
              <a:ext uri="{FF2B5EF4-FFF2-40B4-BE49-F238E27FC236}">
                <a16:creationId xmlns:a16="http://schemas.microsoft.com/office/drawing/2014/main" id="{F5322F0E-6FAC-4DB6-B8D7-737EF4336E86}"/>
              </a:ext>
            </a:extLst>
          </p:cNvPr>
          <p:cNvSpPr txBox="1"/>
          <p:nvPr/>
        </p:nvSpPr>
        <p:spPr>
          <a:xfrm>
            <a:off x="5291479" y="335282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10</a:t>
            </a:r>
          </a:p>
        </p:txBody>
      </p:sp>
      <p:sp>
        <p:nvSpPr>
          <p:cNvPr id="54" name="TextBox 53">
            <a:extLst>
              <a:ext uri="{FF2B5EF4-FFF2-40B4-BE49-F238E27FC236}">
                <a16:creationId xmlns:a16="http://schemas.microsoft.com/office/drawing/2014/main" id="{D7FEE8DF-5D50-4203-A33B-B3D93FB35D33}"/>
              </a:ext>
            </a:extLst>
          </p:cNvPr>
          <p:cNvSpPr txBox="1"/>
          <p:nvPr/>
        </p:nvSpPr>
        <p:spPr>
          <a:xfrm>
            <a:off x="5291479" y="3549670"/>
            <a:ext cx="381000" cy="216982"/>
          </a:xfrm>
          <a:prstGeom prst="rect">
            <a:avLst/>
          </a:prstGeom>
          <a:noFill/>
        </p:spPr>
        <p:txBody>
          <a:bodyPr wrap="square" rtlCol="0">
            <a:spAutoFit/>
          </a:bodyPr>
          <a:lstStyle/>
          <a:p>
            <a:pPr algn="r">
              <a:lnSpc>
                <a:spcPct val="90000"/>
              </a:lnSpc>
              <a:spcBef>
                <a:spcPts val="1200"/>
              </a:spcBef>
              <a:buClr>
                <a:schemeClr val="accent1"/>
              </a:buClr>
            </a:pPr>
            <a:r>
              <a:rPr lang="en-GB" sz="900"/>
              <a:t>0</a:t>
            </a:r>
          </a:p>
        </p:txBody>
      </p:sp>
      <p:sp>
        <p:nvSpPr>
          <p:cNvPr id="55" name="TextBox 54">
            <a:extLst>
              <a:ext uri="{FF2B5EF4-FFF2-40B4-BE49-F238E27FC236}">
                <a16:creationId xmlns:a16="http://schemas.microsoft.com/office/drawing/2014/main" id="{EF368A6E-C7A5-4615-A3EE-7ED30D293681}"/>
              </a:ext>
            </a:extLst>
          </p:cNvPr>
          <p:cNvSpPr txBox="1"/>
          <p:nvPr/>
        </p:nvSpPr>
        <p:spPr>
          <a:xfrm>
            <a:off x="5734069" y="3681719"/>
            <a:ext cx="828928" cy="170816"/>
          </a:xfrm>
          <a:prstGeom prst="rect">
            <a:avLst/>
          </a:prstGeom>
          <a:solidFill>
            <a:schemeClr val="bg1"/>
          </a:solidFill>
        </p:spPr>
        <p:txBody>
          <a:bodyPr wrap="square" bIns="0" rtlCol="0">
            <a:spAutoFit/>
          </a:bodyPr>
          <a:lstStyle/>
          <a:p>
            <a:pPr algn="ctr">
              <a:lnSpc>
                <a:spcPct val="90000"/>
              </a:lnSpc>
              <a:spcBef>
                <a:spcPts val="1200"/>
              </a:spcBef>
              <a:buClr>
                <a:schemeClr val="accent1"/>
              </a:buClr>
            </a:pPr>
            <a:r>
              <a:rPr lang="en-GB" sz="900" b="1"/>
              <a:t>Controlled</a:t>
            </a:r>
          </a:p>
        </p:txBody>
      </p:sp>
      <p:sp>
        <p:nvSpPr>
          <p:cNvPr id="56" name="TextBox 55">
            <a:extLst>
              <a:ext uri="{FF2B5EF4-FFF2-40B4-BE49-F238E27FC236}">
                <a16:creationId xmlns:a16="http://schemas.microsoft.com/office/drawing/2014/main" id="{C666209B-B1A0-41BC-BDBB-792B098532B4}"/>
              </a:ext>
            </a:extLst>
          </p:cNvPr>
          <p:cNvSpPr txBox="1"/>
          <p:nvPr/>
        </p:nvSpPr>
        <p:spPr>
          <a:xfrm>
            <a:off x="6629046" y="3681719"/>
            <a:ext cx="828928" cy="295466"/>
          </a:xfrm>
          <a:prstGeom prst="rect">
            <a:avLst/>
          </a:prstGeom>
          <a:solidFill>
            <a:schemeClr val="bg1"/>
          </a:solidFill>
        </p:spPr>
        <p:txBody>
          <a:bodyPr wrap="square" bIns="0" rtlCol="0">
            <a:spAutoFit/>
          </a:bodyPr>
          <a:lstStyle/>
          <a:p>
            <a:pPr algn="ctr">
              <a:lnSpc>
                <a:spcPct val="90000"/>
              </a:lnSpc>
              <a:spcBef>
                <a:spcPts val="1200"/>
              </a:spcBef>
              <a:buClr>
                <a:schemeClr val="accent1"/>
              </a:buClr>
            </a:pPr>
            <a:r>
              <a:rPr lang="en-GB" sz="900" b="1"/>
              <a:t>Partially controlled</a:t>
            </a:r>
          </a:p>
        </p:txBody>
      </p:sp>
      <p:sp>
        <p:nvSpPr>
          <p:cNvPr id="57" name="TextBox 56">
            <a:extLst>
              <a:ext uri="{FF2B5EF4-FFF2-40B4-BE49-F238E27FC236}">
                <a16:creationId xmlns:a16="http://schemas.microsoft.com/office/drawing/2014/main" id="{18958F1F-1F3A-4312-84B7-4E89ED857F85}"/>
              </a:ext>
            </a:extLst>
          </p:cNvPr>
          <p:cNvSpPr txBox="1"/>
          <p:nvPr/>
        </p:nvSpPr>
        <p:spPr>
          <a:xfrm>
            <a:off x="7501662" y="3681719"/>
            <a:ext cx="943671" cy="170816"/>
          </a:xfrm>
          <a:prstGeom prst="rect">
            <a:avLst/>
          </a:prstGeom>
          <a:solidFill>
            <a:schemeClr val="bg1"/>
          </a:solidFill>
        </p:spPr>
        <p:txBody>
          <a:bodyPr wrap="square" bIns="0" rtlCol="0">
            <a:spAutoFit/>
          </a:bodyPr>
          <a:lstStyle/>
          <a:p>
            <a:pPr algn="ctr">
              <a:lnSpc>
                <a:spcPct val="90000"/>
              </a:lnSpc>
              <a:spcBef>
                <a:spcPts val="1200"/>
              </a:spcBef>
              <a:buClr>
                <a:schemeClr val="accent1"/>
              </a:buClr>
            </a:pPr>
            <a:r>
              <a:rPr lang="en-GB" sz="900" b="1"/>
              <a:t>Uncontrolled</a:t>
            </a:r>
          </a:p>
        </p:txBody>
      </p:sp>
      <p:grpSp>
        <p:nvGrpSpPr>
          <p:cNvPr id="58" name="Group 57">
            <a:extLst>
              <a:ext uri="{FF2B5EF4-FFF2-40B4-BE49-F238E27FC236}">
                <a16:creationId xmlns:a16="http://schemas.microsoft.com/office/drawing/2014/main" id="{E5758DD3-8F39-4A0B-A0D8-84896AD66347}"/>
              </a:ext>
            </a:extLst>
          </p:cNvPr>
          <p:cNvGrpSpPr/>
          <p:nvPr/>
        </p:nvGrpSpPr>
        <p:grpSpPr>
          <a:xfrm>
            <a:off x="1455925" y="3698056"/>
            <a:ext cx="2303917" cy="371058"/>
            <a:chOff x="2882846" y="-469124"/>
            <a:chExt cx="2303917" cy="371058"/>
          </a:xfrm>
        </p:grpSpPr>
        <p:sp>
          <p:nvSpPr>
            <p:cNvPr id="59" name="Rectangle 58">
              <a:extLst>
                <a:ext uri="{FF2B5EF4-FFF2-40B4-BE49-F238E27FC236}">
                  <a16:creationId xmlns:a16="http://schemas.microsoft.com/office/drawing/2014/main" id="{7A758053-44C0-4E37-8452-B0E99CCD3454}"/>
                </a:ext>
              </a:extLst>
            </p:cNvPr>
            <p:cNvSpPr/>
            <p:nvPr/>
          </p:nvSpPr>
          <p:spPr>
            <a:xfrm>
              <a:off x="2882846" y="-400836"/>
              <a:ext cx="86643" cy="87071"/>
            </a:xfrm>
            <a:prstGeom prst="rect">
              <a:avLst/>
            </a:prstGeom>
            <a:solidFill>
              <a:srgbClr val="5DCC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TextBox 59">
              <a:extLst>
                <a:ext uri="{FF2B5EF4-FFF2-40B4-BE49-F238E27FC236}">
                  <a16:creationId xmlns:a16="http://schemas.microsoft.com/office/drawing/2014/main" id="{B5111791-42FE-43C4-908B-00D656D115E2}"/>
                </a:ext>
              </a:extLst>
            </p:cNvPr>
            <p:cNvSpPr txBox="1"/>
            <p:nvPr/>
          </p:nvSpPr>
          <p:spPr>
            <a:xfrm>
              <a:off x="2969489" y="-469124"/>
              <a:ext cx="2095445" cy="216982"/>
            </a:xfrm>
            <a:prstGeom prst="rect">
              <a:avLst/>
            </a:prstGeom>
            <a:noFill/>
          </p:spPr>
          <p:txBody>
            <a:bodyPr wrap="none" rtlCol="0">
              <a:spAutoFit/>
            </a:bodyPr>
            <a:lstStyle/>
            <a:p>
              <a:pPr>
                <a:lnSpc>
                  <a:spcPct val="90000"/>
                </a:lnSpc>
                <a:spcBef>
                  <a:spcPts val="1200"/>
                </a:spcBef>
                <a:buClr>
                  <a:schemeClr val="accent1"/>
                </a:buClr>
              </a:pPr>
              <a:r>
                <a:rPr lang="en-GB" sz="900"/>
                <a:t>1 severe exacerbation (% of patients)</a:t>
              </a:r>
            </a:p>
          </p:txBody>
        </p:sp>
        <p:sp>
          <p:nvSpPr>
            <p:cNvPr id="61" name="Rectangle 60">
              <a:extLst>
                <a:ext uri="{FF2B5EF4-FFF2-40B4-BE49-F238E27FC236}">
                  <a16:creationId xmlns:a16="http://schemas.microsoft.com/office/drawing/2014/main" id="{699B5D20-CE0A-48CB-8853-F5F0F67EB559}"/>
                </a:ext>
              </a:extLst>
            </p:cNvPr>
            <p:cNvSpPr/>
            <p:nvPr/>
          </p:nvSpPr>
          <p:spPr>
            <a:xfrm>
              <a:off x="2882846" y="-260407"/>
              <a:ext cx="86643" cy="87071"/>
            </a:xfrm>
            <a:prstGeom prst="rect">
              <a:avLst/>
            </a:prstGeom>
            <a:solidFill>
              <a:srgbClr val="D000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a:extLst>
                <a:ext uri="{FF2B5EF4-FFF2-40B4-BE49-F238E27FC236}">
                  <a16:creationId xmlns:a16="http://schemas.microsoft.com/office/drawing/2014/main" id="{C00F2947-0483-43B9-8AE6-11DCE66BEDDA}"/>
                </a:ext>
              </a:extLst>
            </p:cNvPr>
            <p:cNvSpPr txBox="1"/>
            <p:nvPr/>
          </p:nvSpPr>
          <p:spPr>
            <a:xfrm>
              <a:off x="2969489" y="-315048"/>
              <a:ext cx="2217274" cy="216982"/>
            </a:xfrm>
            <a:prstGeom prst="rect">
              <a:avLst/>
            </a:prstGeom>
            <a:noFill/>
          </p:spPr>
          <p:txBody>
            <a:bodyPr wrap="none" rtlCol="0">
              <a:spAutoFit/>
            </a:bodyPr>
            <a:lstStyle/>
            <a:p>
              <a:pPr>
                <a:lnSpc>
                  <a:spcPct val="90000"/>
                </a:lnSpc>
                <a:spcBef>
                  <a:spcPts val="1200"/>
                </a:spcBef>
                <a:buClr>
                  <a:schemeClr val="accent1"/>
                </a:buClr>
              </a:pPr>
              <a:r>
                <a:rPr lang="en-GB" sz="900"/>
                <a:t>≥2 severe exacerbations (% of patients)</a:t>
              </a:r>
            </a:p>
          </p:txBody>
        </p:sp>
      </p:grpSp>
      <p:sp>
        <p:nvSpPr>
          <p:cNvPr id="63" name="TextBox 62">
            <a:extLst>
              <a:ext uri="{FF2B5EF4-FFF2-40B4-BE49-F238E27FC236}">
                <a16:creationId xmlns:a16="http://schemas.microsoft.com/office/drawing/2014/main" id="{76E98B7B-D931-4A31-A455-A39447AB83F8}"/>
              </a:ext>
            </a:extLst>
          </p:cNvPr>
          <p:cNvSpPr txBox="1"/>
          <p:nvPr/>
        </p:nvSpPr>
        <p:spPr>
          <a:xfrm>
            <a:off x="855881" y="1425338"/>
            <a:ext cx="3504007" cy="40011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effectLst/>
                <a:uLnTx/>
                <a:uFillTx/>
                <a:ea typeface="+mn-ea"/>
                <a:cs typeface="+mn-cs"/>
              </a:rPr>
              <a:t>The percentage of patients with exacerbations stratified by adherence to ICS therapy</a:t>
            </a:r>
            <a:r>
              <a:rPr kumimoji="0" lang="en-GB" sz="1000" b="1" i="0" u="none" strike="noStrike" kern="1200" cap="none" spc="0" normalizeH="0" noProof="0">
                <a:ln>
                  <a:noFill/>
                </a:ln>
                <a:effectLst/>
                <a:uLnTx/>
                <a:uFillTx/>
                <a:ea typeface="+mn-ea"/>
                <a:cs typeface="+mn-cs"/>
              </a:rPr>
              <a:t>*</a:t>
            </a:r>
          </a:p>
        </p:txBody>
      </p:sp>
    </p:spTree>
    <p:extLst>
      <p:ext uri="{BB962C8B-B14F-4D97-AF65-F5344CB8AC3E}">
        <p14:creationId xmlns:p14="http://schemas.microsoft.com/office/powerpoint/2010/main" val="367869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9778A-A041-8142-9A18-BE23BDE203F4}"/>
              </a:ext>
            </a:extLst>
          </p:cNvPr>
          <p:cNvSpPr>
            <a:spLocks noGrp="1"/>
          </p:cNvSpPr>
          <p:nvPr>
            <p:ph type="title"/>
          </p:nvPr>
        </p:nvSpPr>
        <p:spPr/>
        <p:txBody>
          <a:bodyPr/>
          <a:lstStyle/>
          <a:p>
            <a:r>
              <a:rPr lang="en-GB" sz="2000"/>
              <a:t>Asthma is an inflammatory disease; however, historically, the initial medication prescribed has been SABA as-needed</a:t>
            </a:r>
            <a:r>
              <a:rPr lang="en-GB" sz="2000" baseline="30000"/>
              <a:t>1,2</a:t>
            </a:r>
            <a:endParaRPr lang="en-US" sz="2000" baseline="30000"/>
          </a:p>
        </p:txBody>
      </p:sp>
      <p:sp>
        <p:nvSpPr>
          <p:cNvPr id="8" name="Text Placeholder 7">
            <a:extLst>
              <a:ext uri="{FF2B5EF4-FFF2-40B4-BE49-F238E27FC236}">
                <a16:creationId xmlns:a16="http://schemas.microsoft.com/office/drawing/2014/main" id="{3C9A45E0-889E-4630-BAD3-9742C36DB734}"/>
              </a:ext>
            </a:extLst>
          </p:cNvPr>
          <p:cNvSpPr>
            <a:spLocks noGrp="1"/>
          </p:cNvSpPr>
          <p:nvPr>
            <p:ph type="body" sz="quarter" idx="13"/>
          </p:nvPr>
        </p:nvSpPr>
        <p:spPr>
          <a:xfrm>
            <a:off x="246986" y="4722561"/>
            <a:ext cx="8602768" cy="329183"/>
          </a:xfrm>
        </p:spPr>
        <p:txBody>
          <a:bodyPr/>
          <a:lstStyle/>
          <a:p>
            <a:r>
              <a:rPr lang="en-GB"/>
              <a:t>ICS = inhaled corticosteroid(s); Ig = immunoglobulin; IL = interleukin; LABA = long-acting </a:t>
            </a:r>
            <a:r>
              <a:rPr lang="el-GR"/>
              <a:t>β</a:t>
            </a:r>
            <a:r>
              <a:rPr lang="en-GB" baseline="-25000"/>
              <a:t>2</a:t>
            </a:r>
            <a:r>
              <a:rPr lang="en-GB"/>
              <a:t>-agonist; LTRA = leukotriene receptor antagonist; OCS = oral corticosteroid(s); SABA = short-acting </a:t>
            </a:r>
            <a:r>
              <a:rPr lang="el-GR"/>
              <a:t>β</a:t>
            </a:r>
            <a:r>
              <a:rPr lang="en-GB" baseline="-25000"/>
              <a:t>2</a:t>
            </a:r>
            <a:r>
              <a:rPr lang="en-GB"/>
              <a:t>-agonist.</a:t>
            </a:r>
            <a:br>
              <a:rPr lang="en-GB"/>
            </a:br>
            <a:r>
              <a:rPr lang="en-GB"/>
              <a:t>1. O’Byrne PM, et al. </a:t>
            </a:r>
            <a:r>
              <a:rPr lang="en-GB" i="1"/>
              <a:t>Eur Respir J. </a:t>
            </a:r>
            <a:r>
              <a:rPr lang="en-GB"/>
              <a:t>2017;50:pii: 1701103; 2. Global Initiative for Asthma. Global strategy for asthma management and prevention (2018 update). http://www.ginasthma.org. Accessed 12 June 2019. </a:t>
            </a:r>
          </a:p>
        </p:txBody>
      </p:sp>
      <p:sp>
        <p:nvSpPr>
          <p:cNvPr id="5" name="Slide Number Placeholder 4">
            <a:extLst>
              <a:ext uri="{FF2B5EF4-FFF2-40B4-BE49-F238E27FC236}">
                <a16:creationId xmlns:a16="http://schemas.microsoft.com/office/drawing/2014/main" id="{06D342F4-9218-E441-A480-E72C8D19BF0A}"/>
              </a:ext>
            </a:extLst>
          </p:cNvPr>
          <p:cNvSpPr>
            <a:spLocks noGrp="1"/>
          </p:cNvSpPr>
          <p:nvPr>
            <p:ph type="sldNum" sz="quarter" idx="4"/>
          </p:nvPr>
        </p:nvSpPr>
        <p:spPr/>
        <p:txBody>
          <a:bodyPr/>
          <a:lstStyle/>
          <a:p>
            <a:fld id="{3C4F54F3-C349-4609-AFEE-01462D5C7942}" type="slidenum">
              <a:rPr lang="en-GB" smtClean="0"/>
              <a:pPr/>
              <a:t>8</a:t>
            </a:fld>
            <a:endParaRPr lang="en-GB"/>
          </a:p>
        </p:txBody>
      </p:sp>
      <p:grpSp>
        <p:nvGrpSpPr>
          <p:cNvPr id="14" name="Group 13">
            <a:extLst>
              <a:ext uri="{FF2B5EF4-FFF2-40B4-BE49-F238E27FC236}">
                <a16:creationId xmlns:a16="http://schemas.microsoft.com/office/drawing/2014/main" id="{3712AAA6-8741-478A-AD3D-3AF8DFB134C0}"/>
              </a:ext>
            </a:extLst>
          </p:cNvPr>
          <p:cNvGrpSpPr/>
          <p:nvPr/>
        </p:nvGrpSpPr>
        <p:grpSpPr>
          <a:xfrm>
            <a:off x="261685" y="933450"/>
            <a:ext cx="8492455" cy="3548805"/>
            <a:chOff x="261685" y="933450"/>
            <a:chExt cx="8533816" cy="3548805"/>
          </a:xfrm>
        </p:grpSpPr>
        <p:grpSp>
          <p:nvGrpSpPr>
            <p:cNvPr id="12" name="Group 11">
              <a:extLst>
                <a:ext uri="{FF2B5EF4-FFF2-40B4-BE49-F238E27FC236}">
                  <a16:creationId xmlns:a16="http://schemas.microsoft.com/office/drawing/2014/main" id="{8D6AAF85-B606-4BEB-A00A-20EDC970D2B1}"/>
                </a:ext>
              </a:extLst>
            </p:cNvPr>
            <p:cNvGrpSpPr/>
            <p:nvPr/>
          </p:nvGrpSpPr>
          <p:grpSpPr>
            <a:xfrm>
              <a:off x="261685" y="933450"/>
              <a:ext cx="8533816" cy="3548805"/>
              <a:chOff x="261685" y="933450"/>
              <a:chExt cx="8533816" cy="3548805"/>
            </a:xfrm>
          </p:grpSpPr>
          <p:grpSp>
            <p:nvGrpSpPr>
              <p:cNvPr id="6" name="Group 5">
                <a:extLst>
                  <a:ext uri="{FF2B5EF4-FFF2-40B4-BE49-F238E27FC236}">
                    <a16:creationId xmlns:a16="http://schemas.microsoft.com/office/drawing/2014/main" id="{C25112A2-E8E9-40FB-B91F-89C6C16AD2E0}"/>
                  </a:ext>
                </a:extLst>
              </p:cNvPr>
              <p:cNvGrpSpPr/>
              <p:nvPr/>
            </p:nvGrpSpPr>
            <p:grpSpPr>
              <a:xfrm>
                <a:off x="261685" y="933450"/>
                <a:ext cx="8533816" cy="3548805"/>
                <a:chOff x="261685" y="933450"/>
                <a:chExt cx="8533816" cy="3548805"/>
              </a:xfrm>
            </p:grpSpPr>
            <p:grpSp>
              <p:nvGrpSpPr>
                <p:cNvPr id="4" name="Group 3">
                  <a:extLst>
                    <a:ext uri="{FF2B5EF4-FFF2-40B4-BE49-F238E27FC236}">
                      <a16:creationId xmlns:a16="http://schemas.microsoft.com/office/drawing/2014/main" id="{7782061D-8F21-4FDB-BA7E-8323E71CC95C}"/>
                    </a:ext>
                  </a:extLst>
                </p:cNvPr>
                <p:cNvGrpSpPr/>
                <p:nvPr/>
              </p:nvGrpSpPr>
              <p:grpSpPr>
                <a:xfrm>
                  <a:off x="261685" y="933450"/>
                  <a:ext cx="8533816" cy="3532500"/>
                  <a:chOff x="261685" y="933450"/>
                  <a:chExt cx="8533816" cy="3532500"/>
                </a:xfrm>
              </p:grpSpPr>
              <p:pic>
                <p:nvPicPr>
                  <p:cNvPr id="10" name="Picture 9">
                    <a:extLst>
                      <a:ext uri="{FF2B5EF4-FFF2-40B4-BE49-F238E27FC236}">
                        <a16:creationId xmlns:a16="http://schemas.microsoft.com/office/drawing/2014/main" id="{6488FE71-7E38-49EF-ACFA-EEE596932F91}"/>
                      </a:ext>
                    </a:extLst>
                  </p:cNvPr>
                  <p:cNvPicPr>
                    <a:picLocks noChangeAspect="1"/>
                  </p:cNvPicPr>
                  <p:nvPr/>
                </p:nvPicPr>
                <p:blipFill>
                  <a:blip r:embed="rId3"/>
                  <a:stretch>
                    <a:fillRect/>
                  </a:stretch>
                </p:blipFill>
                <p:spPr>
                  <a:xfrm>
                    <a:off x="261685" y="933450"/>
                    <a:ext cx="8533816" cy="3532500"/>
                  </a:xfrm>
                  <a:prstGeom prst="rect">
                    <a:avLst/>
                  </a:prstGeom>
                </p:spPr>
              </p:pic>
              <p:sp>
                <p:nvSpPr>
                  <p:cNvPr id="15" name="Rectangle 14">
                    <a:extLst>
                      <a:ext uri="{FF2B5EF4-FFF2-40B4-BE49-F238E27FC236}">
                        <a16:creationId xmlns:a16="http://schemas.microsoft.com/office/drawing/2014/main" id="{1A19BB55-58BB-3A42-BFE2-0D070E170095}"/>
                      </a:ext>
                    </a:extLst>
                  </p:cNvPr>
                  <p:cNvSpPr/>
                  <p:nvPr/>
                </p:nvSpPr>
                <p:spPr>
                  <a:xfrm>
                    <a:off x="5800726" y="3863340"/>
                    <a:ext cx="2625618" cy="366395"/>
                  </a:xfrm>
                  <a:prstGeom prst="rect">
                    <a:avLst/>
                  </a:prstGeom>
                  <a:noFill/>
                  <a:ln w="57150">
                    <a:solidFill>
                      <a:srgbClr val="D0006F"/>
                    </a:solidFill>
                  </a:ln>
                  <a:effectLst/>
                </p:spPr>
                <p:style>
                  <a:lnRef idx="1">
                    <a:schemeClr val="accent1"/>
                  </a:lnRef>
                  <a:fillRef idx="3">
                    <a:schemeClr val="accent1"/>
                  </a:fillRef>
                  <a:effectRef idx="2">
                    <a:schemeClr val="accent1"/>
                  </a:effectRef>
                  <a:fontRef idx="minor">
                    <a:schemeClr val="lt1"/>
                  </a:fontRef>
                </p:style>
                <p:txBody>
                  <a:bodyPr bIns="251999" rtlCol="0" anchor="ctr"/>
                  <a:lstStyle/>
                  <a:p>
                    <a:pPr algn="ctr"/>
                    <a:endParaRPr lang="en-US"/>
                  </a:p>
                </p:txBody>
              </p:sp>
              <p:sp>
                <p:nvSpPr>
                  <p:cNvPr id="9" name="Rectangle 8">
                    <a:extLst>
                      <a:ext uri="{FF2B5EF4-FFF2-40B4-BE49-F238E27FC236}">
                        <a16:creationId xmlns:a16="http://schemas.microsoft.com/office/drawing/2014/main" id="{6FD9578A-2AD3-4D8D-BE4E-D6956B82FC90}"/>
                      </a:ext>
                    </a:extLst>
                  </p:cNvPr>
                  <p:cNvSpPr/>
                  <p:nvPr/>
                </p:nvSpPr>
                <p:spPr>
                  <a:xfrm>
                    <a:off x="1600200" y="1643016"/>
                    <a:ext cx="672942" cy="60012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D183287-9389-DF43-BF32-D794F1B5FFA8}"/>
                      </a:ext>
                    </a:extLst>
                  </p:cNvPr>
                  <p:cNvSpPr/>
                  <p:nvPr/>
                </p:nvSpPr>
                <p:spPr>
                  <a:xfrm>
                    <a:off x="1600200" y="3863340"/>
                    <a:ext cx="4200526" cy="366395"/>
                  </a:xfrm>
                  <a:prstGeom prst="rect">
                    <a:avLst/>
                  </a:prstGeom>
                  <a:noFill/>
                  <a:ln w="57150">
                    <a:solidFill>
                      <a:srgbClr val="D0006F"/>
                    </a:solidFill>
                  </a:ln>
                  <a:effectLst/>
                </p:spPr>
                <p:style>
                  <a:lnRef idx="1">
                    <a:schemeClr val="accent1"/>
                  </a:lnRef>
                  <a:fillRef idx="3">
                    <a:schemeClr val="accent1"/>
                  </a:fillRef>
                  <a:effectRef idx="2">
                    <a:schemeClr val="accent1"/>
                  </a:effectRef>
                  <a:fontRef idx="minor">
                    <a:schemeClr val="lt1"/>
                  </a:fontRef>
                </p:style>
                <p:txBody>
                  <a:bodyPr bIns="251999" rtlCol="0" anchor="ctr"/>
                  <a:lstStyle/>
                  <a:p>
                    <a:pPr algn="ctr"/>
                    <a:endParaRPr lang="en-US"/>
                  </a:p>
                </p:txBody>
              </p:sp>
            </p:grpSp>
            <p:sp>
              <p:nvSpPr>
                <p:cNvPr id="11" name="Rectangle 10">
                  <a:extLst>
                    <a:ext uri="{FF2B5EF4-FFF2-40B4-BE49-F238E27FC236}">
                      <a16:creationId xmlns:a16="http://schemas.microsoft.com/office/drawing/2014/main" id="{BB1EE1E2-0246-4162-B6C0-69876E6132AB}"/>
                    </a:ext>
                  </a:extLst>
                </p:cNvPr>
                <p:cNvSpPr/>
                <p:nvPr/>
              </p:nvSpPr>
              <p:spPr>
                <a:xfrm>
                  <a:off x="1502504" y="4239560"/>
                  <a:ext cx="7168277" cy="242695"/>
                </a:xfrm>
                <a:prstGeom prst="rect">
                  <a:avLst/>
                </a:prstGeom>
              </p:spPr>
              <p:txBody>
                <a:bodyPr wrap="square">
                  <a:spAutoFit/>
                </a:bodyPr>
                <a:lstStyle/>
                <a:p>
                  <a:pPr>
                    <a:lnSpc>
                      <a:spcPct val="105000"/>
                    </a:lnSpc>
                    <a:spcAft>
                      <a:spcPts val="0"/>
                    </a:spcAft>
                  </a:pPr>
                  <a:r>
                    <a:rPr lang="en-GB" sz="1000">
                      <a:ea typeface="Calibri" panose="020F0502020204030204" pitchFamily="34" charset="0"/>
                    </a:rPr>
                    <a:t>© 2018 Global Strategy Asthma Management and Prevention, all rights reserved. Use is by express license from the owner</a:t>
                  </a:r>
                </a:p>
              </p:txBody>
            </p:sp>
          </p:grpSp>
          <p:grpSp>
            <p:nvGrpSpPr>
              <p:cNvPr id="7" name="Group 6">
                <a:extLst>
                  <a:ext uri="{FF2B5EF4-FFF2-40B4-BE49-F238E27FC236}">
                    <a16:creationId xmlns:a16="http://schemas.microsoft.com/office/drawing/2014/main" id="{CFBA5ECC-F33B-4F31-8407-22B516394523}"/>
                  </a:ext>
                </a:extLst>
              </p:cNvPr>
              <p:cNvGrpSpPr/>
              <p:nvPr/>
            </p:nvGrpSpPr>
            <p:grpSpPr>
              <a:xfrm>
                <a:off x="2312338" y="3898952"/>
                <a:ext cx="149718" cy="287936"/>
                <a:chOff x="2312338" y="3898952"/>
                <a:chExt cx="149718" cy="287936"/>
              </a:xfrm>
            </p:grpSpPr>
            <p:sp>
              <p:nvSpPr>
                <p:cNvPr id="3" name="Rectangle 2">
                  <a:extLst>
                    <a:ext uri="{FF2B5EF4-FFF2-40B4-BE49-F238E27FC236}">
                      <a16:creationId xmlns:a16="http://schemas.microsoft.com/office/drawing/2014/main" id="{BDF2DA19-EB52-4E31-AEE2-6E0104FCD844}"/>
                    </a:ext>
                  </a:extLst>
                </p:cNvPr>
                <p:cNvSpPr/>
                <p:nvPr/>
              </p:nvSpPr>
              <p:spPr>
                <a:xfrm>
                  <a:off x="2317276" y="3898952"/>
                  <a:ext cx="144780" cy="45719"/>
                </a:xfrm>
                <a:prstGeom prst="rect">
                  <a:avLst/>
                </a:prstGeom>
                <a:solidFill>
                  <a:srgbClr val="DDF4FE"/>
                </a:solidFill>
                <a:ln>
                  <a:solidFill>
                    <a:srgbClr val="DDF4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F0343A3B-1E83-450A-A62E-C31F4D54BD62}"/>
                    </a:ext>
                  </a:extLst>
                </p:cNvPr>
                <p:cNvSpPr/>
                <p:nvPr/>
              </p:nvSpPr>
              <p:spPr>
                <a:xfrm>
                  <a:off x="2312338" y="4119951"/>
                  <a:ext cx="144780" cy="66937"/>
                </a:xfrm>
                <a:prstGeom prst="rect">
                  <a:avLst/>
                </a:prstGeom>
                <a:solidFill>
                  <a:srgbClr val="DDF4FE"/>
                </a:solidFill>
                <a:ln>
                  <a:solidFill>
                    <a:srgbClr val="DDF4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6" name="Rectangle 15">
              <a:extLst>
                <a:ext uri="{FF2B5EF4-FFF2-40B4-BE49-F238E27FC236}">
                  <a16:creationId xmlns:a16="http://schemas.microsoft.com/office/drawing/2014/main" id="{D7648B73-0127-4B36-81E8-5885B47A22E2}"/>
                </a:ext>
              </a:extLst>
            </p:cNvPr>
            <p:cNvSpPr/>
            <p:nvPr/>
          </p:nvSpPr>
          <p:spPr>
            <a:xfrm>
              <a:off x="7778439" y="4052318"/>
              <a:ext cx="113312" cy="64639"/>
            </a:xfrm>
            <a:prstGeom prst="rect">
              <a:avLst/>
            </a:prstGeom>
            <a:solidFill>
              <a:srgbClr val="DDF4FE"/>
            </a:solidFill>
            <a:ln>
              <a:solidFill>
                <a:srgbClr val="DDF4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9" name="TextBox 18">
            <a:extLst>
              <a:ext uri="{FF2B5EF4-FFF2-40B4-BE49-F238E27FC236}">
                <a16:creationId xmlns:a16="http://schemas.microsoft.com/office/drawing/2014/main" id="{1E506B06-8964-4EBE-88D1-793B92616EDA}"/>
              </a:ext>
            </a:extLst>
          </p:cNvPr>
          <p:cNvSpPr txBox="1"/>
          <p:nvPr/>
        </p:nvSpPr>
        <p:spPr>
          <a:xfrm>
            <a:off x="650950" y="728661"/>
            <a:ext cx="5742476" cy="1523494"/>
          </a:xfrm>
          <a:prstGeom prst="rect">
            <a:avLst/>
          </a:prstGeom>
          <a:solidFill>
            <a:srgbClr val="FF0000"/>
          </a:solidFill>
          <a:ln>
            <a:solidFill>
              <a:srgbClr val="FF0000"/>
            </a:solidFill>
          </a:ln>
        </p:spPr>
        <p:txBody>
          <a:bodyPr wrap="square" rtlCol="0">
            <a:spAutoFit/>
          </a:bodyPr>
          <a:lstStyle/>
          <a:p>
            <a:pPr>
              <a:lnSpc>
                <a:spcPct val="90000"/>
              </a:lnSpc>
              <a:spcBef>
                <a:spcPts val="1200"/>
              </a:spcBef>
              <a:buClr>
                <a:schemeClr val="accent1"/>
              </a:buClr>
            </a:pPr>
            <a:r>
              <a:rPr lang="en-US" sz="1000">
                <a:solidFill>
                  <a:schemeClr val="bg1"/>
                </a:solidFill>
              </a:rPr>
              <a:t>Replace with local guidelines per local nominated signatory guidance </a:t>
            </a:r>
          </a:p>
          <a:p>
            <a:pPr>
              <a:lnSpc>
                <a:spcPct val="90000"/>
              </a:lnSpc>
              <a:spcBef>
                <a:spcPts val="1200"/>
              </a:spcBef>
              <a:buClr>
                <a:schemeClr val="accent1"/>
              </a:buClr>
            </a:pPr>
            <a:r>
              <a:rPr lang="en-US" sz="1000" b="1">
                <a:solidFill>
                  <a:schemeClr val="bg1"/>
                </a:solidFill>
              </a:rPr>
              <a:t>Version 1 - If local guidelines do not recommend SABA only:</a:t>
            </a:r>
            <a:br>
              <a:rPr lang="en-US" sz="1000" b="1">
                <a:solidFill>
                  <a:schemeClr val="bg1"/>
                </a:solidFill>
              </a:rPr>
            </a:br>
            <a:r>
              <a:rPr lang="en-US" sz="1000" i="1">
                <a:solidFill>
                  <a:schemeClr val="bg1"/>
                </a:solidFill>
              </a:rPr>
              <a:t>Compare prior (SABA-only recommended) guidelines with current local guidelines</a:t>
            </a:r>
          </a:p>
          <a:p>
            <a:pPr>
              <a:lnSpc>
                <a:spcPct val="90000"/>
              </a:lnSpc>
              <a:spcBef>
                <a:spcPts val="1200"/>
              </a:spcBef>
              <a:buClr>
                <a:schemeClr val="accent1"/>
              </a:buClr>
            </a:pPr>
            <a:r>
              <a:rPr lang="en-US" sz="1000" b="1">
                <a:solidFill>
                  <a:schemeClr val="bg1"/>
                </a:solidFill>
              </a:rPr>
              <a:t>Version 2 - If local guidelines recommend use of SABA only:</a:t>
            </a:r>
            <a:br>
              <a:rPr lang="en-US" sz="1000" b="1">
                <a:solidFill>
                  <a:schemeClr val="bg1"/>
                </a:solidFill>
              </a:rPr>
            </a:br>
            <a:r>
              <a:rPr lang="en-US" sz="1000" i="1">
                <a:solidFill>
                  <a:schemeClr val="bg1"/>
                </a:solidFill>
              </a:rPr>
              <a:t>Show current guidelines or use this GINA 2018 slide (note: please use the following title ‘</a:t>
            </a:r>
            <a:r>
              <a:rPr lang="en-GB" sz="1000" i="1">
                <a:solidFill>
                  <a:schemeClr val="bg1"/>
                </a:solidFill>
              </a:rPr>
              <a:t>Asthma is an inflammatory disease; however, the initial medication prescribed is SABA as needed’)</a:t>
            </a:r>
          </a:p>
          <a:p>
            <a:pPr>
              <a:lnSpc>
                <a:spcPct val="90000"/>
              </a:lnSpc>
              <a:spcBef>
                <a:spcPts val="1200"/>
              </a:spcBef>
              <a:buClr>
                <a:schemeClr val="accent1"/>
              </a:buClr>
            </a:pPr>
            <a:r>
              <a:rPr lang="en-GB" sz="1000">
                <a:solidFill>
                  <a:schemeClr val="bg1"/>
                </a:solidFill>
              </a:rPr>
              <a:t>Title may require changes depending on market</a:t>
            </a:r>
          </a:p>
        </p:txBody>
      </p:sp>
    </p:spTree>
    <p:extLst>
      <p:ext uri="{BB962C8B-B14F-4D97-AF65-F5344CB8AC3E}">
        <p14:creationId xmlns:p14="http://schemas.microsoft.com/office/powerpoint/2010/main" val="3666905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46987" y="184089"/>
            <a:ext cx="8341339" cy="600074"/>
          </a:xfrm>
        </p:spPr>
        <p:txBody>
          <a:bodyPr/>
          <a:lstStyle/>
          <a:p>
            <a:r>
              <a:rPr lang="en-GB"/>
              <a:t>Inflammation is central to symptoms and exacerbations</a:t>
            </a:r>
            <a:r>
              <a:rPr lang="en-GB" baseline="30000"/>
              <a:t>1</a:t>
            </a:r>
            <a:endParaRPr lang="en-US"/>
          </a:p>
        </p:txBody>
      </p:sp>
      <p:sp>
        <p:nvSpPr>
          <p:cNvPr id="10" name="Text Placeholder 9">
            <a:extLst>
              <a:ext uri="{FF2B5EF4-FFF2-40B4-BE49-F238E27FC236}">
                <a16:creationId xmlns:a16="http://schemas.microsoft.com/office/drawing/2014/main" id="{22B5E558-591A-475A-BE8D-2046D4A7A95E}"/>
              </a:ext>
            </a:extLst>
          </p:cNvPr>
          <p:cNvSpPr>
            <a:spLocks noGrp="1"/>
          </p:cNvSpPr>
          <p:nvPr>
            <p:ph type="body" sz="quarter" idx="13"/>
          </p:nvPr>
        </p:nvSpPr>
        <p:spPr>
          <a:xfrm>
            <a:off x="246986" y="4580583"/>
            <a:ext cx="8449974" cy="484131"/>
          </a:xfrm>
        </p:spPr>
        <p:txBody>
          <a:bodyPr/>
          <a:lstStyle/>
          <a:p>
            <a:pPr>
              <a:spcAft>
                <a:spcPts val="225"/>
              </a:spcAft>
              <a:defRPr/>
            </a:pPr>
            <a:r>
              <a:rPr lang="en-GB" sz="600" err="1"/>
              <a:t>Bm</a:t>
            </a:r>
            <a:r>
              <a:rPr lang="en-GB" sz="600"/>
              <a:t> = basement membrane; </a:t>
            </a:r>
            <a:r>
              <a:rPr lang="en-GB" sz="600" err="1"/>
              <a:t>Bv</a:t>
            </a:r>
            <a:r>
              <a:rPr lang="en-GB" sz="600"/>
              <a:t> = blood vessel; CRTH2 = chemoattractant receptor-homologous molecule expressed on Th2 cells; </a:t>
            </a:r>
            <a:r>
              <a:rPr lang="en-GB" sz="600" err="1"/>
              <a:t>EoP</a:t>
            </a:r>
            <a:r>
              <a:rPr lang="en-GB" sz="600"/>
              <a:t> = </a:t>
            </a:r>
            <a:r>
              <a:rPr lang="en-GB" sz="600" err="1"/>
              <a:t>eosinophilopoiesis</a:t>
            </a:r>
            <a:r>
              <a:rPr lang="en-GB" sz="600"/>
              <a:t>; Ep = epithelium; </a:t>
            </a:r>
            <a:r>
              <a:rPr lang="en-GB" sz="600" err="1"/>
              <a:t>IgE</a:t>
            </a:r>
            <a:r>
              <a:rPr lang="en-GB" sz="600"/>
              <a:t> = immunoglobulin E; IL = interleukin; ILC2 = type 2 innate lymphoid cells; SM = smooth muscle; T1 = Type 1 cell; T2 = Type 2 cell; T17 = Type 17 cell; TLR = toll-like receptor; TSLP = thymic stromal lymphopoietin.</a:t>
            </a:r>
            <a:br>
              <a:rPr lang="en-GB" sz="600"/>
            </a:br>
            <a:r>
              <a:rPr lang="en-US" sz="600">
                <a:cs typeface="Arial" panose="020B0604020202020204" pitchFamily="34" charset="0"/>
              </a:rPr>
              <a:t>1.</a:t>
            </a:r>
            <a:r>
              <a:rPr lang="en-GB" sz="600"/>
              <a:t> Global Initiative for Asthma. 2019 GINA Report, Global Strategy for Asthma Management and Prevention. http://www.ginasthma.org. Accessed 12 June 2019; </a:t>
            </a:r>
            <a:r>
              <a:rPr lang="en-US" sz="600">
                <a:cs typeface="Arial" panose="020B0604020202020204" pitchFamily="34" charset="0"/>
              </a:rPr>
              <a:t>2. </a:t>
            </a:r>
            <a:r>
              <a:rPr lang="en-GB" sz="600">
                <a:cs typeface="Arial" panose="020B0604020202020204" pitchFamily="34" charset="0"/>
              </a:rPr>
              <a:t>Holgate ST, et al. </a:t>
            </a:r>
            <a:r>
              <a:rPr lang="en-GB" sz="600" i="1">
                <a:cs typeface="Arial" panose="020B0604020202020204" pitchFamily="34" charset="0"/>
              </a:rPr>
              <a:t>Nat Rev Dis Primers.</a:t>
            </a:r>
            <a:r>
              <a:rPr lang="en-GB" sz="600">
                <a:cs typeface="Arial" panose="020B0604020202020204" pitchFamily="34" charset="0"/>
              </a:rPr>
              <a:t> 2015;1:15025; 3.</a:t>
            </a:r>
            <a:r>
              <a:rPr lang="en-US" altLang="en-US" sz="600">
                <a:cs typeface="Arial" panose="020B0604020202020204" pitchFamily="34" charset="0"/>
              </a:rPr>
              <a:t> </a:t>
            </a:r>
            <a:r>
              <a:rPr lang="en-GB" sz="600"/>
              <a:t>Wenzel SE. </a:t>
            </a:r>
            <a:r>
              <a:rPr lang="en-GB" sz="600" i="1"/>
              <a:t>Nat Med. </a:t>
            </a:r>
            <a:r>
              <a:rPr lang="en-GB" sz="600"/>
              <a:t>2012;18:716-725; 4. Peters SP, et al. </a:t>
            </a:r>
            <a:r>
              <a:rPr lang="en-GB" sz="600" i="1"/>
              <a:t>J Allergy Clin Immunol</a:t>
            </a:r>
            <a:r>
              <a:rPr lang="en-GB" sz="600"/>
              <a:t> </a:t>
            </a:r>
            <a:r>
              <a:rPr lang="en-GB" sz="600" i="1" err="1"/>
              <a:t>Pract</a:t>
            </a:r>
            <a:r>
              <a:rPr lang="en-GB" sz="600" i="1"/>
              <a:t>.</a:t>
            </a:r>
            <a:r>
              <a:rPr lang="en-GB" sz="600"/>
              <a:t> 2017;5:S15-S24; 5. Mukherjee M, et al. </a:t>
            </a:r>
            <a:r>
              <a:rPr lang="en-GB" sz="600" i="1"/>
              <a:t>World Allergy Organ J. </a:t>
            </a:r>
            <a:r>
              <a:rPr lang="en-GB" sz="600"/>
              <a:t>2014;7:32.</a:t>
            </a:r>
          </a:p>
        </p:txBody>
      </p:sp>
      <p:sp>
        <p:nvSpPr>
          <p:cNvPr id="59" name="Slide Number Placeholder 4">
            <a:extLst>
              <a:ext uri="{FF2B5EF4-FFF2-40B4-BE49-F238E27FC236}">
                <a16:creationId xmlns:a16="http://schemas.microsoft.com/office/drawing/2014/main" id="{DA16DD36-6493-3343-9792-E2F915C206F6}"/>
              </a:ext>
            </a:extLst>
          </p:cNvPr>
          <p:cNvSpPr>
            <a:spLocks noGrp="1"/>
          </p:cNvSpPr>
          <p:nvPr>
            <p:ph type="sldNum" sz="quarter" idx="4"/>
          </p:nvPr>
        </p:nvSpPr>
        <p:spPr>
          <a:xfrm>
            <a:off x="8849754" y="4822092"/>
            <a:ext cx="294246" cy="274637"/>
          </a:xfrm>
        </p:spPr>
        <p:txBody>
          <a:bodyPr/>
          <a:lstStyle/>
          <a:p>
            <a:fld id="{3C4F54F3-C349-4609-AFEE-01462D5C7942}" type="slidenum">
              <a:rPr lang="en-GB" smtClean="0"/>
              <a:pPr/>
              <a:t>9</a:t>
            </a:fld>
            <a:endParaRPr lang="en-GB"/>
          </a:p>
        </p:txBody>
      </p:sp>
      <p:sp>
        <p:nvSpPr>
          <p:cNvPr id="84" name="TextBox 83">
            <a:extLst>
              <a:ext uri="{FF2B5EF4-FFF2-40B4-BE49-F238E27FC236}">
                <a16:creationId xmlns:a16="http://schemas.microsoft.com/office/drawing/2014/main" id="{5A3647B1-D853-9343-9F3A-4C14B372E528}"/>
              </a:ext>
            </a:extLst>
          </p:cNvPr>
          <p:cNvSpPr txBox="1"/>
          <p:nvPr/>
        </p:nvSpPr>
        <p:spPr>
          <a:xfrm>
            <a:off x="4780530" y="1290422"/>
            <a:ext cx="4293393" cy="276999"/>
          </a:xfrm>
          <a:prstGeom prst="rect">
            <a:avLst/>
          </a:prstGeom>
          <a:noFill/>
        </p:spPr>
        <p:txBody>
          <a:bodyPr wrap="square" rtlCol="0">
            <a:spAutoFit/>
          </a:bodyPr>
          <a:lstStyle/>
          <a:p>
            <a:pPr algn="ctr"/>
            <a:r>
              <a:rPr lang="en-US" sz="1200" b="1">
                <a:solidFill>
                  <a:schemeClr val="tx2"/>
                </a:solidFill>
              </a:rPr>
              <a:t>Key inflammatory pathways in asthma</a:t>
            </a:r>
            <a:r>
              <a:rPr lang="en-US" sz="1200" b="1" baseline="30000">
                <a:solidFill>
                  <a:schemeClr val="tx2"/>
                </a:solidFill>
              </a:rPr>
              <a:t>3–5</a:t>
            </a:r>
            <a:endParaRPr lang="en-US" sz="1200" b="1">
              <a:solidFill>
                <a:schemeClr val="tx2"/>
              </a:solidFill>
            </a:endParaRPr>
          </a:p>
        </p:txBody>
      </p:sp>
      <p:sp>
        <p:nvSpPr>
          <p:cNvPr id="85" name="Down Arrow 84">
            <a:extLst>
              <a:ext uri="{FF2B5EF4-FFF2-40B4-BE49-F238E27FC236}">
                <a16:creationId xmlns:a16="http://schemas.microsoft.com/office/drawing/2014/main" id="{571A74FA-660A-2547-BCFA-2B6A7609A23C}"/>
              </a:ext>
            </a:extLst>
          </p:cNvPr>
          <p:cNvSpPr/>
          <p:nvPr/>
        </p:nvSpPr>
        <p:spPr>
          <a:xfrm>
            <a:off x="4090374" y="2371682"/>
            <a:ext cx="291135" cy="358227"/>
          </a:xfrm>
          <a:prstGeom prst="downArrow">
            <a:avLst/>
          </a:prstGeom>
          <a:solidFill>
            <a:srgbClr val="D0006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37B3D52-9091-5143-8FB9-0CE551E3B04B}"/>
              </a:ext>
            </a:extLst>
          </p:cNvPr>
          <p:cNvSpPr txBox="1"/>
          <p:nvPr/>
        </p:nvSpPr>
        <p:spPr>
          <a:xfrm>
            <a:off x="-187216" y="1233883"/>
            <a:ext cx="4197550" cy="276999"/>
          </a:xfrm>
          <a:prstGeom prst="rect">
            <a:avLst/>
          </a:prstGeom>
          <a:noFill/>
        </p:spPr>
        <p:txBody>
          <a:bodyPr wrap="square" rtlCol="0">
            <a:spAutoFit/>
          </a:bodyPr>
          <a:lstStyle/>
          <a:p>
            <a:pPr algn="ctr"/>
            <a:r>
              <a:rPr lang="en-US" sz="1200" b="1">
                <a:solidFill>
                  <a:schemeClr val="tx2"/>
                </a:solidFill>
              </a:rPr>
              <a:t>Healthy versus </a:t>
            </a:r>
            <a:r>
              <a:rPr lang="en-US" sz="1200" b="1">
                <a:solidFill>
                  <a:srgbClr val="D0006F"/>
                </a:solidFill>
              </a:rPr>
              <a:t>severe asthmatic airway</a:t>
            </a:r>
            <a:r>
              <a:rPr lang="en-US" sz="1200" b="1" baseline="30000">
                <a:solidFill>
                  <a:srgbClr val="D0006F"/>
                </a:solidFill>
              </a:rPr>
              <a:t>2</a:t>
            </a:r>
            <a:endParaRPr lang="en-US" sz="1200" b="1">
              <a:solidFill>
                <a:srgbClr val="D0006F"/>
              </a:solidFill>
            </a:endParaRPr>
          </a:p>
        </p:txBody>
      </p:sp>
      <p:cxnSp>
        <p:nvCxnSpPr>
          <p:cNvPr id="48" name="Straight Connector 47">
            <a:extLst>
              <a:ext uri="{FF2B5EF4-FFF2-40B4-BE49-F238E27FC236}">
                <a16:creationId xmlns:a16="http://schemas.microsoft.com/office/drawing/2014/main" id="{B8433B35-3DA4-E54A-9D9F-4736C9F3FD7A}"/>
              </a:ext>
            </a:extLst>
          </p:cNvPr>
          <p:cNvCxnSpPr>
            <a:cxnSpLocks/>
          </p:cNvCxnSpPr>
          <p:nvPr/>
        </p:nvCxnSpPr>
        <p:spPr>
          <a:xfrm>
            <a:off x="4725063" y="2200885"/>
            <a:ext cx="432000" cy="0"/>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id="{79476985-65AA-A040-8173-B465033D8694}"/>
              </a:ext>
            </a:extLst>
          </p:cNvPr>
          <p:cNvSpPr/>
          <p:nvPr/>
        </p:nvSpPr>
        <p:spPr>
          <a:xfrm>
            <a:off x="5268577" y="2553126"/>
            <a:ext cx="733345" cy="1653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CA60BC0C-3666-4CE8-A0DF-19D8F44FD9BA}"/>
              </a:ext>
            </a:extLst>
          </p:cNvPr>
          <p:cNvGrpSpPr/>
          <p:nvPr/>
        </p:nvGrpSpPr>
        <p:grpSpPr>
          <a:xfrm>
            <a:off x="477920" y="1494051"/>
            <a:ext cx="8233514" cy="2668459"/>
            <a:chOff x="572632" y="1483834"/>
            <a:chExt cx="8233514" cy="2668459"/>
          </a:xfrm>
        </p:grpSpPr>
        <p:grpSp>
          <p:nvGrpSpPr>
            <p:cNvPr id="78" name="Group 77">
              <a:extLst>
                <a:ext uri="{FF2B5EF4-FFF2-40B4-BE49-F238E27FC236}">
                  <a16:creationId xmlns:a16="http://schemas.microsoft.com/office/drawing/2014/main" id="{2EA416AE-E7FF-684B-B7B0-278695EE2A1B}"/>
                </a:ext>
              </a:extLst>
            </p:cNvPr>
            <p:cNvGrpSpPr/>
            <p:nvPr/>
          </p:nvGrpSpPr>
          <p:grpSpPr>
            <a:xfrm>
              <a:off x="572632" y="1483834"/>
              <a:ext cx="4769463" cy="2612950"/>
              <a:chOff x="1259064" y="2915844"/>
              <a:chExt cx="3867655" cy="1853691"/>
            </a:xfrm>
          </p:grpSpPr>
          <p:pic>
            <p:nvPicPr>
              <p:cNvPr id="27" name="Picture 3">
                <a:extLst>
                  <a:ext uri="{FF2B5EF4-FFF2-40B4-BE49-F238E27FC236}">
                    <a16:creationId xmlns:a16="http://schemas.microsoft.com/office/drawing/2014/main" id="{95664121-6E62-D54D-AC3A-F9E0EF8311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064" y="2915844"/>
                <a:ext cx="2157880" cy="1853691"/>
              </a:xfrm>
              <a:prstGeom prst="rect">
                <a:avLst/>
              </a:prstGeom>
              <a:ln/>
              <a:effectLst/>
            </p:spPr>
            <p:style>
              <a:lnRef idx="3">
                <a:schemeClr val="lt1"/>
              </a:lnRef>
              <a:fillRef idx="1">
                <a:schemeClr val="accent3"/>
              </a:fillRef>
              <a:effectRef idx="1">
                <a:schemeClr val="accent3"/>
              </a:effectRef>
              <a:fontRef idx="minor">
                <a:schemeClr val="lt1"/>
              </a:fontRef>
            </p:style>
          </p:pic>
          <p:cxnSp>
            <p:nvCxnSpPr>
              <p:cNvPr id="30" name="Straight Connector 29">
                <a:extLst>
                  <a:ext uri="{FF2B5EF4-FFF2-40B4-BE49-F238E27FC236}">
                    <a16:creationId xmlns:a16="http://schemas.microsoft.com/office/drawing/2014/main" id="{BC0BBBB2-A6E7-2E4A-8760-1FC8A6188DE0}"/>
                  </a:ext>
                </a:extLst>
              </p:cNvPr>
              <p:cNvCxnSpPr>
                <a:cxnSpLocks/>
                <a:endCxn id="32" idx="1"/>
              </p:cNvCxnSpPr>
              <p:nvPr/>
            </p:nvCxnSpPr>
            <p:spPr>
              <a:xfrm flipV="1">
                <a:off x="3009558" y="3411127"/>
                <a:ext cx="634009" cy="422904"/>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F4B21466-E7DA-504E-8FDA-9A088574670C}"/>
                  </a:ext>
                </a:extLst>
              </p:cNvPr>
              <p:cNvSpPr txBox="1"/>
              <p:nvPr/>
            </p:nvSpPr>
            <p:spPr>
              <a:xfrm>
                <a:off x="3643566" y="3312871"/>
                <a:ext cx="1105026" cy="196510"/>
              </a:xfrm>
              <a:prstGeom prst="rect">
                <a:avLst/>
              </a:prstGeom>
              <a:noFill/>
            </p:spPr>
            <p:txBody>
              <a:bodyPr wrap="none" rtlCol="0">
                <a:spAutoFit/>
              </a:bodyPr>
              <a:lstStyle/>
              <a:p>
                <a:r>
                  <a:rPr lang="en-US" sz="1200" b="1">
                    <a:solidFill>
                      <a:srgbClr val="D0006F"/>
                    </a:solidFill>
                  </a:rPr>
                  <a:t>INFLAMMATION</a:t>
                </a:r>
              </a:p>
            </p:txBody>
          </p:sp>
          <p:cxnSp>
            <p:nvCxnSpPr>
              <p:cNvPr id="33" name="Straight Connector 32">
                <a:extLst>
                  <a:ext uri="{FF2B5EF4-FFF2-40B4-BE49-F238E27FC236}">
                    <a16:creationId xmlns:a16="http://schemas.microsoft.com/office/drawing/2014/main" id="{30312117-D8C5-C749-B5AC-2A422EB802F2}"/>
                  </a:ext>
                </a:extLst>
              </p:cNvPr>
              <p:cNvCxnSpPr>
                <a:cxnSpLocks/>
              </p:cNvCxnSpPr>
              <p:nvPr/>
            </p:nvCxnSpPr>
            <p:spPr>
              <a:xfrm flipV="1">
                <a:off x="3009558" y="4118424"/>
                <a:ext cx="509179" cy="6833"/>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77DBB9D8-E8F9-EB47-B8E4-6A9ACFBD7DE6}"/>
                  </a:ext>
                </a:extLst>
              </p:cNvPr>
              <p:cNvSpPr txBox="1"/>
              <p:nvPr/>
            </p:nvSpPr>
            <p:spPr>
              <a:xfrm>
                <a:off x="3552271" y="3988671"/>
                <a:ext cx="1574448" cy="196510"/>
              </a:xfrm>
              <a:prstGeom prst="rect">
                <a:avLst/>
              </a:prstGeom>
              <a:noFill/>
            </p:spPr>
            <p:txBody>
              <a:bodyPr wrap="none" rtlCol="0">
                <a:spAutoFit/>
              </a:bodyPr>
              <a:lstStyle/>
              <a:p>
                <a:r>
                  <a:rPr lang="en-US" sz="1200">
                    <a:solidFill>
                      <a:schemeClr val="tx2"/>
                    </a:solidFill>
                  </a:rPr>
                  <a:t>Smooth muscle thickened</a:t>
                </a:r>
              </a:p>
            </p:txBody>
          </p:sp>
          <p:cxnSp>
            <p:nvCxnSpPr>
              <p:cNvPr id="41" name="Straight Connector 40">
                <a:extLst>
                  <a:ext uri="{FF2B5EF4-FFF2-40B4-BE49-F238E27FC236}">
                    <a16:creationId xmlns:a16="http://schemas.microsoft.com/office/drawing/2014/main" id="{1876B15D-CB3B-C545-B7D8-85E83F3C6C94}"/>
                  </a:ext>
                </a:extLst>
              </p:cNvPr>
              <p:cNvCxnSpPr>
                <a:cxnSpLocks/>
                <a:endCxn id="43" idx="1"/>
              </p:cNvCxnSpPr>
              <p:nvPr/>
            </p:nvCxnSpPr>
            <p:spPr>
              <a:xfrm flipV="1">
                <a:off x="2527685" y="3915206"/>
                <a:ext cx="1024586" cy="24748"/>
              </a:xfrm>
              <a:prstGeom prst="line">
                <a:avLst/>
              </a:prstGeom>
              <a:ln w="12700">
                <a:solidFill>
                  <a:schemeClr val="tx2"/>
                </a:solidFill>
              </a:ln>
              <a:effectLst/>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4DA42B07-CE90-9447-9E55-6E6B3CD06C5A}"/>
                  </a:ext>
                </a:extLst>
              </p:cNvPr>
              <p:cNvSpPr txBox="1"/>
              <p:nvPr/>
            </p:nvSpPr>
            <p:spPr>
              <a:xfrm>
                <a:off x="3552271" y="3816951"/>
                <a:ext cx="1366464" cy="196510"/>
              </a:xfrm>
              <a:prstGeom prst="rect">
                <a:avLst/>
              </a:prstGeom>
              <a:noFill/>
            </p:spPr>
            <p:txBody>
              <a:bodyPr wrap="none" rtlCol="0">
                <a:spAutoFit/>
              </a:bodyPr>
              <a:lstStyle/>
              <a:p>
                <a:r>
                  <a:rPr lang="en-US" sz="1200">
                    <a:solidFill>
                      <a:schemeClr val="tx2"/>
                    </a:solidFill>
                  </a:rPr>
                  <a:t>Mucus hypersecretion</a:t>
                </a:r>
              </a:p>
            </p:txBody>
          </p:sp>
        </p:grpSp>
        <p:pic>
          <p:nvPicPr>
            <p:cNvPr id="51" name="Picture 50" descr="C:\Users\LouiseMaddison\AppData\Local\Microsoft\Windows\INetCache\Content.Word\Fig-4.jpg">
              <a:extLst>
                <a:ext uri="{FF2B5EF4-FFF2-40B4-BE49-F238E27FC236}">
                  <a16:creationId xmlns:a16="http://schemas.microsoft.com/office/drawing/2014/main" id="{09606E69-D090-494E-AF05-232B9275FFE3}"/>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37732" y="1702532"/>
              <a:ext cx="3568414" cy="2449761"/>
            </a:xfrm>
            <a:prstGeom prst="rect">
              <a:avLst/>
            </a:prstGeom>
            <a:noFill/>
            <a:ln>
              <a:noFill/>
            </a:ln>
          </p:spPr>
        </p:pic>
      </p:grpSp>
    </p:spTree>
    <p:extLst>
      <p:ext uri="{BB962C8B-B14F-4D97-AF65-F5344CB8AC3E}">
        <p14:creationId xmlns:p14="http://schemas.microsoft.com/office/powerpoint/2010/main" val="15782487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2_No Veeva IDs">
  <a:themeElements>
    <a:clrScheme name="Custom 1">
      <a:dk1>
        <a:srgbClr val="000000"/>
      </a:dk1>
      <a:lt1>
        <a:srgbClr val="FFFFFF"/>
      </a:lt1>
      <a:dk2>
        <a:srgbClr val="000000"/>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marL="228600" indent="-228600">
          <a:lnSpc>
            <a:spcPct val="90000"/>
          </a:lnSpc>
          <a:spcBef>
            <a:spcPts val="1200"/>
          </a:spcBef>
          <a:buClr>
            <a:schemeClr val="accent1"/>
          </a:buClr>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3_No Veeva IDs">
  <a:themeElements>
    <a:clrScheme name="Custom 1">
      <a:dk1>
        <a:srgbClr val="000000"/>
      </a:dk1>
      <a:lt1>
        <a:srgbClr val="FFFFFF"/>
      </a:lt1>
      <a:dk2>
        <a:srgbClr val="000000"/>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marL="228600" indent="-228600">
          <a:lnSpc>
            <a:spcPct val="90000"/>
          </a:lnSpc>
          <a:spcBef>
            <a:spcPts val="1200"/>
          </a:spcBef>
          <a:buClr>
            <a:schemeClr val="accent1"/>
          </a:buClr>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No Veeva IDs">
  <a:themeElements>
    <a:clrScheme name="Custom 1">
      <a:dk1>
        <a:srgbClr val="000000"/>
      </a:dk1>
      <a:lt1>
        <a:srgbClr val="FFFFFF"/>
      </a:lt1>
      <a:dk2>
        <a:srgbClr val="000000"/>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marL="228600" indent="-228600">
          <a:lnSpc>
            <a:spcPct val="90000"/>
          </a:lnSpc>
          <a:spcBef>
            <a:spcPts val="1200"/>
          </a:spcBef>
          <a:buClr>
            <a:schemeClr val="accent1"/>
          </a:buClr>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AZ General Mast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 Internal Template 16x9.potx" id="{04DCB36B-BF88-4785-B385-CAB43C755197}" vid="{946A2F68-3792-44A1-98AF-A3CD3436C9B6}"/>
    </a:ext>
  </a:extLst>
</a:theme>
</file>

<file path=ppt/theme/theme5.xml><?xml version="1.0" encoding="utf-8"?>
<a:theme xmlns:a="http://schemas.openxmlformats.org/drawingml/2006/main" name="Slide Template">
  <a:themeElements>
    <a:clrScheme name="AZ MA Color Set">
      <a:dk1>
        <a:srgbClr val="000000"/>
      </a:dk1>
      <a:lt1>
        <a:srgbClr val="FFFFFF"/>
      </a:lt1>
      <a:dk2>
        <a:srgbClr val="3F4444"/>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Slide Template">
  <a:themeElements>
    <a:clrScheme name="AZ MA Color Set">
      <a:dk1>
        <a:srgbClr val="000000"/>
      </a:dk1>
      <a:lt1>
        <a:srgbClr val="FFFFFF"/>
      </a:lt1>
      <a:dk2>
        <a:srgbClr val="3F4444"/>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No Veeva IDs">
  <a:themeElements>
    <a:clrScheme name="AstraZeneca">
      <a:dk1>
        <a:srgbClr val="000000"/>
      </a:dk1>
      <a:lt1>
        <a:srgbClr val="FFFFFF"/>
      </a:lt1>
      <a:dk2>
        <a:srgbClr val="3F4444"/>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marL="228600" indent="-228600">
          <a:lnSpc>
            <a:spcPct val="90000"/>
          </a:lnSpc>
          <a:spcBef>
            <a:spcPts val="1200"/>
          </a:spcBef>
          <a:buClr>
            <a:schemeClr val="accent1"/>
          </a:buClr>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No Veeva IDs">
  <a:themeElements>
    <a:clrScheme name="Custom 1">
      <a:dk1>
        <a:srgbClr val="000000"/>
      </a:dk1>
      <a:lt1>
        <a:srgbClr val="FFFFFF"/>
      </a:lt1>
      <a:dk2>
        <a:srgbClr val="000000"/>
      </a:dk2>
      <a:lt2>
        <a:srgbClr val="9DB0AC"/>
      </a:lt2>
      <a:accent1>
        <a:srgbClr val="7F134C"/>
      </a:accent1>
      <a:accent2>
        <a:srgbClr val="0D3759"/>
      </a:accent2>
      <a:accent3>
        <a:srgbClr val="65D2DF"/>
      </a:accent3>
      <a:accent4>
        <a:srgbClr val="3C1053"/>
      </a:accent4>
      <a:accent5>
        <a:srgbClr val="B5D820"/>
      </a:accent5>
      <a:accent6>
        <a:srgbClr val="F0AB00"/>
      </a:accent6>
      <a:hlink>
        <a:srgbClr val="7F134C"/>
      </a:hlink>
      <a:folHlink>
        <a:srgbClr val="9DB0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marL="228600" indent="-228600">
          <a:lnSpc>
            <a:spcPct val="90000"/>
          </a:lnSpc>
          <a:spcBef>
            <a:spcPts val="1200"/>
          </a:spcBef>
          <a:buClr>
            <a:schemeClr val="accent1"/>
          </a:buClr>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1E45DDAAA74DD43BE037BCE84C60B72" ma:contentTypeVersion="7" ma:contentTypeDescription="Create a new document." ma:contentTypeScope="" ma:versionID="f49e862a5df7b50aeb6bb9ace150b4ad">
  <xsd:schema xmlns:xsd="http://www.w3.org/2001/XMLSchema" xmlns:xs="http://www.w3.org/2001/XMLSchema" xmlns:p="http://schemas.microsoft.com/office/2006/metadata/properties" xmlns:ns2="4a810253-d1b6-493d-847b-9d8447b5abb2" targetNamespace="http://schemas.microsoft.com/office/2006/metadata/properties" ma:root="true" ma:fieldsID="3218cdfde7ea8bc92d98d01f510c5571" ns2:_="">
    <xsd:import namespace="4a810253-d1b6-493d-847b-9d8447b5abb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810253-d1b6-493d-847b-9d8447b5ab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2C8D0C-55C8-4870-8F64-E94ABFF20C91}">
  <ds:schemaRefs>
    <ds:schemaRef ds:uri="http://www.w3.org/XML/1998/namespace"/>
    <ds:schemaRef ds:uri="http://purl.org/dc/dcmitype/"/>
    <ds:schemaRef ds:uri="http://schemas.microsoft.com/office/2006/documentManagement/types"/>
    <ds:schemaRef ds:uri="4a810253-d1b6-493d-847b-9d8447b5abb2"/>
    <ds:schemaRef ds:uri="http://schemas.microsoft.com/office/2006/metadata/properties"/>
    <ds:schemaRef ds:uri="http://purl.org/dc/elements/1.1/"/>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7056C9B6-B05C-47C3-8F8F-4B67B95D24A9}">
  <ds:schemaRefs>
    <ds:schemaRef ds:uri="http://schemas.microsoft.com/sharepoint/v3/contenttype/forms"/>
  </ds:schemaRefs>
</ds:datastoreItem>
</file>

<file path=customXml/itemProps3.xml><?xml version="1.0" encoding="utf-8"?>
<ds:datastoreItem xmlns:ds="http://schemas.openxmlformats.org/officeDocument/2006/customXml" ds:itemID="{B1F6982E-A77B-43F6-ADB4-6E9A76BD48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810253-d1b6-493d-847b-9d8447b5ab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 Cover Slide Options</Template>
  <TotalTime>58</TotalTime>
  <Words>20342</Words>
  <Application>Microsoft Office PowerPoint</Application>
  <PresentationFormat>On-screen Show (16:9)</PresentationFormat>
  <Paragraphs>2218</Paragraphs>
  <Slides>58</Slides>
  <Notes>58</Notes>
  <HiddenSlides>15</HiddenSlides>
  <MMClips>0</MMClips>
  <ScaleCrop>false</ScaleCrop>
  <HeadingPairs>
    <vt:vector size="6" baseType="variant">
      <vt:variant>
        <vt:lpstr>Fonts Used</vt:lpstr>
      </vt:variant>
      <vt:variant>
        <vt:i4>5</vt:i4>
      </vt:variant>
      <vt:variant>
        <vt:lpstr>Theme</vt:lpstr>
      </vt:variant>
      <vt:variant>
        <vt:i4>8</vt:i4>
      </vt:variant>
      <vt:variant>
        <vt:lpstr>Slide Titles</vt:lpstr>
      </vt:variant>
      <vt:variant>
        <vt:i4>58</vt:i4>
      </vt:variant>
    </vt:vector>
  </HeadingPairs>
  <TitlesOfParts>
    <vt:vector size="71" baseType="lpstr">
      <vt:lpstr>Arial</vt:lpstr>
      <vt:lpstr>Arial (Headings)</vt:lpstr>
      <vt:lpstr>Arial Bold</vt:lpstr>
      <vt:lpstr>Calibri</vt:lpstr>
      <vt:lpstr>Wingdings</vt:lpstr>
      <vt:lpstr>2_No Veeva IDs</vt:lpstr>
      <vt:lpstr>3_No Veeva IDs</vt:lpstr>
      <vt:lpstr>4_No Veeva IDs</vt:lpstr>
      <vt:lpstr>3_AZ General Master Slide Options</vt:lpstr>
      <vt:lpstr>Slide Template</vt:lpstr>
      <vt:lpstr>2_Slide Template</vt:lpstr>
      <vt:lpstr>5_No Veeva IDs</vt:lpstr>
      <vt:lpstr>6_No Veeva IDs</vt:lpstr>
      <vt:lpstr>PowerPoint Presentation</vt:lpstr>
      <vt:lpstr>PowerPoint Presentation</vt:lpstr>
      <vt:lpstr>Reducing inflammation is the foundation of asthma care</vt:lpstr>
      <vt:lpstr>Burden of disease</vt:lpstr>
      <vt:lpstr>Asthma has a worldwide burden: 176 million asthma exacerbations occur per year1</vt:lpstr>
      <vt:lpstr>Patients with asthma of all ages and severities are at risk of exacerbations</vt:lpstr>
      <vt:lpstr>Real world studies have shown that all patients with asthma are at risk of exacerbations regardless of their adherence or control1,2</vt:lpstr>
      <vt:lpstr>Asthma is an inflammatory disease; however, historically, the initial medication prescribed has been SABA as-needed1,2</vt:lpstr>
      <vt:lpstr>Inflammation is central to symptoms and exacerbations1</vt:lpstr>
      <vt:lpstr>ICS, not SABA, reduces airway inflammation (FeNO) </vt:lpstr>
      <vt:lpstr>Patients naturally seek immediate symptom relief</vt:lpstr>
      <vt:lpstr>A real-world study has shown that, across all asthma severities, patients use SABA reliever therapy over their ICS</vt:lpstr>
      <vt:lpstr>Asthma is a chronic inflammatory fluctuating disease</vt:lpstr>
      <vt:lpstr>Window of opportunity: inflammation, symptoms and reliever use increase before an exacerbation</vt:lpstr>
      <vt:lpstr>Asthma is a chronic inflammatory variable disease with  day-to-day variability in symptoms1 </vt:lpstr>
      <vt:lpstr>Patients with asthma experience a higher onset of AEs after their first systemic corticosteroid prescription</vt:lpstr>
      <vt:lpstr>AE risks are higher with cumulative OCS doses in patients  with asthma</vt:lpstr>
      <vt:lpstr>Overuse of SABA (≥3 SABA canisters/year) is associated with an increased risk of severe exacerbations1</vt:lpstr>
      <vt:lpstr>GINA 2019 asthma treatment strategy for adults and adolescents (aged ≥12 years) no longer recommends SABA monotherapy as needed</vt:lpstr>
      <vt:lpstr>Overview of BUD/FORM Turbuhaler  anti-inflammatory reliever studies</vt:lpstr>
      <vt:lpstr>Overview of the BUD/FORM Turbuhaler anti-inflammatory reliever studies informing GINA 2019</vt:lpstr>
      <vt:lpstr>The effects of BUD/FORM Turbuhaler  anti-inflammatory reliever in mild asthma</vt:lpstr>
      <vt:lpstr>BUD/FORM Turbuhaler anti-inflammatory reliever reduced severe exacerbations versus SABA as needed in mild asthma</vt:lpstr>
      <vt:lpstr>No clinically relevant differences on asthma control</vt:lpstr>
      <vt:lpstr> BUD/FORM Turbuhaler anti-inflammatory reliever was noninferior to maintenance low-dose BUD on exacerbations with ≥75% lower ICS load</vt:lpstr>
      <vt:lpstr>In SYGMA 1 &amp; 2, approximately 70% of days were reliever free </vt:lpstr>
      <vt:lpstr>BUD/FORM Turbuhaler anti-inflammatory reliever was associated with reduced annualised exacerbation rate, and numerical reductions in urgent medical care and OCS prescription versus low-dose BUD in mild asthma*</vt:lpstr>
      <vt:lpstr>In the real world, BUD/FORM Turbuhaler anti-inflammatory reliever was associated with reduced severe exacerbations versus low-dose BUD in mild asthma</vt:lpstr>
      <vt:lpstr>In another real-world study, BUD/FORM Turbuhaler anti-inflammatory reliever was associated with a reduced severe exacerbation rate versus low-dose maintenance BUD in mild-to-moderate asthma</vt:lpstr>
      <vt:lpstr>There were no notable differences in the AE profile between treatments in SYGMA 1 &amp; 21,2</vt:lpstr>
      <vt:lpstr>The effects of BUD/FORM Turbuhaler   anti-inflammatory reliever in  moderate-to-severe asthma</vt:lpstr>
      <vt:lpstr>BUD/FORM anti-inflammatory reliever + maintenance reduced exacerbations versus same, higher and highest dose ICS/LABA + SABA  </vt:lpstr>
      <vt:lpstr> BUD/FORM Turbuhaler anti-inflammatory reliever + maintenance has a lower ICS load than other maintenance therapies</vt:lpstr>
      <vt:lpstr>Safety of BUD/FORM anti-inflammatory reliever + maintenance has been well studied in moderate-to-severe asthma</vt:lpstr>
      <vt:lpstr>A real-world European study showed a high proportion of anti-inflammatory reliever free days</vt:lpstr>
      <vt:lpstr>Early and late molecule effects of BUD/FORM in Turbuhaler anti-inflammatory reliever</vt:lpstr>
      <vt:lpstr>The early effect of FORM in Turbuhaler anti-inflammatory reliever works as quickly as salbutamol</vt:lpstr>
      <vt:lpstr>The early effect of BUD in Turbuhaler demonstrates anti-inflammatory activity as early as 6 hours after a single dose</vt:lpstr>
      <vt:lpstr>Both monocomponents (BUD/FORM) in Turbuhaler anti-inflammatory reliever contribute to the reduction in risk of severe exacerbations</vt:lpstr>
      <vt:lpstr>Higher use of BUD/FORM Turbuhaler anti-inflammatory reliever decreased exacerbations in the near term in  mild asthma (post-hoc analysis)</vt:lpstr>
      <vt:lpstr>Higher use of BUD/FORM Turbuhaler anti-inflammatory  reliever decreased exacerbations in the near term in  moderate-to-severe asthma</vt:lpstr>
      <vt:lpstr>BUD/FORM Turbuhaler anti-inflammatory reliever reduced FeNO versus SABA and was numerical similar to maintenance low-dose BUD</vt:lpstr>
      <vt:lpstr>Summary</vt:lpstr>
      <vt:lpstr>BUD/FORM Turbuhaler: Asthma Action Plan </vt:lpstr>
      <vt:lpstr>Summary: asthma is a chronic inflammatory disease with  day-to-day variability in symptoms:1 a simplified treatment approach</vt:lpstr>
      <vt:lpstr>Summary: asthma is a chronic inflammatory disease with  day-to-day variability in symptoms:1 a simplified treatment approach</vt:lpstr>
      <vt:lpstr>Back-up slides</vt:lpstr>
      <vt:lpstr>Adherence to controller therapy correlates with fewer severe exacerbations </vt:lpstr>
      <vt:lpstr>STEP: study design </vt:lpstr>
      <vt:lpstr>STEAM: study design </vt:lpstr>
      <vt:lpstr>STAY: study design </vt:lpstr>
      <vt:lpstr>SMILE: study design </vt:lpstr>
      <vt:lpstr>COMPASS: study design </vt:lpstr>
      <vt:lpstr>AHEAD: study design </vt:lpstr>
      <vt:lpstr>SYGMA 1: study design </vt:lpstr>
      <vt:lpstr>SYGMA 2: study design </vt:lpstr>
      <vt:lpstr>Novel START: study design </vt:lpstr>
      <vt:lpstr>PRACTICAL: study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Asthma Scientific Narrative: On a page</dc:title>
  <dc:creator>Norbert Feigler</dc:creator>
  <cp:keywords>16:9</cp:keywords>
  <dc:description>v1.0</dc:description>
  <cp:lastModifiedBy>Sarah Williams</cp:lastModifiedBy>
  <cp:revision>5</cp:revision>
  <cp:lastPrinted>2019-08-06T09:06:51Z</cp:lastPrinted>
  <dcterms:created xsi:type="dcterms:W3CDTF">2018-11-09T02:35:12Z</dcterms:created>
  <dcterms:modified xsi:type="dcterms:W3CDTF">2019-09-17T13:51:16Z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0x01010081E45DDAAA74DD43BE037BCE84C60B72</vt:lpwstr>
  </property>
  <property fmtid="{D5CDD505-2E9C-101B-9397-08002B2CF9AE}" pid="8" name="AuthorIds_UIVersion_1536">
    <vt:lpwstr>16</vt:lpwstr>
  </property>
  <property fmtid="{D5CDD505-2E9C-101B-9397-08002B2CF9AE}" pid="9" name="AuthorIds_UIVersion_1024">
    <vt:lpwstr>15</vt:lpwstr>
  </property>
  <property fmtid="{D5CDD505-2E9C-101B-9397-08002B2CF9AE}" pid="10" name="AuthorIds_UIVersion_512">
    <vt:lpwstr>18</vt:lpwstr>
  </property>
</Properties>
</file>

<file path=docProps/thumbnail.jpeg>
</file>